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6" r:id="rId6"/>
    <p:sldId id="260" r:id="rId7"/>
    <p:sldId id="267" r:id="rId8"/>
    <p:sldId id="268" r:id="rId9"/>
    <p:sldId id="272" r:id="rId10"/>
    <p:sldId id="262" r:id="rId11"/>
    <p:sldId id="269" r:id="rId12"/>
    <p:sldId id="263" r:id="rId13"/>
    <p:sldId id="270" r:id="rId14"/>
    <p:sldId id="265" r:id="rId15"/>
    <p:sldId id="27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66E95-9521-4F9E-ACD8-F73787D9FE5E}" type="datetimeFigureOut">
              <a:rPr lang="en-US" smtClean="0"/>
              <a:t>12/8/2009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B13DF-BB28-4EEE-A4AE-EEB098B1B5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Bouncing: use 26_3; crowning: 130_3; splashing: 150_2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CB13DF-BB28-4EEE-A4AE-EEB098B1B50D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50BFCE2-127A-4196-8C77-829BBA70F594}" type="datetimeFigureOut">
              <a:rPr lang="en-US" smtClean="0"/>
              <a:pPr/>
              <a:t>12/8/2009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DE438D0-9E06-40B6-8363-6FF9E405A60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Analysis of a water drop on a hydrophobic surface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6388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Jordan Allen-Flowers</a:t>
            </a:r>
          </a:p>
          <a:p>
            <a:r>
              <a:rPr lang="en-US" dirty="0" smtClean="0"/>
              <a:t>Mitch Wilson</a:t>
            </a:r>
          </a:p>
          <a:p>
            <a:endParaRPr lang="en-US" dirty="0" smtClean="0"/>
          </a:p>
          <a:p>
            <a:r>
              <a:rPr lang="en-US" dirty="0" smtClean="0"/>
              <a:t>Graduate Program in Applied Mathematics</a:t>
            </a:r>
          </a:p>
          <a:p>
            <a:r>
              <a:rPr lang="en-US" dirty="0" smtClean="0"/>
              <a:t>University of Arizona</a:t>
            </a:r>
          </a:p>
          <a:p>
            <a:r>
              <a:rPr lang="en-US" dirty="0" smtClean="0"/>
              <a:t>December 9,2009</a:t>
            </a:r>
          </a:p>
          <a:p>
            <a:r>
              <a:rPr lang="en-US" dirty="0" smtClean="0"/>
              <a:t>Advisors: Dr. Alain Goriely, Robert </a:t>
            </a:r>
            <a:r>
              <a:rPr lang="en-US" dirty="0" err="1" smtClean="0"/>
              <a:t>Reinking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Results- Horizontal Deformation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Dmax_v_U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1600200"/>
            <a:ext cx="6654134" cy="4990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More results for max deformation</a:t>
            </a:r>
            <a:endParaRPr lang="en-US" dirty="0"/>
          </a:p>
        </p:txBody>
      </p:sp>
      <p:pic>
        <p:nvPicPr>
          <p:cNvPr id="4" name="Content Placeholder 3" descr="Dmax_v_W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600200"/>
            <a:ext cx="6268175" cy="452968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 smtClean="0"/>
              <a:t>Results- Contact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/>
          </a:p>
        </p:txBody>
      </p:sp>
      <p:pic>
        <p:nvPicPr>
          <p:cNvPr id="4" name="Picture 3" descr="tau_v_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1524000"/>
            <a:ext cx="6425867" cy="4819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/>
          <a:lstStyle/>
          <a:p>
            <a:r>
              <a:rPr lang="en-US" dirty="0" smtClean="0"/>
              <a:t>More results for contact time</a:t>
            </a:r>
            <a:endParaRPr lang="en-US" dirty="0"/>
          </a:p>
        </p:txBody>
      </p:sp>
      <p:pic>
        <p:nvPicPr>
          <p:cNvPr id="4" name="Content Placeholder 3" descr="tau_v_U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1752600"/>
            <a:ext cx="6400467" cy="48003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water-drop phenomena- quick, but intricate</a:t>
            </a:r>
          </a:p>
          <a:p>
            <a:r>
              <a:rPr lang="en-US" dirty="0" smtClean="0"/>
              <a:t>Our data was consistent with the theory of some authors</a:t>
            </a:r>
          </a:p>
          <a:p>
            <a:r>
              <a:rPr lang="en-US" dirty="0" smtClean="0"/>
              <a:t>Future work</a:t>
            </a:r>
          </a:p>
          <a:p>
            <a:pPr lvl="1"/>
            <a:r>
              <a:rPr lang="en-US" dirty="0" smtClean="0"/>
              <a:t>Surface analysis</a:t>
            </a:r>
          </a:p>
          <a:p>
            <a:pPr lvl="1"/>
            <a:r>
              <a:rPr lang="en-US" dirty="0" smtClean="0"/>
              <a:t>Different liquids</a:t>
            </a:r>
          </a:p>
          <a:p>
            <a:pPr lvl="1"/>
            <a:r>
              <a:rPr lang="en-US" dirty="0" smtClean="0"/>
              <a:t>Pinch-off phenomenon</a:t>
            </a:r>
          </a:p>
          <a:p>
            <a:r>
              <a:rPr lang="en-US" dirty="0" smtClean="0"/>
              <a:t>We would like to thank Dr. </a:t>
            </a:r>
            <a:r>
              <a:rPr lang="en-US" dirty="0" smtClean="0"/>
              <a:t>Alain </a:t>
            </a:r>
            <a:r>
              <a:rPr lang="en-US" dirty="0" err="1" smtClean="0"/>
              <a:t>Goriely</a:t>
            </a:r>
            <a:r>
              <a:rPr lang="en-US" dirty="0" smtClean="0"/>
              <a:t> and</a:t>
            </a:r>
            <a:r>
              <a:rPr lang="en-US" dirty="0" smtClean="0"/>
              <a:t> </a:t>
            </a:r>
            <a:r>
              <a:rPr lang="en-US" dirty="0" smtClean="0"/>
              <a:t>Rob </a:t>
            </a:r>
            <a:r>
              <a:rPr lang="en-US" dirty="0" err="1" smtClean="0"/>
              <a:t>Reinking</a:t>
            </a:r>
            <a:r>
              <a:rPr lang="en-US" dirty="0" smtClean="0"/>
              <a:t>, </a:t>
            </a:r>
            <a:r>
              <a:rPr lang="en-US" dirty="0" smtClean="0"/>
              <a:t>who </a:t>
            </a:r>
            <a:r>
              <a:rPr lang="en-US" dirty="0" smtClean="0"/>
              <a:t>made this research 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Rein</a:t>
            </a:r>
            <a:r>
              <a:rPr lang="en-US" dirty="0" smtClean="0"/>
              <a:t>, M. 1993. "Phenomena of liquid drop impact on solid and </a:t>
            </a:r>
            <a:r>
              <a:rPr lang="en-US" dirty="0" smtClean="0"/>
              <a:t>liquid </a:t>
            </a:r>
            <a:r>
              <a:rPr lang="fr-FR" dirty="0" smtClean="0"/>
              <a:t>surfaces</a:t>
            </a:r>
            <a:r>
              <a:rPr lang="fr-FR" dirty="0" smtClean="0"/>
              <a:t>" </a:t>
            </a:r>
            <a:r>
              <a:rPr lang="fr-FR" dirty="0" err="1" smtClean="0"/>
              <a:t>Fluid</a:t>
            </a:r>
            <a:r>
              <a:rPr lang="fr-FR" dirty="0" smtClean="0"/>
              <a:t> Dyn. </a:t>
            </a:r>
            <a:r>
              <a:rPr lang="fr-FR" dirty="0" err="1" smtClean="0"/>
              <a:t>Res</a:t>
            </a:r>
            <a:r>
              <a:rPr lang="fr-FR" dirty="0" smtClean="0"/>
              <a:t>. 12, 61-93.</a:t>
            </a:r>
          </a:p>
          <a:p>
            <a:r>
              <a:rPr lang="en-US" dirty="0" smtClean="0"/>
              <a:t>Okumura</a:t>
            </a:r>
            <a:r>
              <a:rPr lang="en-US" dirty="0" smtClean="0"/>
              <a:t>, K., Chevy F., Richard, D., </a:t>
            </a:r>
            <a:r>
              <a:rPr lang="en-US" dirty="0" err="1" smtClean="0"/>
              <a:t>Quere</a:t>
            </a:r>
            <a:r>
              <a:rPr lang="en-US" dirty="0" smtClean="0"/>
              <a:t>, D., </a:t>
            </a:r>
            <a:r>
              <a:rPr lang="en-US" dirty="0" err="1" smtClean="0"/>
              <a:t>Clanet</a:t>
            </a:r>
            <a:r>
              <a:rPr lang="en-US" dirty="0" smtClean="0"/>
              <a:t>, C. 2003. "</a:t>
            </a:r>
            <a:r>
              <a:rPr lang="en-US" dirty="0" smtClean="0"/>
              <a:t>Water spring</a:t>
            </a:r>
            <a:r>
              <a:rPr lang="en-US" dirty="0" smtClean="0"/>
              <a:t>: A model for bouncing drops" </a:t>
            </a:r>
            <a:r>
              <a:rPr lang="en-US" dirty="0" err="1" smtClean="0"/>
              <a:t>Europhys</a:t>
            </a:r>
            <a:r>
              <a:rPr lang="en-US" dirty="0" smtClean="0"/>
              <a:t>. Let. 62, 237-243.</a:t>
            </a:r>
          </a:p>
          <a:p>
            <a:r>
              <a:rPr lang="en-US" dirty="0" err="1" smtClean="0"/>
              <a:t>Clanet</a:t>
            </a:r>
            <a:r>
              <a:rPr lang="en-US" dirty="0" smtClean="0"/>
              <a:t>, C., </a:t>
            </a:r>
            <a:r>
              <a:rPr lang="en-US" dirty="0" err="1" smtClean="0"/>
              <a:t>Beguin</a:t>
            </a:r>
            <a:r>
              <a:rPr lang="en-US" dirty="0" smtClean="0"/>
              <a:t>, C., Richard, D., </a:t>
            </a:r>
            <a:r>
              <a:rPr lang="en-US" dirty="0" err="1" smtClean="0"/>
              <a:t>Quere</a:t>
            </a:r>
            <a:r>
              <a:rPr lang="en-US" dirty="0" smtClean="0"/>
              <a:t>, D. 2004. "Maximal </a:t>
            </a:r>
            <a:r>
              <a:rPr lang="en-US" dirty="0" smtClean="0"/>
              <a:t>deformation </a:t>
            </a:r>
            <a:r>
              <a:rPr lang="en-US" dirty="0" smtClean="0"/>
              <a:t>of an impacting drop" J. Fluid Mech. 517, 199-208.</a:t>
            </a:r>
          </a:p>
          <a:p>
            <a:r>
              <a:rPr lang="en-US" dirty="0" smtClean="0"/>
              <a:t>Richard</a:t>
            </a:r>
            <a:r>
              <a:rPr lang="en-US" dirty="0" smtClean="0"/>
              <a:t>, D., </a:t>
            </a:r>
            <a:r>
              <a:rPr lang="en-US" dirty="0" err="1" smtClean="0"/>
              <a:t>Clanet</a:t>
            </a:r>
            <a:r>
              <a:rPr lang="en-US" dirty="0" smtClean="0"/>
              <a:t>, C., </a:t>
            </a:r>
            <a:r>
              <a:rPr lang="en-US" dirty="0" err="1" smtClean="0"/>
              <a:t>Quere</a:t>
            </a:r>
            <a:r>
              <a:rPr lang="en-US" dirty="0" smtClean="0"/>
              <a:t>, D. 2002. "Contact time of a </a:t>
            </a:r>
            <a:r>
              <a:rPr lang="en-US" dirty="0" smtClean="0"/>
              <a:t>bouncing drop</a:t>
            </a:r>
            <a:r>
              <a:rPr lang="en-US" dirty="0" smtClean="0"/>
              <a:t>" Nature 417, 811.</a:t>
            </a:r>
          </a:p>
          <a:p>
            <a:r>
              <a:rPr lang="en-US" dirty="0" smtClean="0"/>
              <a:t>Chandra</a:t>
            </a:r>
            <a:r>
              <a:rPr lang="en-US" dirty="0" smtClean="0"/>
              <a:t>, S., </a:t>
            </a:r>
            <a:r>
              <a:rPr lang="en-US" dirty="0" err="1" smtClean="0"/>
              <a:t>Avedisian</a:t>
            </a:r>
            <a:r>
              <a:rPr lang="en-US" dirty="0" smtClean="0"/>
              <a:t>, C.T. 1991. "On the collision of a droplet with </a:t>
            </a:r>
            <a:r>
              <a:rPr lang="en-US" dirty="0" smtClean="0"/>
              <a:t>a solid </a:t>
            </a:r>
            <a:r>
              <a:rPr lang="en-US" dirty="0" smtClean="0"/>
              <a:t>surface" Proc. Royal Soc. London A 432, 13.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Methods</a:t>
            </a:r>
          </a:p>
          <a:p>
            <a:r>
              <a:rPr lang="en-US" dirty="0" smtClean="0"/>
              <a:t>Theory</a:t>
            </a:r>
          </a:p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Horizontal </a:t>
            </a:r>
            <a:r>
              <a:rPr lang="en-US" dirty="0" smtClean="0"/>
              <a:t>deformation</a:t>
            </a:r>
          </a:p>
          <a:p>
            <a:pPr lvl="1"/>
            <a:r>
              <a:rPr lang="en-US" dirty="0" smtClean="0"/>
              <a:t>Contact time</a:t>
            </a:r>
          </a:p>
          <a:p>
            <a:r>
              <a:rPr lang="en-US" dirty="0" smtClean="0"/>
              <a:t>Discussions </a:t>
            </a:r>
          </a:p>
          <a:p>
            <a:r>
              <a:rPr lang="en-US" dirty="0" smtClean="0"/>
              <a:t>Conclusions/Future Work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Water-drop </a:t>
            </a:r>
            <a:r>
              <a:rPr lang="en-US" dirty="0" smtClean="0"/>
              <a:t>phenomena</a:t>
            </a:r>
          </a:p>
          <a:p>
            <a:endParaRPr lang="en-US" dirty="0" smtClean="0"/>
          </a:p>
          <a:p>
            <a:r>
              <a:rPr lang="en-US" dirty="0" smtClean="0"/>
              <a:t>Hydrophobic </a:t>
            </a:r>
            <a:r>
              <a:rPr lang="en-US" dirty="0" smtClean="0"/>
              <a:t>surface</a:t>
            </a:r>
          </a:p>
          <a:p>
            <a:endParaRPr lang="en-US" dirty="0" smtClean="0"/>
          </a:p>
          <a:p>
            <a:r>
              <a:rPr lang="en-US" dirty="0" smtClean="0"/>
              <a:t>Three behaviors:</a:t>
            </a:r>
            <a:endParaRPr lang="en-US" dirty="0" smtClean="0"/>
          </a:p>
          <a:p>
            <a:pPr lvl="1"/>
            <a:r>
              <a:rPr lang="en-US" dirty="0" smtClean="0"/>
              <a:t>Bouncing </a:t>
            </a:r>
          </a:p>
          <a:p>
            <a:pPr lvl="1"/>
            <a:r>
              <a:rPr lang="en-US" dirty="0" smtClean="0"/>
              <a:t>Crowning </a:t>
            </a:r>
          </a:p>
          <a:p>
            <a:pPr lvl="1"/>
            <a:r>
              <a:rPr lang="en-US" dirty="0" smtClean="0"/>
              <a:t>Splashing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DSC_009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91000" y="2667000"/>
            <a:ext cx="4457272" cy="296042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Discover relationships between different parameters</a:t>
            </a:r>
          </a:p>
          <a:p>
            <a:pPr lvl="1"/>
            <a:r>
              <a:rPr lang="en-US" dirty="0" smtClean="0"/>
              <a:t>Horizontal </a:t>
            </a:r>
            <a:r>
              <a:rPr lang="en-US" dirty="0" smtClean="0"/>
              <a:t>deformation</a:t>
            </a:r>
          </a:p>
          <a:p>
            <a:pPr lvl="1">
              <a:buNone/>
            </a:pPr>
            <a:r>
              <a:rPr lang="en-US" dirty="0" smtClean="0"/>
              <a:t> </a:t>
            </a:r>
            <a:r>
              <a:rPr lang="en-US" dirty="0" smtClean="0"/>
              <a:t>	</a:t>
            </a:r>
            <a:endParaRPr lang="en-US" dirty="0" smtClean="0"/>
          </a:p>
          <a:p>
            <a:pPr lvl="1"/>
            <a:r>
              <a:rPr lang="en-US" dirty="0" smtClean="0"/>
              <a:t>Contact time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Compare </a:t>
            </a:r>
            <a:r>
              <a:rPr lang="en-US" dirty="0" smtClean="0"/>
              <a:t>to published results</a:t>
            </a:r>
            <a:endParaRPr lang="en-US" dirty="0"/>
          </a:p>
        </p:txBody>
      </p:sp>
      <p:pic>
        <p:nvPicPr>
          <p:cNvPr id="4" name="Picture 3" descr="grav_puddl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6800" y="2514600"/>
            <a:ext cx="3548063" cy="16696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Inkjet printing</a:t>
            </a:r>
          </a:p>
          <a:p>
            <a:r>
              <a:rPr lang="en-US" dirty="0" smtClean="0"/>
              <a:t>Fluid transport</a:t>
            </a:r>
          </a:p>
          <a:p>
            <a:r>
              <a:rPr lang="en-US" dirty="0" smtClean="0"/>
              <a:t>Blood spatter at a crime scene</a:t>
            </a:r>
          </a:p>
          <a:p>
            <a:r>
              <a:rPr lang="en-US" dirty="0" smtClean="0"/>
              <a:t>Water removal on leaves</a:t>
            </a:r>
            <a:endParaRPr lang="en-US" dirty="0"/>
          </a:p>
        </p:txBody>
      </p:sp>
      <p:pic>
        <p:nvPicPr>
          <p:cNvPr id="4" name="Picture 3" descr="Dew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572000" y="3505200"/>
            <a:ext cx="3938016" cy="29535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Water-drop system</a:t>
            </a:r>
          </a:p>
          <a:p>
            <a:pPr lvl="1"/>
            <a:r>
              <a:rPr lang="en-US" dirty="0" smtClean="0"/>
              <a:t>Pipettes and syringes</a:t>
            </a:r>
          </a:p>
          <a:p>
            <a:pPr lvl="1"/>
            <a:r>
              <a:rPr lang="en-US" dirty="0" smtClean="0"/>
              <a:t>Test slides</a:t>
            </a:r>
          </a:p>
          <a:p>
            <a:pPr lvl="1"/>
            <a:r>
              <a:rPr lang="en-US" dirty="0" smtClean="0"/>
              <a:t>Pressure bulbs</a:t>
            </a:r>
          </a:p>
          <a:p>
            <a:endParaRPr lang="en-US" dirty="0" smtClean="0"/>
          </a:p>
          <a:p>
            <a:r>
              <a:rPr lang="en-US" dirty="0" smtClean="0"/>
              <a:t>Camera </a:t>
            </a:r>
            <a:r>
              <a:rPr lang="en-US" dirty="0" smtClean="0"/>
              <a:t>and software</a:t>
            </a:r>
          </a:p>
          <a:p>
            <a:pPr lvl="1"/>
            <a:r>
              <a:rPr lang="en-US" dirty="0" smtClean="0"/>
              <a:t>High-speed camera</a:t>
            </a:r>
          </a:p>
          <a:p>
            <a:pPr lvl="1"/>
            <a:r>
              <a:rPr lang="en-US" dirty="0" err="1" smtClean="0"/>
              <a:t>Photron</a:t>
            </a:r>
            <a:r>
              <a:rPr lang="en-US" dirty="0" smtClean="0"/>
              <a:t> Motion Tools, </a:t>
            </a:r>
            <a:r>
              <a:rPr lang="en-US" dirty="0" err="1" smtClean="0"/>
              <a:t>ImageJ</a:t>
            </a:r>
            <a:r>
              <a:rPr lang="en-US" dirty="0" smtClean="0"/>
              <a:t> software</a:t>
            </a:r>
          </a:p>
          <a:p>
            <a:pPr lvl="1"/>
            <a:r>
              <a:rPr lang="en-US" dirty="0" smtClean="0"/>
              <a:t>1000W lamp</a:t>
            </a:r>
            <a:endParaRPr lang="en-US" dirty="0"/>
          </a:p>
        </p:txBody>
      </p:sp>
      <p:pic>
        <p:nvPicPr>
          <p:cNvPr id="4" name="Picture 3" descr="lab_setup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76801" y="1088285"/>
            <a:ext cx="3352800" cy="37549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Theory: Maximum deformation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Weber number: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U is impact velocity</a:t>
            </a:r>
          </a:p>
          <a:p>
            <a:pPr lvl="1"/>
            <a:r>
              <a:rPr lang="en-US" dirty="0" smtClean="0"/>
              <a:t>D is drop diameter</a:t>
            </a:r>
          </a:p>
          <a:p>
            <a:pPr lvl="1"/>
            <a:r>
              <a:rPr lang="en-US" dirty="0" smtClean="0"/>
              <a:t>ρ, </a:t>
            </a:r>
            <a:r>
              <a:rPr lang="el-GR" dirty="0" smtClean="0"/>
              <a:t>σ</a:t>
            </a:r>
            <a:r>
              <a:rPr lang="en-US" dirty="0" smtClean="0"/>
              <a:t> are density and surface tension</a:t>
            </a:r>
          </a:p>
          <a:p>
            <a:pPr lvl="1"/>
            <a:r>
              <a:rPr lang="en-US" dirty="0" smtClean="0"/>
              <a:t>Ratio of kinetic energy to surface energy</a:t>
            </a:r>
          </a:p>
          <a:p>
            <a:pPr lvl="1"/>
            <a:r>
              <a:rPr lang="en-US" dirty="0" smtClean="0"/>
              <a:t>Ranges from ~1 to ~50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800600" y="1752600"/>
          <a:ext cx="2873086" cy="1504950"/>
        </p:xfrm>
        <a:graphic>
          <a:graphicData uri="http://schemas.openxmlformats.org/presentationml/2006/ole">
            <p:oleObj spid="_x0000_s1026" name="Equation" r:id="rId3" imgW="799920" imgH="419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Three different scaling laws for maximal deformation: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kinetic energy is transformed to surface energy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Kinetic energy is dissipated by viscosity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Gravity puddle approach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1681163" y="2590800"/>
          <a:ext cx="4876800" cy="609600"/>
        </p:xfrm>
        <a:graphic>
          <a:graphicData uri="http://schemas.openxmlformats.org/presentationml/2006/ole">
            <p:oleObj spid="_x0000_s3074" name="Equation" r:id="rId3" imgW="1930320" imgH="241200" progId="Equation.3">
              <p:embed/>
            </p:oleObj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1752600" y="3962400"/>
          <a:ext cx="5164138" cy="609600"/>
        </p:xfrm>
        <a:graphic>
          <a:graphicData uri="http://schemas.openxmlformats.org/presentationml/2006/ole">
            <p:oleObj spid="_x0000_s3077" name="Equation" r:id="rId4" imgW="2044440" imgH="241200" progId="Equation.3">
              <p:embed/>
            </p:oleObj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1644650" y="5562600"/>
          <a:ext cx="5229225" cy="609600"/>
        </p:xfrm>
        <a:graphic>
          <a:graphicData uri="http://schemas.openxmlformats.org/presentationml/2006/ole">
            <p:oleObj spid="_x0000_s3078" name="Equation" r:id="rId5" imgW="207000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Theory: Contact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Balancing inertia and capillarity yields: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can also be rewritten as: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But 		        implies that </a:t>
            </a:r>
            <a:r>
              <a:rPr lang="el-GR" dirty="0" smtClean="0"/>
              <a:t>τ</a:t>
            </a:r>
            <a:r>
              <a:rPr lang="en-US" dirty="0" smtClean="0"/>
              <a:t> is independent of U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286000" y="2743200"/>
          <a:ext cx="4504267" cy="609600"/>
        </p:xfrm>
        <a:graphic>
          <a:graphicData uri="http://schemas.openxmlformats.org/presentationml/2006/ole">
            <p:oleObj spid="_x0000_s4098" name="Equation" r:id="rId3" imgW="1688760" imgH="22860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5181600" y="3733800"/>
          <a:ext cx="3048000" cy="609600"/>
        </p:xfrm>
        <a:graphic>
          <a:graphicData uri="http://schemas.openxmlformats.org/presentationml/2006/ole">
            <p:oleObj spid="_x0000_s4099" name="Equation" r:id="rId4" imgW="1143000" imgH="228600" progId="Equation.3">
              <p:embed/>
            </p:oleObj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/>
        </p:nvGraphicFramePr>
        <p:xfrm>
          <a:off x="1828800" y="4648200"/>
          <a:ext cx="1905000" cy="597647"/>
        </p:xfrm>
        <a:graphic>
          <a:graphicData uri="http://schemas.openxmlformats.org/presentationml/2006/ole">
            <p:oleObj spid="_x0000_s4100" name="Equation" r:id="rId5" imgW="64764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108</TotalTime>
  <Words>419</Words>
  <Application>Microsoft Office PowerPoint</Application>
  <PresentationFormat>On-screen Show (4:3)</PresentationFormat>
  <Paragraphs>102</Paragraphs>
  <Slides>15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Flow</vt:lpstr>
      <vt:lpstr>Microsoft Equation 3.0</vt:lpstr>
      <vt:lpstr>Analysis of a water drop on a hydrophobic surface</vt:lpstr>
      <vt:lpstr>Outline</vt:lpstr>
      <vt:lpstr>Introduction</vt:lpstr>
      <vt:lpstr>Research Goals</vt:lpstr>
      <vt:lpstr>Applications </vt:lpstr>
      <vt:lpstr>Methods</vt:lpstr>
      <vt:lpstr>Theory: Maximum deformation </vt:lpstr>
      <vt:lpstr>Three different scaling laws for maximal deformation:</vt:lpstr>
      <vt:lpstr>Theory: Contact time</vt:lpstr>
      <vt:lpstr>Results- Horizontal Deformation</vt:lpstr>
      <vt:lpstr>More results for max deformation</vt:lpstr>
      <vt:lpstr>Results- Contact Time</vt:lpstr>
      <vt:lpstr>More results for contact time</vt:lpstr>
      <vt:lpstr>Conclusions</vt:lpstr>
      <vt:lpstr>References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a water drop on a hydrophobic surface</dc:title>
  <dc:creator>Mitch Wilson</dc:creator>
  <cp:lastModifiedBy>Jordan</cp:lastModifiedBy>
  <cp:revision>13</cp:revision>
  <dcterms:created xsi:type="dcterms:W3CDTF">2009-12-07T03:49:27Z</dcterms:created>
  <dcterms:modified xsi:type="dcterms:W3CDTF">2009-12-08T23:40:02Z</dcterms:modified>
</cp:coreProperties>
</file>