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2"/>
  </p:notesMasterIdLst>
  <p:sldIdLst>
    <p:sldId id="291" r:id="rId4"/>
    <p:sldId id="290" r:id="rId5"/>
    <p:sldId id="289" r:id="rId6"/>
    <p:sldId id="288" r:id="rId7"/>
    <p:sldId id="292" r:id="rId8"/>
    <p:sldId id="286" r:id="rId9"/>
    <p:sldId id="285" r:id="rId10"/>
    <p:sldId id="284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92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DA739F1-CEB6-475C-A9E3-9901D4716063}" type="datetimeFigureOut">
              <a:rPr lang="en-US" smtClean="0"/>
              <a:pPr/>
              <a:t>9/16/2009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95E41E9-CB01-4CDC-B3B5-ECE963008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E41E9-CB01-4CDC-B3B5-ECE9630086B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E41E9-CB01-4CDC-B3B5-ECE9630086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E41E9-CB01-4CDC-B3B5-ECE9630086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E41E9-CB01-4CDC-B3B5-ECE9630086B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E41E9-CB01-4CDC-B3B5-ECE9630086B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E41E9-CB01-4CDC-B3B5-ECE9630086B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E41E9-CB01-4CDC-B3B5-ECE9630086B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E41E9-CB01-4CDC-B3B5-ECE9630086B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7F7-4B3C-44BE-A0E8-EA4989CD8DD1}" type="datetimeFigureOut">
              <a:rPr lang="en-US" smtClean="0"/>
              <a:pPr/>
              <a:t>9/16/2009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A26C-2C84-4215-B89C-14398DABF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7F7-4B3C-44BE-A0E8-EA4989CD8DD1}" type="datetimeFigureOut">
              <a:rPr lang="en-US" smtClean="0"/>
              <a:pPr/>
              <a:t>9/16/2009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A26C-2C84-4215-B89C-14398DABF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7F7-4B3C-44BE-A0E8-EA4989CD8DD1}" type="datetimeFigureOut">
              <a:rPr lang="en-US" smtClean="0"/>
              <a:pPr/>
              <a:t>9/16/2009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A26C-2C84-4215-B89C-14398DABF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7F7-4B3C-44BE-A0E8-EA4989CD8DD1}" type="datetimeFigureOut">
              <a:rPr lang="en-US" smtClean="0"/>
              <a:pPr/>
              <a:t>9/16/2009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A26C-2C84-4215-B89C-14398DABF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7F7-4B3C-44BE-A0E8-EA4989CD8DD1}" type="datetimeFigureOut">
              <a:rPr lang="en-US" smtClean="0"/>
              <a:pPr/>
              <a:t>9/16/2009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A26C-2C84-4215-B89C-14398DABF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7F7-4B3C-44BE-A0E8-EA4989CD8DD1}" type="datetimeFigureOut">
              <a:rPr lang="en-US" smtClean="0"/>
              <a:pPr/>
              <a:t>9/16/2009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A26C-2C84-4215-B89C-14398DABF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7F7-4B3C-44BE-A0E8-EA4989CD8DD1}" type="datetimeFigureOut">
              <a:rPr lang="en-US" smtClean="0"/>
              <a:pPr/>
              <a:t>9/16/2009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A26C-2C84-4215-B89C-14398DABF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7F7-4B3C-44BE-A0E8-EA4989CD8DD1}" type="datetimeFigureOut">
              <a:rPr lang="en-US" smtClean="0"/>
              <a:pPr/>
              <a:t>9/16/2009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A26C-2C84-4215-B89C-14398DABF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7F7-4B3C-44BE-A0E8-EA4989CD8DD1}" type="datetimeFigureOut">
              <a:rPr lang="en-US" smtClean="0"/>
              <a:pPr/>
              <a:t>9/16/2009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A26C-2C84-4215-B89C-14398DABF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7F7-4B3C-44BE-A0E8-EA4989CD8DD1}" type="datetimeFigureOut">
              <a:rPr lang="en-US" smtClean="0"/>
              <a:pPr/>
              <a:t>9/16/2009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A26C-2C84-4215-B89C-14398DABF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7F7-4B3C-44BE-A0E8-EA4989CD8DD1}" type="datetimeFigureOut">
              <a:rPr lang="en-US" smtClean="0"/>
              <a:pPr/>
              <a:t>9/16/2009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A26C-2C84-4215-B89C-14398DABF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27F7-4B3C-44BE-A0E8-EA4989CD8DD1}" type="datetimeFigureOut">
              <a:rPr lang="en-US" smtClean="0"/>
              <a:pPr/>
              <a:t>9/16/2009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6A26C-2C84-4215-B89C-14398DABF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  <p:sndAc>
      <p:stSnd>
        <p:snd r:embed="rId13" name="wind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7772400" cy="1470025"/>
          </a:xfrm>
        </p:spPr>
        <p:txBody>
          <a:bodyPr/>
          <a:lstStyle/>
          <a:p>
            <a:r>
              <a:rPr lang="en-US" dirty="0" smtClean="0"/>
              <a:t>Meteorology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 Willard </a:t>
            </a:r>
            <a:r>
              <a:rPr lang="en-US" dirty="0">
                <a:solidFill>
                  <a:schemeClr val="tx1"/>
                </a:solidFill>
              </a:rPr>
              <a:t>Clark          </a:t>
            </a:r>
          </a:p>
          <a:p>
            <a:r>
              <a:rPr lang="en-US" dirty="0">
                <a:solidFill>
                  <a:schemeClr val="tx1"/>
                </a:solidFill>
              </a:rPr>
              <a:t>Haley Cica     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   </a:t>
            </a:r>
            <a:r>
              <a:rPr lang="en-US" dirty="0" smtClean="0">
                <a:solidFill>
                  <a:schemeClr val="tx1"/>
                </a:solidFill>
              </a:rPr>
              <a:t>Nicholas </a:t>
            </a:r>
            <a:r>
              <a:rPr lang="en-US" dirty="0">
                <a:solidFill>
                  <a:schemeClr val="tx1"/>
                </a:solidFill>
              </a:rPr>
              <a:t>Scaturo  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5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of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Weather prediction used to be highly inaccurate.</a:t>
            </a:r>
          </a:p>
          <a:p>
            <a:r>
              <a:rPr lang="en-US" dirty="0" smtClean="0"/>
              <a:t>Richardson’s primitive equations:</a:t>
            </a:r>
          </a:p>
          <a:p>
            <a:pPr lvl="1"/>
            <a:r>
              <a:rPr lang="en-US" dirty="0" smtClean="0"/>
              <a:t>Impractical  in the pre-computer era</a:t>
            </a:r>
            <a:endParaRPr lang="en-US" dirty="0"/>
          </a:p>
          <a:p>
            <a:r>
              <a:rPr lang="en-US" dirty="0" smtClean="0"/>
              <a:t>The beginning of modern NWP:</a:t>
            </a:r>
          </a:p>
          <a:p>
            <a:pPr lvl="1"/>
            <a:r>
              <a:rPr lang="en-US" dirty="0" smtClean="0"/>
              <a:t>John von Neumann made important contributions</a:t>
            </a:r>
          </a:p>
          <a:p>
            <a:pPr lvl="1"/>
            <a:r>
              <a:rPr lang="en-US" dirty="0" smtClean="0"/>
              <a:t>The Development of  The Electronic Computer</a:t>
            </a:r>
          </a:p>
          <a:p>
            <a:r>
              <a:rPr lang="en-US" dirty="0" smtClean="0"/>
              <a:t>ENIAC integrations a breakthrough:</a:t>
            </a:r>
          </a:p>
          <a:p>
            <a:pPr marL="342900" lvl="1" indent="-342900">
              <a:buNone/>
            </a:pPr>
            <a:r>
              <a:rPr lang="en-US" dirty="0" smtClean="0"/>
              <a:t>      - 24 hours for 24 hours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000" dirty="0" smtClean="0"/>
              <a:t>Mathematical and Computer Advancements made weather prediction much more accurate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newsflash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4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 to Overcome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Weather prediction required better understanding of the complex aspects of the earth.</a:t>
            </a:r>
          </a:p>
          <a:p>
            <a:pPr lvl="1"/>
            <a:r>
              <a:rPr lang="en-US" dirty="0" smtClean="0"/>
              <a:t>Mathematical equations to deal with these complexities had to be developed.</a:t>
            </a:r>
          </a:p>
          <a:p>
            <a:pPr lvl="1"/>
            <a:r>
              <a:rPr lang="en-US" dirty="0" smtClean="0"/>
              <a:t>Instrumentation was needed to take accurate measurements efficiently. </a:t>
            </a:r>
          </a:p>
          <a:p>
            <a:pPr lvl="1"/>
            <a:r>
              <a:rPr lang="en-US" dirty="0" smtClean="0"/>
              <a:t>Powerful computer systems were needed to  do the complex calculations.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newsflash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4" cstate="print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486400" cy="1020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Who did what   &amp;</a:t>
            </a:r>
            <a:br>
              <a:rPr lang="en-US" sz="3200" dirty="0" smtClean="0"/>
            </a:br>
            <a:r>
              <a:rPr lang="en-US" sz="3200" dirty="0" smtClean="0"/>
              <a:t>What problems were solved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Abbe  wrote “</a:t>
            </a:r>
            <a:r>
              <a:rPr lang="en-US" i="1" dirty="0" smtClean="0"/>
              <a:t>The physical basis of long-range weather forecasting” gaining scientific attention.</a:t>
            </a:r>
            <a:endParaRPr lang="en-US" dirty="0" smtClean="0"/>
          </a:p>
          <a:p>
            <a:r>
              <a:rPr lang="en-US" dirty="0" smtClean="0"/>
              <a:t>Bjerknes developed a two step plan.</a:t>
            </a:r>
          </a:p>
          <a:p>
            <a:pPr>
              <a:buNone/>
            </a:pPr>
            <a:r>
              <a:rPr lang="en-US" dirty="0" smtClean="0"/>
              <a:t>     -Observation</a:t>
            </a:r>
          </a:p>
          <a:p>
            <a:pPr>
              <a:buNone/>
            </a:pPr>
            <a:r>
              <a:rPr lang="en-US" dirty="0" smtClean="0"/>
              <a:t>     - Using laws of motion to predict movement</a:t>
            </a:r>
          </a:p>
          <a:p>
            <a:r>
              <a:rPr lang="en-US" dirty="0" smtClean="0"/>
              <a:t>Richardson developed a mathematical solution to forecasting that was to complex for the time.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4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did what   &amp;</a:t>
            </a:r>
            <a:br>
              <a:rPr lang="en-US" dirty="0" smtClean="0"/>
            </a:br>
            <a:r>
              <a:rPr lang="en-US" dirty="0" smtClean="0"/>
              <a:t>What problems were solved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von Neumann pioneered mathematical solutions, and built the Electronic Computer. </a:t>
            </a:r>
          </a:p>
          <a:p>
            <a:r>
              <a:rPr lang="en-US" dirty="0" smtClean="0"/>
              <a:t>Charney developed the quasi-geostropic system and a mathematical algorithm to implement it on the ENIAC. </a:t>
            </a:r>
          </a:p>
          <a:p>
            <a:r>
              <a:rPr lang="en-US" dirty="0" smtClean="0"/>
              <a:t>Phillips carried out the first long range atmospheric simulation.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4" cstate="print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Science Involved in Meteorology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Physics </a:t>
            </a:r>
          </a:p>
          <a:p>
            <a:r>
              <a:rPr lang="en-US" dirty="0" smtClean="0"/>
              <a:t>Mathematics</a:t>
            </a:r>
          </a:p>
          <a:p>
            <a:r>
              <a:rPr lang="en-US" dirty="0" smtClean="0"/>
              <a:t>Computer Technology</a:t>
            </a:r>
          </a:p>
          <a:p>
            <a:r>
              <a:rPr lang="en-US" dirty="0" smtClean="0"/>
              <a:t>Chemistry</a:t>
            </a:r>
          </a:p>
          <a:p>
            <a:r>
              <a:rPr lang="en-US" dirty="0" smtClean="0"/>
              <a:t>Numerical Analysis</a:t>
            </a:r>
          </a:p>
          <a:p>
            <a:r>
              <a:rPr lang="en-US" dirty="0" smtClean="0"/>
              <a:t> Engineering</a:t>
            </a:r>
          </a:p>
          <a:p>
            <a:r>
              <a:rPr lang="en-US" dirty="0"/>
              <a:t>?</a:t>
            </a:r>
          </a:p>
        </p:txBody>
      </p:sp>
    </p:spTree>
  </p:cSld>
  <p:clrMapOvr>
    <a:masterClrMapping/>
  </p:clrMapOvr>
  <p:transition spd="slow">
    <p:newsflash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4" cstate="print">
            <a:alphaModFix amt="50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E-mail from Peter Lynch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953000"/>
          </a:xfrm>
        </p:spPr>
        <p:txBody>
          <a:bodyPr numCol="2">
            <a:noAutofit/>
          </a:bodyPr>
          <a:lstStyle/>
          <a:p>
            <a:r>
              <a:rPr lang="en-US" sz="1300" b="1" dirty="0" smtClean="0"/>
              <a:t>Dear Haley,</a:t>
            </a:r>
            <a:br>
              <a:rPr lang="en-US" sz="1300" b="1" dirty="0" smtClean="0"/>
            </a:b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I am glad that you enjoyed the article on computing the weather.</a:t>
            </a:r>
            <a:br>
              <a:rPr lang="en-US" sz="1300" b="1" dirty="0" smtClean="0"/>
            </a:b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I am not an expert in computers, but I think that John von Neumann</a:t>
            </a:r>
            <a:br>
              <a:rPr lang="en-US" sz="1300" b="1" dirty="0" smtClean="0"/>
            </a:br>
            <a:r>
              <a:rPr lang="en-US" sz="1300" b="1" dirty="0" smtClean="0"/>
              <a:t>was really a key figure in their development. He was a genius.</a:t>
            </a:r>
            <a:br>
              <a:rPr lang="en-US" sz="1300" b="1" dirty="0" smtClean="0"/>
            </a:b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As regards computer weather forecasting, there is no doubt in my</a:t>
            </a:r>
            <a:br>
              <a:rPr lang="en-US" sz="1300" b="1" dirty="0" smtClean="0"/>
            </a:br>
            <a:r>
              <a:rPr lang="en-US" sz="1300" b="1" dirty="0" smtClean="0"/>
              <a:t>mind that the most important contributions were made by Jule Charney.</a:t>
            </a:r>
            <a:br>
              <a:rPr lang="en-US" sz="1300" b="1" dirty="0" smtClean="0"/>
            </a:br>
            <a:r>
              <a:rPr lang="en-US" sz="1300" b="1" dirty="0" smtClean="0"/>
              <a:t>He explained the way that storms form in middle latitudes (we call</a:t>
            </a:r>
            <a:br>
              <a:rPr lang="en-US" sz="1300" b="1" dirty="0" smtClean="0"/>
            </a:br>
            <a:r>
              <a:rPr lang="en-US" sz="1300" b="1" dirty="0" smtClean="0"/>
              <a:t>the process "baroclinic instability" but don't worry about that).</a:t>
            </a:r>
            <a:br>
              <a:rPr lang="en-US" sz="1300" b="1" dirty="0" smtClean="0"/>
            </a:br>
            <a:r>
              <a:rPr lang="en-US" sz="1300" b="1" dirty="0" smtClean="0"/>
              <a:t>He also worked out how to make weather forecasts by changing the</a:t>
            </a:r>
            <a:br>
              <a:rPr lang="en-US" sz="1300" b="1" dirty="0" smtClean="0"/>
            </a:br>
            <a:r>
              <a:rPr lang="en-US" sz="1300" b="1" dirty="0" smtClean="0"/>
              <a:t>mathematical equations to a simpler form. And he did many other</a:t>
            </a:r>
            <a:br>
              <a:rPr lang="en-US" sz="1300" b="1" dirty="0" smtClean="0"/>
            </a:br>
            <a:r>
              <a:rPr lang="en-US" sz="1300" b="1" dirty="0" smtClean="0"/>
              <a:t>brilliant things in meteorology.</a:t>
            </a:r>
            <a:br>
              <a:rPr lang="en-US" sz="1300" b="1" dirty="0" smtClean="0"/>
            </a:br>
            <a:r>
              <a:rPr lang="en-US" sz="1300" b="1" dirty="0" smtClean="0"/>
              <a:t/>
            </a:r>
            <a:br>
              <a:rPr lang="en-US" sz="1300" b="1" dirty="0" smtClean="0"/>
            </a:br>
            <a:endParaRPr lang="en-US" sz="1300" b="1" dirty="0" smtClean="0"/>
          </a:p>
          <a:p>
            <a:pPr>
              <a:buNone/>
            </a:pPr>
            <a:r>
              <a:rPr lang="en-US" sz="1300" b="1" dirty="0" smtClean="0"/>
              <a:t>	If you are interested in going into meteorology as a career, then</a:t>
            </a:r>
            <a:br>
              <a:rPr lang="en-US" sz="1300" b="1" dirty="0" smtClean="0"/>
            </a:br>
            <a:r>
              <a:rPr lang="en-US" sz="1300" b="1" dirty="0" smtClean="0"/>
              <a:t>you should do as much mathematics and physics as you can. Also,</a:t>
            </a:r>
            <a:br>
              <a:rPr lang="en-US" sz="1300" b="1" dirty="0" smtClean="0"/>
            </a:br>
            <a:r>
              <a:rPr lang="en-US" sz="1300" b="1" dirty="0" smtClean="0"/>
              <a:t>chemistry is very important for some areas of meteorology).</a:t>
            </a:r>
            <a:br>
              <a:rPr lang="en-US" sz="1300" b="1" dirty="0" smtClean="0"/>
            </a:br>
            <a:r>
              <a:rPr lang="en-US" sz="1300" b="1" dirty="0" smtClean="0"/>
              <a:t>The mathematics you need is not really all that difficult, but</a:t>
            </a:r>
            <a:br>
              <a:rPr lang="en-US" sz="1300" b="1" dirty="0" smtClean="0"/>
            </a:br>
            <a:r>
              <a:rPr lang="en-US" sz="1300" b="1" dirty="0" smtClean="0"/>
              <a:t>it takes time and effort to learn, and the earlier you start the</a:t>
            </a:r>
            <a:br>
              <a:rPr lang="en-US" sz="1300" b="1" dirty="0" smtClean="0"/>
            </a:br>
            <a:r>
              <a:rPr lang="en-US" sz="1300" b="1" dirty="0" smtClean="0"/>
              <a:t>easier it is.</a:t>
            </a:r>
            <a:br>
              <a:rPr lang="en-US" sz="1300" b="1" dirty="0" smtClean="0"/>
            </a:b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I hope you do choose meteorology as a career. It is a wonderful</a:t>
            </a:r>
            <a:br>
              <a:rPr lang="en-US" sz="1300" b="1" dirty="0" smtClean="0"/>
            </a:br>
            <a:r>
              <a:rPr lang="en-US" sz="1300" b="1" dirty="0" smtClean="0"/>
              <a:t>way to spend your life. There are many excellent schools of meteorology</a:t>
            </a:r>
            <a:br>
              <a:rPr lang="en-US" sz="1300" b="1" dirty="0" smtClean="0"/>
            </a:br>
            <a:r>
              <a:rPr lang="en-US" sz="1300" b="1" dirty="0" smtClean="0"/>
              <a:t>in USA. I think that the University of Washington in Seattle is one</a:t>
            </a:r>
            <a:br>
              <a:rPr lang="en-US" sz="1300" b="1" dirty="0" smtClean="0"/>
            </a:br>
            <a:r>
              <a:rPr lang="en-US" sz="1300" b="1" dirty="0" smtClean="0"/>
              <a:t>of the best, if not the best. You can look at their website.</a:t>
            </a:r>
            <a:br>
              <a:rPr lang="en-US" sz="1300" b="1" dirty="0" smtClean="0"/>
            </a:b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Best wishes,</a:t>
            </a:r>
            <a:br>
              <a:rPr lang="en-US" sz="1300" b="1" dirty="0" smtClean="0"/>
            </a:b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Peter Lynch</a:t>
            </a:r>
            <a:r>
              <a:rPr lang="en-US" sz="1300" dirty="0" smtClean="0"/>
              <a:t/>
            </a:r>
            <a:br>
              <a:rPr lang="en-US" sz="1300" dirty="0" smtClean="0"/>
            </a:br>
            <a:endParaRPr lang="en-US" sz="1300" dirty="0"/>
          </a:p>
        </p:txBody>
      </p:sp>
    </p:spTree>
  </p:cSld>
  <p:clrMapOvr>
    <a:masterClrMapping/>
  </p:clrMapOvr>
  <p:transition spd="slow">
    <p:newsflash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4" cstate="print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Scientific Progress Is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disciplines of science are needed to work together to achieve a common goal, and people build off each other’s discoveries to make real progress in science.</a:t>
            </a:r>
          </a:p>
          <a:p>
            <a:endParaRPr lang="en-US" dirty="0"/>
          </a:p>
          <a:p>
            <a:r>
              <a:rPr lang="en-US" dirty="0" smtClean="0"/>
              <a:t>Questions or opinions?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ContentTypeId xmlns="http://schemas.microsoft.com/sharepoint/v3">0x00876E48D33418244F9D004E68D20CC2C8</ContentTypeId>
    <_SourceUrl xmlns="http://schemas.microsoft.com/sharepoint/v3" xsi:nil="true"/>
    <AutoVersionDisabled xmlns="http://schemas.microsoft.com/sharepoint/v3">false</AutoVersionDisabled>
    <ItemType xmlns="http://schemas.microsoft.com/sharepoint/v3">1</ItemType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876E48D33418244F9D004E68D20CC2C8" ma:contentTypeVersion="" ma:contentTypeDescription="" ma:contentTypeScope="" ma:versionID="634a432c1939235899f42be8ad5485e2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A559243-D18D-4E08-9FD1-0059E1BA3F35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BF43C1C-11CF-40D0-B8E4-99FD212FE8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320</TotalTime>
  <Words>278</Words>
  <Application>Microsoft Office PowerPoint</Application>
  <PresentationFormat>On-screen Show (4:3)</PresentationFormat>
  <Paragraphs>53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Meteorology Presentation</vt:lpstr>
      <vt:lpstr>Key Points of Paper</vt:lpstr>
      <vt:lpstr>Obstacles to Overcome</vt:lpstr>
      <vt:lpstr>Who did what   &amp; What problems were solved</vt:lpstr>
      <vt:lpstr>Who did what   &amp; What problems were solved Part 2</vt:lpstr>
      <vt:lpstr>Different Science Involved in Meteorology</vt:lpstr>
      <vt:lpstr>E-mail from Peter Lynch</vt:lpstr>
      <vt:lpstr>How Scientific Progress Is Made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Lightning</dc:creator>
  <cp:lastModifiedBy>Joceline Lega</cp:lastModifiedBy>
  <cp:revision>35</cp:revision>
  <dcterms:created xsi:type="dcterms:W3CDTF">2009-09-03T22:07:54Z</dcterms:created>
  <dcterms:modified xsi:type="dcterms:W3CDTF">2009-09-16T16:39:57Z</dcterms:modified>
  <cp:contentType>_Docs_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DocumentEventProcessedId">
    <vt:lpwstr>a2441b3b-cd74-40ed-bd28-a6d239f24132</vt:lpwstr>
  </property>
</Properties>
</file>