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A237F-9E89-49E5-B697-9BEB59C5BFC1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7D525-40DF-4C0F-BE3B-35450A9631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86D995-AC64-4119-97A7-599A3540CC66}" type="slidenum">
              <a:rPr lang="en-US"/>
              <a:pPr/>
              <a:t>4</a:t>
            </a:fld>
            <a:endParaRPr lang="en-US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195C6B-C870-4E68-86B8-8191FE107BB9}" type="slidenum">
              <a:rPr lang="en-US"/>
              <a:pPr/>
              <a:t>5</a:t>
            </a:fld>
            <a:endParaRPr lang="en-US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9494D9-E7EB-4706-A3E2-951B88BFE5D9}" type="slidenum">
              <a:rPr lang="en-US"/>
              <a:pPr/>
              <a:t>6</a:t>
            </a:fld>
            <a:endParaRPr lang="en-US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23B6F0-C1E4-40B2-B14B-E4A258685FA5}" type="slidenum">
              <a:rPr lang="en-US"/>
              <a:pPr/>
              <a:t>7</a:t>
            </a:fld>
            <a:endParaRPr lang="en-US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50B652-A4AE-49B0-84F0-B9D9D171A5D1}" type="slidenum">
              <a:rPr lang="en-US"/>
              <a:pPr/>
              <a:t>8</a:t>
            </a:fld>
            <a:endParaRPr lang="en-US"/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A51AB-7867-49CF-B3B7-857FDDA1F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45732-1E98-4820-8052-EEE229E62DC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6BED3-5E08-4B74-BAA1-FD8AB8D035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slide" Target="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hyperlink" Target="../MBD%20Part%202.ppt#-1,4,Contents" TargetMode="Externa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Topics-NOV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467600" cy="762000"/>
          </a:xfrm>
        </p:spPr>
        <p:txBody>
          <a:bodyPr/>
          <a:lstStyle/>
          <a:p>
            <a:pPr algn="r" eaLnBrk="1" hangingPunct="1"/>
            <a:r>
              <a:rPr lang="en-US" smtClean="0"/>
              <a:t>Recall-Project Assumptions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75438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u="sng" smtClean="0">
                <a:solidFill>
                  <a:srgbClr val="FF0000"/>
                </a:solidFill>
                <a:sym typeface="Wingdings" pitchFamily="2" charset="2"/>
              </a:rPr>
              <a:t>Assumption</a:t>
            </a:r>
            <a:r>
              <a:rPr lang="en-US" sz="2400" b="1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400" b="1" u="sng" smtClean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en-US" sz="2400" b="1" smtClean="0">
                <a:solidFill>
                  <a:srgbClr val="FF0000"/>
                </a:solidFill>
                <a:sym typeface="Wingdings" pitchFamily="2" charset="2"/>
              </a:rPr>
              <a:t>.  </a:t>
            </a:r>
          </a:p>
          <a:p>
            <a:pPr>
              <a:lnSpc>
                <a:spcPct val="5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/>
              <a:t>The same 19 companies </a:t>
            </a:r>
          </a:p>
          <a:p>
            <a:pPr>
              <a:lnSpc>
                <a:spcPct val="5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/>
              <a:t>			will each bid on future similar leases</a:t>
            </a:r>
          </a:p>
          <a:p>
            <a:pPr>
              <a:lnSpc>
                <a:spcPct val="5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/>
              <a:t>  			only bidders for the tracts(This assumption is important for the Nash concept)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u="sng" smtClean="0">
                <a:solidFill>
                  <a:srgbClr val="FF0000"/>
                </a:solidFill>
                <a:sym typeface="Wingdings" pitchFamily="2" charset="2"/>
              </a:rPr>
              <a:t> Assumption</a:t>
            </a:r>
            <a:r>
              <a:rPr lang="en-US" sz="2400" b="1" i="1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400" b="1" i="1" u="sng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US" sz="2400" b="1" i="1" smtClean="0">
                <a:solidFill>
                  <a:srgbClr val="FF0000"/>
                </a:solidFill>
                <a:sym typeface="Wingdings" pitchFamily="2" charset="2"/>
              </a:rPr>
              <a:t>.  </a:t>
            </a:r>
          </a:p>
          <a:p>
            <a:pPr>
              <a:lnSpc>
                <a:spcPct val="5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/>
              <a:t>The geologists employed by companies</a:t>
            </a:r>
          </a:p>
          <a:p>
            <a:pPr>
              <a:lnSpc>
                <a:spcPct val="5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/>
              <a:t>     equally expert </a:t>
            </a:r>
            <a:r>
              <a:rPr lang="en-US" sz="1800" b="1" i="1" smtClean="0">
                <a:solidFill>
                  <a:srgbClr val="FF0000"/>
                </a:solidFill>
              </a:rPr>
              <a:t>(evidence- the Mean of errors of all historical leases is 0</a:t>
            </a:r>
            <a:r>
              <a:rPr lang="en-US" sz="2400" b="1" i="1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5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/>
              <a:t> on average, they can estimate the correct </a:t>
            </a:r>
          </a:p>
          <a:p>
            <a:pPr>
              <a:lnSpc>
                <a:spcPct val="5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/>
              <a:t>    values of leases.</a:t>
            </a:r>
            <a:endParaRPr lang="en-US" sz="2400" b="1" i="1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>
                <a:solidFill>
                  <a:srgbClr val="FF0000"/>
                </a:solidFill>
              </a:rPr>
              <a:t>evidence	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smtClean="0">
                <a:solidFill>
                  <a:srgbClr val="000000"/>
                </a:solidFill>
              </a:rPr>
              <a:t>each signal for the value of an undeveloped tract is an observation of a continuous random variable, </a:t>
            </a:r>
            <a:r>
              <a:rPr lang="en-US" sz="2400" i="1" smtClean="0">
                <a:solidFill>
                  <a:srgbClr val="000000"/>
                </a:solidFill>
              </a:rPr>
              <a:t>S</a:t>
            </a:r>
            <a:r>
              <a:rPr lang="en-US" sz="2400" i="1" baseline="-25000" smtClean="0">
                <a:solidFill>
                  <a:srgbClr val="000000"/>
                </a:solidFill>
              </a:rPr>
              <a:t>v</a:t>
            </a:r>
            <a:r>
              <a:rPr lang="en-US" sz="2400" smtClean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endParaRPr lang="en-US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304800" y="6070600"/>
          <a:ext cx="7391400" cy="635000"/>
        </p:xfrm>
        <a:graphic>
          <a:graphicData uri="http://schemas.openxmlformats.org/presentationml/2006/ole">
            <p:oleObj spid="_x0000_s1026" name="Equation" r:id="rId3" imgW="2654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9625"/>
            <a:ext cx="8229600" cy="6080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Recall-Project Assumptions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1800" smtClean="0">
                <a:latin typeface="Times New Roman" pitchFamily="18" charset="0"/>
              </a:rPr>
              <a:t>	</a:t>
            </a:r>
            <a:r>
              <a:rPr lang="en-US" sz="2400" smtClean="0">
                <a:solidFill>
                  <a:srgbClr val="000000"/>
                </a:solidFill>
              </a:rPr>
              <a:t>	</a:t>
            </a:r>
            <a:r>
              <a:rPr lang="en-US" sz="2400" b="1" u="sng" smtClean="0">
                <a:solidFill>
                  <a:srgbClr val="FF0000"/>
                </a:solidFill>
                <a:sym typeface="Wingdings" pitchFamily="2" charset="2"/>
              </a:rPr>
              <a:t>Assumption</a:t>
            </a:r>
            <a:r>
              <a:rPr lang="en-US" sz="2400" b="1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400" b="1" u="sng" smtClean="0">
                <a:solidFill>
                  <a:srgbClr val="FF0000"/>
                </a:solidFill>
                <a:sym typeface="Wingdings" pitchFamily="2" charset="2"/>
              </a:rPr>
              <a:t>3</a:t>
            </a:r>
            <a:r>
              <a:rPr lang="en-US" sz="2400" b="1" smtClean="0">
                <a:solidFill>
                  <a:srgbClr val="FF0000"/>
                </a:solidFill>
                <a:sym typeface="Wingdings" pitchFamily="2" charset="2"/>
              </a:rPr>
              <a:t>.  </a:t>
            </a:r>
            <a:r>
              <a:rPr lang="en-US" sz="2400" b="1" i="1" smtClean="0">
                <a:sym typeface="Wingdings" pitchFamily="2" charset="2"/>
              </a:rPr>
              <a:t>E</a:t>
            </a:r>
            <a:r>
              <a:rPr lang="en-US" sz="2400" b="1" i="1" smtClean="0"/>
              <a:t>xcept for their means, the distributions of the S</a:t>
            </a:r>
            <a:r>
              <a:rPr lang="en-US" sz="2400" b="1" i="1" baseline="-25000" smtClean="0"/>
              <a:t>v</a:t>
            </a:r>
            <a:r>
              <a:rPr lang="en-US" sz="2400" b="1" smtClean="0"/>
              <a:t>’</a:t>
            </a:r>
            <a:r>
              <a:rPr lang="en-US" sz="2400" b="1" i="1" smtClean="0"/>
              <a:t>s are all identical</a:t>
            </a:r>
          </a:p>
          <a:p>
            <a:pPr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/>
              <a:t>(The shape /The Spread)-This allows us to treat all the 20 historical leases as one sample -&gt; We use the sample to show that mean of errors is 0 &amp; find the standard deviation of errors)</a:t>
            </a:r>
          </a:p>
          <a:p>
            <a:pPr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smtClean="0">
                <a:solidFill>
                  <a:srgbClr val="FF0000"/>
                </a:solidFill>
                <a:sym typeface="Wingdings" pitchFamily="2" charset="2"/>
              </a:rPr>
              <a:t>	</a:t>
            </a:r>
            <a:r>
              <a:rPr lang="en-US" sz="2400" b="1" u="sng" smtClean="0">
                <a:solidFill>
                  <a:srgbClr val="FF0000"/>
                </a:solidFill>
                <a:sym typeface="Wingdings" pitchFamily="2" charset="2"/>
              </a:rPr>
              <a:t>Assumption</a:t>
            </a:r>
            <a:r>
              <a:rPr lang="en-US" sz="2400" b="1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400" b="1" u="sng" smtClean="0">
                <a:solidFill>
                  <a:srgbClr val="FF0000"/>
                </a:solidFill>
                <a:sym typeface="Wingdings" pitchFamily="2" charset="2"/>
              </a:rPr>
              <a:t>4</a:t>
            </a:r>
            <a:r>
              <a:rPr lang="en-US" sz="2400" b="1" smtClean="0">
                <a:solidFill>
                  <a:srgbClr val="FF0000"/>
                </a:solidFill>
                <a:sym typeface="Wingdings" pitchFamily="2" charset="2"/>
              </a:rPr>
              <a:t>.  </a:t>
            </a:r>
          </a:p>
          <a:p>
            <a:pPr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400" b="1" i="1" smtClean="0"/>
              <a:t>All of the companies act in their own best interests, have the same profit margins, and have the same needs for business.  Thus, the fair value of a lease is the same for all 19 companies.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32B855-4DFE-4EC7-A2F7-253DAD2AC2A8}" type="slidenum">
              <a:rPr lang="en-US"/>
              <a:pPr/>
              <a:t>4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8313" y="288925"/>
            <a:ext cx="1466850" cy="274638"/>
          </a:xfrm>
        </p:spPr>
        <p:txBody>
          <a:bodyPr wrap="none">
            <a:spAutoFit/>
          </a:bodyPr>
          <a:lstStyle/>
          <a:p>
            <a:pPr eaLnBrk="1" hangingPunct="1"/>
            <a:r>
              <a:rPr lang="en-US" sz="1200" smtClean="0">
                <a:solidFill>
                  <a:srgbClr val="FFFFCC"/>
                </a:solidFill>
              </a:rPr>
              <a:t>Integration, Integrals</a:t>
            </a:r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455613" y="898525"/>
            <a:ext cx="8226425" cy="1158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ct val="50000"/>
              </a:spcAft>
            </a:pPr>
            <a:r>
              <a:rPr lang="en-US" sz="2000" b="1" u="sng">
                <a:latin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</a:rPr>
              <a:t>.  </a:t>
            </a:r>
            <a:r>
              <a:rPr lang="en-US" sz="2000" b="1" u="sng">
                <a:latin typeface="Times New Roman" pitchFamily="18" charset="0"/>
              </a:rPr>
              <a:t>INTEGRALS</a:t>
            </a:r>
          </a:p>
          <a:p>
            <a:pPr eaLnBrk="0" hangingPunct="0"/>
            <a:r>
              <a:rPr lang="en-US" sz="2000">
                <a:latin typeface="Times New Roman" pitchFamily="18" charset="0"/>
              </a:rPr>
              <a:t>	What would happen if we computed midpoint sums for a function which might assume negative values in the interval [</a:t>
            </a:r>
            <a:r>
              <a:rPr lang="en-US" sz="2000" i="1">
                <a:latin typeface="Times New Roman" pitchFamily="18" charset="0"/>
              </a:rPr>
              <a:t>a</a:t>
            </a:r>
            <a:r>
              <a:rPr lang="en-US" sz="2000">
                <a:latin typeface="Times New Roman" pitchFamily="18" charset="0"/>
              </a:rPr>
              <a:t>, </a:t>
            </a:r>
            <a:r>
              <a:rPr lang="en-US" sz="2000" i="1">
                <a:latin typeface="Times New Roman" pitchFamily="18" charset="0"/>
              </a:rPr>
              <a:t>b</a:t>
            </a:r>
            <a:r>
              <a:rPr lang="en-US" sz="2000">
                <a:latin typeface="Times New Roman" pitchFamily="18" charset="0"/>
              </a:rPr>
              <a:t>]?</a:t>
            </a:r>
            <a:endParaRPr lang="en-US" sz="2000" b="1" i="1"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0413" y="2422525"/>
            <a:ext cx="4113212" cy="3597275"/>
            <a:chOff x="2879" y="1526"/>
            <a:chExt cx="2591" cy="2266"/>
          </a:xfrm>
        </p:grpSpPr>
        <p:sp>
          <p:nvSpPr>
            <p:cNvPr id="13334" name="Text Box 5"/>
            <p:cNvSpPr txBox="1">
              <a:spLocks noChangeArrowheads="1"/>
            </p:cNvSpPr>
            <p:nvPr/>
          </p:nvSpPr>
          <p:spPr bwMode="auto">
            <a:xfrm>
              <a:off x="2879" y="1526"/>
              <a:ext cx="2591" cy="2266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Aft>
                  <a:spcPct val="50000"/>
                </a:spcAft>
              </a:pPr>
              <a:r>
                <a:rPr lang="en-US" sz="2000">
                  <a:latin typeface="Times New Roman" pitchFamily="18" charset="0"/>
                </a:rPr>
                <a:t>	Where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(</a:t>
              </a:r>
              <a:r>
                <a:rPr lang="en-US" sz="2000" i="1">
                  <a:latin typeface="Times New Roman" pitchFamily="18" charset="0"/>
                </a:rPr>
                <a:t>m</a:t>
              </a:r>
              <a:r>
                <a:rPr lang="en-US" sz="2000" i="1" baseline="-25000">
                  <a:latin typeface="Times New Roman" pitchFamily="18" charset="0"/>
                </a:rPr>
                <a:t>i</a:t>
              </a:r>
              <a:r>
                <a:rPr lang="en-US" sz="2000">
                  <a:latin typeface="Times New Roman" pitchFamily="18" charset="0"/>
                </a:rPr>
                <a:t>) &lt; 0, the product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(</a:t>
              </a:r>
              <a:r>
                <a:rPr lang="en-US" sz="2000" i="1">
                  <a:latin typeface="Times New Roman" pitchFamily="18" charset="0"/>
                </a:rPr>
                <a:t>m</a:t>
              </a:r>
              <a:r>
                <a:rPr lang="en-US" sz="2000" i="1" baseline="-25000">
                  <a:latin typeface="Times New Roman" pitchFamily="18" charset="0"/>
                </a:rPr>
                <a:t>i</a:t>
              </a:r>
              <a:r>
                <a:rPr lang="en-US" sz="2000">
                  <a:latin typeface="Times New Roman" pitchFamily="18" charset="0"/>
                </a:rPr>
                <a:t>)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</a:t>
              </a:r>
              <a:r>
                <a:rPr lang="en-US" sz="2000">
                  <a:latin typeface="Symbol" pitchFamily="18" charset="2"/>
                  <a:sym typeface="Symbol" pitchFamily="18" charset="2"/>
                </a:rPr>
                <a:t>D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x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 is also negative.  </a:t>
              </a:r>
              <a:r>
                <a:rPr lang="en-US" sz="2000" b="1" i="1">
                  <a:solidFill>
                    <a:srgbClr val="FF0000"/>
                  </a:solidFill>
                  <a:latin typeface="Times New Roman" pitchFamily="18" charset="0"/>
                  <a:sym typeface="Symbol" pitchFamily="18" charset="2"/>
                </a:rPr>
                <a:t>Thus, the midpoint sums</a:t>
              </a:r>
              <a:endParaRPr lang="en-US" sz="2000" b="1" i="1">
                <a:latin typeface="Times New Roman" pitchFamily="18" charset="0"/>
                <a:sym typeface="Symbol" pitchFamily="18" charset="2"/>
              </a:endParaRPr>
            </a:p>
            <a:p>
              <a:pPr eaLnBrk="0" hangingPunct="0"/>
              <a:endParaRPr lang="en-US" sz="2000" b="1" i="1">
                <a:latin typeface="Times New Roman" pitchFamily="18" charset="0"/>
                <a:sym typeface="Symbol" pitchFamily="18" charset="2"/>
              </a:endParaRPr>
            </a:p>
            <a:p>
              <a:pPr eaLnBrk="0" hangingPunct="0"/>
              <a:endParaRPr lang="en-US" sz="2000" b="1" i="1">
                <a:latin typeface="Times New Roman" pitchFamily="18" charset="0"/>
                <a:sym typeface="Symbol" pitchFamily="18" charset="2"/>
              </a:endParaRPr>
            </a:p>
            <a:p>
              <a:pPr eaLnBrk="0" hangingPunct="0"/>
              <a:endParaRPr lang="en-US" sz="2000" b="1" i="1">
                <a:latin typeface="Times New Roman" pitchFamily="18" charset="0"/>
                <a:sym typeface="Symbol" pitchFamily="18" charset="2"/>
              </a:endParaRPr>
            </a:p>
            <a:p>
              <a:pPr eaLnBrk="0" hangingPunct="0"/>
              <a:r>
                <a:rPr lang="en-US" sz="2000" b="1" i="1">
                  <a:solidFill>
                    <a:srgbClr val="FF0000"/>
                  </a:solidFill>
                  <a:latin typeface="Times New Roman" pitchFamily="18" charset="0"/>
                  <a:sym typeface="Symbol" pitchFamily="18" charset="2"/>
                </a:rPr>
                <a:t>will approximate the “signed area” of the region between the x-axis and the graph of f, over [a, b].  This is the algebraic sum of the </a:t>
              </a:r>
              <a:r>
                <a:rPr lang="en-US" sz="2000" b="1" i="1">
                  <a:solidFill>
                    <a:srgbClr val="FF0000"/>
                  </a:solidFill>
                  <a:latin typeface="Times New Roman" pitchFamily="18" charset="0"/>
                </a:rPr>
                <a:t>area above the axis, minus the area below the axis.</a:t>
              </a:r>
              <a:endParaRPr lang="en-US" sz="2000" b="1" i="1">
                <a:latin typeface="Times New Roman" pitchFamily="18" charset="0"/>
              </a:endParaRPr>
            </a:p>
          </p:txBody>
        </p:sp>
        <p:graphicFrame>
          <p:nvGraphicFramePr>
            <p:cNvPr id="13314" name="Object 2"/>
            <p:cNvGraphicFramePr>
              <a:graphicFrameLocks noChangeAspect="1"/>
            </p:cNvGraphicFramePr>
            <p:nvPr/>
          </p:nvGraphicFramePr>
          <p:xfrm>
            <a:off x="3152" y="2188"/>
            <a:ext cx="1936" cy="543"/>
          </p:xfrm>
          <a:graphic>
            <a:graphicData uri="http://schemas.openxmlformats.org/presentationml/2006/ole">
              <p:oleObj spid="_x0000_s2050" name="Equation" r:id="rId4" imgW="3073320" imgH="863280" progId="Equation.3">
                <p:embed/>
              </p:oleObj>
            </a:graphicData>
          </a:graphic>
        </p:graphicFrame>
      </p:grp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752600" y="6413500"/>
            <a:ext cx="23574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itchFamily="18" charset="0"/>
              </a:rPr>
              <a:t>(material continues)</a:t>
            </a:r>
            <a:endParaRPr 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2708275" y="127000"/>
            <a:ext cx="3738563" cy="5588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79605" dir="8100000" algn="ctr" rotWithShape="0">
              <a:srgbClr val="FF0000"/>
            </a:outerShdw>
          </a:effectLst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3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Integration.  </a:t>
            </a:r>
            <a:r>
              <a:rPr lang="en-US" sz="3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Integrals</a:t>
            </a:r>
            <a:endParaRPr lang="en-US" sz="2400" b="1">
              <a:latin typeface="Times New Roman" pitchFamily="18" charset="0"/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55613" y="2239963"/>
            <a:ext cx="4154487" cy="3302000"/>
            <a:chOff x="287" y="1411"/>
            <a:chExt cx="2617" cy="2080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287" y="1411"/>
              <a:ext cx="2617" cy="2080"/>
              <a:chOff x="287" y="1411"/>
              <a:chExt cx="2617" cy="2080"/>
            </a:xfrm>
          </p:grpSpPr>
          <p:sp>
            <p:nvSpPr>
              <p:cNvPr id="13331" name="Text Box 11"/>
              <p:cNvSpPr txBox="1">
                <a:spLocks noChangeArrowheads="1"/>
              </p:cNvSpPr>
              <p:nvPr/>
            </p:nvSpPr>
            <p:spPr bwMode="auto">
              <a:xfrm>
                <a:off x="424" y="2848"/>
                <a:ext cx="288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eaLnBrk="0" hangingPunct="0"/>
                <a:r>
                  <a:rPr lang="en-US" sz="2000" i="1">
                    <a:latin typeface="Times New Roman" pitchFamily="18" charset="0"/>
                  </a:rPr>
                  <a:t>a</a:t>
                </a:r>
              </a:p>
            </p:txBody>
          </p:sp>
          <p:pic>
            <p:nvPicPr>
              <p:cNvPr id="13332" name="Picture 12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87" y="1411"/>
                <a:ext cx="2592" cy="208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</p:pic>
          <p:sp>
            <p:nvSpPr>
              <p:cNvPr id="13333" name="Text Box 13"/>
              <p:cNvSpPr txBox="1">
                <a:spLocks noChangeArrowheads="1"/>
              </p:cNvSpPr>
              <p:nvPr/>
            </p:nvSpPr>
            <p:spPr bwMode="auto">
              <a:xfrm>
                <a:off x="2616" y="2592"/>
                <a:ext cx="288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eaLnBrk="0" hangingPunct="0"/>
                <a:r>
                  <a:rPr lang="en-US" sz="2000" i="1">
                    <a:latin typeface="Times New Roman" pitchFamily="18" charset="0"/>
                  </a:rPr>
                  <a:t>b</a:t>
                </a: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784" y="2140"/>
              <a:ext cx="1928" cy="1136"/>
              <a:chOff x="784" y="2140"/>
              <a:chExt cx="1928" cy="1136"/>
            </a:xfrm>
          </p:grpSpPr>
          <p:sp>
            <p:nvSpPr>
              <p:cNvPr id="13329" name="Text Box 15"/>
              <p:cNvSpPr txBox="1">
                <a:spLocks noChangeArrowheads="1"/>
              </p:cNvSpPr>
              <p:nvPr/>
            </p:nvSpPr>
            <p:spPr bwMode="auto">
              <a:xfrm>
                <a:off x="784" y="2140"/>
                <a:ext cx="480" cy="548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eaLnBrk="0" hangingPunct="0">
                  <a:lnSpc>
                    <a:spcPct val="50000"/>
                  </a:lnSpc>
                </a:pPr>
                <a:r>
                  <a:rPr lang="en-US" sz="7200" b="1">
                    <a:solidFill>
                      <a:srgbClr val="FF0000"/>
                    </a:solidFill>
                    <a:latin typeface="Times New Roman" pitchFamily="18" charset="0"/>
                  </a:rPr>
                  <a:t>+</a:t>
                </a:r>
                <a:endParaRPr lang="en-US" sz="48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30" name="Text Box 16"/>
              <p:cNvSpPr txBox="1">
                <a:spLocks noChangeArrowheads="1"/>
              </p:cNvSpPr>
              <p:nvPr/>
            </p:nvSpPr>
            <p:spPr bwMode="auto">
              <a:xfrm>
                <a:off x="2232" y="2872"/>
                <a:ext cx="480" cy="404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eaLnBrk="0" hangingPunct="0">
                  <a:lnSpc>
                    <a:spcPct val="50000"/>
                  </a:lnSpc>
                </a:pPr>
                <a:r>
                  <a:rPr lang="en-US" sz="7200" b="1">
                    <a:solidFill>
                      <a:srgbClr val="FF0000"/>
                    </a:solidFill>
                    <a:latin typeface="Times New Roman" pitchFamily="18" charset="0"/>
                    <a:sym typeface="Symbol" pitchFamily="18" charset="2"/>
                  </a:rPr>
                  <a:t></a:t>
                </a:r>
                <a:endParaRPr lang="en-US" sz="48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13322" name="AutoShape 1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421438" y="6321425"/>
            <a:ext cx="512762" cy="454025"/>
          </a:xfrm>
          <a:prstGeom prst="actionButtonBlank">
            <a:avLst/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Times New Roman" pitchFamily="18" charset="0"/>
                <a:sym typeface="Wingdings" pitchFamily="2" charset="2"/>
              </a:rPr>
              <a:t></a:t>
            </a:r>
          </a:p>
        </p:txBody>
      </p:sp>
      <p:sp>
        <p:nvSpPr>
          <p:cNvPr id="13323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56625" y="6321425"/>
            <a:ext cx="512763" cy="454025"/>
          </a:xfrm>
          <a:prstGeom prst="actionButtonBlank">
            <a:avLst/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Times New Roman" pitchFamily="18" charset="0"/>
                <a:sym typeface="Wingdings" pitchFamily="2" charset="2"/>
              </a:rPr>
              <a:t></a:t>
            </a:r>
          </a:p>
        </p:txBody>
      </p:sp>
      <p:sp>
        <p:nvSpPr>
          <p:cNvPr id="13324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97838" y="6321425"/>
            <a:ext cx="339725" cy="454025"/>
          </a:xfrm>
          <a:prstGeom prst="actionButtonBlank">
            <a:avLst/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 i="1">
                <a:solidFill>
                  <a:schemeClr val="bg1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13325" name="AutoShape 20">
            <a:hlinkClick r:id="rId6" action="ppaction://hlinkpres?slideindex=4&amp;slidetitle=Contents" highlightClick="1"/>
          </p:cNvPr>
          <p:cNvSpPr>
            <a:spLocks noChangeArrowheads="1"/>
          </p:cNvSpPr>
          <p:nvPr/>
        </p:nvSpPr>
        <p:spPr bwMode="auto">
          <a:xfrm>
            <a:off x="7567613" y="6321425"/>
            <a:ext cx="411162" cy="454025"/>
          </a:xfrm>
          <a:prstGeom prst="actionButtonBlank">
            <a:avLst/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 i="1">
                <a:solidFill>
                  <a:schemeClr val="bg1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3326" name="AutoShape 2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51675" y="6321425"/>
            <a:ext cx="396875" cy="454025"/>
          </a:xfrm>
          <a:prstGeom prst="actionButtonBlank">
            <a:avLst/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 i="1">
                <a:solidFill>
                  <a:schemeClr val="bg1"/>
                </a:solidFill>
                <a:latin typeface="Times New Roman" pitchFamily="18" charset="0"/>
              </a:rPr>
              <a:t>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95BED2-D093-439D-90BA-B3D30FB0B07C}" type="slidenum">
              <a:rPr lang="en-US"/>
              <a:pPr/>
              <a:t>5</a:t>
            </a:fld>
            <a:endParaRPr lang="en-US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28950" y="238125"/>
            <a:ext cx="1466850" cy="274638"/>
          </a:xfrm>
        </p:spPr>
        <p:txBody>
          <a:bodyPr wrap="none">
            <a:spAutoFit/>
          </a:bodyPr>
          <a:lstStyle/>
          <a:p>
            <a:pPr eaLnBrk="1" hangingPunct="1"/>
            <a:r>
              <a:rPr lang="en-US" sz="1200" smtClean="0">
                <a:solidFill>
                  <a:srgbClr val="FFFFCC"/>
                </a:solidFill>
              </a:rPr>
              <a:t>Integration, Integrals</a:t>
            </a:r>
          </a:p>
        </p:txBody>
      </p:sp>
      <p:sp>
        <p:nvSpPr>
          <p:cNvPr id="14342" name="Text Box 3"/>
          <p:cNvSpPr txBox="1">
            <a:spLocks noChangeArrowheads="1"/>
          </p:cNvSpPr>
          <p:nvPr/>
        </p:nvSpPr>
        <p:spPr bwMode="auto">
          <a:xfrm>
            <a:off x="917575" y="431800"/>
            <a:ext cx="8226425" cy="55626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Aft>
                <a:spcPct val="75000"/>
              </a:spcAft>
            </a:pPr>
            <a:r>
              <a:rPr lang="en-US" sz="2000" b="1" i="1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the integral of f over [a, b] is </a:t>
            </a:r>
          </a:p>
          <a:p>
            <a:pPr eaLnBrk="0" hangingPunct="0"/>
            <a:endParaRPr lang="en-US" sz="2000" b="1" i="1">
              <a:solidFill>
                <a:srgbClr val="FF0000"/>
              </a:solidFill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en-US" sz="2000" b="1" i="1">
              <a:solidFill>
                <a:srgbClr val="FF0000"/>
              </a:solidFill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en-US" sz="2000" b="1" i="1">
              <a:solidFill>
                <a:srgbClr val="FF0000"/>
              </a:solidFill>
              <a:latin typeface="Times New Roman" pitchFamily="18" charset="0"/>
              <a:sym typeface="Symbol" pitchFamily="18" charset="2"/>
            </a:endParaRPr>
          </a:p>
          <a:p>
            <a:pPr eaLnBrk="0" hangingPunct="0"/>
            <a:r>
              <a:rPr lang="en-US" sz="2000" b="1" i="1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and it represents the algebraic sum of the signed areas of the regions between the horizontal axis and the graph of f, over [a, b].</a:t>
            </a:r>
            <a:endParaRPr lang="en-US" sz="2000">
              <a:latin typeface="Times New Roman" pitchFamily="18" charset="0"/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4724400" y="609600"/>
          <a:ext cx="990600" cy="838200"/>
        </p:xfrm>
        <a:graphic>
          <a:graphicData uri="http://schemas.openxmlformats.org/presentationml/2006/ole">
            <p:oleObj spid="_x0000_s3074" name="Equation" r:id="rId4" imgW="990360" imgH="838080" progId="Equation.3">
              <p:embed/>
            </p:oleObj>
          </a:graphicData>
        </a:graphic>
      </p:graphicFrame>
      <p:graphicFrame>
        <p:nvGraphicFramePr>
          <p:cNvPr id="96261" name="Object 3"/>
          <p:cNvGraphicFramePr>
            <a:graphicFrameLocks noChangeAspect="1"/>
          </p:cNvGraphicFramePr>
          <p:nvPr/>
        </p:nvGraphicFramePr>
        <p:xfrm>
          <a:off x="2590800" y="3048000"/>
          <a:ext cx="3378200" cy="939800"/>
        </p:xfrm>
        <a:graphic>
          <a:graphicData uri="http://schemas.openxmlformats.org/presentationml/2006/ole">
            <p:oleObj spid="_x0000_s3075" name="Equation" r:id="rId5" imgW="3377880" imgH="9396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5A712F-3497-41B4-8D45-A5665559BD05}" type="slidenum">
              <a:rPr lang="en-US"/>
              <a:pPr/>
              <a:t>6</a:t>
            </a:fld>
            <a:endParaRPr lang="en-US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u="sng" dirty="0" smtClean="0">
                <a:latin typeface="Times New Roman" pitchFamily="18" charset="0"/>
              </a:rPr>
              <a:t>Integration </a:t>
            </a:r>
            <a:r>
              <a:rPr lang="en-US" b="1" u="sng" dirty="0" smtClean="0">
                <a:latin typeface="Times New Roman" pitchFamily="18" charset="0"/>
              </a:rPr>
              <a:t>Applications</a:t>
            </a:r>
            <a:endParaRPr lang="en-US" b="1" u="sng" dirty="0" smtClean="0">
              <a:latin typeface="Times New Roman" pitchFamily="18" charset="0"/>
            </a:endParaRP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196262" cy="4267200"/>
          </a:xfrm>
        </p:spPr>
        <p:txBody>
          <a:bodyPr/>
          <a:lstStyle/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2600" smtClean="0">
                <a:latin typeface="Times New Roman" pitchFamily="18" charset="0"/>
              </a:rPr>
              <a:t>Fundamental Theorem of Calculus</a:t>
            </a: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</a:pPr>
            <a:endParaRPr lang="en-US" sz="2600" smtClean="0">
              <a:latin typeface="Times New Roman" pitchFamily="18" charset="0"/>
            </a:endParaRP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600" smtClean="0">
                <a:latin typeface="Times New Roman" pitchFamily="18" charset="0"/>
              </a:rPr>
              <a:t>	-</a:t>
            </a: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sz="2600" smtClean="0">
              <a:latin typeface="Times New Roman" pitchFamily="18" charset="0"/>
            </a:endParaRP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sz="2600" smtClean="0">
              <a:latin typeface="Times New Roman" pitchFamily="18" charset="0"/>
            </a:endParaRP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sz="2600" smtClean="0">
              <a:latin typeface="Times New Roman" pitchFamily="18" charset="0"/>
            </a:endParaRP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600" smtClean="0">
                <a:latin typeface="Times New Roman" pitchFamily="18" charset="0"/>
              </a:rPr>
              <a:t> Example : applies to </a:t>
            </a:r>
            <a:r>
              <a:rPr lang="en-US" sz="2600" i="1" smtClean="0">
                <a:latin typeface="Times New Roman" pitchFamily="18" charset="0"/>
              </a:rPr>
              <a:t>p.d.f.</a:t>
            </a:r>
            <a:r>
              <a:rPr lang="en-US" sz="2600" smtClean="0">
                <a:latin typeface="Times New Roman" pitchFamily="18" charset="0"/>
              </a:rPr>
              <a:t>’s and </a:t>
            </a:r>
            <a:r>
              <a:rPr lang="en-US" sz="2600" i="1" smtClean="0">
                <a:latin typeface="Times New Roman" pitchFamily="18" charset="0"/>
              </a:rPr>
              <a:t>c.d.f.</a:t>
            </a:r>
            <a:r>
              <a:rPr lang="en-US" sz="2600" smtClean="0">
                <a:latin typeface="Times New Roman" pitchFamily="18" charset="0"/>
              </a:rPr>
              <a:t>’s</a:t>
            </a: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600" smtClean="0">
                <a:latin typeface="Times New Roman" pitchFamily="18" charset="0"/>
              </a:rPr>
              <a:t>Recall from Math 115a</a:t>
            </a: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600" smtClean="0">
                <a:latin typeface="Times New Roman" pitchFamily="18" charset="0"/>
              </a:rPr>
              <a:t>	</a:t>
            </a:r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598613" y="5359400"/>
          <a:ext cx="3997325" cy="812800"/>
        </p:xfrm>
        <a:graphic>
          <a:graphicData uri="http://schemas.openxmlformats.org/presentationml/2006/ole">
            <p:oleObj spid="_x0000_s4098" name="Equation" r:id="rId4" imgW="1803240" imgH="355320" progId="Equation.3">
              <p:embed/>
            </p:oleObj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" y="1600200"/>
            <a:ext cx="8226425" cy="2159000"/>
            <a:chOff x="287" y="2288"/>
            <a:chExt cx="5182" cy="1360"/>
          </a:xfrm>
        </p:grpSpPr>
        <p:sp>
          <p:nvSpPr>
            <p:cNvPr id="20488" name="AutoShape 6"/>
            <p:cNvSpPr>
              <a:spLocks noChangeArrowheads="1"/>
            </p:cNvSpPr>
            <p:nvPr/>
          </p:nvSpPr>
          <p:spPr bwMode="auto">
            <a:xfrm>
              <a:off x="287" y="2288"/>
              <a:ext cx="5182" cy="1360"/>
            </a:xfrm>
            <a:prstGeom prst="roundRect">
              <a:avLst>
                <a:gd name="adj" fmla="val 16667"/>
              </a:avLst>
            </a:prstGeom>
            <a:solidFill>
              <a:srgbClr val="C0C0C0"/>
            </a:solidFill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	</a:t>
              </a:r>
              <a:r>
                <a:rPr lang="en-US" sz="2000" b="1" i="1">
                  <a:solidFill>
                    <a:srgbClr val="FF0000"/>
                  </a:solidFill>
                  <a:latin typeface="Times New Roman" pitchFamily="18" charset="0"/>
                </a:rPr>
                <a:t>Fundamental Theorem of Calculus</a:t>
              </a:r>
              <a:r>
                <a:rPr lang="en-US" sz="2000">
                  <a:latin typeface="Times New Roman" pitchFamily="18" charset="0"/>
                </a:rPr>
                <a:t>.  For many of the functions,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, </a:t>
              </a:r>
            </a:p>
            <a:p>
              <a:pPr eaLnBrk="0" hangingPunct="0"/>
              <a:endParaRPr lang="en-US" sz="2000">
                <a:latin typeface="Times New Roman" pitchFamily="18" charset="0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which occur in business applications, the derivative of                   with</a:t>
              </a:r>
            </a:p>
            <a:p>
              <a:pPr eaLnBrk="0" hangingPunct="0"/>
              <a:endParaRPr lang="en-US" sz="2000">
                <a:latin typeface="Times New Roman" pitchFamily="18" charset="0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respect to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, is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(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).  This holds for any number </a:t>
              </a:r>
              <a:r>
                <a:rPr lang="en-US" sz="2000" i="1">
                  <a:latin typeface="Times New Roman" pitchFamily="18" charset="0"/>
                </a:rPr>
                <a:t>a</a:t>
              </a:r>
              <a:r>
                <a:rPr lang="en-US" sz="2000">
                  <a:latin typeface="Times New Roman" pitchFamily="18" charset="0"/>
                </a:rPr>
                <a:t> and any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, such that the closed interval between </a:t>
              </a:r>
              <a:r>
                <a:rPr lang="en-US" sz="2000" i="1">
                  <a:latin typeface="Times New Roman" pitchFamily="18" charset="0"/>
                </a:rPr>
                <a:t>a</a:t>
              </a:r>
              <a:r>
                <a:rPr lang="en-US" sz="2000">
                  <a:latin typeface="Times New Roman" pitchFamily="18" charset="0"/>
                </a:rPr>
                <a:t> and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 is in the domain of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.</a:t>
              </a:r>
            </a:p>
          </p:txBody>
        </p:sp>
        <p:graphicFrame>
          <p:nvGraphicFramePr>
            <p:cNvPr id="20483" name="Object 7"/>
            <p:cNvGraphicFramePr>
              <a:graphicFrameLocks noChangeAspect="1"/>
            </p:cNvGraphicFramePr>
            <p:nvPr/>
          </p:nvGraphicFramePr>
          <p:xfrm>
            <a:off x="3964" y="2592"/>
            <a:ext cx="672" cy="592"/>
          </p:xfrm>
          <a:graphic>
            <a:graphicData uri="http://schemas.openxmlformats.org/presentationml/2006/ole">
              <p:oleObj spid="_x0000_s4099" name="Equation" r:id="rId5" imgW="1066680" imgH="9396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9B709E-0E56-463A-9B4B-6348F4092D02}" type="slidenum">
              <a:rPr lang="en-US"/>
              <a:pPr/>
              <a:t>7</a:t>
            </a:fld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87875" y="174625"/>
            <a:ext cx="1466850" cy="274638"/>
          </a:xfrm>
        </p:spPr>
        <p:txBody>
          <a:bodyPr wrap="none">
            <a:spAutoFit/>
          </a:bodyPr>
          <a:lstStyle/>
          <a:p>
            <a:pPr eaLnBrk="1" hangingPunct="1"/>
            <a:r>
              <a:rPr lang="en-US" sz="1200" smtClean="0">
                <a:solidFill>
                  <a:srgbClr val="FFFFCC"/>
                </a:solidFill>
              </a:rPr>
              <a:t>Integration, Calculus</a:t>
            </a: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457200" y="596900"/>
            <a:ext cx="8226425" cy="13081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	the inverse connection between integration and differentiation is called the </a:t>
            </a:r>
            <a:r>
              <a:rPr lang="en-US" sz="2000" b="1" i="1">
                <a:solidFill>
                  <a:srgbClr val="FF0000"/>
                </a:solidFill>
                <a:latin typeface="Times New Roman" pitchFamily="18" charset="0"/>
              </a:rPr>
              <a:t>Fundamental Theorem of Calculus</a:t>
            </a:r>
            <a:r>
              <a:rPr lang="en-US" sz="2000">
                <a:latin typeface="Times New Roman" pitchFamily="18" charset="0"/>
              </a:rPr>
              <a:t>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55613" y="1981200"/>
            <a:ext cx="8226425" cy="2159000"/>
            <a:chOff x="287" y="2288"/>
            <a:chExt cx="5182" cy="1360"/>
          </a:xfrm>
        </p:grpSpPr>
        <p:sp>
          <p:nvSpPr>
            <p:cNvPr id="25608" name="AutoShape 9"/>
            <p:cNvSpPr>
              <a:spLocks noChangeArrowheads="1"/>
            </p:cNvSpPr>
            <p:nvPr/>
          </p:nvSpPr>
          <p:spPr bwMode="auto">
            <a:xfrm>
              <a:off x="287" y="2288"/>
              <a:ext cx="5182" cy="1360"/>
            </a:xfrm>
            <a:prstGeom prst="roundRect">
              <a:avLst>
                <a:gd name="adj" fmla="val 16667"/>
              </a:avLst>
            </a:prstGeom>
            <a:solidFill>
              <a:srgbClr val="C0C0C0"/>
            </a:solidFill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	</a:t>
              </a:r>
              <a:r>
                <a:rPr lang="en-US" sz="2000" b="1" i="1">
                  <a:solidFill>
                    <a:srgbClr val="FF0000"/>
                  </a:solidFill>
                  <a:latin typeface="Times New Roman" pitchFamily="18" charset="0"/>
                </a:rPr>
                <a:t>Fundamental Theorem of Calculus</a:t>
              </a:r>
              <a:r>
                <a:rPr lang="en-US" sz="2000">
                  <a:latin typeface="Times New Roman" pitchFamily="18" charset="0"/>
                </a:rPr>
                <a:t>.  For many of the functions,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, </a:t>
              </a:r>
            </a:p>
            <a:p>
              <a:pPr eaLnBrk="0" hangingPunct="0"/>
              <a:endParaRPr lang="en-US" sz="2000">
                <a:latin typeface="Times New Roman" pitchFamily="18" charset="0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which occur in business applications, the derivative of                   with</a:t>
              </a:r>
            </a:p>
            <a:p>
              <a:pPr eaLnBrk="0" hangingPunct="0"/>
              <a:endParaRPr lang="en-US" sz="2000">
                <a:latin typeface="Times New Roman" pitchFamily="18" charset="0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respect to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, is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(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).  This holds for any number </a:t>
              </a:r>
              <a:r>
                <a:rPr lang="en-US" sz="2000" i="1">
                  <a:latin typeface="Times New Roman" pitchFamily="18" charset="0"/>
                </a:rPr>
                <a:t>a</a:t>
              </a:r>
              <a:r>
                <a:rPr lang="en-US" sz="2000">
                  <a:latin typeface="Times New Roman" pitchFamily="18" charset="0"/>
                </a:rPr>
                <a:t> and any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, such that the closed interval between </a:t>
              </a:r>
              <a:r>
                <a:rPr lang="en-US" sz="2000" i="1">
                  <a:latin typeface="Times New Roman" pitchFamily="18" charset="0"/>
                </a:rPr>
                <a:t>a</a:t>
              </a:r>
              <a:r>
                <a:rPr lang="en-US" sz="2000">
                  <a:latin typeface="Times New Roman" pitchFamily="18" charset="0"/>
                </a:rPr>
                <a:t> and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 is in the domain of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.</a:t>
              </a:r>
            </a:p>
          </p:txBody>
        </p:sp>
        <p:graphicFrame>
          <p:nvGraphicFramePr>
            <p:cNvPr id="25602" name="Object 10"/>
            <p:cNvGraphicFramePr>
              <a:graphicFrameLocks noChangeAspect="1"/>
            </p:cNvGraphicFramePr>
            <p:nvPr/>
          </p:nvGraphicFramePr>
          <p:xfrm>
            <a:off x="3964" y="2592"/>
            <a:ext cx="672" cy="592"/>
          </p:xfrm>
          <a:graphic>
            <a:graphicData uri="http://schemas.openxmlformats.org/presentationml/2006/ole">
              <p:oleObj spid="_x0000_s5122" name="Equation" r:id="rId4" imgW="1066680" imgH="939600" progId="Equation.3">
                <p:embed/>
              </p:oleObj>
            </a:graphicData>
          </a:graphic>
        </p:graphicFrame>
      </p:grpSp>
      <p:sp>
        <p:nvSpPr>
          <p:cNvPr id="25607" name="Text Box 11"/>
          <p:cNvSpPr txBox="1">
            <a:spLocks noChangeArrowheads="1"/>
          </p:cNvSpPr>
          <p:nvPr/>
        </p:nvSpPr>
        <p:spPr bwMode="auto">
          <a:xfrm>
            <a:off x="457200" y="4254500"/>
            <a:ext cx="8226425" cy="21463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Aft>
                <a:spcPct val="50000"/>
              </a:spcAft>
            </a:pPr>
            <a:r>
              <a:rPr lang="en-US" sz="2000">
                <a:latin typeface="Times New Roman" pitchFamily="18" charset="0"/>
              </a:rPr>
              <a:t>	 	</a:t>
            </a:r>
            <a:r>
              <a:rPr lang="en-US" sz="2000" b="1" u="sng">
                <a:solidFill>
                  <a:srgbClr val="0000FF"/>
                </a:solidFill>
                <a:latin typeface="Times New Roman" pitchFamily="18" charset="0"/>
              </a:rPr>
              <a:t>Example 7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.</a:t>
            </a:r>
            <a:r>
              <a:rPr lang="en-US" sz="2000">
                <a:latin typeface="Times New Roman" pitchFamily="18" charset="0"/>
              </a:rPr>
              <a:t>  Let </a:t>
            </a:r>
            <a:r>
              <a:rPr lang="en-US" sz="2000" i="1">
                <a:latin typeface="Times New Roman" pitchFamily="18" charset="0"/>
              </a:rPr>
              <a:t>f</a:t>
            </a:r>
            <a:r>
              <a:rPr lang="en-US" sz="2000">
                <a:latin typeface="Times New Roman" pitchFamily="18" charset="0"/>
              </a:rPr>
              <a:t>(</a:t>
            </a:r>
            <a:r>
              <a:rPr lang="en-US" sz="2000" i="1">
                <a:latin typeface="Times New Roman" pitchFamily="18" charset="0"/>
              </a:rPr>
              <a:t>u</a:t>
            </a:r>
            <a:r>
              <a:rPr lang="en-US" sz="2000">
                <a:latin typeface="Times New Roman" pitchFamily="18" charset="0"/>
              </a:rPr>
              <a:t>) = 2 for all values of </a:t>
            </a:r>
            <a:r>
              <a:rPr lang="en-US" sz="2000" i="1">
                <a:latin typeface="Times New Roman" pitchFamily="18" charset="0"/>
              </a:rPr>
              <a:t>u</a:t>
            </a:r>
            <a:r>
              <a:rPr lang="en-US" sz="2000">
                <a:latin typeface="Times New Roman" pitchFamily="18" charset="0"/>
              </a:rPr>
              <a:t>.  If </a:t>
            </a:r>
            <a:r>
              <a:rPr lang="en-US" sz="2000" i="1">
                <a:latin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 1, then</a:t>
            </a:r>
            <a:r>
              <a:rPr lang="en-US" sz="2000">
                <a:latin typeface="Times New Roman" pitchFamily="18" charset="0"/>
              </a:rPr>
              <a:t> integral of </a:t>
            </a:r>
            <a:r>
              <a:rPr lang="en-US" sz="2000" i="1">
                <a:latin typeface="Times New Roman" pitchFamily="18" charset="0"/>
              </a:rPr>
              <a:t>f</a:t>
            </a:r>
            <a:r>
              <a:rPr lang="en-US" sz="2000">
                <a:latin typeface="Times New Roman" pitchFamily="18" charset="0"/>
              </a:rPr>
              <a:t> from 1 to </a:t>
            </a:r>
            <a:r>
              <a:rPr lang="en-US" sz="2000" i="1">
                <a:latin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</a:rPr>
              <a:t> is the area of the region over the interval [1, </a:t>
            </a:r>
            <a:r>
              <a:rPr lang="en-US" sz="2000" i="1">
                <a:latin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</a:rPr>
              <a:t>], between the </a:t>
            </a:r>
            <a:r>
              <a:rPr lang="en-US" sz="2000" i="1">
                <a:latin typeface="Times New Roman" pitchFamily="18" charset="0"/>
              </a:rPr>
              <a:t>u</a:t>
            </a:r>
            <a:r>
              <a:rPr lang="en-US" sz="2000">
                <a:latin typeface="Times New Roman" pitchFamily="18" charset="0"/>
              </a:rPr>
              <a:t>-axis and the graph of </a:t>
            </a:r>
            <a:r>
              <a:rPr lang="en-US" sz="2000" i="1">
                <a:latin typeface="Times New Roman" pitchFamily="18" charset="0"/>
              </a:rPr>
              <a:t>f</a:t>
            </a:r>
            <a:r>
              <a:rPr lang="en-US" sz="200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5340C5-16B8-4D39-9AA9-4ABA2D9DB4B0}" type="slidenum">
              <a:rPr lang="en-US"/>
              <a:pPr/>
              <a:t>8</a:t>
            </a:fld>
            <a:endParaRPr lang="en-US"/>
          </a:p>
        </p:txBody>
      </p:sp>
      <p:sp>
        <p:nvSpPr>
          <p:cNvPr id="266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76950" y="174625"/>
            <a:ext cx="1466850" cy="274638"/>
          </a:xfrm>
        </p:spPr>
        <p:txBody>
          <a:bodyPr wrap="none">
            <a:spAutoFit/>
          </a:bodyPr>
          <a:lstStyle/>
          <a:p>
            <a:pPr eaLnBrk="1" hangingPunct="1"/>
            <a:r>
              <a:rPr lang="en-US" sz="1200" smtClean="0">
                <a:solidFill>
                  <a:srgbClr val="FFFFCC"/>
                </a:solidFill>
              </a:rPr>
              <a:t>Integration, Calculus</a:t>
            </a: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5181600" y="561975"/>
            <a:ext cx="3502025" cy="16002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	The region whose area is represented by the integral is rectangular, with height 2 and width </a:t>
            </a:r>
            <a:r>
              <a:rPr lang="en-US" sz="2000" i="1">
                <a:latin typeface="Times New Roman" pitchFamily="18" charset="0"/>
              </a:rPr>
              <a:t>x 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 1.  Hence, its area is 2(</a:t>
            </a:r>
            <a:r>
              <a:rPr lang="en-US" sz="2000" i="1">
                <a:latin typeface="Times New Roman" pitchFamily="18" charset="0"/>
                <a:sym typeface="Symbol" pitchFamily="18" charset="2"/>
              </a:rPr>
              <a:t>x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  1) = 2</a:t>
            </a:r>
            <a:r>
              <a:rPr lang="en-US" sz="2000" i="1">
                <a:latin typeface="Times New Roman" pitchFamily="18" charset="0"/>
                <a:sym typeface="Symbol" pitchFamily="18" charset="2"/>
              </a:rPr>
              <a:t>x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  2, and 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5105400" cy="3217863"/>
            <a:chOff x="0" y="0"/>
            <a:chExt cx="3216" cy="2027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0" y="0"/>
              <a:ext cx="3216" cy="2027"/>
              <a:chOff x="0" y="0"/>
              <a:chExt cx="3216" cy="2027"/>
            </a:xfrm>
          </p:grpSpPr>
          <p:pic>
            <p:nvPicPr>
              <p:cNvPr id="26637" name="Picture 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0"/>
                <a:ext cx="3216" cy="2027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</p:pic>
          <p:sp>
            <p:nvSpPr>
              <p:cNvPr id="26638" name="Text Box 10"/>
              <p:cNvSpPr txBox="1">
                <a:spLocks noChangeArrowheads="1"/>
              </p:cNvSpPr>
              <p:nvPr/>
            </p:nvSpPr>
            <p:spPr bwMode="auto">
              <a:xfrm>
                <a:off x="882" y="339"/>
                <a:ext cx="462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>
                    <a:latin typeface="Times New Roman" pitchFamily="18" charset="0"/>
                  </a:rPr>
                  <a:t>(1, 2)</a:t>
                </a:r>
              </a:p>
            </p:txBody>
          </p:sp>
          <p:sp>
            <p:nvSpPr>
              <p:cNvPr id="26639" name="Text Box 11"/>
              <p:cNvSpPr txBox="1">
                <a:spLocks noChangeArrowheads="1"/>
              </p:cNvSpPr>
              <p:nvPr/>
            </p:nvSpPr>
            <p:spPr bwMode="auto">
              <a:xfrm>
                <a:off x="2095" y="339"/>
                <a:ext cx="453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>
                    <a:latin typeface="Times New Roman" pitchFamily="18" charset="0"/>
                  </a:rPr>
                  <a:t>(</a:t>
                </a:r>
                <a:r>
                  <a:rPr lang="en-US" sz="2000" i="1">
                    <a:latin typeface="Times New Roman" pitchFamily="18" charset="0"/>
                  </a:rPr>
                  <a:t>x</a:t>
                </a:r>
                <a:r>
                  <a:rPr lang="en-US" sz="2000">
                    <a:latin typeface="Times New Roman" pitchFamily="18" charset="0"/>
                  </a:rPr>
                  <a:t>, 2)</a:t>
                </a:r>
              </a:p>
            </p:txBody>
          </p:sp>
          <p:sp>
            <p:nvSpPr>
              <p:cNvPr id="26640" name="Oval 12"/>
              <p:cNvSpPr>
                <a:spLocks noChangeArrowheads="1"/>
              </p:cNvSpPr>
              <p:nvPr/>
            </p:nvSpPr>
            <p:spPr bwMode="auto">
              <a:xfrm>
                <a:off x="2290" y="59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76200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1" name="Oval 13"/>
              <p:cNvSpPr>
                <a:spLocks noChangeArrowheads="1"/>
              </p:cNvSpPr>
              <p:nvPr/>
            </p:nvSpPr>
            <p:spPr bwMode="auto">
              <a:xfrm>
                <a:off x="1076" y="59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76200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2" name="Line 14"/>
              <p:cNvSpPr>
                <a:spLocks noChangeShapeType="1"/>
              </p:cNvSpPr>
              <p:nvPr/>
            </p:nvSpPr>
            <p:spPr bwMode="auto">
              <a:xfrm>
                <a:off x="2340" y="1394"/>
                <a:ext cx="0" cy="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3" name="Text Box 15"/>
              <p:cNvSpPr txBox="1">
                <a:spLocks noChangeArrowheads="1"/>
              </p:cNvSpPr>
              <p:nvPr/>
            </p:nvSpPr>
            <p:spPr bwMode="auto">
              <a:xfrm>
                <a:off x="2247" y="1490"/>
                <a:ext cx="187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 i="1">
                    <a:latin typeface="Times New Roman" pitchFamily="18" charset="0"/>
                  </a:rPr>
                  <a:t>x</a:t>
                </a:r>
                <a:endParaRPr lang="en-US" sz="2000">
                  <a:latin typeface="Times New Roman" pitchFamily="18" charset="0"/>
                </a:endParaRPr>
              </a:p>
            </p:txBody>
          </p:sp>
          <p:sp>
            <p:nvSpPr>
              <p:cNvPr id="26644" name="AutoShape 16"/>
              <p:cNvSpPr>
                <a:spLocks/>
              </p:cNvSpPr>
              <p:nvPr/>
            </p:nvSpPr>
            <p:spPr bwMode="auto">
              <a:xfrm>
                <a:off x="1052" y="712"/>
                <a:ext cx="48" cy="656"/>
              </a:xfrm>
              <a:prstGeom prst="leftBrace">
                <a:avLst>
                  <a:gd name="adj1" fmla="val 113889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5" name="AutoShape 17"/>
              <p:cNvSpPr>
                <a:spLocks/>
              </p:cNvSpPr>
              <p:nvPr/>
            </p:nvSpPr>
            <p:spPr bwMode="auto">
              <a:xfrm rot="16200000" flipH="1">
                <a:off x="1701" y="765"/>
                <a:ext cx="48" cy="1158"/>
              </a:xfrm>
              <a:prstGeom prst="leftBrace">
                <a:avLst>
                  <a:gd name="adj1" fmla="val 201042"/>
                  <a:gd name="adj2" fmla="val 50000"/>
                </a:avLst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6" name="Text Box 18"/>
              <p:cNvSpPr txBox="1">
                <a:spLocks noChangeArrowheads="1"/>
              </p:cNvSpPr>
              <p:nvPr/>
            </p:nvSpPr>
            <p:spPr bwMode="auto">
              <a:xfrm>
                <a:off x="872" y="910"/>
                <a:ext cx="196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>
                    <a:latin typeface="Times New Roman" pitchFamily="18" charset="0"/>
                  </a:rPr>
                  <a:t>2</a:t>
                </a:r>
              </a:p>
            </p:txBody>
          </p:sp>
          <p:graphicFrame>
            <p:nvGraphicFramePr>
              <p:cNvPr id="26628" name="Object 19"/>
              <p:cNvGraphicFramePr>
                <a:graphicFrameLocks noChangeAspect="1"/>
              </p:cNvGraphicFramePr>
              <p:nvPr/>
            </p:nvGraphicFramePr>
            <p:xfrm>
              <a:off x="1224" y="660"/>
              <a:ext cx="624" cy="592"/>
            </p:xfrm>
            <a:graphic>
              <a:graphicData uri="http://schemas.openxmlformats.org/presentationml/2006/ole">
                <p:oleObj spid="_x0000_s6148" name="Equation" r:id="rId5" imgW="990360" imgH="939600" progId="Equation.3">
                  <p:embed/>
                </p:oleObj>
              </a:graphicData>
            </a:graphic>
          </p:graphicFrame>
        </p:grpSp>
        <p:sp>
          <p:nvSpPr>
            <p:cNvPr id="26636" name="Text Box 20"/>
            <p:cNvSpPr txBox="1">
              <a:spLocks noChangeArrowheads="1"/>
            </p:cNvSpPr>
            <p:nvPr/>
          </p:nvSpPr>
          <p:spPr bwMode="auto">
            <a:xfrm>
              <a:off x="1535" y="1109"/>
              <a:ext cx="435" cy="250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i="1">
                  <a:solidFill>
                    <a:schemeClr val="bg1"/>
                  </a:solidFill>
                  <a:latin typeface="Times New Roman" pitchFamily="18" charset="0"/>
                </a:rPr>
                <a:t>x</a:t>
              </a:r>
              <a:r>
                <a:rPr lang="en-US" sz="2000">
                  <a:solidFill>
                    <a:schemeClr val="bg1"/>
                  </a:solidFill>
                  <a:latin typeface="Times New Roman" pitchFamily="18" charset="0"/>
                </a:rPr>
                <a:t> </a:t>
              </a:r>
              <a:r>
                <a:rPr lang="en-US" sz="2000">
                  <a:solidFill>
                    <a:schemeClr val="bg1"/>
                  </a:solidFill>
                  <a:latin typeface="Times New Roman" pitchFamily="18" charset="0"/>
                  <a:sym typeface="Symbol" pitchFamily="18" charset="2"/>
                </a:rPr>
                <a:t> 1</a:t>
              </a:r>
              <a:endParaRPr lang="en-US" sz="2000">
                <a:latin typeface="Times New Roman" pitchFamily="18" charset="0"/>
              </a:endParaRPr>
            </a:p>
          </p:txBody>
        </p:sp>
      </p:grpSp>
      <p:graphicFrame>
        <p:nvGraphicFramePr>
          <p:cNvPr id="26626" name="Object 22"/>
          <p:cNvGraphicFramePr>
            <a:graphicFrameLocks noChangeAspect="1"/>
          </p:cNvGraphicFramePr>
          <p:nvPr/>
        </p:nvGraphicFramePr>
        <p:xfrm>
          <a:off x="5943600" y="2157413"/>
          <a:ext cx="2070100" cy="939800"/>
        </p:xfrm>
        <a:graphic>
          <a:graphicData uri="http://schemas.openxmlformats.org/presentationml/2006/ole">
            <p:oleObj spid="_x0000_s6146" name="Equation" r:id="rId6" imgW="2070000" imgH="939600" progId="Equation.3">
              <p:embed/>
            </p:oleObj>
          </a:graphicData>
        </a:graphic>
      </p:graphicFrame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457200" y="3276600"/>
            <a:ext cx="8226425" cy="2743200"/>
            <a:chOff x="288" y="2064"/>
            <a:chExt cx="5182" cy="1728"/>
          </a:xfrm>
        </p:grpSpPr>
        <p:sp>
          <p:nvSpPr>
            <p:cNvPr id="26634" name="Text Box 24"/>
            <p:cNvSpPr txBox="1">
              <a:spLocks noChangeArrowheads="1"/>
            </p:cNvSpPr>
            <p:nvPr/>
          </p:nvSpPr>
          <p:spPr bwMode="auto">
            <a:xfrm>
              <a:off x="288" y="2064"/>
              <a:ext cx="5182" cy="1728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	In the section </a:t>
              </a:r>
              <a:r>
                <a:rPr lang="en-US" sz="2000" i="1">
                  <a:latin typeface="Times New Roman" pitchFamily="18" charset="0"/>
                </a:rPr>
                <a:t>Properties and Applications</a:t>
              </a:r>
              <a:r>
                <a:rPr lang="en-US" sz="2000">
                  <a:latin typeface="Times New Roman" pitchFamily="18" charset="0"/>
                </a:rPr>
                <a:t> of </a:t>
              </a:r>
              <a:r>
                <a:rPr lang="en-US" sz="2000" i="1">
                  <a:latin typeface="Times New Roman" pitchFamily="18" charset="0"/>
                </a:rPr>
                <a:t>Differentiation</a:t>
              </a:r>
              <a:r>
                <a:rPr lang="en-US" sz="2000">
                  <a:latin typeface="Times New Roman" pitchFamily="18" charset="0"/>
                </a:rPr>
                <a:t>, we saw that the derivative of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(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) = </a:t>
              </a:r>
              <a:r>
                <a:rPr lang="en-US" sz="2000" i="1">
                  <a:latin typeface="Times New Roman" pitchFamily="18" charset="0"/>
                </a:rPr>
                <a:t>m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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x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 + 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b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 is equal to m, for all values of 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x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.  Thus, the</a:t>
              </a:r>
            </a:p>
            <a:p>
              <a:pPr eaLnBrk="0" hangingPunct="0"/>
              <a:endParaRPr lang="en-US" sz="2000">
                <a:latin typeface="Times New Roman" pitchFamily="18" charset="0"/>
                <a:sym typeface="Symbol" pitchFamily="18" charset="2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  <a:sym typeface="Symbol" pitchFamily="18" charset="2"/>
                </a:rPr>
                <a:t> derivative of                   with respect to 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x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, is equal to 2.  As predicted by the</a:t>
              </a:r>
            </a:p>
            <a:p>
              <a:pPr eaLnBrk="0" hangingPunct="0"/>
              <a:endParaRPr lang="en-US" sz="2000">
                <a:latin typeface="Times New Roman" pitchFamily="18" charset="0"/>
                <a:sym typeface="Symbol" pitchFamily="18" charset="2"/>
              </a:endParaRPr>
            </a:p>
            <a:p>
              <a:pPr eaLnBrk="0" hangingPunct="0">
                <a:spcAft>
                  <a:spcPct val="50000"/>
                </a:spcAft>
              </a:pPr>
              <a:r>
                <a:rPr lang="en-US" sz="2000"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i="1">
                  <a:latin typeface="Times New Roman" pitchFamily="18" charset="0"/>
                  <a:sym typeface="Symbol" pitchFamily="18" charset="2"/>
                </a:rPr>
                <a:t>Fundamental Theorem of Calculus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, this is also the value of 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f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(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x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).</a:t>
              </a:r>
            </a:p>
            <a:p>
              <a:pPr eaLnBrk="0" hangingPunct="0"/>
              <a:r>
                <a:rPr lang="en-US" sz="2000">
                  <a:latin typeface="Times New Roman" pitchFamily="18" charset="0"/>
                  <a:sym typeface="Symbol" pitchFamily="18" charset="2"/>
                </a:rPr>
                <a:t>	The next example uses the definition of a derivative as the limit of difference quotients.</a:t>
              </a:r>
            </a:p>
          </p:txBody>
        </p:sp>
        <p:graphicFrame>
          <p:nvGraphicFramePr>
            <p:cNvPr id="26627" name="Object 25"/>
            <p:cNvGraphicFramePr>
              <a:graphicFrameLocks noChangeAspect="1"/>
            </p:cNvGraphicFramePr>
            <p:nvPr/>
          </p:nvGraphicFramePr>
          <p:xfrm>
            <a:off x="1227" y="2485"/>
            <a:ext cx="664" cy="592"/>
          </p:xfrm>
          <a:graphic>
            <a:graphicData uri="http://schemas.openxmlformats.org/presentationml/2006/ole">
              <p:oleObj spid="_x0000_s6147" name="Equation" r:id="rId7" imgW="1054080" imgH="939600" progId="Equation.3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114</Words>
  <Application>Microsoft Office PowerPoint</Application>
  <PresentationFormat>On-screen Show (4:3)</PresentationFormat>
  <Paragraphs>89</Paragraphs>
  <Slides>8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Equation</vt:lpstr>
      <vt:lpstr>Microsoft Equation 3.0</vt:lpstr>
      <vt:lpstr>Topics-NOV </vt:lpstr>
      <vt:lpstr>Recall-Project Assumptions</vt:lpstr>
      <vt:lpstr>Recall-Project Assumptions</vt:lpstr>
      <vt:lpstr>Integration, Integrals</vt:lpstr>
      <vt:lpstr>Integration, Integrals</vt:lpstr>
      <vt:lpstr>Integration Applications</vt:lpstr>
      <vt:lpstr>Integration, Calculus</vt:lpstr>
      <vt:lpstr>Integration, Calculus</vt:lpstr>
    </vt:vector>
  </TitlesOfParts>
  <Company>University of Arizona Math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Topics-NOV</dc:title>
  <dc:creator>math</dc:creator>
  <cp:lastModifiedBy>math</cp:lastModifiedBy>
  <cp:revision>2</cp:revision>
  <dcterms:created xsi:type="dcterms:W3CDTF">2011-11-28T19:31:37Z</dcterms:created>
  <dcterms:modified xsi:type="dcterms:W3CDTF">2011-11-28T19:47:16Z</dcterms:modified>
</cp:coreProperties>
</file>