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C7CB6-9428-41FA-A200-C7804CE6B994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0252A3-3C5D-4ACF-9ABE-C162CAC542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0AC40F-16B5-44C0-9A11-1025A9421D02}" type="slidenum">
              <a:rPr lang="en-US"/>
              <a:pPr/>
              <a:t>8</a:t>
            </a:fld>
            <a:endParaRPr lang="en-US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F83898-A572-4F61-93E5-72F2E29B7E34}" type="slidenum">
              <a:rPr lang="en-US"/>
              <a:pPr/>
              <a:t>9</a:t>
            </a:fld>
            <a:endParaRPr lang="en-US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83770C-3C0A-4F23-B692-36753DC9DC64}" type="slidenum">
              <a:rPr lang="en-US"/>
              <a:pPr/>
              <a:t>10</a:t>
            </a:fld>
            <a:endParaRPr lang="en-US"/>
          </a:p>
        </p:txBody>
      </p:sp>
      <p:sp>
        <p:nvSpPr>
          <p:cNvPr id="93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FD421-CEBE-4B7E-AE03-5972277B8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62961-7476-4D9D-A664-1B369EBDFF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FF131-9655-4DA7-A12C-BBC852C184CE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5FC7D-92F7-4DC6-AEBA-C0EFC2C185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MISC.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85205F-1961-49D0-A82B-9C0A8F9D5268}" type="slidenum">
              <a:rPr lang="en-US"/>
              <a:pPr/>
              <a:t>10</a:t>
            </a:fld>
            <a:endParaRPr lang="en-US"/>
          </a:p>
        </p:txBody>
      </p:sp>
      <p:sp>
        <p:nvSpPr>
          <p:cNvPr id="266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76950" y="174625"/>
            <a:ext cx="1466850" cy="274638"/>
          </a:xfrm>
        </p:spPr>
        <p:txBody>
          <a:bodyPr wrap="none">
            <a:spAutoFit/>
          </a:bodyPr>
          <a:lstStyle/>
          <a:p>
            <a:pPr eaLnBrk="1" hangingPunct="1"/>
            <a:r>
              <a:rPr lang="en-US" sz="1200" smtClean="0">
                <a:solidFill>
                  <a:srgbClr val="FFFFCC"/>
                </a:solidFill>
              </a:rPr>
              <a:t>Integration, Calculus</a:t>
            </a: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5181600" y="561975"/>
            <a:ext cx="3502025" cy="16002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	The region whose area is represented by the integral is rectangular, with height 2 and width </a:t>
            </a:r>
            <a:r>
              <a:rPr lang="en-US" sz="2000" i="1">
                <a:latin typeface="Times New Roman" pitchFamily="18" charset="0"/>
              </a:rPr>
              <a:t>x 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 1.  Hence, its area is 2(</a:t>
            </a:r>
            <a:r>
              <a:rPr lang="en-US" sz="2000" i="1">
                <a:latin typeface="Times New Roman" pitchFamily="18" charset="0"/>
                <a:sym typeface="Symbol" pitchFamily="18" charset="2"/>
              </a:rPr>
              <a:t>x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  1) = 2</a:t>
            </a:r>
            <a:r>
              <a:rPr lang="en-US" sz="2000" i="1">
                <a:latin typeface="Times New Roman" pitchFamily="18" charset="0"/>
                <a:sym typeface="Symbol" pitchFamily="18" charset="2"/>
              </a:rPr>
              <a:t>x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  2, and 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0" y="0"/>
            <a:ext cx="5105400" cy="3217863"/>
            <a:chOff x="0" y="0"/>
            <a:chExt cx="3216" cy="2027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0" y="0"/>
              <a:ext cx="3216" cy="2027"/>
              <a:chOff x="0" y="0"/>
              <a:chExt cx="3216" cy="2027"/>
            </a:xfrm>
          </p:grpSpPr>
          <p:pic>
            <p:nvPicPr>
              <p:cNvPr id="26637" name="Picture 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0"/>
                <a:ext cx="3216" cy="2027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</p:pic>
          <p:sp>
            <p:nvSpPr>
              <p:cNvPr id="26638" name="Text Box 10"/>
              <p:cNvSpPr txBox="1">
                <a:spLocks noChangeArrowheads="1"/>
              </p:cNvSpPr>
              <p:nvPr/>
            </p:nvSpPr>
            <p:spPr bwMode="auto">
              <a:xfrm>
                <a:off x="882" y="339"/>
                <a:ext cx="462" cy="250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000">
                    <a:latin typeface="Times New Roman" pitchFamily="18" charset="0"/>
                  </a:rPr>
                  <a:t>(1, 2)</a:t>
                </a:r>
              </a:p>
            </p:txBody>
          </p:sp>
          <p:sp>
            <p:nvSpPr>
              <p:cNvPr id="26639" name="Text Box 11"/>
              <p:cNvSpPr txBox="1">
                <a:spLocks noChangeArrowheads="1"/>
              </p:cNvSpPr>
              <p:nvPr/>
            </p:nvSpPr>
            <p:spPr bwMode="auto">
              <a:xfrm>
                <a:off x="2095" y="339"/>
                <a:ext cx="453" cy="250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000">
                    <a:latin typeface="Times New Roman" pitchFamily="18" charset="0"/>
                  </a:rPr>
                  <a:t>(</a:t>
                </a:r>
                <a:r>
                  <a:rPr lang="en-US" sz="2000" i="1">
                    <a:latin typeface="Times New Roman" pitchFamily="18" charset="0"/>
                  </a:rPr>
                  <a:t>x</a:t>
                </a:r>
                <a:r>
                  <a:rPr lang="en-US" sz="2000">
                    <a:latin typeface="Times New Roman" pitchFamily="18" charset="0"/>
                  </a:rPr>
                  <a:t>, 2)</a:t>
                </a:r>
              </a:p>
            </p:txBody>
          </p:sp>
          <p:sp>
            <p:nvSpPr>
              <p:cNvPr id="26640" name="Oval 12"/>
              <p:cNvSpPr>
                <a:spLocks noChangeArrowheads="1"/>
              </p:cNvSpPr>
              <p:nvPr/>
            </p:nvSpPr>
            <p:spPr bwMode="auto">
              <a:xfrm>
                <a:off x="2290" y="59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76200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41" name="Oval 13"/>
              <p:cNvSpPr>
                <a:spLocks noChangeArrowheads="1"/>
              </p:cNvSpPr>
              <p:nvPr/>
            </p:nvSpPr>
            <p:spPr bwMode="auto">
              <a:xfrm>
                <a:off x="1076" y="59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76200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42" name="Line 14"/>
              <p:cNvSpPr>
                <a:spLocks noChangeShapeType="1"/>
              </p:cNvSpPr>
              <p:nvPr/>
            </p:nvSpPr>
            <p:spPr bwMode="auto">
              <a:xfrm>
                <a:off x="2340" y="1394"/>
                <a:ext cx="0" cy="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43" name="Text Box 15"/>
              <p:cNvSpPr txBox="1">
                <a:spLocks noChangeArrowheads="1"/>
              </p:cNvSpPr>
              <p:nvPr/>
            </p:nvSpPr>
            <p:spPr bwMode="auto">
              <a:xfrm>
                <a:off x="2247" y="1490"/>
                <a:ext cx="187" cy="250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000" i="1">
                    <a:latin typeface="Times New Roman" pitchFamily="18" charset="0"/>
                  </a:rPr>
                  <a:t>x</a:t>
                </a:r>
                <a:endParaRPr lang="en-US" sz="2000">
                  <a:latin typeface="Times New Roman" pitchFamily="18" charset="0"/>
                </a:endParaRPr>
              </a:p>
            </p:txBody>
          </p:sp>
          <p:sp>
            <p:nvSpPr>
              <p:cNvPr id="26644" name="AutoShape 16"/>
              <p:cNvSpPr>
                <a:spLocks/>
              </p:cNvSpPr>
              <p:nvPr/>
            </p:nvSpPr>
            <p:spPr bwMode="auto">
              <a:xfrm>
                <a:off x="1052" y="712"/>
                <a:ext cx="48" cy="656"/>
              </a:xfrm>
              <a:prstGeom prst="leftBrace">
                <a:avLst>
                  <a:gd name="adj1" fmla="val 113889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45" name="AutoShape 17"/>
              <p:cNvSpPr>
                <a:spLocks/>
              </p:cNvSpPr>
              <p:nvPr/>
            </p:nvSpPr>
            <p:spPr bwMode="auto">
              <a:xfrm rot="16200000" flipH="1">
                <a:off x="1701" y="765"/>
                <a:ext cx="48" cy="1158"/>
              </a:xfrm>
              <a:prstGeom prst="leftBrace">
                <a:avLst>
                  <a:gd name="adj1" fmla="val 201042"/>
                  <a:gd name="adj2" fmla="val 50000"/>
                </a:avLst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46" name="Text Box 18"/>
              <p:cNvSpPr txBox="1">
                <a:spLocks noChangeArrowheads="1"/>
              </p:cNvSpPr>
              <p:nvPr/>
            </p:nvSpPr>
            <p:spPr bwMode="auto">
              <a:xfrm>
                <a:off x="872" y="910"/>
                <a:ext cx="196" cy="250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000">
                    <a:latin typeface="Times New Roman" pitchFamily="18" charset="0"/>
                  </a:rPr>
                  <a:t>2</a:t>
                </a:r>
              </a:p>
            </p:txBody>
          </p:sp>
          <p:graphicFrame>
            <p:nvGraphicFramePr>
              <p:cNvPr id="26628" name="Object 19"/>
              <p:cNvGraphicFramePr>
                <a:graphicFrameLocks noChangeAspect="1"/>
              </p:cNvGraphicFramePr>
              <p:nvPr/>
            </p:nvGraphicFramePr>
            <p:xfrm>
              <a:off x="1224" y="660"/>
              <a:ext cx="624" cy="592"/>
            </p:xfrm>
            <a:graphic>
              <a:graphicData uri="http://schemas.openxmlformats.org/presentationml/2006/ole">
                <p:oleObj spid="_x0000_s3076" name="Equation" r:id="rId5" imgW="990360" imgH="939600" progId="Equation.3">
                  <p:embed/>
                </p:oleObj>
              </a:graphicData>
            </a:graphic>
          </p:graphicFrame>
        </p:grpSp>
        <p:sp>
          <p:nvSpPr>
            <p:cNvPr id="26636" name="Text Box 20"/>
            <p:cNvSpPr txBox="1">
              <a:spLocks noChangeArrowheads="1"/>
            </p:cNvSpPr>
            <p:nvPr/>
          </p:nvSpPr>
          <p:spPr bwMode="auto">
            <a:xfrm>
              <a:off x="1535" y="1109"/>
              <a:ext cx="435" cy="250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i="1">
                  <a:solidFill>
                    <a:schemeClr val="bg1"/>
                  </a:solidFill>
                  <a:latin typeface="Times New Roman" pitchFamily="18" charset="0"/>
                </a:rPr>
                <a:t>x</a:t>
              </a:r>
              <a:r>
                <a:rPr lang="en-US" sz="2000">
                  <a:solidFill>
                    <a:schemeClr val="bg1"/>
                  </a:solidFill>
                  <a:latin typeface="Times New Roman" pitchFamily="18" charset="0"/>
                </a:rPr>
                <a:t> </a:t>
              </a:r>
              <a:r>
                <a:rPr lang="en-US" sz="2000">
                  <a:solidFill>
                    <a:schemeClr val="bg1"/>
                  </a:solidFill>
                  <a:latin typeface="Times New Roman" pitchFamily="18" charset="0"/>
                  <a:sym typeface="Symbol" pitchFamily="18" charset="2"/>
                </a:rPr>
                <a:t> 1</a:t>
              </a:r>
              <a:endParaRPr lang="en-US" sz="2000">
                <a:latin typeface="Times New Roman" pitchFamily="18" charset="0"/>
              </a:endParaRPr>
            </a:p>
          </p:txBody>
        </p:sp>
      </p:grpSp>
      <p:graphicFrame>
        <p:nvGraphicFramePr>
          <p:cNvPr id="26626" name="Object 22"/>
          <p:cNvGraphicFramePr>
            <a:graphicFrameLocks noChangeAspect="1"/>
          </p:cNvGraphicFramePr>
          <p:nvPr/>
        </p:nvGraphicFramePr>
        <p:xfrm>
          <a:off x="5943600" y="2157413"/>
          <a:ext cx="2070100" cy="939800"/>
        </p:xfrm>
        <a:graphic>
          <a:graphicData uri="http://schemas.openxmlformats.org/presentationml/2006/ole">
            <p:oleObj spid="_x0000_s3074" name="Equation" r:id="rId6" imgW="2070000" imgH="939600" progId="Equation.3">
              <p:embed/>
            </p:oleObj>
          </a:graphicData>
        </a:graphic>
      </p:graphicFrame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457200" y="3276600"/>
            <a:ext cx="8226425" cy="2743200"/>
            <a:chOff x="288" y="2064"/>
            <a:chExt cx="5182" cy="1728"/>
          </a:xfrm>
        </p:grpSpPr>
        <p:sp>
          <p:nvSpPr>
            <p:cNvPr id="26634" name="Text Box 24"/>
            <p:cNvSpPr txBox="1">
              <a:spLocks noChangeArrowheads="1"/>
            </p:cNvSpPr>
            <p:nvPr/>
          </p:nvSpPr>
          <p:spPr bwMode="auto">
            <a:xfrm>
              <a:off x="288" y="2064"/>
              <a:ext cx="5182" cy="1728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	In the section </a:t>
              </a:r>
              <a:r>
                <a:rPr lang="en-US" sz="2000" i="1">
                  <a:latin typeface="Times New Roman" pitchFamily="18" charset="0"/>
                </a:rPr>
                <a:t>Properties and Applications</a:t>
              </a:r>
              <a:r>
                <a:rPr lang="en-US" sz="2000">
                  <a:latin typeface="Times New Roman" pitchFamily="18" charset="0"/>
                </a:rPr>
                <a:t> of </a:t>
              </a:r>
              <a:r>
                <a:rPr lang="en-US" sz="2000" i="1">
                  <a:latin typeface="Times New Roman" pitchFamily="18" charset="0"/>
                </a:rPr>
                <a:t>Differentiation</a:t>
              </a:r>
              <a:r>
                <a:rPr lang="en-US" sz="2000">
                  <a:latin typeface="Times New Roman" pitchFamily="18" charset="0"/>
                </a:rPr>
                <a:t>, we saw that the derivative of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(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) = </a:t>
              </a:r>
              <a:r>
                <a:rPr lang="en-US" sz="2000" i="1">
                  <a:latin typeface="Times New Roman" pitchFamily="18" charset="0"/>
                </a:rPr>
                <a:t>m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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x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 + 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b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 is equal to m, for all values of 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x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.  Thus, the</a:t>
              </a:r>
            </a:p>
            <a:p>
              <a:pPr eaLnBrk="0" hangingPunct="0"/>
              <a:endParaRPr lang="en-US" sz="2000">
                <a:latin typeface="Times New Roman" pitchFamily="18" charset="0"/>
                <a:sym typeface="Symbol" pitchFamily="18" charset="2"/>
              </a:endParaRPr>
            </a:p>
            <a:p>
              <a:pPr eaLnBrk="0" hangingPunct="0"/>
              <a:r>
                <a:rPr lang="en-US" sz="2000">
                  <a:latin typeface="Times New Roman" pitchFamily="18" charset="0"/>
                  <a:sym typeface="Symbol" pitchFamily="18" charset="2"/>
                </a:rPr>
                <a:t> derivative of                   with respect to 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x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, is equal to 2.  As predicted by the</a:t>
              </a:r>
            </a:p>
            <a:p>
              <a:pPr eaLnBrk="0" hangingPunct="0"/>
              <a:endParaRPr lang="en-US" sz="2000">
                <a:latin typeface="Times New Roman" pitchFamily="18" charset="0"/>
                <a:sym typeface="Symbol" pitchFamily="18" charset="2"/>
              </a:endParaRPr>
            </a:p>
            <a:p>
              <a:pPr eaLnBrk="0" hangingPunct="0">
                <a:spcAft>
                  <a:spcPct val="50000"/>
                </a:spcAft>
              </a:pPr>
              <a:r>
                <a:rPr lang="en-US" sz="2000"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en-US" sz="2000" b="1" i="1">
                  <a:latin typeface="Times New Roman" pitchFamily="18" charset="0"/>
                  <a:sym typeface="Symbol" pitchFamily="18" charset="2"/>
                </a:rPr>
                <a:t>Fundamental Theorem of Calculus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, this is also the value of 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f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(</a:t>
              </a:r>
              <a:r>
                <a:rPr lang="en-US" sz="2000" i="1">
                  <a:latin typeface="Times New Roman" pitchFamily="18" charset="0"/>
                  <a:sym typeface="Symbol" pitchFamily="18" charset="2"/>
                </a:rPr>
                <a:t>x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).</a:t>
              </a:r>
            </a:p>
            <a:p>
              <a:pPr eaLnBrk="0" hangingPunct="0"/>
              <a:r>
                <a:rPr lang="en-US" sz="2000">
                  <a:latin typeface="Times New Roman" pitchFamily="18" charset="0"/>
                  <a:sym typeface="Symbol" pitchFamily="18" charset="2"/>
                </a:rPr>
                <a:t>	The next example uses the definition of a derivative as the limit of difference quotients.</a:t>
              </a:r>
            </a:p>
          </p:txBody>
        </p:sp>
        <p:graphicFrame>
          <p:nvGraphicFramePr>
            <p:cNvPr id="26627" name="Object 25"/>
            <p:cNvGraphicFramePr>
              <a:graphicFrameLocks noChangeAspect="1"/>
            </p:cNvGraphicFramePr>
            <p:nvPr/>
          </p:nvGraphicFramePr>
          <p:xfrm>
            <a:off x="1227" y="2485"/>
            <a:ext cx="664" cy="592"/>
          </p:xfrm>
          <a:graphic>
            <a:graphicData uri="http://schemas.openxmlformats.org/presentationml/2006/ole">
              <p:oleObj spid="_x0000_s3075" name="Equation" r:id="rId7" imgW="1054080" imgH="939600" progId="Equation.3">
                <p:embed/>
              </p:oleObj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200" b="1" u="sng" smtClean="0">
                <a:latin typeface="Times New Roman" pitchFamily="18" charset="0"/>
              </a:rPr>
              <a:t>Simulating Normal Random Variables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Simulation can provide a great deal of information about the behavior of a random variable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200" b="1" u="sng" smtClean="0">
                <a:latin typeface="Times New Roman" pitchFamily="18" charset="0"/>
              </a:rPr>
              <a:t>Simulating Normal Random Variables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8424862" cy="4267200"/>
          </a:xfrm>
        </p:spPr>
        <p:txBody>
          <a:bodyPr/>
          <a:lstStyle/>
          <a:p>
            <a:pPr marL="469900" indent="-469900" eaLnBrk="1" hangingPunct="1">
              <a:buClr>
                <a:schemeClr val="tx1"/>
              </a:buClr>
            </a:pPr>
            <a:r>
              <a:rPr lang="en-US" sz="3000" smtClean="0">
                <a:latin typeface="Times New Roman" pitchFamily="18" charset="0"/>
              </a:rPr>
              <a:t>Two types of simulations</a:t>
            </a:r>
          </a:p>
          <a:p>
            <a:pPr marL="469900" indent="-469900" eaLnBrk="1" hangingPunct="1">
              <a:buClr>
                <a:schemeClr val="tx1"/>
              </a:buClr>
            </a:pPr>
            <a:endParaRPr lang="en-US" sz="3000" smtClean="0">
              <a:latin typeface="Times New Roman" pitchFamily="18" charset="0"/>
            </a:endParaRP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3000" smtClean="0">
                <a:latin typeface="Times New Roman" pitchFamily="18" charset="0"/>
              </a:rPr>
              <a:t>	(1) Generating fixed values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3000" smtClean="0">
                <a:latin typeface="Times New Roman" pitchFamily="18" charset="0"/>
              </a:rPr>
              <a:t>		- Uses </a:t>
            </a:r>
            <a:r>
              <a:rPr lang="en-US" sz="3000" i="1" smtClean="0">
                <a:latin typeface="Times New Roman" pitchFamily="18" charset="0"/>
              </a:rPr>
              <a:t>Random Number Generation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endParaRPr lang="en-US" sz="3000" smtClean="0">
              <a:latin typeface="Times New Roman" pitchFamily="18" charset="0"/>
            </a:endParaRP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3000" smtClean="0">
                <a:latin typeface="Times New Roman" pitchFamily="18" charset="0"/>
              </a:rPr>
              <a:t>	(2) Generating changeable values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3000" smtClean="0">
                <a:latin typeface="Times New Roman" pitchFamily="18" charset="0"/>
              </a:rPr>
              <a:t>		- Uses </a:t>
            </a:r>
            <a:r>
              <a:rPr lang="en-US" sz="3000" i="1" smtClean="0">
                <a:latin typeface="Times New Roman" pitchFamily="18" charset="0"/>
              </a:rPr>
              <a:t>NORMINV</a:t>
            </a:r>
            <a:r>
              <a:rPr lang="en-US" sz="3000" smtClean="0">
                <a:latin typeface="Times New Roman" pitchFamily="18" charset="0"/>
              </a:rPr>
              <a:t>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200" b="1" u="sng" smtClean="0">
                <a:latin typeface="Times New Roman" pitchFamily="18" charset="0"/>
              </a:rPr>
              <a:t>Simulating Normal Random Variables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8424862" cy="4267200"/>
          </a:xfrm>
        </p:spPr>
        <p:txBody>
          <a:bodyPr>
            <a:normAutofit fontScale="92500" lnSpcReduction="10000"/>
          </a:bodyPr>
          <a:lstStyle/>
          <a:p>
            <a:pPr marL="469900" indent="-469900" eaLnBrk="1" hangingPunct="1">
              <a:buClr>
                <a:schemeClr val="tx1"/>
              </a:buClr>
            </a:pPr>
            <a:r>
              <a:rPr lang="en-US" sz="3000" smtClean="0">
                <a:latin typeface="Times New Roman" pitchFamily="18" charset="0"/>
              </a:rPr>
              <a:t>Fixed Values</a:t>
            </a:r>
          </a:p>
          <a:p>
            <a:pPr marL="469900" indent="-469900" eaLnBrk="1" hangingPunct="1">
              <a:buClr>
                <a:schemeClr val="tx1"/>
              </a:buClr>
            </a:pPr>
            <a:endParaRPr lang="en-US" sz="3000" smtClean="0">
              <a:latin typeface="Times New Roman" pitchFamily="18" charset="0"/>
            </a:endParaRPr>
          </a:p>
          <a:p>
            <a:pPr marL="469900" indent="-469900" eaLnBrk="1" hangingPunct="1">
              <a:buClr>
                <a:schemeClr val="tx1"/>
              </a:buClr>
            </a:pPr>
            <a:r>
              <a:rPr lang="en-US" sz="3000" i="1" smtClean="0">
                <a:latin typeface="Times New Roman" pitchFamily="18" charset="0"/>
              </a:rPr>
              <a:t>Random Number Generation</a:t>
            </a:r>
            <a:r>
              <a:rPr lang="en-US" sz="3000" smtClean="0">
                <a:latin typeface="Times New Roman" pitchFamily="18" charset="0"/>
              </a:rPr>
              <a:t> is found under </a:t>
            </a:r>
            <a:r>
              <a:rPr lang="en-US" sz="3000" i="1" smtClean="0">
                <a:latin typeface="Times New Roman" pitchFamily="18" charset="0"/>
              </a:rPr>
              <a:t>Data</a:t>
            </a:r>
            <a:r>
              <a:rPr lang="en-US" sz="3000" smtClean="0">
                <a:latin typeface="Times New Roman" pitchFamily="18" charset="0"/>
              </a:rPr>
              <a:t>/</a:t>
            </a:r>
            <a:r>
              <a:rPr lang="en-US" sz="3000" i="1" smtClean="0">
                <a:latin typeface="Times New Roman" pitchFamily="18" charset="0"/>
              </a:rPr>
              <a:t>Data Analysis</a:t>
            </a:r>
          </a:p>
          <a:p>
            <a:pPr marL="469900" indent="-469900" eaLnBrk="1" hangingPunct="1">
              <a:buClr>
                <a:schemeClr val="tx1"/>
              </a:buClr>
            </a:pPr>
            <a:endParaRPr lang="en-US" sz="3000" i="1" smtClean="0">
              <a:latin typeface="Times New Roman" pitchFamily="18" charset="0"/>
            </a:endParaRPr>
          </a:p>
          <a:p>
            <a:pPr marL="469900" indent="-469900" eaLnBrk="1" hangingPunct="1">
              <a:buClr>
                <a:schemeClr val="tx1"/>
              </a:buClr>
            </a:pPr>
            <a:r>
              <a:rPr lang="en-US" sz="3000" smtClean="0">
                <a:latin typeface="Times New Roman" pitchFamily="18" charset="0"/>
              </a:rPr>
              <a:t>Values will never change </a:t>
            </a:r>
          </a:p>
          <a:p>
            <a:pPr marL="469900" indent="-469900" eaLnBrk="1" hangingPunct="1">
              <a:buClr>
                <a:schemeClr val="tx1"/>
              </a:buClr>
            </a:pPr>
            <a:endParaRPr lang="en-US" sz="3000" smtClean="0">
              <a:latin typeface="Times New Roman" pitchFamily="18" charset="0"/>
            </a:endParaRPr>
          </a:p>
          <a:p>
            <a:pPr marL="469900" indent="-469900" eaLnBrk="1" hangingPunct="1">
              <a:buClr>
                <a:schemeClr val="tx1"/>
              </a:buClr>
            </a:pPr>
            <a:r>
              <a:rPr lang="en-US" sz="3000" smtClean="0">
                <a:latin typeface="Times New Roman" pitchFamily="18" charset="0"/>
              </a:rPr>
              <a:t>Useful if you need to show how your specific results are tabulated </a:t>
            </a:r>
            <a:endParaRPr lang="en-US" sz="3000" i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200" b="1" u="sng" smtClean="0">
                <a:latin typeface="Times New Roman" pitchFamily="18" charset="0"/>
              </a:rPr>
              <a:t>Simulating Normal Random Variables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8424862" cy="4267200"/>
          </a:xfrm>
        </p:spPr>
        <p:txBody>
          <a:bodyPr/>
          <a:lstStyle/>
          <a:p>
            <a:pPr marL="469900" indent="-469900" eaLnBrk="1" hangingPunct="1">
              <a:buClr>
                <a:schemeClr val="tx1"/>
              </a:buClr>
            </a:pPr>
            <a:r>
              <a:rPr lang="en-US" sz="3000" i="1" smtClean="0">
                <a:latin typeface="Times New Roman" pitchFamily="18" charset="0"/>
              </a:rPr>
              <a:t> </a:t>
            </a:r>
            <a:r>
              <a:rPr lang="en-US" sz="3000" smtClean="0">
                <a:latin typeface="Times New Roman" pitchFamily="18" charset="0"/>
              </a:rPr>
              <a:t>Sample: 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1700" smtClean="0">
                <a:latin typeface="Times New Roman" pitchFamily="18" charset="0"/>
              </a:rPr>
              <a:t>	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1700" smtClean="0">
                <a:latin typeface="Times New Roman" pitchFamily="18" charset="0"/>
              </a:rPr>
              <a:t>	Number of columns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1700" smtClean="0">
                <a:latin typeface="Times New Roman" pitchFamily="18" charset="0"/>
              </a:rPr>
              <a:t>	Number of rows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1700" smtClean="0">
                <a:latin typeface="Times New Roman" pitchFamily="18" charset="0"/>
              </a:rPr>
              <a:t>	Type of distribution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1700" smtClean="0">
                <a:latin typeface="Times New Roman" pitchFamily="18" charset="0"/>
              </a:rPr>
              <a:t>	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1700" smtClean="0">
                <a:latin typeface="Times New Roman" pitchFamily="18" charset="0"/>
              </a:rPr>
              <a:t>	Mean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1700" smtClean="0">
                <a:latin typeface="Times New Roman" pitchFamily="18" charset="0"/>
              </a:rPr>
              <a:t>	Standard Deviation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1700" smtClean="0">
                <a:latin typeface="Times New Roman" pitchFamily="18" charset="0"/>
              </a:rPr>
              <a:t>	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1700" smtClean="0">
                <a:latin typeface="Times New Roman" pitchFamily="18" charset="0"/>
              </a:rPr>
              <a:t>	(Leave blank)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1700" smtClean="0">
                <a:latin typeface="Times New Roman" pitchFamily="18" charset="0"/>
              </a:rPr>
              <a:t>	</a:t>
            </a:r>
          </a:p>
          <a:p>
            <a:pPr marL="469900" indent="-469900" eaLnBrk="1" hangingPunct="1">
              <a:buClr>
                <a:schemeClr val="tx1"/>
              </a:buClr>
              <a:buFontTx/>
              <a:buNone/>
            </a:pPr>
            <a:r>
              <a:rPr lang="en-US" sz="1700" smtClean="0">
                <a:latin typeface="Times New Roman" pitchFamily="18" charset="0"/>
              </a:rPr>
              <a:t>	Cell where data is placed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43400" y="2181225"/>
            <a:ext cx="4419600" cy="3914775"/>
          </a:xfrm>
          <a:noFill/>
        </p:spPr>
      </p:pic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3048000" y="26670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3048000" y="29718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3048000" y="33528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3048000" y="38862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3048000" y="41910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3048000" y="48006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3429000" y="53340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200" b="1" u="sng" smtClean="0">
                <a:latin typeface="Times New Roman" pitchFamily="18" charset="0"/>
              </a:rPr>
              <a:t>Simulating Normal Random Variables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8424862" cy="4267200"/>
          </a:xfrm>
        </p:spPr>
        <p:txBody>
          <a:bodyPr/>
          <a:lstStyle/>
          <a:p>
            <a:pPr marL="469900" indent="-469900" eaLnBrk="1" hangingPunct="1">
              <a:buClr>
                <a:schemeClr val="tx1"/>
              </a:buClr>
            </a:pPr>
            <a:r>
              <a:rPr lang="en-US" sz="3000" b="1" u="sng" smtClean="0">
                <a:latin typeface="Times New Roman" pitchFamily="18" charset="0"/>
              </a:rPr>
              <a:t>Ex.</a:t>
            </a:r>
            <a:r>
              <a:rPr lang="en-US" sz="3000" smtClean="0">
                <a:latin typeface="Times New Roman" pitchFamily="18" charset="0"/>
              </a:rPr>
              <a:t> Generate a fixed sample of data containing 25 values that has a normal distribution with a mean of 13 and a standard deviation of 4.6</a:t>
            </a:r>
          </a:p>
          <a:p>
            <a:pPr marL="469900" indent="-469900" eaLnBrk="1" hangingPunct="1">
              <a:buClr>
                <a:schemeClr val="tx1"/>
              </a:buClr>
            </a:pPr>
            <a:endParaRPr lang="en-US" sz="300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200" b="1" u="sng" smtClean="0">
                <a:latin typeface="Times New Roman" pitchFamily="18" charset="0"/>
              </a:rPr>
              <a:t>Simulating Normal Random Variables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7013" cy="4525963"/>
          </a:xfrm>
        </p:spPr>
        <p:txBody>
          <a:bodyPr/>
          <a:lstStyle/>
          <a:p>
            <a:pPr marL="469900" indent="-469900" eaLnBrk="1" hangingPunct="1">
              <a:buClr>
                <a:schemeClr val="tx1"/>
              </a:buClr>
            </a:pPr>
            <a:r>
              <a:rPr lang="en-US" sz="3000" u="sng" smtClean="0">
                <a:latin typeface="Times New Roman" pitchFamily="18" charset="0"/>
              </a:rPr>
              <a:t>Soln</a:t>
            </a:r>
            <a:r>
              <a:rPr lang="en-US" sz="3000" smtClean="0">
                <a:latin typeface="Times New Roman" pitchFamily="18" charset="0"/>
              </a:rPr>
              <a:t>: </a:t>
            </a:r>
            <a:endParaRPr lang="en-US" sz="3000" u="sng" smtClean="0">
              <a:latin typeface="Times New Roman" pitchFamily="18" charset="0"/>
            </a:endParaRPr>
          </a:p>
        </p:txBody>
      </p:sp>
      <p:pic>
        <p:nvPicPr>
          <p:cNvPr id="11268" name="Picture 4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733800" y="1752600"/>
            <a:ext cx="4876800" cy="4319588"/>
          </a:xfrm>
          <a:noFill/>
        </p:spPr>
      </p:pic>
      <p:pic>
        <p:nvPicPr>
          <p:cNvPr id="11269" name="Picture 5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84288" y="2570163"/>
            <a:ext cx="1384300" cy="27479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48B3F9-BE54-4DF9-99F2-13DB7F293DC7}" type="slidenum">
              <a:rPr lang="en-US"/>
              <a:pPr/>
              <a:t>8</a:t>
            </a:fld>
            <a:endParaRPr lang="en-US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u="sng" smtClean="0">
                <a:latin typeface="Times New Roman" pitchFamily="18" charset="0"/>
              </a:rPr>
              <a:t>Integration Applications-oct1st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8196262" cy="4267200"/>
          </a:xfrm>
        </p:spPr>
        <p:txBody>
          <a:bodyPr/>
          <a:lstStyle/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2600" smtClean="0">
                <a:latin typeface="Times New Roman" pitchFamily="18" charset="0"/>
              </a:rPr>
              <a:t>Fundamental Theorem of Calculus</a:t>
            </a: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</a:pPr>
            <a:endParaRPr lang="en-US" sz="2600" smtClean="0">
              <a:latin typeface="Times New Roman" pitchFamily="18" charset="0"/>
            </a:endParaRP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600" smtClean="0">
                <a:latin typeface="Times New Roman" pitchFamily="18" charset="0"/>
              </a:rPr>
              <a:t>	-</a:t>
            </a: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US" sz="2600" smtClean="0">
              <a:latin typeface="Times New Roman" pitchFamily="18" charset="0"/>
            </a:endParaRP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US" sz="2600" smtClean="0">
              <a:latin typeface="Times New Roman" pitchFamily="18" charset="0"/>
            </a:endParaRP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US" sz="2600" smtClean="0">
              <a:latin typeface="Times New Roman" pitchFamily="18" charset="0"/>
            </a:endParaRP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600" smtClean="0">
                <a:latin typeface="Times New Roman" pitchFamily="18" charset="0"/>
              </a:rPr>
              <a:t> Example : applies to </a:t>
            </a:r>
            <a:r>
              <a:rPr lang="en-US" sz="2600" i="1" smtClean="0">
                <a:latin typeface="Times New Roman" pitchFamily="18" charset="0"/>
              </a:rPr>
              <a:t>p.d.f.</a:t>
            </a:r>
            <a:r>
              <a:rPr lang="en-US" sz="2600" smtClean="0">
                <a:latin typeface="Times New Roman" pitchFamily="18" charset="0"/>
              </a:rPr>
              <a:t>’s and </a:t>
            </a:r>
            <a:r>
              <a:rPr lang="en-US" sz="2600" i="1" smtClean="0">
                <a:latin typeface="Times New Roman" pitchFamily="18" charset="0"/>
              </a:rPr>
              <a:t>c.d.f.</a:t>
            </a:r>
            <a:r>
              <a:rPr lang="en-US" sz="2600" smtClean="0">
                <a:latin typeface="Times New Roman" pitchFamily="18" charset="0"/>
              </a:rPr>
              <a:t>’s</a:t>
            </a: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600" smtClean="0">
                <a:latin typeface="Times New Roman" pitchFamily="18" charset="0"/>
              </a:rPr>
              <a:t>Recall from Math 115a</a:t>
            </a:r>
          </a:p>
          <a:p>
            <a:pPr marL="469900" indent="-4699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2600" smtClean="0">
                <a:latin typeface="Times New Roman" pitchFamily="18" charset="0"/>
              </a:rPr>
              <a:t>	</a:t>
            </a:r>
          </a:p>
        </p:txBody>
      </p:sp>
      <p:graphicFrame>
        <p:nvGraphicFramePr>
          <p:cNvPr id="2048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598613" y="5359400"/>
          <a:ext cx="3997325" cy="812800"/>
        </p:xfrm>
        <a:graphic>
          <a:graphicData uri="http://schemas.openxmlformats.org/presentationml/2006/ole">
            <p:oleObj spid="_x0000_s1026" name="Equation" r:id="rId4" imgW="1803240" imgH="355320" progId="Equation.3">
              <p:embed/>
            </p:oleObj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57200" y="1600200"/>
            <a:ext cx="8226425" cy="2159000"/>
            <a:chOff x="287" y="2288"/>
            <a:chExt cx="5182" cy="1360"/>
          </a:xfrm>
        </p:grpSpPr>
        <p:sp>
          <p:nvSpPr>
            <p:cNvPr id="20488" name="AutoShape 6"/>
            <p:cNvSpPr>
              <a:spLocks noChangeArrowheads="1"/>
            </p:cNvSpPr>
            <p:nvPr/>
          </p:nvSpPr>
          <p:spPr bwMode="auto">
            <a:xfrm>
              <a:off x="287" y="2288"/>
              <a:ext cx="5182" cy="1360"/>
            </a:xfrm>
            <a:prstGeom prst="roundRect">
              <a:avLst>
                <a:gd name="adj" fmla="val 16667"/>
              </a:avLst>
            </a:prstGeom>
            <a:solidFill>
              <a:srgbClr val="C0C0C0"/>
            </a:solidFill>
            <a:ln w="762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	</a:t>
              </a:r>
              <a:r>
                <a:rPr lang="en-US" sz="2000" b="1" i="1">
                  <a:solidFill>
                    <a:srgbClr val="FF0000"/>
                  </a:solidFill>
                  <a:latin typeface="Times New Roman" pitchFamily="18" charset="0"/>
                </a:rPr>
                <a:t>Fundamental Theorem of Calculus</a:t>
              </a:r>
              <a:r>
                <a:rPr lang="en-US" sz="2000">
                  <a:latin typeface="Times New Roman" pitchFamily="18" charset="0"/>
                </a:rPr>
                <a:t>.  For many of the functions,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, </a:t>
              </a:r>
            </a:p>
            <a:p>
              <a:pPr eaLnBrk="0" hangingPunct="0"/>
              <a:endParaRPr lang="en-US" sz="2000">
                <a:latin typeface="Times New Roman" pitchFamily="18" charset="0"/>
              </a:endParaRPr>
            </a:p>
            <a:p>
              <a:pPr eaLnBrk="0" hangingPunct="0"/>
              <a:r>
                <a:rPr lang="en-US" sz="2000">
                  <a:latin typeface="Times New Roman" pitchFamily="18" charset="0"/>
                </a:rPr>
                <a:t>which occur in business applications, the derivative of                   with</a:t>
              </a:r>
            </a:p>
            <a:p>
              <a:pPr eaLnBrk="0" hangingPunct="0"/>
              <a:endParaRPr lang="en-US" sz="2000">
                <a:latin typeface="Times New Roman" pitchFamily="18" charset="0"/>
              </a:endParaRPr>
            </a:p>
            <a:p>
              <a:pPr eaLnBrk="0" hangingPunct="0"/>
              <a:r>
                <a:rPr lang="en-US" sz="2000">
                  <a:latin typeface="Times New Roman" pitchFamily="18" charset="0"/>
                </a:rPr>
                <a:t>respect to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, is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(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).  This holds for any number </a:t>
              </a:r>
              <a:r>
                <a:rPr lang="en-US" sz="2000" i="1">
                  <a:latin typeface="Times New Roman" pitchFamily="18" charset="0"/>
                </a:rPr>
                <a:t>a</a:t>
              </a:r>
              <a:r>
                <a:rPr lang="en-US" sz="2000">
                  <a:latin typeface="Times New Roman" pitchFamily="18" charset="0"/>
                </a:rPr>
                <a:t> and any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, such that the closed interval between </a:t>
              </a:r>
              <a:r>
                <a:rPr lang="en-US" sz="2000" i="1">
                  <a:latin typeface="Times New Roman" pitchFamily="18" charset="0"/>
                </a:rPr>
                <a:t>a</a:t>
              </a:r>
              <a:r>
                <a:rPr lang="en-US" sz="2000">
                  <a:latin typeface="Times New Roman" pitchFamily="18" charset="0"/>
                </a:rPr>
                <a:t> and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 is in the domain of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.</a:t>
              </a:r>
            </a:p>
          </p:txBody>
        </p:sp>
        <p:graphicFrame>
          <p:nvGraphicFramePr>
            <p:cNvPr id="20483" name="Object 7"/>
            <p:cNvGraphicFramePr>
              <a:graphicFrameLocks noChangeAspect="1"/>
            </p:cNvGraphicFramePr>
            <p:nvPr/>
          </p:nvGraphicFramePr>
          <p:xfrm>
            <a:off x="3964" y="2592"/>
            <a:ext cx="672" cy="592"/>
          </p:xfrm>
          <a:graphic>
            <a:graphicData uri="http://schemas.openxmlformats.org/presentationml/2006/ole">
              <p:oleObj spid="_x0000_s1027" name="Equation" r:id="rId5" imgW="1066680" imgH="9396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FBD3B5-F4DE-40AD-BB28-312650147943}" type="slidenum">
              <a:rPr lang="en-US"/>
              <a:pPr/>
              <a:t>9</a:t>
            </a:fld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87875" y="174625"/>
            <a:ext cx="1466850" cy="274638"/>
          </a:xfrm>
        </p:spPr>
        <p:txBody>
          <a:bodyPr wrap="none">
            <a:spAutoFit/>
          </a:bodyPr>
          <a:lstStyle/>
          <a:p>
            <a:pPr eaLnBrk="1" hangingPunct="1"/>
            <a:r>
              <a:rPr lang="en-US" sz="1200" smtClean="0">
                <a:solidFill>
                  <a:srgbClr val="FFFFCC"/>
                </a:solidFill>
              </a:rPr>
              <a:t>Integration, Calculus</a:t>
            </a: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457200" y="596900"/>
            <a:ext cx="8226425" cy="13081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	the inverse connection between integration and differentiation is called the </a:t>
            </a:r>
            <a:r>
              <a:rPr lang="en-US" sz="2000" b="1" i="1">
                <a:solidFill>
                  <a:srgbClr val="FF0000"/>
                </a:solidFill>
                <a:latin typeface="Times New Roman" pitchFamily="18" charset="0"/>
              </a:rPr>
              <a:t>Fundamental Theorem of Calculus</a:t>
            </a:r>
            <a:r>
              <a:rPr lang="en-US" sz="2000">
                <a:latin typeface="Times New Roman" pitchFamily="18" charset="0"/>
              </a:rPr>
              <a:t>.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55613" y="1981200"/>
            <a:ext cx="8226425" cy="2159000"/>
            <a:chOff x="287" y="2288"/>
            <a:chExt cx="5182" cy="1360"/>
          </a:xfrm>
        </p:grpSpPr>
        <p:sp>
          <p:nvSpPr>
            <p:cNvPr id="25608" name="AutoShape 9"/>
            <p:cNvSpPr>
              <a:spLocks noChangeArrowheads="1"/>
            </p:cNvSpPr>
            <p:nvPr/>
          </p:nvSpPr>
          <p:spPr bwMode="auto">
            <a:xfrm>
              <a:off x="287" y="2288"/>
              <a:ext cx="5182" cy="1360"/>
            </a:xfrm>
            <a:prstGeom prst="roundRect">
              <a:avLst>
                <a:gd name="adj" fmla="val 16667"/>
              </a:avLst>
            </a:prstGeom>
            <a:solidFill>
              <a:srgbClr val="C0C0C0"/>
            </a:solidFill>
            <a:ln w="762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	</a:t>
              </a:r>
              <a:r>
                <a:rPr lang="en-US" sz="2000" b="1" i="1">
                  <a:solidFill>
                    <a:srgbClr val="FF0000"/>
                  </a:solidFill>
                  <a:latin typeface="Times New Roman" pitchFamily="18" charset="0"/>
                </a:rPr>
                <a:t>Fundamental Theorem of Calculus</a:t>
              </a:r>
              <a:r>
                <a:rPr lang="en-US" sz="2000">
                  <a:latin typeface="Times New Roman" pitchFamily="18" charset="0"/>
                </a:rPr>
                <a:t>.  For many of the functions,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, </a:t>
              </a:r>
            </a:p>
            <a:p>
              <a:pPr eaLnBrk="0" hangingPunct="0"/>
              <a:endParaRPr lang="en-US" sz="2000">
                <a:latin typeface="Times New Roman" pitchFamily="18" charset="0"/>
              </a:endParaRPr>
            </a:p>
            <a:p>
              <a:pPr eaLnBrk="0" hangingPunct="0"/>
              <a:r>
                <a:rPr lang="en-US" sz="2000">
                  <a:latin typeface="Times New Roman" pitchFamily="18" charset="0"/>
                </a:rPr>
                <a:t>which occur in business applications, the derivative of                   with</a:t>
              </a:r>
            </a:p>
            <a:p>
              <a:pPr eaLnBrk="0" hangingPunct="0"/>
              <a:endParaRPr lang="en-US" sz="2000">
                <a:latin typeface="Times New Roman" pitchFamily="18" charset="0"/>
              </a:endParaRPr>
            </a:p>
            <a:p>
              <a:pPr eaLnBrk="0" hangingPunct="0"/>
              <a:r>
                <a:rPr lang="en-US" sz="2000">
                  <a:latin typeface="Times New Roman" pitchFamily="18" charset="0"/>
                </a:rPr>
                <a:t>respect to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, is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(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).  This holds for any number </a:t>
              </a:r>
              <a:r>
                <a:rPr lang="en-US" sz="2000" i="1">
                  <a:latin typeface="Times New Roman" pitchFamily="18" charset="0"/>
                </a:rPr>
                <a:t>a</a:t>
              </a:r>
              <a:r>
                <a:rPr lang="en-US" sz="2000">
                  <a:latin typeface="Times New Roman" pitchFamily="18" charset="0"/>
                </a:rPr>
                <a:t> and any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, such that the closed interval between </a:t>
              </a:r>
              <a:r>
                <a:rPr lang="en-US" sz="2000" i="1">
                  <a:latin typeface="Times New Roman" pitchFamily="18" charset="0"/>
                </a:rPr>
                <a:t>a</a:t>
              </a:r>
              <a:r>
                <a:rPr lang="en-US" sz="2000">
                  <a:latin typeface="Times New Roman" pitchFamily="18" charset="0"/>
                </a:rPr>
                <a:t> and </a:t>
              </a:r>
              <a:r>
                <a:rPr lang="en-US" sz="2000" i="1">
                  <a:latin typeface="Times New Roman" pitchFamily="18" charset="0"/>
                </a:rPr>
                <a:t>x</a:t>
              </a:r>
              <a:r>
                <a:rPr lang="en-US" sz="2000">
                  <a:latin typeface="Times New Roman" pitchFamily="18" charset="0"/>
                </a:rPr>
                <a:t> is in the domain of </a:t>
              </a:r>
              <a:r>
                <a:rPr lang="en-US" sz="2000" i="1">
                  <a:latin typeface="Times New Roman" pitchFamily="18" charset="0"/>
                </a:rPr>
                <a:t>f</a:t>
              </a:r>
              <a:r>
                <a:rPr lang="en-US" sz="2000">
                  <a:latin typeface="Times New Roman" pitchFamily="18" charset="0"/>
                </a:rPr>
                <a:t>.</a:t>
              </a:r>
            </a:p>
          </p:txBody>
        </p:sp>
        <p:graphicFrame>
          <p:nvGraphicFramePr>
            <p:cNvPr id="25602" name="Object 10"/>
            <p:cNvGraphicFramePr>
              <a:graphicFrameLocks noChangeAspect="1"/>
            </p:cNvGraphicFramePr>
            <p:nvPr/>
          </p:nvGraphicFramePr>
          <p:xfrm>
            <a:off x="3964" y="2592"/>
            <a:ext cx="672" cy="592"/>
          </p:xfrm>
          <a:graphic>
            <a:graphicData uri="http://schemas.openxmlformats.org/presentationml/2006/ole">
              <p:oleObj spid="_x0000_s2050" name="Equation" r:id="rId4" imgW="1066680" imgH="939600" progId="Equation.3">
                <p:embed/>
              </p:oleObj>
            </a:graphicData>
          </a:graphic>
        </p:graphicFrame>
      </p:grpSp>
      <p:sp>
        <p:nvSpPr>
          <p:cNvPr id="25607" name="Text Box 11"/>
          <p:cNvSpPr txBox="1">
            <a:spLocks noChangeArrowheads="1"/>
          </p:cNvSpPr>
          <p:nvPr/>
        </p:nvSpPr>
        <p:spPr bwMode="auto">
          <a:xfrm>
            <a:off x="457200" y="4254500"/>
            <a:ext cx="8226425" cy="21463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Aft>
                <a:spcPct val="50000"/>
              </a:spcAft>
            </a:pPr>
            <a:r>
              <a:rPr lang="en-US" sz="2000">
                <a:latin typeface="Times New Roman" pitchFamily="18" charset="0"/>
              </a:rPr>
              <a:t>	 	</a:t>
            </a:r>
            <a:r>
              <a:rPr lang="en-US" sz="2000" b="1" u="sng">
                <a:solidFill>
                  <a:srgbClr val="0000FF"/>
                </a:solidFill>
                <a:latin typeface="Times New Roman" pitchFamily="18" charset="0"/>
              </a:rPr>
              <a:t>Example 7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.</a:t>
            </a:r>
            <a:r>
              <a:rPr lang="en-US" sz="2000">
                <a:latin typeface="Times New Roman" pitchFamily="18" charset="0"/>
              </a:rPr>
              <a:t>  Let </a:t>
            </a:r>
            <a:r>
              <a:rPr lang="en-US" sz="2000" i="1">
                <a:latin typeface="Times New Roman" pitchFamily="18" charset="0"/>
              </a:rPr>
              <a:t>f</a:t>
            </a:r>
            <a:r>
              <a:rPr lang="en-US" sz="2000">
                <a:latin typeface="Times New Roman" pitchFamily="18" charset="0"/>
              </a:rPr>
              <a:t>(</a:t>
            </a:r>
            <a:r>
              <a:rPr lang="en-US" sz="2000" i="1">
                <a:latin typeface="Times New Roman" pitchFamily="18" charset="0"/>
              </a:rPr>
              <a:t>u</a:t>
            </a:r>
            <a:r>
              <a:rPr lang="en-US" sz="2000">
                <a:latin typeface="Times New Roman" pitchFamily="18" charset="0"/>
              </a:rPr>
              <a:t>) = 2 for all values of </a:t>
            </a:r>
            <a:r>
              <a:rPr lang="en-US" sz="2000" i="1">
                <a:latin typeface="Times New Roman" pitchFamily="18" charset="0"/>
              </a:rPr>
              <a:t>u</a:t>
            </a:r>
            <a:r>
              <a:rPr lang="en-US" sz="2000">
                <a:latin typeface="Times New Roman" pitchFamily="18" charset="0"/>
              </a:rPr>
              <a:t>.  If </a:t>
            </a:r>
            <a:r>
              <a:rPr lang="en-US" sz="2000" i="1">
                <a:latin typeface="Times New Roman" pitchFamily="18" charset="0"/>
              </a:rPr>
              <a:t>x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 1, then</a:t>
            </a:r>
            <a:r>
              <a:rPr lang="en-US" sz="2000">
                <a:latin typeface="Times New Roman" pitchFamily="18" charset="0"/>
              </a:rPr>
              <a:t> integral of </a:t>
            </a:r>
            <a:r>
              <a:rPr lang="en-US" sz="2000" i="1">
                <a:latin typeface="Times New Roman" pitchFamily="18" charset="0"/>
              </a:rPr>
              <a:t>f</a:t>
            </a:r>
            <a:r>
              <a:rPr lang="en-US" sz="2000">
                <a:latin typeface="Times New Roman" pitchFamily="18" charset="0"/>
              </a:rPr>
              <a:t> from 1 to </a:t>
            </a:r>
            <a:r>
              <a:rPr lang="en-US" sz="2000" i="1">
                <a:latin typeface="Times New Roman" pitchFamily="18" charset="0"/>
              </a:rPr>
              <a:t>x</a:t>
            </a:r>
            <a:r>
              <a:rPr lang="en-US" sz="2000">
                <a:latin typeface="Times New Roman" pitchFamily="18" charset="0"/>
              </a:rPr>
              <a:t> is the area of the region over the interval [1, </a:t>
            </a:r>
            <a:r>
              <a:rPr lang="en-US" sz="2000" i="1">
                <a:latin typeface="Times New Roman" pitchFamily="18" charset="0"/>
              </a:rPr>
              <a:t>x</a:t>
            </a:r>
            <a:r>
              <a:rPr lang="en-US" sz="2000">
                <a:latin typeface="Times New Roman" pitchFamily="18" charset="0"/>
              </a:rPr>
              <a:t>], between the </a:t>
            </a:r>
            <a:r>
              <a:rPr lang="en-US" sz="2000" i="1">
                <a:latin typeface="Times New Roman" pitchFamily="18" charset="0"/>
              </a:rPr>
              <a:t>u</a:t>
            </a:r>
            <a:r>
              <a:rPr lang="en-US" sz="2000">
                <a:latin typeface="Times New Roman" pitchFamily="18" charset="0"/>
              </a:rPr>
              <a:t>-axis and the graph of </a:t>
            </a:r>
            <a:r>
              <a:rPr lang="en-US" sz="2000" i="1">
                <a:latin typeface="Times New Roman" pitchFamily="18" charset="0"/>
              </a:rPr>
              <a:t>f</a:t>
            </a:r>
            <a:r>
              <a:rPr lang="en-US" sz="200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136</Words>
  <Application>Microsoft Office PowerPoint</Application>
  <PresentationFormat>On-screen Show (4:3)</PresentationFormat>
  <Paragraphs>78</Paragraphs>
  <Slides>10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Microsoft Equation 3.0</vt:lpstr>
      <vt:lpstr>MISC.</vt:lpstr>
      <vt:lpstr>Simulating Normal Random Variables</vt:lpstr>
      <vt:lpstr>Simulating Normal Random Variables</vt:lpstr>
      <vt:lpstr>Simulating Normal Random Variables</vt:lpstr>
      <vt:lpstr>Simulating Normal Random Variables</vt:lpstr>
      <vt:lpstr>Simulating Normal Random Variables</vt:lpstr>
      <vt:lpstr>Simulating Normal Random Variables</vt:lpstr>
      <vt:lpstr>Integration Applications-oct1st</vt:lpstr>
      <vt:lpstr>Integration, Calculus</vt:lpstr>
      <vt:lpstr>Integration, Calculus</vt:lpstr>
    </vt:vector>
  </TitlesOfParts>
  <Company>University of Arizona Math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MISC.</dc:title>
  <dc:creator>math</dc:creator>
  <cp:lastModifiedBy>math</cp:lastModifiedBy>
  <cp:revision>1</cp:revision>
  <dcterms:created xsi:type="dcterms:W3CDTF">2010-12-07T18:35:31Z</dcterms:created>
  <dcterms:modified xsi:type="dcterms:W3CDTF">2010-12-07T18:43:57Z</dcterms:modified>
</cp:coreProperties>
</file>