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7" r:id="rId2"/>
    <p:sldId id="291" r:id="rId3"/>
    <p:sldId id="300" r:id="rId4"/>
    <p:sldId id="301" r:id="rId5"/>
    <p:sldId id="302" r:id="rId6"/>
    <p:sldId id="292" r:id="rId7"/>
    <p:sldId id="294" r:id="rId8"/>
    <p:sldId id="293" r:id="rId9"/>
    <p:sldId id="295" r:id="rId10"/>
    <p:sldId id="303" r:id="rId11"/>
    <p:sldId id="304" r:id="rId12"/>
    <p:sldId id="305" r:id="rId13"/>
    <p:sldId id="306" r:id="rId14"/>
    <p:sldId id="307" r:id="rId15"/>
    <p:sldId id="308" r:id="rId16"/>
    <p:sldId id="309" r:id="rId17"/>
    <p:sldId id="311" r:id="rId18"/>
    <p:sldId id="312" r:id="rId19"/>
    <p:sldId id="314" r:id="rId20"/>
    <p:sldId id="316" r:id="rId21"/>
    <p:sldId id="317" r:id="rId22"/>
    <p:sldId id="318" r:id="rId23"/>
    <p:sldId id="319" r:id="rId24"/>
    <p:sldId id="320" r:id="rId25"/>
    <p:sldId id="321" r:id="rId26"/>
    <p:sldId id="322" r:id="rId27"/>
    <p:sldId id="325" r:id="rId28"/>
    <p:sldId id="326" r:id="rId29"/>
    <p:sldId id="323" r:id="rId30"/>
    <p:sldId id="324" r:id="rId31"/>
    <p:sldId id="297" r:id="rId32"/>
    <p:sldId id="298" r:id="rId33"/>
    <p:sldId id="296" r:id="rId34"/>
    <p:sldId id="29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0000"/>
    <a:srgbClr val="A0DFFE"/>
    <a:srgbClr val="A0F3FE"/>
    <a:srgbClr val="FEA0C6"/>
    <a:srgbClr val="9FD8FF"/>
    <a:srgbClr val="FDF4A1"/>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teaching\Fall2007\Math115b\p2\new-office2007\strategyWorksheet-office2007classproject-Auction%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1200" b="1" i="1" u="none" strike="noStrike" baseline="0">
                <a:solidFill>
                  <a:srgbClr val="000000"/>
                </a:solidFill>
                <a:latin typeface="Times New Roman"/>
                <a:ea typeface="Times New Roman"/>
                <a:cs typeface="Times New Roman"/>
              </a:defRPr>
            </a:pPr>
            <a:r>
              <a:rPr lang="en-US"/>
              <a:t>COMPANY 1: CURSE &amp; BLESSING FOR ALL OTHERS</a:t>
            </a:r>
          </a:p>
        </c:rich>
      </c:tx>
      <c:layout>
        <c:manualLayout>
          <c:xMode val="edge"/>
          <c:yMode val="edge"/>
          <c:x val="0.11067961165048551"/>
          <c:y val="3.6363636363636362E-2"/>
        </c:manualLayout>
      </c:layout>
      <c:spPr>
        <a:noFill/>
        <a:ln w="25400">
          <a:noFill/>
        </a:ln>
      </c:spPr>
    </c:title>
    <c:plotArea>
      <c:layout>
        <c:manualLayout>
          <c:layoutTarget val="inner"/>
          <c:xMode val="edge"/>
          <c:yMode val="edge"/>
          <c:x val="0.12038834951456286"/>
          <c:y val="0.14181818181818243"/>
          <c:w val="0.83300970873786406"/>
          <c:h val="0.6072727272727273"/>
        </c:manualLayout>
      </c:layout>
      <c:scatterChart>
        <c:scatterStyle val="lineMarker"/>
        <c:ser>
          <c:idx val="0"/>
          <c:order val="0"/>
          <c:tx>
            <c:v>f(a)</c:v>
          </c:tx>
          <c:spPr>
            <a:ln w="28575">
              <a:noFill/>
            </a:ln>
          </c:spPr>
          <c:trendline>
            <c:trendlineType val="poly"/>
            <c:order val="4"/>
            <c:dispEq val="1"/>
            <c:trendlineLbl>
              <c:layout>
                <c:manualLayout>
                  <c:x val="6.8155849450857392E-3"/>
                  <c:y val="4.0073299928418252E-2"/>
                </c:manualLayout>
              </c:layout>
              <c:numFmt formatCode="#,##0.00000000" sourceLinked="0"/>
            </c:trendlineLbl>
          </c:trendline>
          <c:xVal>
            <c:numRef>
              <c:f>Strategy!$B$14:$B$23</c:f>
              <c:numCache>
                <c:formatCode>General</c:formatCode>
                <c:ptCount val="10"/>
                <c:pt idx="0">
                  <c:v>17</c:v>
                </c:pt>
                <c:pt idx="1">
                  <c:v>19</c:v>
                </c:pt>
                <c:pt idx="2">
                  <c:v>21</c:v>
                </c:pt>
                <c:pt idx="3">
                  <c:v>23</c:v>
                </c:pt>
                <c:pt idx="4">
                  <c:v>25</c:v>
                </c:pt>
                <c:pt idx="5">
                  <c:v>27</c:v>
                </c:pt>
                <c:pt idx="6">
                  <c:v>29</c:v>
                </c:pt>
                <c:pt idx="7">
                  <c:v>31</c:v>
                </c:pt>
                <c:pt idx="8">
                  <c:v>33</c:v>
                </c:pt>
                <c:pt idx="9">
                  <c:v>35</c:v>
                </c:pt>
              </c:numCache>
            </c:numRef>
          </c:xVal>
          <c:yVal>
            <c:numRef>
              <c:f>Strategy!$C$14:$C$23</c:f>
              <c:numCache>
                <c:formatCode>General</c:formatCode>
                <c:ptCount val="10"/>
                <c:pt idx="0">
                  <c:v>0.43100000000000038</c:v>
                </c:pt>
                <c:pt idx="1">
                  <c:v>0.52200000000000002</c:v>
                </c:pt>
                <c:pt idx="2">
                  <c:v>0.56499999999999995</c:v>
                </c:pt>
                <c:pt idx="3">
                  <c:v>0.52900000000000003</c:v>
                </c:pt>
                <c:pt idx="4">
                  <c:v>0.51400000000000001</c:v>
                </c:pt>
                <c:pt idx="5">
                  <c:v>0.45</c:v>
                </c:pt>
                <c:pt idx="6">
                  <c:v>0.38400000000000067</c:v>
                </c:pt>
                <c:pt idx="7">
                  <c:v>0.34800000000000048</c:v>
                </c:pt>
                <c:pt idx="8">
                  <c:v>0.28100000000000008</c:v>
                </c:pt>
                <c:pt idx="9">
                  <c:v>0.24300000000000024</c:v>
                </c:pt>
              </c:numCache>
            </c:numRef>
          </c:yVal>
        </c:ser>
        <c:axId val="54545408"/>
        <c:axId val="55002240"/>
      </c:scatterChart>
      <c:valAx>
        <c:axId val="54545408"/>
        <c:scaling>
          <c:orientation val="minMax"/>
          <c:max val="36"/>
          <c:min val="0"/>
        </c:scaling>
        <c:axPos val="b"/>
        <c:title>
          <c:tx>
            <c:rich>
              <a:bodyPr/>
              <a:lstStyle/>
              <a:p>
                <a:pPr>
                  <a:defRPr sz="1200" b="0" i="1" u="none" strike="noStrike" baseline="0">
                    <a:solidFill>
                      <a:srgbClr val="000000"/>
                    </a:solidFill>
                    <a:latin typeface="Times New Roman"/>
                    <a:ea typeface="Times New Roman"/>
                    <a:cs typeface="Times New Roman"/>
                  </a:defRPr>
                </a:pPr>
                <a:r>
                  <a:rPr lang="en-US"/>
                  <a:t>Signal Adjustment</a:t>
                </a:r>
              </a:p>
            </c:rich>
          </c:tx>
          <c:layout>
            <c:manualLayout>
              <c:xMode val="edge"/>
              <c:yMode val="edge"/>
              <c:x val="0.41397935937619446"/>
              <c:y val="0.87437346695299445"/>
            </c:manualLayout>
          </c:layout>
          <c:spPr>
            <a:noFill/>
            <a:ln w="25400">
              <a:noFill/>
            </a:ln>
          </c:spPr>
        </c:title>
        <c:numFmt formatCode="0" sourceLinked="0"/>
        <c:majorTickMark val="cross"/>
        <c:minorTickMark val="in"/>
        <c:tickLblPos val="nextTo"/>
        <c:spPr>
          <a:ln w="25400">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55002240"/>
        <c:crosses val="autoZero"/>
        <c:crossBetween val="midCat"/>
        <c:majorUnit val="4"/>
        <c:minorUnit val="2"/>
      </c:valAx>
      <c:valAx>
        <c:axId val="55002240"/>
        <c:scaling>
          <c:orientation val="minMax"/>
        </c:scaling>
        <c:axPos val="l"/>
        <c:title>
          <c:tx>
            <c:rich>
              <a:bodyPr/>
              <a:lstStyle/>
              <a:p>
                <a:pPr>
                  <a:defRPr sz="1200" b="0" i="1" u="none" strike="noStrike" baseline="0">
                    <a:solidFill>
                      <a:srgbClr val="000000"/>
                    </a:solidFill>
                    <a:latin typeface="Times New Roman"/>
                    <a:ea typeface="Times New Roman"/>
                    <a:cs typeface="Times New Roman"/>
                  </a:defRPr>
                </a:pPr>
                <a:r>
                  <a:rPr lang="en-US"/>
                  <a:t>Expected Value</a:t>
                </a:r>
              </a:p>
            </c:rich>
          </c:tx>
          <c:layout>
            <c:manualLayout>
              <c:xMode val="edge"/>
              <c:yMode val="edge"/>
              <c:x val="1.0752694748107973E-2"/>
              <c:y val="0.27638234311620236"/>
            </c:manualLayout>
          </c:layout>
          <c:spPr>
            <a:noFill/>
            <a:ln w="25400">
              <a:noFill/>
            </a:ln>
          </c:spPr>
        </c:title>
        <c:numFmt formatCode="0.0" sourceLinked="0"/>
        <c:majorTickMark val="cross"/>
        <c:minorTickMark val="out"/>
        <c:tickLblPos val="nextTo"/>
        <c:spPr>
          <a:ln w="25400">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54545408"/>
        <c:crosses val="autoZero"/>
        <c:crossBetween val="midCat"/>
        <c:minorUnit val="5.0000000000000079E-2"/>
      </c:valAx>
      <c:spPr>
        <a:pattFill prst="pct5">
          <a:fgClr>
            <a:srgbClr val="C0C0C0"/>
          </a:fgClr>
          <a:bgClr>
            <a:srgbClr val="C0C0C0"/>
          </a:bgClr>
        </a:pattFill>
        <a:ln w="25400">
          <a:solidFill>
            <a:srgbClr val="000000"/>
          </a:solidFill>
          <a:prstDash val="solid"/>
        </a:ln>
      </c:spPr>
    </c:plotArea>
    <c:plotVisOnly val="1"/>
    <c:dispBlanksAs val="gap"/>
  </c:chart>
  <c:spPr>
    <a:solidFill>
      <a:srgbClr val="FFFF00"/>
    </a:solidFill>
    <a:ln w="38100">
      <a:solidFill>
        <a:srgbClr val="000000"/>
      </a:solidFill>
      <a:prstDash val="solid"/>
    </a:ln>
  </c:spPr>
  <c:txPr>
    <a:bodyPr/>
    <a:lstStyle/>
    <a:p>
      <a:pPr>
        <a:defRPr sz="1550" b="0" i="0" u="none" strike="noStrike" baseline="0">
          <a:solidFill>
            <a:srgbClr val="000000"/>
          </a:solidFill>
          <a:latin typeface="Times New Roman"/>
          <a:ea typeface="Times New Roman"/>
          <a:cs typeface="Times New Roman"/>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7681CF-B4F8-4A4D-8BD7-A0116FB25B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186FD7-192D-4041-A10B-AA2F2E27B5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3DEBE27-ABBF-416D-9706-61294B01B173}" type="slidenum">
              <a:rPr lang="en-US" smtClean="0"/>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475FD-7AFE-44A8-A4C7-69CA64A7D8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9A0045-83D8-4236-BF9E-60D4BA2E86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4F3B15-18FF-4EB7-87A7-89CA52263DD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4F0BA-6CFF-4028-87E5-26B68B5E04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B7CA46-C995-4497-AFFE-153EBC2D3D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D61E1-7756-45C6-A041-323BD4B8D1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E3DFD-84EA-431F-AA58-C98F86230F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7122E-B251-4E66-8876-0A44AC4507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8C624-5913-4BB8-8F75-4934E00A5F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E9445A-C430-4CCE-8824-73B076B4E4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887A-112C-4D96-8696-341D86D7B4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470791-FEBB-4E91-95D0-191B3FA5D1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94ED21-3F5C-491D-9971-84AE634048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E5CA99-69A3-46B8-ABF2-70F16DDC6A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0DFFE"/>
            </a:gs>
            <a:gs pos="50000">
              <a:srgbClr val="FFFFFF"/>
            </a:gs>
            <a:gs pos="100000">
              <a:srgbClr val="A0DFF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84273E-4A89-43E2-8ACE-5D01D0CF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file:///F:\Fall%202005\Math115B\classnotes\nov\MBD%20Part%202.ppt%23-1,4,Contents" TargetMode="External"/><Relationship Id="rId3" Type="http://schemas.openxmlformats.org/officeDocument/2006/relationships/image" Target="../media/image4.emf"/><Relationship Id="rId7" Type="http://schemas.openxmlformats.org/officeDocument/2006/relationships/hyperlink" Target="file:///F:\Fall%202005\Math115B\classnotes\nov\MBD%20Part%202.ppt%23-1,62,Project%202.%20%20Description,%20Class"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hyperlink" Target="file:///F:\Fall%202005\Math115B\classnotes\nov\Auction%20Focus.xls" TargetMode="External"/><Relationship Id="rId5" Type="http://schemas.openxmlformats.org/officeDocument/2006/relationships/slide" Target="slide1.xml"/><Relationship Id="rId4" Type="http://schemas.openxmlformats.org/officeDocument/2006/relationships/oleObject" Target="../embeddings/oleObject2.bin"/><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274638"/>
            <a:ext cx="6934200" cy="1143000"/>
          </a:xfrm>
        </p:spPr>
        <p:txBody>
          <a:bodyPr/>
          <a:lstStyle/>
          <a:p>
            <a:pPr eaLnBrk="1" hangingPunct="1">
              <a:defRPr/>
            </a:pPr>
            <a:r>
              <a:rPr lang="en-US" sz="3600" b="1" dirty="0" smtClean="0">
                <a:effectLst>
                  <a:outerShdw blurRad="38100" dist="38100" dir="2700000" algn="tl">
                    <a:srgbClr val="C0C0C0"/>
                  </a:outerShdw>
                </a:effectLst>
              </a:rPr>
              <a:t>Class 21: Bidding Strategy and Simulation</a:t>
            </a:r>
          </a:p>
        </p:txBody>
      </p:sp>
      <p:sp>
        <p:nvSpPr>
          <p:cNvPr id="3075" name="Rectangle 3"/>
          <p:cNvSpPr>
            <a:spLocks noGrp="1" noChangeArrowheads="1"/>
          </p:cNvSpPr>
          <p:nvPr>
            <p:ph type="body" idx="1"/>
          </p:nvPr>
        </p:nvSpPr>
        <p:spPr>
          <a:xfrm>
            <a:off x="381000" y="1524000"/>
            <a:ext cx="8534400" cy="4800600"/>
          </a:xfrm>
        </p:spPr>
        <p:txBody>
          <a:bodyPr/>
          <a:lstStyle/>
          <a:p>
            <a:pPr eaLnBrk="1" hangingPunct="1"/>
            <a:endParaRPr lang="en-US" sz="3600" b="1" smtClean="0"/>
          </a:p>
          <a:p>
            <a:pPr eaLnBrk="1" hangingPunct="1"/>
            <a:r>
              <a:rPr lang="en-US" sz="3600" b="1" smtClean="0"/>
              <a:t>What is a “bidding strategy”?</a:t>
            </a:r>
          </a:p>
          <a:p>
            <a:pPr lvl="1" eaLnBrk="1" hangingPunct="1"/>
            <a:r>
              <a:rPr lang="en-US" sz="3200" smtClean="0"/>
              <a:t>System of determining what to bid</a:t>
            </a:r>
          </a:p>
          <a:p>
            <a:pPr lvl="1" eaLnBrk="1" hangingPunct="1"/>
            <a:r>
              <a:rPr lang="en-US" sz="3200" smtClean="0"/>
              <a:t>For example: signal with winner’s curse subtracted</a:t>
            </a:r>
          </a:p>
          <a:p>
            <a:pPr eaLnBrk="1" hangingPunct="1"/>
            <a:r>
              <a:rPr lang="en-US" sz="3600" b="1" smtClean="0"/>
              <a:t>How do we determine what is a good strategy?</a:t>
            </a:r>
          </a:p>
          <a:p>
            <a:pPr lvl="1" eaLnBrk="1" hangingPunct="1"/>
            <a:r>
              <a:rPr lang="en-US" smtClean="0"/>
              <a:t>Do simulation and see what would happen in the long run</a:t>
            </a:r>
          </a:p>
          <a:p>
            <a:pPr eaLnBrk="1" hangingPunct="1">
              <a:buFontTx/>
              <a:buNone/>
            </a:pPr>
            <a:r>
              <a:rPr 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762000"/>
            <a:ext cx="8229600" cy="1143000"/>
          </a:xfrm>
        </p:spPr>
        <p:txBody>
          <a:bodyPr/>
          <a:lstStyle/>
          <a:p>
            <a:r>
              <a:rPr lang="en-US" sz="2000" dirty="0" smtClean="0">
                <a:solidFill>
                  <a:srgbClr val="000099"/>
                </a:solidFill>
              </a:rPr>
              <a:t>Strategy 4-</a:t>
            </a:r>
            <a:r>
              <a:rPr lang="en-US" sz="2000" dirty="0" smtClean="0"/>
              <a:t> Find a optimal adjustment for company 1. Assume all other companies Subtract Winner’s curse  and Winner’s blessing from their  signals to obtain their  bids.</a:t>
            </a:r>
            <a:r>
              <a:rPr lang="en-US" dirty="0" smtClean="0"/>
              <a:t> </a:t>
            </a:r>
            <a:r>
              <a:rPr lang="en-US" dirty="0" smtClean="0">
                <a:solidFill>
                  <a:srgbClr val="000099"/>
                </a:solidFill>
              </a:rPr>
              <a:t/>
            </a:r>
            <a:br>
              <a:rPr lang="en-US" dirty="0" smtClean="0">
                <a:solidFill>
                  <a:srgbClr val="000099"/>
                </a:solidFill>
              </a:rPr>
            </a:br>
            <a:endParaRPr lang="en-US" dirty="0" smtClean="0"/>
          </a:p>
        </p:txBody>
      </p:sp>
      <p:pic>
        <p:nvPicPr>
          <p:cNvPr id="17411" name="Picture 2"/>
          <p:cNvPicPr>
            <a:picLocks noGrp="1" noChangeAspect="1" noChangeArrowheads="1"/>
          </p:cNvPicPr>
          <p:nvPr>
            <p:ph idx="1"/>
          </p:nvPr>
        </p:nvPicPr>
        <p:blipFill>
          <a:blip r:embed="rId2"/>
          <a:srcRect/>
          <a:stretch>
            <a:fillRect/>
          </a:stretch>
        </p:blipFill>
        <p:spPr>
          <a:xfrm>
            <a:off x="950913" y="2179637"/>
            <a:ext cx="7242175" cy="452596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8610600" cy="3429000"/>
            <a:chOff x="192" y="144"/>
            <a:chExt cx="5424" cy="2160"/>
          </a:xfrm>
        </p:grpSpPr>
        <p:grpSp>
          <p:nvGrpSpPr>
            <p:cNvPr id="3" name="Group 3"/>
            <p:cNvGrpSpPr>
              <a:grpSpLocks/>
            </p:cNvGrpSpPr>
            <p:nvPr/>
          </p:nvGrpSpPr>
          <p:grpSpPr bwMode="auto">
            <a:xfrm>
              <a:off x="192" y="144"/>
              <a:ext cx="2160" cy="1440"/>
              <a:chOff x="288" y="192"/>
              <a:chExt cx="2160" cy="1440"/>
            </a:xfrm>
          </p:grpSpPr>
          <p:sp>
            <p:nvSpPr>
              <p:cNvPr id="1042" name="Oval 4"/>
              <p:cNvSpPr>
                <a:spLocks noChangeArrowheads="1"/>
              </p:cNvSpPr>
              <p:nvPr/>
            </p:nvSpPr>
            <p:spPr bwMode="auto">
              <a:xfrm>
                <a:off x="288" y="192"/>
                <a:ext cx="2160" cy="1440"/>
              </a:xfrm>
              <a:prstGeom prst="ellipse">
                <a:avLst/>
              </a:prstGeom>
              <a:noFill/>
              <a:ln w="76200">
                <a:solidFill>
                  <a:srgbClr val="FFFF00"/>
                </a:solidFill>
                <a:round/>
                <a:headEnd type="none" w="sm" len="sm"/>
                <a:tailEnd type="none" w="sm" len="sm"/>
              </a:ln>
            </p:spPr>
            <p:txBody>
              <a:bodyPr anchor="ctr">
                <a:spAutoFit/>
              </a:bodyPr>
              <a:lstStyle/>
              <a:p>
                <a:endParaRPr lang="en-US"/>
              </a:p>
            </p:txBody>
          </p:sp>
          <p:pic>
            <p:nvPicPr>
              <p:cNvPr id="1043" name="Picture 5"/>
              <p:cNvPicPr>
                <a:picLocks noChangeAspect="1" noChangeArrowheads="1"/>
              </p:cNvPicPr>
              <p:nvPr/>
            </p:nvPicPr>
            <p:blipFill>
              <a:blip r:embed="rId3"/>
              <a:srcRect/>
              <a:stretch>
                <a:fillRect/>
              </a:stretch>
            </p:blipFill>
            <p:spPr bwMode="auto">
              <a:xfrm>
                <a:off x="575" y="290"/>
                <a:ext cx="1560" cy="769"/>
              </a:xfrm>
              <a:prstGeom prst="rect">
                <a:avLst/>
              </a:prstGeom>
              <a:noFill/>
              <a:ln w="12700">
                <a:noFill/>
                <a:miter lim="800000"/>
                <a:headEnd type="none" w="sm" len="sm"/>
                <a:tailEnd type="none" w="sm" len="sm"/>
              </a:ln>
            </p:spPr>
          </p:pic>
          <p:sp>
            <p:nvSpPr>
              <p:cNvPr id="1044" name="Text Box 6"/>
              <p:cNvSpPr txBox="1">
                <a:spLocks noChangeArrowheads="1"/>
              </p:cNvSpPr>
              <p:nvPr/>
            </p:nvSpPr>
            <p:spPr bwMode="auto">
              <a:xfrm>
                <a:off x="528" y="1004"/>
                <a:ext cx="1637" cy="365"/>
              </a:xfrm>
              <a:prstGeom prst="rect">
                <a:avLst/>
              </a:prstGeom>
              <a:noFill/>
              <a:ln w="12700">
                <a:noFill/>
                <a:miter lim="800000"/>
                <a:headEnd type="none" w="sm" len="sm"/>
                <a:tailEnd type="none" w="sm" len="sm"/>
              </a:ln>
            </p:spPr>
            <p:txBody>
              <a:bodyPr wrap="none" anchor="ctr">
                <a:spAutoFit/>
              </a:bodyPr>
              <a:lstStyle/>
              <a:p>
                <a:pPr algn="ctr" eaLnBrk="0" hangingPunct="0">
                  <a:spcBef>
                    <a:spcPct val="50000"/>
                  </a:spcBef>
                </a:pPr>
                <a:r>
                  <a:rPr lang="en-US" sz="3200" b="1">
                    <a:solidFill>
                      <a:srgbClr val="FFFF00"/>
                    </a:solidFill>
                    <a:latin typeface="Times New Roman" pitchFamily="18" charset="0"/>
                  </a:rPr>
                  <a:t>on the project</a:t>
                </a:r>
                <a:endParaRPr lang="en-US" sz="3200" b="1">
                  <a:latin typeface="Times New Roman" pitchFamily="18" charset="0"/>
                </a:endParaRPr>
              </a:p>
            </p:txBody>
          </p:sp>
        </p:grpSp>
        <p:grpSp>
          <p:nvGrpSpPr>
            <p:cNvPr id="4" name="Group 7"/>
            <p:cNvGrpSpPr>
              <a:grpSpLocks/>
            </p:cNvGrpSpPr>
            <p:nvPr/>
          </p:nvGrpSpPr>
          <p:grpSpPr bwMode="auto">
            <a:xfrm>
              <a:off x="1392" y="144"/>
              <a:ext cx="2400" cy="1392"/>
              <a:chOff x="1488" y="144"/>
              <a:chExt cx="2400" cy="1392"/>
            </a:xfrm>
          </p:grpSpPr>
          <p:sp>
            <p:nvSpPr>
              <p:cNvPr id="1040" name="Line 8"/>
              <p:cNvSpPr>
                <a:spLocks noChangeShapeType="1"/>
              </p:cNvSpPr>
              <p:nvPr/>
            </p:nvSpPr>
            <p:spPr bwMode="auto">
              <a:xfrm flipH="1">
                <a:off x="1728" y="1152"/>
                <a:ext cx="2112" cy="384"/>
              </a:xfrm>
              <a:prstGeom prst="line">
                <a:avLst/>
              </a:prstGeom>
              <a:noFill/>
              <a:ln w="76200">
                <a:solidFill>
                  <a:srgbClr val="FFFF00"/>
                </a:solidFill>
                <a:round/>
                <a:headEnd type="none" w="sm" len="sm"/>
                <a:tailEnd type="none" w="sm" len="sm"/>
              </a:ln>
            </p:spPr>
            <p:txBody>
              <a:bodyPr anchor="ctr">
                <a:spAutoFit/>
              </a:bodyPr>
              <a:lstStyle/>
              <a:p>
                <a:endParaRPr lang="en-US"/>
              </a:p>
            </p:txBody>
          </p:sp>
          <p:sp>
            <p:nvSpPr>
              <p:cNvPr id="1041" name="Line 9"/>
              <p:cNvSpPr>
                <a:spLocks noChangeShapeType="1"/>
              </p:cNvSpPr>
              <p:nvPr/>
            </p:nvSpPr>
            <p:spPr bwMode="auto">
              <a:xfrm flipH="1" flipV="1">
                <a:off x="1488" y="144"/>
                <a:ext cx="2400" cy="288"/>
              </a:xfrm>
              <a:prstGeom prst="line">
                <a:avLst/>
              </a:prstGeom>
              <a:noFill/>
              <a:ln w="76200">
                <a:solidFill>
                  <a:srgbClr val="FFFF00"/>
                </a:solidFill>
                <a:round/>
                <a:headEnd type="none" w="sm" len="sm"/>
                <a:tailEnd type="none" w="sm" len="sm"/>
              </a:ln>
            </p:spPr>
            <p:txBody>
              <a:bodyPr anchor="ctr">
                <a:spAutoFit/>
              </a:bodyPr>
              <a:lstStyle/>
              <a:p>
                <a:endParaRPr lang="en-US"/>
              </a:p>
            </p:txBody>
          </p:sp>
        </p:grpSp>
        <p:grpSp>
          <p:nvGrpSpPr>
            <p:cNvPr id="5" name="Group 10"/>
            <p:cNvGrpSpPr>
              <a:grpSpLocks/>
            </p:cNvGrpSpPr>
            <p:nvPr/>
          </p:nvGrpSpPr>
          <p:grpSpPr bwMode="auto">
            <a:xfrm>
              <a:off x="2688" y="200"/>
              <a:ext cx="2928" cy="2104"/>
              <a:chOff x="2688" y="200"/>
              <a:chExt cx="2928" cy="2104"/>
            </a:xfrm>
          </p:grpSpPr>
          <p:sp>
            <p:nvSpPr>
              <p:cNvPr id="1037" name="Text Box 11"/>
              <p:cNvSpPr txBox="1">
                <a:spLocks noChangeArrowheads="1"/>
              </p:cNvSpPr>
              <p:nvPr/>
            </p:nvSpPr>
            <p:spPr bwMode="auto">
              <a:xfrm>
                <a:off x="2688" y="432"/>
                <a:ext cx="2928" cy="720"/>
              </a:xfrm>
              <a:prstGeom prst="rect">
                <a:avLst/>
              </a:prstGeom>
              <a:solidFill>
                <a:srgbClr val="FFFFCC"/>
              </a:solidFill>
              <a:ln w="12700">
                <a:noFill/>
                <a:miter lim="800000"/>
                <a:headEnd type="none" w="sm" len="sm"/>
                <a:tailEnd type="none" w="sm" len="sm"/>
              </a:ln>
            </p:spPr>
            <p:txBody>
              <a:bodyPr wrap="none" anchor="ctr"/>
              <a:lstStyle/>
              <a:p>
                <a:pPr algn="ctr" eaLnBrk="0" hangingPunct="0">
                  <a:spcBef>
                    <a:spcPct val="50000"/>
                  </a:spcBef>
                </a:pPr>
                <a:r>
                  <a:rPr lang="en-US" sz="1400">
                    <a:latin typeface="Times New Roman" pitchFamily="18" charset="0"/>
                  </a:rPr>
                  <a:t>Probability, Mathematics,           Tests, Homework, Computers</a:t>
                </a:r>
              </a:p>
            </p:txBody>
          </p:sp>
          <p:sp>
            <p:nvSpPr>
              <p:cNvPr id="1038" name="Oval 12"/>
              <p:cNvSpPr>
                <a:spLocks noChangeArrowheads="1"/>
              </p:cNvSpPr>
              <p:nvPr/>
            </p:nvSpPr>
            <p:spPr bwMode="auto">
              <a:xfrm rot="-838875">
                <a:off x="3604" y="286"/>
                <a:ext cx="1387" cy="1099"/>
              </a:xfrm>
              <a:prstGeom prst="ellipse">
                <a:avLst/>
              </a:prstGeom>
              <a:solidFill>
                <a:srgbClr val="FFFFCC"/>
              </a:solidFill>
              <a:ln w="12700">
                <a:solidFill>
                  <a:schemeClr val="tx1"/>
                </a:solidFill>
                <a:round/>
                <a:headEnd type="none" w="sm" len="sm"/>
                <a:tailEnd type="none" w="sm" len="sm"/>
              </a:ln>
            </p:spPr>
            <p:txBody>
              <a:bodyPr anchor="ctr">
                <a:spAutoFit/>
              </a:bodyPr>
              <a:lstStyle/>
              <a:p>
                <a:endParaRPr lang="en-US"/>
              </a:p>
            </p:txBody>
          </p:sp>
          <p:graphicFrame>
            <p:nvGraphicFramePr>
              <p:cNvPr id="1026" name="Object 13"/>
              <p:cNvGraphicFramePr>
                <a:graphicFrameLocks noChangeAspect="1"/>
              </p:cNvGraphicFramePr>
              <p:nvPr/>
            </p:nvGraphicFramePr>
            <p:xfrm>
              <a:off x="3544" y="200"/>
              <a:ext cx="1784" cy="2104"/>
            </p:xfrm>
            <a:graphic>
              <a:graphicData uri="http://schemas.openxmlformats.org/presentationml/2006/ole">
                <p:oleObj spid="_x0000_s1026" name="Clip" r:id="rId4" imgW="2309760" imgH="3176280" progId="">
                  <p:embed/>
                </p:oleObj>
              </a:graphicData>
            </a:graphic>
          </p:graphicFrame>
          <p:sp>
            <p:nvSpPr>
              <p:cNvPr id="1039" name="Text Box 14"/>
              <p:cNvSpPr txBox="1">
                <a:spLocks noChangeArrowheads="1"/>
              </p:cNvSpPr>
              <p:nvPr/>
            </p:nvSpPr>
            <p:spPr bwMode="auto">
              <a:xfrm>
                <a:off x="3635" y="470"/>
                <a:ext cx="1285" cy="596"/>
              </a:xfrm>
              <a:prstGeom prst="rect">
                <a:avLst/>
              </a:prstGeom>
              <a:noFill/>
              <a:ln w="12700">
                <a:noFill/>
                <a:miter lim="800000"/>
                <a:headEnd type="none" w="sm" len="sm"/>
                <a:tailEnd type="none" w="sm" len="sm"/>
              </a:ln>
            </p:spPr>
            <p:txBody>
              <a:bodyPr wrap="none" anchor="ctr">
                <a:spAutoFit/>
              </a:bodyPr>
              <a:lstStyle/>
              <a:p>
                <a:pPr algn="ctr" eaLnBrk="0" hangingPunct="0"/>
                <a:r>
                  <a:rPr lang="en-US" sz="2800" b="1" i="1">
                    <a:solidFill>
                      <a:srgbClr val="FF0000"/>
                    </a:solidFill>
                    <a:latin typeface="Times New Roman" pitchFamily="18" charset="0"/>
                  </a:rPr>
                  <a:t>Bidding on</a:t>
                </a:r>
              </a:p>
              <a:p>
                <a:pPr algn="ctr" eaLnBrk="0" hangingPunct="0"/>
                <a:r>
                  <a:rPr lang="en-US" sz="2800" b="1" i="1">
                    <a:solidFill>
                      <a:srgbClr val="FF0000"/>
                    </a:solidFill>
                    <a:latin typeface="Times New Roman" pitchFamily="18" charset="0"/>
                  </a:rPr>
                  <a:t>an Oil Lease</a:t>
                </a:r>
              </a:p>
            </p:txBody>
          </p:sp>
        </p:grpSp>
      </p:grpSp>
      <p:sp>
        <p:nvSpPr>
          <p:cNvPr id="1028" name="AutoShape 16"/>
          <p:cNvSpPr>
            <a:spLocks noChangeArrowheads="1"/>
          </p:cNvSpPr>
          <p:nvPr/>
        </p:nvSpPr>
        <p:spPr bwMode="auto">
          <a:xfrm>
            <a:off x="455613" y="228600"/>
            <a:ext cx="8226425" cy="6172200"/>
          </a:xfrm>
          <a:prstGeom prst="roundRect">
            <a:avLst>
              <a:gd name="adj" fmla="val 4292"/>
            </a:avLst>
          </a:prstGeom>
          <a:solidFill>
            <a:srgbClr val="FFFFCC"/>
          </a:solidFill>
          <a:ln w="76200">
            <a:solidFill>
              <a:srgbClr val="FFCC00"/>
            </a:solidFill>
            <a:round/>
            <a:headEnd type="none" w="sm" len="sm"/>
            <a:tailEnd type="none" w="sm" len="sm"/>
          </a:ln>
        </p:spPr>
        <p:txBody>
          <a:bodyPr/>
          <a:lstStyle/>
          <a:p>
            <a:pPr eaLnBrk="0" hangingPunct="0"/>
            <a:r>
              <a:rPr lang="en-US" sz="2000">
                <a:latin typeface="Times New Roman" pitchFamily="18" charset="0"/>
                <a:sym typeface="Symbol" pitchFamily="18" charset="2"/>
              </a:rPr>
              <a:t>		</a:t>
            </a:r>
            <a:endParaRPr lang="en-US"/>
          </a:p>
        </p:txBody>
      </p:sp>
      <p:sp>
        <p:nvSpPr>
          <p:cNvPr id="1029" name="Rectangle 18"/>
          <p:cNvSpPr>
            <a:spLocks noGrp="1" noChangeArrowheads="1"/>
          </p:cNvSpPr>
          <p:nvPr>
            <p:ph type="title"/>
          </p:nvPr>
        </p:nvSpPr>
        <p:spPr>
          <a:xfrm>
            <a:off x="457200" y="1752600"/>
            <a:ext cx="8229600" cy="1143000"/>
          </a:xfrm>
        </p:spPr>
        <p:txBody>
          <a:bodyPr/>
          <a:lstStyle/>
          <a:p>
            <a:pPr eaLnBrk="1" hangingPunct="1"/>
            <a:endParaRPr lang="en-US" smtClean="0"/>
          </a:p>
        </p:txBody>
      </p:sp>
      <p:sp>
        <p:nvSpPr>
          <p:cNvPr id="1030" name="Text Box 19"/>
          <p:cNvSpPr txBox="1">
            <a:spLocks noChangeArrowheads="1"/>
          </p:cNvSpPr>
          <p:nvPr/>
        </p:nvSpPr>
        <p:spPr bwMode="auto">
          <a:xfrm>
            <a:off x="609600" y="2057400"/>
            <a:ext cx="3276600" cy="4340225"/>
          </a:xfrm>
          <a:prstGeom prst="rect">
            <a:avLst/>
          </a:prstGeom>
          <a:noFill/>
          <a:ln w="9525">
            <a:noFill/>
            <a:miter lim="800000"/>
            <a:headEnd/>
            <a:tailEnd/>
          </a:ln>
        </p:spPr>
        <p:txBody>
          <a:bodyPr>
            <a:spAutoFit/>
          </a:bodyPr>
          <a:lstStyle/>
          <a:p>
            <a:r>
              <a:rPr lang="en-US" sz="2400">
                <a:sym typeface="Symbol" pitchFamily="18" charset="2"/>
              </a:rPr>
              <a:t>for </a:t>
            </a:r>
            <a:r>
              <a:rPr lang="en-US" sz="2400" b="1" i="1">
                <a:sym typeface="Symbol" pitchFamily="18" charset="2"/>
              </a:rPr>
              <a:t>Company 1</a:t>
            </a:r>
            <a:r>
              <a:rPr lang="en-US" sz="2400">
                <a:sym typeface="Symbol" pitchFamily="18" charset="2"/>
              </a:rPr>
              <a:t> must find the  </a:t>
            </a:r>
            <a:r>
              <a:rPr lang="en-US" sz="2400" b="1" i="1">
                <a:solidFill>
                  <a:srgbClr val="FF0000"/>
                </a:solidFill>
                <a:sym typeface="Symbol" pitchFamily="18" charset="2"/>
              </a:rPr>
              <a:t>maximum expected value of adjustment</a:t>
            </a:r>
            <a:r>
              <a:rPr lang="en-US" sz="2400">
                <a:sym typeface="Symbol" pitchFamily="18" charset="2"/>
              </a:rPr>
              <a:t>(assuming that all other companies subtract both the curse and blessing) </a:t>
            </a:r>
          </a:p>
          <a:p>
            <a:r>
              <a:rPr lang="en-US" sz="2400">
                <a:sym typeface="Symbol" pitchFamily="18" charset="2"/>
              </a:rPr>
              <a:t> this best adjustment, </a:t>
            </a:r>
            <a:r>
              <a:rPr lang="en-US" sz="2400" b="1" i="1">
                <a:solidFill>
                  <a:srgbClr val="FF0000"/>
                </a:solidFill>
                <a:sym typeface="Symbol" pitchFamily="18" charset="2"/>
              </a:rPr>
              <a:t>a</a:t>
            </a:r>
            <a:r>
              <a:rPr lang="en-US" sz="2400" b="1" i="1" baseline="-25000">
                <a:solidFill>
                  <a:srgbClr val="FF0000"/>
                </a:solidFill>
                <a:sym typeface="Symbol" pitchFamily="18" charset="2"/>
              </a:rPr>
              <a:t>cb</a:t>
            </a:r>
            <a:endParaRPr lang="en-US" sz="2400" baseline="-25000">
              <a:sym typeface="Symbol" pitchFamily="18" charset="2"/>
            </a:endParaRPr>
          </a:p>
          <a:p>
            <a:pPr>
              <a:spcBef>
                <a:spcPct val="50000"/>
              </a:spcBef>
            </a:pPr>
            <a:endParaRPr lang="en-US" sz="2400"/>
          </a:p>
        </p:txBody>
      </p:sp>
      <p:sp>
        <p:nvSpPr>
          <p:cNvPr id="1031" name="Text Box 20"/>
          <p:cNvSpPr txBox="1">
            <a:spLocks noChangeArrowheads="1"/>
          </p:cNvSpPr>
          <p:nvPr/>
        </p:nvSpPr>
        <p:spPr bwMode="auto">
          <a:xfrm>
            <a:off x="762000" y="685800"/>
            <a:ext cx="6400800" cy="366713"/>
          </a:xfrm>
          <a:prstGeom prst="rect">
            <a:avLst/>
          </a:prstGeom>
          <a:noFill/>
          <a:ln w="9525">
            <a:noFill/>
            <a:miter lim="800000"/>
            <a:headEnd/>
            <a:tailEnd/>
          </a:ln>
        </p:spPr>
        <p:txBody>
          <a:bodyPr>
            <a:spAutoFit/>
          </a:bodyPr>
          <a:lstStyle/>
          <a:p>
            <a:pPr>
              <a:spcBef>
                <a:spcPct val="50000"/>
              </a:spcBef>
            </a:pPr>
            <a:endParaRPr lang="en-US"/>
          </a:p>
        </p:txBody>
      </p:sp>
      <p:sp>
        <p:nvSpPr>
          <p:cNvPr id="1032" name="Text Box 21"/>
          <p:cNvSpPr txBox="1">
            <a:spLocks noChangeArrowheads="1"/>
          </p:cNvSpPr>
          <p:nvPr/>
        </p:nvSpPr>
        <p:spPr bwMode="auto">
          <a:xfrm>
            <a:off x="1600200" y="304800"/>
            <a:ext cx="6172200" cy="1754188"/>
          </a:xfrm>
          <a:prstGeom prst="rect">
            <a:avLst/>
          </a:prstGeom>
          <a:noFill/>
          <a:ln w="9525">
            <a:noFill/>
            <a:miter lim="800000"/>
            <a:headEnd/>
            <a:tailEnd/>
          </a:ln>
        </p:spPr>
        <p:txBody>
          <a:bodyPr>
            <a:spAutoFit/>
          </a:bodyPr>
          <a:lstStyle/>
          <a:p>
            <a:pPr>
              <a:spcBef>
                <a:spcPct val="50000"/>
              </a:spcBef>
            </a:pPr>
            <a:r>
              <a:rPr lang="en-US" sz="3600">
                <a:solidFill>
                  <a:srgbClr val="000099"/>
                </a:solidFill>
              </a:rPr>
              <a:t>Strategy 4-Constructing f(a) function</a:t>
            </a:r>
            <a:br>
              <a:rPr lang="en-US" sz="3600">
                <a:solidFill>
                  <a:srgbClr val="000099"/>
                </a:solidFill>
              </a:rPr>
            </a:br>
            <a:endParaRPr lang="en-US" sz="3600">
              <a:solidFill>
                <a:schemeClr val="tx2"/>
              </a:solidFill>
            </a:endParaRPr>
          </a:p>
        </p:txBody>
      </p:sp>
      <p:pic>
        <p:nvPicPr>
          <p:cNvPr id="1033" name="Picture 23"/>
          <p:cNvPicPr>
            <a:picLocks noChangeAspect="1" noChangeArrowheads="1"/>
          </p:cNvPicPr>
          <p:nvPr/>
        </p:nvPicPr>
        <p:blipFill>
          <a:blip r:embed="rId5"/>
          <a:srcRect/>
          <a:stretch>
            <a:fillRect/>
          </a:stretch>
        </p:blipFill>
        <p:spPr bwMode="auto">
          <a:xfrm>
            <a:off x="5791200" y="966788"/>
            <a:ext cx="1600200" cy="5186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455613" y="4267200"/>
            <a:ext cx="8307387" cy="2438400"/>
          </a:xfrm>
          <a:prstGeom prst="roundRect">
            <a:avLst>
              <a:gd name="adj" fmla="val 4292"/>
            </a:avLst>
          </a:prstGeom>
          <a:solidFill>
            <a:srgbClr val="FFFFCC"/>
          </a:solidFill>
          <a:ln w="76200">
            <a:solidFill>
              <a:srgbClr val="FFCC00"/>
            </a:solidFill>
            <a:round/>
            <a:headEnd type="none" w="sm" len="sm"/>
            <a:tailEnd type="none" w="sm" len="sm"/>
          </a:ln>
        </p:spPr>
        <p:txBody>
          <a:bodyPr/>
          <a:lstStyle/>
          <a:p>
            <a:pPr eaLnBrk="0" hangingPunct="0">
              <a:buFont typeface="Wingdings" pitchFamily="2" charset="2"/>
              <a:buChar char="§"/>
            </a:pPr>
            <a:r>
              <a:rPr lang="en-US" sz="2000">
                <a:latin typeface="Times New Roman" pitchFamily="18" charset="0"/>
                <a:sym typeface="Symbol" pitchFamily="18" charset="2"/>
              </a:rPr>
              <a:t>copy from the sheet </a:t>
            </a:r>
            <a:r>
              <a:rPr lang="en-US" sz="2000" b="1" i="1">
                <a:latin typeface="Times New Roman" pitchFamily="18" charset="0"/>
                <a:sym typeface="Symbol" pitchFamily="18" charset="2"/>
              </a:rPr>
              <a:t>Strategy</a:t>
            </a:r>
            <a:r>
              <a:rPr lang="en-US" sz="2000">
                <a:latin typeface="Times New Roman" pitchFamily="18" charset="0"/>
                <a:sym typeface="Symbol" pitchFamily="18" charset="2"/>
              </a:rPr>
              <a:t> in </a:t>
            </a:r>
            <a:r>
              <a:rPr lang="en-US" sz="2000" b="1" i="1">
                <a:latin typeface="Times New Roman" pitchFamily="18" charset="0"/>
                <a:sym typeface="Symbol" pitchFamily="18" charset="2"/>
              </a:rPr>
              <a:t>Auction Focus.xl</a:t>
            </a:r>
            <a:r>
              <a:rPr lang="en-US" sz="2000">
                <a:latin typeface="Times New Roman" pitchFamily="18" charset="0"/>
                <a:sym typeface="Symbol" pitchFamily="18" charset="2"/>
              </a:rPr>
              <a:t>s to a new book</a:t>
            </a:r>
          </a:p>
          <a:p>
            <a:pPr eaLnBrk="0" hangingPunct="0">
              <a:buFont typeface="Wingdings" pitchFamily="2" charset="2"/>
              <a:buChar char="§"/>
            </a:pPr>
            <a:r>
              <a:rPr lang="en-US" sz="2000">
                <a:latin typeface="Times New Roman" pitchFamily="18" charset="0"/>
                <a:sym typeface="Symbol" pitchFamily="18" charset="2"/>
              </a:rPr>
              <a:t> </a:t>
            </a:r>
            <a:r>
              <a:rPr lang="en-US" sz="2000">
                <a:latin typeface="Times New Roman" pitchFamily="18" charset="0"/>
              </a:rPr>
              <a:t>Let </a:t>
            </a:r>
            <a:r>
              <a:rPr lang="en-US" sz="2000" i="1">
                <a:latin typeface="Times New Roman" pitchFamily="18" charset="0"/>
              </a:rPr>
              <a:t>f</a:t>
            </a:r>
            <a:r>
              <a:rPr lang="en-US" sz="2000">
                <a:latin typeface="Times New Roman" pitchFamily="18" charset="0"/>
              </a:rPr>
              <a:t>(</a:t>
            </a:r>
            <a:r>
              <a:rPr lang="en-US" sz="2000" i="1">
                <a:latin typeface="Times New Roman" pitchFamily="18" charset="0"/>
              </a:rPr>
              <a:t>a</a:t>
            </a:r>
            <a:r>
              <a:rPr lang="en-US" sz="2000">
                <a:latin typeface="Times New Roman" pitchFamily="18" charset="0"/>
              </a:rPr>
              <a:t>) be the expected value for </a:t>
            </a:r>
            <a:r>
              <a:rPr lang="en-US" sz="2000" b="1" i="1">
                <a:latin typeface="Times New Roman" pitchFamily="18" charset="0"/>
              </a:rPr>
              <a:t>Company 1</a:t>
            </a:r>
            <a:r>
              <a:rPr lang="en-US" sz="2000">
                <a:latin typeface="Times New Roman" pitchFamily="18" charset="0"/>
              </a:rPr>
              <a:t> for subtracting </a:t>
            </a:r>
            <a:r>
              <a:rPr lang="en-US" sz="2000" i="1">
                <a:latin typeface="Times New Roman" pitchFamily="18" charset="0"/>
              </a:rPr>
              <a:t>a</a:t>
            </a:r>
            <a:r>
              <a:rPr lang="en-US" sz="2000">
                <a:latin typeface="Times New Roman" pitchFamily="18" charset="0"/>
              </a:rPr>
              <a:t> million dollars from its signal, assuming that all other companies adjust their signals by both the curse and blessing. </a:t>
            </a:r>
          </a:p>
          <a:p>
            <a:pPr eaLnBrk="0" hangingPunct="0">
              <a:buFont typeface="Wingdings" pitchFamily="2" charset="2"/>
              <a:buChar char="§"/>
            </a:pPr>
            <a:r>
              <a:rPr lang="en-US" sz="2000">
                <a:latin typeface="Times New Roman" pitchFamily="18" charset="0"/>
              </a:rPr>
              <a:t>Fit a 4</a:t>
            </a:r>
            <a:r>
              <a:rPr lang="en-US" sz="2000" baseline="30000">
                <a:latin typeface="Times New Roman" pitchFamily="18" charset="0"/>
              </a:rPr>
              <a:t>th</a:t>
            </a:r>
            <a:r>
              <a:rPr lang="en-US" sz="2000">
                <a:latin typeface="Times New Roman" pitchFamily="18" charset="0"/>
              </a:rPr>
              <a:t> degree polynomial trend line, which we will use as an approximate formula for the unknown function </a:t>
            </a:r>
            <a:r>
              <a:rPr lang="en-US" sz="2000" i="1">
                <a:latin typeface="Times New Roman" pitchFamily="18" charset="0"/>
              </a:rPr>
              <a:t>f</a:t>
            </a:r>
            <a:r>
              <a:rPr lang="en-US" sz="2000">
                <a:latin typeface="Times New Roman" pitchFamily="18" charset="0"/>
              </a:rPr>
              <a:t>.  </a:t>
            </a:r>
          </a:p>
          <a:p>
            <a:pPr eaLnBrk="0" hangingPunct="0">
              <a:buFont typeface="Wingdings" pitchFamily="2" charset="2"/>
              <a:buChar char="§"/>
            </a:pPr>
            <a:r>
              <a:rPr lang="en-US" sz="2000">
                <a:latin typeface="Times New Roman" pitchFamily="18" charset="0"/>
              </a:rPr>
              <a:t>Use solver to find the best adjustment</a:t>
            </a:r>
          </a:p>
        </p:txBody>
      </p:sp>
      <p:sp>
        <p:nvSpPr>
          <p:cNvPr id="19459" name="Rectangle 4"/>
          <p:cNvSpPr>
            <a:spLocks noGrp="1" noChangeArrowheads="1"/>
          </p:cNvSpPr>
          <p:nvPr>
            <p:ph type="title"/>
          </p:nvPr>
        </p:nvSpPr>
        <p:spPr>
          <a:xfrm>
            <a:off x="457200" y="-228600"/>
            <a:ext cx="8229600" cy="1646238"/>
          </a:xfrm>
        </p:spPr>
        <p:txBody>
          <a:bodyPr/>
          <a:lstStyle/>
          <a:p>
            <a:pPr eaLnBrk="1" hangingPunct="1"/>
            <a:r>
              <a:rPr lang="en-US" smtClean="0">
                <a:solidFill>
                  <a:srgbClr val="000099"/>
                </a:solidFill>
              </a:rPr>
              <a:t>f(a) function                               </a:t>
            </a:r>
          </a:p>
        </p:txBody>
      </p:sp>
      <p:sp>
        <p:nvSpPr>
          <p:cNvPr id="19460" name="Text Box 6"/>
          <p:cNvSpPr txBox="1">
            <a:spLocks noChangeArrowheads="1"/>
          </p:cNvSpPr>
          <p:nvPr/>
        </p:nvSpPr>
        <p:spPr bwMode="auto">
          <a:xfrm>
            <a:off x="1219200" y="-366713"/>
            <a:ext cx="6172200" cy="366713"/>
          </a:xfrm>
          <a:prstGeom prst="rect">
            <a:avLst/>
          </a:prstGeom>
          <a:noFill/>
          <a:ln w="9525">
            <a:noFill/>
            <a:miter lim="800000"/>
            <a:headEnd/>
            <a:tailEnd/>
          </a:ln>
        </p:spPr>
        <p:txBody>
          <a:bodyPr>
            <a:spAutoFit/>
          </a:bodyPr>
          <a:lstStyle/>
          <a:p>
            <a:pPr>
              <a:spcBef>
                <a:spcPct val="50000"/>
              </a:spcBef>
            </a:pPr>
            <a:endParaRPr lang="en-US"/>
          </a:p>
        </p:txBody>
      </p:sp>
      <p:sp>
        <p:nvSpPr>
          <p:cNvPr id="19461" name="Text Box 7"/>
          <p:cNvSpPr txBox="1">
            <a:spLocks noChangeArrowheads="1"/>
          </p:cNvSpPr>
          <p:nvPr/>
        </p:nvSpPr>
        <p:spPr bwMode="auto">
          <a:xfrm>
            <a:off x="533400" y="152400"/>
            <a:ext cx="8001000" cy="1190625"/>
          </a:xfrm>
          <a:prstGeom prst="rect">
            <a:avLst/>
          </a:prstGeom>
          <a:noFill/>
          <a:ln w="9525">
            <a:noFill/>
            <a:miter lim="800000"/>
            <a:headEnd/>
            <a:tailEnd/>
          </a:ln>
        </p:spPr>
        <p:txBody>
          <a:bodyPr>
            <a:spAutoFit/>
          </a:bodyPr>
          <a:lstStyle/>
          <a:p>
            <a:pPr>
              <a:spcBef>
                <a:spcPct val="50000"/>
              </a:spcBef>
            </a:pPr>
            <a:r>
              <a:rPr lang="en-US" sz="3600">
                <a:solidFill>
                  <a:srgbClr val="000099"/>
                </a:solidFill>
              </a:rPr>
              <a:t>Strategy 4-</a:t>
            </a:r>
            <a:br>
              <a:rPr lang="en-US" sz="3600">
                <a:solidFill>
                  <a:srgbClr val="000099"/>
                </a:solidFill>
              </a:rPr>
            </a:br>
            <a:endParaRPr lang="en-US" sz="3600">
              <a:solidFill>
                <a:schemeClr val="tx2"/>
              </a:solidFill>
            </a:endParaRPr>
          </a:p>
        </p:txBody>
      </p:sp>
      <p:graphicFrame>
        <p:nvGraphicFramePr>
          <p:cNvPr id="8" name="Chart 7"/>
          <p:cNvGraphicFramePr>
            <a:graphicFrameLocks noChangeAspect="1"/>
          </p:cNvGraphicFramePr>
          <p:nvPr/>
        </p:nvGraphicFramePr>
        <p:xfrm>
          <a:off x="1295401" y="914401"/>
          <a:ext cx="6477000" cy="3458592"/>
        </p:xfrm>
        <a:graphic>
          <a:graphicData uri="http://schemas.openxmlformats.org/drawingml/2006/chart">
            <c:chart xmlns:c="http://schemas.openxmlformats.org/drawingml/2006/chart" xmlns:r="http://schemas.openxmlformats.org/officeDocument/2006/relationships" r:id="rId2"/>
          </a:graphicData>
        </a:graphic>
      </p:graphicFrame>
      <p:pic>
        <p:nvPicPr>
          <p:cNvPr id="19463" name="Picture 8"/>
          <p:cNvPicPr>
            <a:picLocks noGrp="1" noChangeAspect="1" noChangeArrowheads="1"/>
          </p:cNvPicPr>
          <p:nvPr>
            <p:ph idx="1"/>
          </p:nvPr>
        </p:nvPicPr>
        <p:blipFill>
          <a:blip r:embed="rId3"/>
          <a:srcRect/>
          <a:stretch>
            <a:fillRect/>
          </a:stretch>
        </p:blipFill>
        <p:spPr>
          <a:xfrm>
            <a:off x="5562600" y="5867400"/>
            <a:ext cx="2066925" cy="638175"/>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000099"/>
                </a:solidFill>
              </a:rPr>
              <a:t>Strategy 4-</a:t>
            </a:r>
            <a:r>
              <a:rPr lang="en-US" smtClean="0"/>
              <a:t> </a:t>
            </a:r>
            <a:r>
              <a:rPr lang="en-US" sz="2800" smtClean="0"/>
              <a:t>Company 1 will </a:t>
            </a:r>
            <a:br>
              <a:rPr lang="en-US" sz="2800" smtClean="0"/>
            </a:br>
            <a:r>
              <a:rPr lang="en-US" sz="2800" smtClean="0"/>
              <a:t>Bid=$264.9M-$21.28M=$243.62M </a:t>
            </a:r>
            <a:r>
              <a:rPr lang="en-US" smtClean="0">
                <a:solidFill>
                  <a:srgbClr val="000099"/>
                </a:solidFill>
              </a:rPr>
              <a:t/>
            </a:r>
            <a:br>
              <a:rPr lang="en-US" smtClean="0">
                <a:solidFill>
                  <a:srgbClr val="000099"/>
                </a:solidFill>
              </a:rPr>
            </a:br>
            <a:endParaRPr lang="en-US" smtClean="0"/>
          </a:p>
        </p:txBody>
      </p:sp>
      <p:pic>
        <p:nvPicPr>
          <p:cNvPr id="20483" name="Picture 2"/>
          <p:cNvPicPr>
            <a:picLocks noGrp="1" noChangeAspect="1" noChangeArrowheads="1"/>
          </p:cNvPicPr>
          <p:nvPr>
            <p:ph idx="1"/>
          </p:nvPr>
        </p:nvPicPr>
        <p:blipFill>
          <a:blip r:embed="rId2"/>
          <a:srcRect/>
          <a:stretch>
            <a:fillRect/>
          </a:stretch>
        </p:blipFill>
        <p:spPr>
          <a:xfrm>
            <a:off x="950913" y="1600200"/>
            <a:ext cx="7242175" cy="4525963"/>
          </a:xfrm>
          <a:noFill/>
        </p:spPr>
      </p:pic>
      <p:pic>
        <p:nvPicPr>
          <p:cNvPr id="20484" name="Picture 8"/>
          <p:cNvPicPr>
            <a:picLocks noChangeAspect="1" noChangeArrowheads="1"/>
          </p:cNvPicPr>
          <p:nvPr/>
        </p:nvPicPr>
        <p:blipFill>
          <a:blip r:embed="rId3"/>
          <a:srcRect/>
          <a:stretch>
            <a:fillRect/>
          </a:stretch>
        </p:blipFill>
        <p:spPr bwMode="auto">
          <a:xfrm>
            <a:off x="0" y="914400"/>
            <a:ext cx="2066925"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Is Strategy 4 optimal ?</a:t>
            </a:r>
          </a:p>
        </p:txBody>
      </p:sp>
      <p:sp>
        <p:nvSpPr>
          <p:cNvPr id="21507" name="Rectangle 3"/>
          <p:cNvSpPr>
            <a:spLocks noGrp="1" noChangeArrowheads="1"/>
          </p:cNvSpPr>
          <p:nvPr>
            <p:ph type="body" idx="1"/>
          </p:nvPr>
        </p:nvSpPr>
        <p:spPr/>
        <p:txBody>
          <a:bodyPr/>
          <a:lstStyle/>
          <a:p>
            <a:pPr eaLnBrk="1" hangingPunct="1">
              <a:lnSpc>
                <a:spcPct val="80000"/>
              </a:lnSpc>
            </a:pPr>
            <a:r>
              <a:rPr lang="en-US" sz="2000" smtClean="0"/>
              <a:t>No </a:t>
            </a:r>
          </a:p>
          <a:p>
            <a:pPr eaLnBrk="1" hangingPunct="1">
              <a:lnSpc>
                <a:spcPct val="80000"/>
              </a:lnSpc>
            </a:pPr>
            <a:endParaRPr lang="en-US" sz="2000" smtClean="0">
              <a:sym typeface="Symbol" pitchFamily="18" charset="2"/>
            </a:endParaRPr>
          </a:p>
          <a:p>
            <a:pPr eaLnBrk="1" hangingPunct="1">
              <a:lnSpc>
                <a:spcPct val="80000"/>
              </a:lnSpc>
            </a:pPr>
            <a:r>
              <a:rPr lang="en-US" sz="2000" smtClean="0">
                <a:sym typeface="Symbol" pitchFamily="18" charset="2"/>
              </a:rPr>
              <a:t>This is the real world of business, where we expect our competitors to be well-managed companies</a:t>
            </a:r>
          </a:p>
          <a:p>
            <a:pPr>
              <a:lnSpc>
                <a:spcPct val="80000"/>
              </a:lnSpc>
              <a:spcBef>
                <a:spcPct val="0"/>
              </a:spcBef>
              <a:spcAft>
                <a:spcPct val="50000"/>
              </a:spcAft>
            </a:pPr>
            <a:r>
              <a:rPr lang="en-US" sz="2000" smtClean="0">
                <a:sym typeface="Symbol" pitchFamily="18" charset="2"/>
              </a:rPr>
              <a:t>other 18 companies are sitting in their offices and boardrooms making the same calculations that we have just performed.  Given the results, other companies will also elect to subtract less than 31.38million dollars from their signals. </a:t>
            </a:r>
          </a:p>
          <a:p>
            <a:pPr>
              <a:spcBef>
                <a:spcPct val="0"/>
              </a:spcBef>
              <a:spcAft>
                <a:spcPct val="50000"/>
              </a:spcAft>
            </a:pPr>
            <a:r>
              <a:rPr lang="en-US" sz="2000" smtClean="0">
                <a:sym typeface="Symbol" pitchFamily="18" charset="2"/>
              </a:rPr>
              <a:t>It is worth noting that the 21.28million dollar adjustment that is our appropriate response to a larger reduction by the other companies, is </a:t>
            </a:r>
            <a:r>
              <a:rPr lang="en-US" sz="2000" b="1" i="1" smtClean="0">
                <a:solidFill>
                  <a:srgbClr val="FF0000"/>
                </a:solidFill>
                <a:sym typeface="Symbol" pitchFamily="18" charset="2"/>
              </a:rPr>
              <a:t>not</a:t>
            </a:r>
            <a:r>
              <a:rPr lang="en-US" sz="2000" smtClean="0">
                <a:sym typeface="Symbol" pitchFamily="18" charset="2"/>
              </a:rPr>
              <a:t> itself a stable strategy.  Since this is less than the winner’s curse of 25 million dollars, there would be a </a:t>
            </a:r>
            <a:r>
              <a:rPr lang="en-US" sz="2000" b="1" i="1" smtClean="0">
                <a:solidFill>
                  <a:srgbClr val="FF0000"/>
                </a:solidFill>
                <a:sym typeface="Symbol" pitchFamily="18" charset="2"/>
              </a:rPr>
              <a:t>negative</a:t>
            </a:r>
            <a:r>
              <a:rPr lang="en-US" sz="2000" smtClean="0">
                <a:sym typeface="Symbol" pitchFamily="18" charset="2"/>
              </a:rPr>
              <a:t> expected value for extra profit if </a:t>
            </a:r>
            <a:r>
              <a:rPr lang="en-US" sz="2000" b="1" i="1" smtClean="0">
                <a:solidFill>
                  <a:srgbClr val="FF0000"/>
                </a:solidFill>
                <a:sym typeface="Symbol" pitchFamily="18" charset="2"/>
              </a:rPr>
              <a:t>all</a:t>
            </a:r>
            <a:r>
              <a:rPr lang="en-US" sz="2000" smtClean="0">
                <a:sym typeface="Symbol" pitchFamily="18" charset="2"/>
              </a:rPr>
              <a:t> companies adjusted downward by 21.28million dollars.</a:t>
            </a:r>
          </a:p>
          <a:p>
            <a:pPr>
              <a:lnSpc>
                <a:spcPct val="80000"/>
              </a:lnSpc>
              <a:spcBef>
                <a:spcPct val="0"/>
              </a:spcBef>
              <a:spcAft>
                <a:spcPct val="50000"/>
              </a:spcAft>
              <a:buFontTx/>
              <a:buNone/>
            </a:pPr>
            <a:r>
              <a:rPr lang="en-US" sz="900" smtClean="0">
                <a:sym typeface="Symbol" pitchFamily="18" charset="2"/>
              </a:rPr>
              <a:t> </a:t>
            </a:r>
          </a:p>
          <a:p>
            <a:pPr eaLnBrk="1" hangingPunct="1">
              <a:lnSpc>
                <a:spcPct val="80000"/>
              </a:lnSpc>
            </a:pPr>
            <a:endParaRPr lang="en-US" sz="900" smtClean="0"/>
          </a:p>
          <a:p>
            <a:pPr eaLnBrk="1" hangingPunct="1">
              <a:lnSpc>
                <a:spcPct val="80000"/>
              </a:lnSpc>
            </a:pPr>
            <a:endParaRPr lang="en-US" sz="900" smtClean="0"/>
          </a:p>
          <a:p>
            <a:pPr eaLnBrk="1" hangingPunct="1">
              <a:lnSpc>
                <a:spcPct val="80000"/>
              </a:lnSpc>
            </a:pPr>
            <a:endParaRPr lang="en-US" sz="900" smtClean="0"/>
          </a:p>
          <a:p>
            <a:pPr eaLnBrk="1" hangingPunct="1">
              <a:lnSpc>
                <a:spcPct val="80000"/>
              </a:lnSpc>
            </a:pPr>
            <a:endParaRPr lang="en-US" sz="900" smtClean="0"/>
          </a:p>
          <a:p>
            <a:pPr eaLnBrk="1" hangingPunct="1">
              <a:lnSpc>
                <a:spcPct val="80000"/>
              </a:lnSpc>
            </a:pPr>
            <a:endParaRPr lang="en-US" sz="900" smtClean="0"/>
          </a:p>
          <a:p>
            <a:pPr eaLnBrk="1" hangingPunct="1">
              <a:lnSpc>
                <a:spcPct val="80000"/>
              </a:lnSpc>
            </a:pPr>
            <a:endParaRPr lang="en-US" sz="900" smtClean="0"/>
          </a:p>
          <a:p>
            <a:pPr eaLnBrk="1" hangingPunct="1">
              <a:lnSpc>
                <a:spcPct val="80000"/>
              </a:lnSpc>
            </a:pPr>
            <a:endParaRPr lang="en-US" sz="9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Strategy 5</a:t>
            </a:r>
          </a:p>
        </p:txBody>
      </p:sp>
      <p:sp>
        <p:nvSpPr>
          <p:cNvPr id="22531" name="Rectangle 3"/>
          <p:cNvSpPr>
            <a:spLocks noGrp="1" noChangeArrowheads="1"/>
          </p:cNvSpPr>
          <p:nvPr>
            <p:ph type="body" idx="1"/>
          </p:nvPr>
        </p:nvSpPr>
        <p:spPr/>
        <p:txBody>
          <a:bodyPr/>
          <a:lstStyle/>
          <a:p>
            <a:pPr eaLnBrk="1" hangingPunct="1">
              <a:buFontTx/>
              <a:buNone/>
            </a:pPr>
            <a:r>
              <a:rPr lang="en-US" smtClean="0"/>
              <a:t>-Find a optimal adjustment for company 1. Assume all other companies Subtract Winner’s curse  from their  signals to obtain their  bids.</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solidFill>
                  <a:srgbClr val="000099"/>
                </a:solidFill>
              </a:rPr>
              <a:t>Strategy 5-</a:t>
            </a:r>
            <a:r>
              <a:rPr lang="en-US" smtClean="0"/>
              <a:t> </a:t>
            </a:r>
            <a:r>
              <a:rPr lang="en-US" sz="2800" smtClean="0"/>
              <a:t>Company 1 will </a:t>
            </a:r>
            <a:br>
              <a:rPr lang="en-US" sz="2800" smtClean="0"/>
            </a:br>
            <a:r>
              <a:rPr lang="en-US" sz="2800" smtClean="0"/>
              <a:t>Bid=$264.9M-$30.81M=$234.09M </a:t>
            </a:r>
            <a:r>
              <a:rPr lang="en-US" smtClean="0">
                <a:solidFill>
                  <a:srgbClr val="000099"/>
                </a:solidFill>
              </a:rPr>
              <a:t/>
            </a:r>
            <a:br>
              <a:rPr lang="en-US" smtClean="0">
                <a:solidFill>
                  <a:srgbClr val="000099"/>
                </a:solidFill>
              </a:rPr>
            </a:br>
            <a:endParaRPr lang="en-US" smtClean="0"/>
          </a:p>
        </p:txBody>
      </p:sp>
      <p:pic>
        <p:nvPicPr>
          <p:cNvPr id="23555" name="Picture 2"/>
          <p:cNvPicPr>
            <a:picLocks noGrp="1" noChangeAspect="1" noChangeArrowheads="1"/>
          </p:cNvPicPr>
          <p:nvPr>
            <p:ph idx="1"/>
          </p:nvPr>
        </p:nvPicPr>
        <p:blipFill>
          <a:blip r:embed="rId2"/>
          <a:srcRect/>
          <a:stretch>
            <a:fillRect/>
          </a:stretch>
        </p:blipFill>
        <p:spPr>
          <a:xfrm>
            <a:off x="950913" y="1600200"/>
            <a:ext cx="7242175" cy="4525963"/>
          </a:xfrm>
          <a:noFill/>
        </p:spPr>
      </p:pic>
      <p:pic>
        <p:nvPicPr>
          <p:cNvPr id="23556" name="Picture 3"/>
          <p:cNvPicPr>
            <a:picLocks noChangeAspect="1" noChangeArrowheads="1"/>
          </p:cNvPicPr>
          <p:nvPr/>
        </p:nvPicPr>
        <p:blipFill>
          <a:blip r:embed="rId3"/>
          <a:srcRect/>
          <a:stretch>
            <a:fillRect/>
          </a:stretch>
        </p:blipFill>
        <p:spPr bwMode="auto">
          <a:xfrm>
            <a:off x="0" y="990600"/>
            <a:ext cx="2066925"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8610600" cy="3429000"/>
            <a:chOff x="192" y="144"/>
            <a:chExt cx="5424" cy="2160"/>
          </a:xfrm>
        </p:grpSpPr>
        <p:grpSp>
          <p:nvGrpSpPr>
            <p:cNvPr id="3" name="Group 3"/>
            <p:cNvGrpSpPr>
              <a:grpSpLocks/>
            </p:cNvGrpSpPr>
            <p:nvPr/>
          </p:nvGrpSpPr>
          <p:grpSpPr bwMode="auto">
            <a:xfrm>
              <a:off x="192" y="144"/>
              <a:ext cx="2160" cy="1440"/>
              <a:chOff x="288" y="192"/>
              <a:chExt cx="2160" cy="1440"/>
            </a:xfrm>
          </p:grpSpPr>
          <p:sp>
            <p:nvSpPr>
              <p:cNvPr id="2073" name="Oval 4"/>
              <p:cNvSpPr>
                <a:spLocks noChangeArrowheads="1"/>
              </p:cNvSpPr>
              <p:nvPr/>
            </p:nvSpPr>
            <p:spPr bwMode="auto">
              <a:xfrm>
                <a:off x="288" y="192"/>
                <a:ext cx="2160" cy="1440"/>
              </a:xfrm>
              <a:prstGeom prst="ellipse">
                <a:avLst/>
              </a:prstGeom>
              <a:noFill/>
              <a:ln w="76200">
                <a:solidFill>
                  <a:srgbClr val="FFFF00"/>
                </a:solidFill>
                <a:round/>
                <a:headEnd type="none" w="sm" len="sm"/>
                <a:tailEnd type="none" w="sm" len="sm"/>
              </a:ln>
            </p:spPr>
            <p:txBody>
              <a:bodyPr anchor="ctr">
                <a:spAutoFit/>
              </a:bodyPr>
              <a:lstStyle/>
              <a:p>
                <a:endParaRPr lang="en-US"/>
              </a:p>
            </p:txBody>
          </p:sp>
          <p:pic>
            <p:nvPicPr>
              <p:cNvPr id="2074" name="Picture 5"/>
              <p:cNvPicPr>
                <a:picLocks noChangeAspect="1" noChangeArrowheads="1"/>
              </p:cNvPicPr>
              <p:nvPr/>
            </p:nvPicPr>
            <p:blipFill>
              <a:blip r:embed="rId3"/>
              <a:srcRect/>
              <a:stretch>
                <a:fillRect/>
              </a:stretch>
            </p:blipFill>
            <p:spPr bwMode="auto">
              <a:xfrm>
                <a:off x="575" y="290"/>
                <a:ext cx="1560" cy="769"/>
              </a:xfrm>
              <a:prstGeom prst="rect">
                <a:avLst/>
              </a:prstGeom>
              <a:noFill/>
              <a:ln w="12700">
                <a:noFill/>
                <a:miter lim="800000"/>
                <a:headEnd type="none" w="sm" len="sm"/>
                <a:tailEnd type="none" w="sm" len="sm"/>
              </a:ln>
            </p:spPr>
          </p:pic>
          <p:sp>
            <p:nvSpPr>
              <p:cNvPr id="2075" name="Text Box 6"/>
              <p:cNvSpPr txBox="1">
                <a:spLocks noChangeArrowheads="1"/>
              </p:cNvSpPr>
              <p:nvPr/>
            </p:nvSpPr>
            <p:spPr bwMode="auto">
              <a:xfrm>
                <a:off x="528" y="1004"/>
                <a:ext cx="1637" cy="365"/>
              </a:xfrm>
              <a:prstGeom prst="rect">
                <a:avLst/>
              </a:prstGeom>
              <a:noFill/>
              <a:ln w="12700">
                <a:noFill/>
                <a:miter lim="800000"/>
                <a:headEnd type="none" w="sm" len="sm"/>
                <a:tailEnd type="none" w="sm" len="sm"/>
              </a:ln>
            </p:spPr>
            <p:txBody>
              <a:bodyPr wrap="none" anchor="ctr">
                <a:spAutoFit/>
              </a:bodyPr>
              <a:lstStyle/>
              <a:p>
                <a:pPr algn="ctr" eaLnBrk="0" hangingPunct="0">
                  <a:spcBef>
                    <a:spcPct val="50000"/>
                  </a:spcBef>
                </a:pPr>
                <a:r>
                  <a:rPr lang="en-US" sz="3200" b="1">
                    <a:solidFill>
                      <a:srgbClr val="FFFF00"/>
                    </a:solidFill>
                    <a:latin typeface="Times New Roman" pitchFamily="18" charset="0"/>
                  </a:rPr>
                  <a:t>on the project</a:t>
                </a:r>
                <a:endParaRPr lang="en-US" sz="3200" b="1">
                  <a:latin typeface="Times New Roman" pitchFamily="18" charset="0"/>
                </a:endParaRPr>
              </a:p>
            </p:txBody>
          </p:sp>
        </p:grpSp>
        <p:grpSp>
          <p:nvGrpSpPr>
            <p:cNvPr id="4" name="Group 7"/>
            <p:cNvGrpSpPr>
              <a:grpSpLocks/>
            </p:cNvGrpSpPr>
            <p:nvPr/>
          </p:nvGrpSpPr>
          <p:grpSpPr bwMode="auto">
            <a:xfrm>
              <a:off x="1392" y="144"/>
              <a:ext cx="2400" cy="1392"/>
              <a:chOff x="1488" y="144"/>
              <a:chExt cx="2400" cy="1392"/>
            </a:xfrm>
          </p:grpSpPr>
          <p:sp>
            <p:nvSpPr>
              <p:cNvPr id="2071" name="Line 8"/>
              <p:cNvSpPr>
                <a:spLocks noChangeShapeType="1"/>
              </p:cNvSpPr>
              <p:nvPr/>
            </p:nvSpPr>
            <p:spPr bwMode="auto">
              <a:xfrm flipH="1">
                <a:off x="1728" y="1152"/>
                <a:ext cx="2112" cy="384"/>
              </a:xfrm>
              <a:prstGeom prst="line">
                <a:avLst/>
              </a:prstGeom>
              <a:noFill/>
              <a:ln w="76200">
                <a:solidFill>
                  <a:srgbClr val="FFFF00"/>
                </a:solidFill>
                <a:round/>
                <a:headEnd type="none" w="sm" len="sm"/>
                <a:tailEnd type="none" w="sm" len="sm"/>
              </a:ln>
            </p:spPr>
            <p:txBody>
              <a:bodyPr anchor="ctr">
                <a:spAutoFit/>
              </a:bodyPr>
              <a:lstStyle/>
              <a:p>
                <a:endParaRPr lang="en-US"/>
              </a:p>
            </p:txBody>
          </p:sp>
          <p:sp>
            <p:nvSpPr>
              <p:cNvPr id="2072" name="Line 9"/>
              <p:cNvSpPr>
                <a:spLocks noChangeShapeType="1"/>
              </p:cNvSpPr>
              <p:nvPr/>
            </p:nvSpPr>
            <p:spPr bwMode="auto">
              <a:xfrm flipH="1" flipV="1">
                <a:off x="1488" y="144"/>
                <a:ext cx="2400" cy="288"/>
              </a:xfrm>
              <a:prstGeom prst="line">
                <a:avLst/>
              </a:prstGeom>
              <a:noFill/>
              <a:ln w="76200">
                <a:solidFill>
                  <a:srgbClr val="FFFF00"/>
                </a:solidFill>
                <a:round/>
                <a:headEnd type="none" w="sm" len="sm"/>
                <a:tailEnd type="none" w="sm" len="sm"/>
              </a:ln>
            </p:spPr>
            <p:txBody>
              <a:bodyPr anchor="ctr">
                <a:spAutoFit/>
              </a:bodyPr>
              <a:lstStyle/>
              <a:p>
                <a:endParaRPr lang="en-US"/>
              </a:p>
            </p:txBody>
          </p:sp>
        </p:grpSp>
        <p:grpSp>
          <p:nvGrpSpPr>
            <p:cNvPr id="5" name="Group 10"/>
            <p:cNvGrpSpPr>
              <a:grpSpLocks/>
            </p:cNvGrpSpPr>
            <p:nvPr/>
          </p:nvGrpSpPr>
          <p:grpSpPr bwMode="auto">
            <a:xfrm>
              <a:off x="2688" y="200"/>
              <a:ext cx="2928" cy="2104"/>
              <a:chOff x="2688" y="200"/>
              <a:chExt cx="2928" cy="2104"/>
            </a:xfrm>
          </p:grpSpPr>
          <p:sp>
            <p:nvSpPr>
              <p:cNvPr id="2068" name="Text Box 11"/>
              <p:cNvSpPr txBox="1">
                <a:spLocks noChangeArrowheads="1"/>
              </p:cNvSpPr>
              <p:nvPr/>
            </p:nvSpPr>
            <p:spPr bwMode="auto">
              <a:xfrm>
                <a:off x="2688" y="432"/>
                <a:ext cx="2928" cy="720"/>
              </a:xfrm>
              <a:prstGeom prst="rect">
                <a:avLst/>
              </a:prstGeom>
              <a:solidFill>
                <a:srgbClr val="FFFFCC"/>
              </a:solidFill>
              <a:ln w="12700">
                <a:noFill/>
                <a:miter lim="800000"/>
                <a:headEnd type="none" w="sm" len="sm"/>
                <a:tailEnd type="none" w="sm" len="sm"/>
              </a:ln>
            </p:spPr>
            <p:txBody>
              <a:bodyPr wrap="none" anchor="ctr"/>
              <a:lstStyle/>
              <a:p>
                <a:pPr algn="ctr" eaLnBrk="0" hangingPunct="0">
                  <a:spcBef>
                    <a:spcPct val="50000"/>
                  </a:spcBef>
                </a:pPr>
                <a:r>
                  <a:rPr lang="en-US" sz="1400">
                    <a:latin typeface="Times New Roman" pitchFamily="18" charset="0"/>
                  </a:rPr>
                  <a:t>Probability, Mathematics,           Tests, Homework, Computers</a:t>
                </a:r>
              </a:p>
            </p:txBody>
          </p:sp>
          <p:sp>
            <p:nvSpPr>
              <p:cNvPr id="2069" name="Oval 12"/>
              <p:cNvSpPr>
                <a:spLocks noChangeArrowheads="1"/>
              </p:cNvSpPr>
              <p:nvPr/>
            </p:nvSpPr>
            <p:spPr bwMode="auto">
              <a:xfrm rot="-838875">
                <a:off x="3604" y="286"/>
                <a:ext cx="1387" cy="1099"/>
              </a:xfrm>
              <a:prstGeom prst="ellipse">
                <a:avLst/>
              </a:prstGeom>
              <a:solidFill>
                <a:srgbClr val="FFFFCC"/>
              </a:solidFill>
              <a:ln w="12700">
                <a:solidFill>
                  <a:schemeClr val="tx1"/>
                </a:solidFill>
                <a:round/>
                <a:headEnd type="none" w="sm" len="sm"/>
                <a:tailEnd type="none" w="sm" len="sm"/>
              </a:ln>
            </p:spPr>
            <p:txBody>
              <a:bodyPr anchor="ctr">
                <a:spAutoFit/>
              </a:bodyPr>
              <a:lstStyle/>
              <a:p>
                <a:endParaRPr lang="en-US"/>
              </a:p>
            </p:txBody>
          </p:sp>
          <p:graphicFrame>
            <p:nvGraphicFramePr>
              <p:cNvPr id="2050" name="Object 13"/>
              <p:cNvGraphicFramePr>
                <a:graphicFrameLocks noChangeAspect="1"/>
              </p:cNvGraphicFramePr>
              <p:nvPr/>
            </p:nvGraphicFramePr>
            <p:xfrm>
              <a:off x="3544" y="200"/>
              <a:ext cx="1784" cy="2104"/>
            </p:xfrm>
            <a:graphic>
              <a:graphicData uri="http://schemas.openxmlformats.org/presentationml/2006/ole">
                <p:oleObj spid="_x0000_s2050" name="Clip" r:id="rId4" imgW="2309760" imgH="3176280" progId="">
                  <p:embed/>
                </p:oleObj>
              </a:graphicData>
            </a:graphic>
          </p:graphicFrame>
          <p:sp>
            <p:nvSpPr>
              <p:cNvPr id="2070" name="Text Box 14"/>
              <p:cNvSpPr txBox="1">
                <a:spLocks noChangeArrowheads="1"/>
              </p:cNvSpPr>
              <p:nvPr/>
            </p:nvSpPr>
            <p:spPr bwMode="auto">
              <a:xfrm>
                <a:off x="3635" y="470"/>
                <a:ext cx="1285" cy="596"/>
              </a:xfrm>
              <a:prstGeom prst="rect">
                <a:avLst/>
              </a:prstGeom>
              <a:noFill/>
              <a:ln w="12700">
                <a:noFill/>
                <a:miter lim="800000"/>
                <a:headEnd type="none" w="sm" len="sm"/>
                <a:tailEnd type="none" w="sm" len="sm"/>
              </a:ln>
            </p:spPr>
            <p:txBody>
              <a:bodyPr wrap="none" anchor="ctr">
                <a:spAutoFit/>
              </a:bodyPr>
              <a:lstStyle/>
              <a:p>
                <a:pPr algn="ctr" eaLnBrk="0" hangingPunct="0"/>
                <a:r>
                  <a:rPr lang="en-US" sz="2800" b="1" i="1">
                    <a:solidFill>
                      <a:srgbClr val="FF0000"/>
                    </a:solidFill>
                    <a:latin typeface="Times New Roman" pitchFamily="18" charset="0"/>
                  </a:rPr>
                  <a:t>Bidding on</a:t>
                </a:r>
              </a:p>
              <a:p>
                <a:pPr algn="ctr" eaLnBrk="0" hangingPunct="0"/>
                <a:r>
                  <a:rPr lang="en-US" sz="2800" b="1" i="1">
                    <a:solidFill>
                      <a:srgbClr val="FF0000"/>
                    </a:solidFill>
                    <a:latin typeface="Times New Roman" pitchFamily="18" charset="0"/>
                  </a:rPr>
                  <a:t>an Oil Lease</a:t>
                </a:r>
              </a:p>
            </p:txBody>
          </p:sp>
        </p:grpSp>
      </p:grpSp>
      <p:sp>
        <p:nvSpPr>
          <p:cNvPr id="2052" name="Rectangle 15" descr="Green marble"/>
          <p:cNvSpPr>
            <a:spLocks noGrp="1" noChangeArrowheads="1"/>
          </p:cNvSpPr>
          <p:nvPr>
            <p:ph type="title"/>
          </p:nvPr>
        </p:nvSpPr>
        <p:spPr>
          <a:xfrm>
            <a:off x="457200" y="6383338"/>
            <a:ext cx="1295400" cy="274637"/>
          </a:xfrm>
          <a:noFill/>
        </p:spPr>
        <p:txBody>
          <a:bodyPr wrap="none">
            <a:spAutoFit/>
          </a:bodyPr>
          <a:lstStyle/>
          <a:p>
            <a:pPr eaLnBrk="1" hangingPunct="1"/>
            <a:r>
              <a:rPr lang="en-US" sz="1200" smtClean="0">
                <a:solidFill>
                  <a:srgbClr val="008000"/>
                </a:solidFill>
              </a:rPr>
              <a:t>Simulating, </a:t>
            </a:r>
            <a:r>
              <a:rPr lang="en-US" sz="1200" smtClean="0">
                <a:solidFill>
                  <a:schemeClr val="tx1"/>
                </a:solidFill>
              </a:rPr>
              <a:t>Focus</a:t>
            </a:r>
            <a:endParaRPr lang="en-US" sz="1200" smtClean="0">
              <a:solidFill>
                <a:srgbClr val="FFFFCC"/>
              </a:solidFill>
            </a:endParaRPr>
          </a:p>
        </p:txBody>
      </p:sp>
      <p:sp>
        <p:nvSpPr>
          <p:cNvPr id="2053" name="AutoShape 16"/>
          <p:cNvSpPr>
            <a:spLocks noChangeArrowheads="1"/>
          </p:cNvSpPr>
          <p:nvPr/>
        </p:nvSpPr>
        <p:spPr bwMode="auto">
          <a:xfrm>
            <a:off x="455613" y="152400"/>
            <a:ext cx="8226425" cy="6248400"/>
          </a:xfrm>
          <a:prstGeom prst="roundRect">
            <a:avLst>
              <a:gd name="adj" fmla="val 4292"/>
            </a:avLst>
          </a:prstGeom>
          <a:solidFill>
            <a:srgbClr val="FFFFCC"/>
          </a:solidFill>
          <a:ln w="76200">
            <a:solidFill>
              <a:srgbClr val="FFCC00"/>
            </a:solidFill>
            <a:round/>
            <a:headEnd type="none" w="sm" len="sm"/>
            <a:tailEnd type="none" w="sm" len="sm"/>
          </a:ln>
        </p:spPr>
        <p:txBody>
          <a:bodyPr/>
          <a:lstStyle/>
          <a:p>
            <a:pPr eaLnBrk="0" hangingPunct="0">
              <a:spcAft>
                <a:spcPct val="50000"/>
              </a:spcAft>
            </a:pPr>
            <a:r>
              <a:rPr lang="en-US" sz="2000">
                <a:latin typeface="Times New Roman" pitchFamily="18" charset="0"/>
                <a:sym typeface="Symbol" pitchFamily="18" charset="2"/>
              </a:rPr>
              <a:t>	</a:t>
            </a:r>
            <a:endParaRPr lang="en-US" sz="2000">
              <a:latin typeface="Times New Roman" pitchFamily="18" charset="0"/>
            </a:endParaRPr>
          </a:p>
        </p:txBody>
      </p:sp>
      <p:sp>
        <p:nvSpPr>
          <p:cNvPr id="2054" name="AutoShape 18">
            <a:hlinkClick r:id="" action="ppaction://hlinkshowjump?jump=previousslide" highlightClick="1"/>
          </p:cNvPr>
          <p:cNvSpPr>
            <a:spLocks noChangeArrowheads="1"/>
          </p:cNvSpPr>
          <p:nvPr/>
        </p:nvSpPr>
        <p:spPr bwMode="auto">
          <a:xfrm>
            <a:off x="6421438" y="6321425"/>
            <a:ext cx="512762" cy="454025"/>
          </a:xfrm>
          <a:prstGeom prst="actionButtonBlank">
            <a:avLst/>
          </a:prstGeom>
          <a:solidFill>
            <a:srgbClr val="FF0000"/>
          </a:solidFill>
          <a:ln w="57150">
            <a:solidFill>
              <a:schemeClr val="tx1"/>
            </a:solidFill>
            <a:miter lim="800000"/>
            <a:headEnd/>
            <a:tailEnd/>
          </a:ln>
        </p:spPr>
        <p:txBody>
          <a:bodyPr wrap="none">
            <a:spAutoFit/>
          </a:bodyPr>
          <a:lstStyle/>
          <a:p>
            <a:pPr algn="ctr" eaLnBrk="0" hangingPunct="0"/>
            <a:r>
              <a:rPr lang="en-US" sz="2000" b="1">
                <a:solidFill>
                  <a:schemeClr val="bg1"/>
                </a:solidFill>
                <a:latin typeface="Times New Roman" pitchFamily="18" charset="0"/>
                <a:sym typeface="Wingdings" pitchFamily="2" charset="2"/>
              </a:rPr>
              <a:t></a:t>
            </a:r>
          </a:p>
        </p:txBody>
      </p:sp>
      <p:sp>
        <p:nvSpPr>
          <p:cNvPr id="2055" name="AutoShape 19">
            <a:hlinkClick r:id="" action="ppaction://hlinkshowjump?jump=nextslide" highlightClick="1"/>
          </p:cNvPr>
          <p:cNvSpPr>
            <a:spLocks noChangeArrowheads="1"/>
          </p:cNvSpPr>
          <p:nvPr/>
        </p:nvSpPr>
        <p:spPr bwMode="auto">
          <a:xfrm>
            <a:off x="8556625" y="6321425"/>
            <a:ext cx="512763" cy="454025"/>
          </a:xfrm>
          <a:prstGeom prst="actionButtonBlank">
            <a:avLst/>
          </a:prstGeom>
          <a:solidFill>
            <a:srgbClr val="FF0000"/>
          </a:solidFill>
          <a:ln w="57150">
            <a:solidFill>
              <a:schemeClr val="tx1"/>
            </a:solidFill>
            <a:miter lim="800000"/>
            <a:headEnd/>
            <a:tailEnd/>
          </a:ln>
        </p:spPr>
        <p:txBody>
          <a:bodyPr wrap="none">
            <a:spAutoFit/>
          </a:bodyPr>
          <a:lstStyle/>
          <a:p>
            <a:pPr algn="ctr" eaLnBrk="0" hangingPunct="0"/>
            <a:r>
              <a:rPr lang="en-US" sz="2000" b="1">
                <a:solidFill>
                  <a:schemeClr val="bg1"/>
                </a:solidFill>
                <a:latin typeface="Times New Roman" pitchFamily="18" charset="0"/>
                <a:sym typeface="Wingdings" pitchFamily="2" charset="2"/>
              </a:rPr>
              <a:t></a:t>
            </a:r>
          </a:p>
        </p:txBody>
      </p:sp>
      <p:sp>
        <p:nvSpPr>
          <p:cNvPr id="2056" name="AutoShape 20">
            <a:hlinkClick r:id="rId5" action="ppaction://hlinksldjump" highlightClick="1"/>
          </p:cNvPr>
          <p:cNvSpPr>
            <a:spLocks noChangeArrowheads="1"/>
          </p:cNvSpPr>
          <p:nvPr/>
        </p:nvSpPr>
        <p:spPr bwMode="auto">
          <a:xfrm>
            <a:off x="7051675" y="6321425"/>
            <a:ext cx="396875" cy="454025"/>
          </a:xfrm>
          <a:prstGeom prst="actionButtonBlank">
            <a:avLst/>
          </a:prstGeom>
          <a:solidFill>
            <a:srgbClr val="FF0000"/>
          </a:solidFill>
          <a:ln w="57150">
            <a:solidFill>
              <a:schemeClr val="tx1"/>
            </a:solidFill>
            <a:miter lim="800000"/>
            <a:headEnd/>
            <a:tailEnd/>
          </a:ln>
        </p:spPr>
        <p:txBody>
          <a:bodyPr wrap="none">
            <a:spAutoFit/>
          </a:bodyPr>
          <a:lstStyle/>
          <a:p>
            <a:pPr algn="ctr" eaLnBrk="0" hangingPunct="0"/>
            <a:r>
              <a:rPr lang="en-US" sz="2000" b="1" i="1">
                <a:solidFill>
                  <a:schemeClr val="bg1"/>
                </a:solidFill>
                <a:latin typeface="Times New Roman" pitchFamily="18" charset="0"/>
              </a:rPr>
              <a:t>T</a:t>
            </a:r>
          </a:p>
        </p:txBody>
      </p:sp>
      <p:sp>
        <p:nvSpPr>
          <p:cNvPr id="2057" name="AutoShape 21">
            <a:hlinkClick r:id="" action="ppaction://noaction" highlightClick="1"/>
          </p:cNvPr>
          <p:cNvSpPr>
            <a:spLocks noChangeArrowheads="1"/>
          </p:cNvSpPr>
          <p:nvPr/>
        </p:nvSpPr>
        <p:spPr bwMode="auto">
          <a:xfrm>
            <a:off x="8097838" y="6321425"/>
            <a:ext cx="339725" cy="454025"/>
          </a:xfrm>
          <a:prstGeom prst="actionButtonBlank">
            <a:avLst/>
          </a:prstGeom>
          <a:solidFill>
            <a:srgbClr val="FF0000"/>
          </a:solidFill>
          <a:ln w="57150">
            <a:solidFill>
              <a:schemeClr val="tx1"/>
            </a:solidFill>
            <a:miter lim="800000"/>
            <a:headEnd/>
            <a:tailEnd/>
          </a:ln>
        </p:spPr>
        <p:txBody>
          <a:bodyPr wrap="none">
            <a:spAutoFit/>
          </a:bodyPr>
          <a:lstStyle/>
          <a:p>
            <a:pPr algn="ctr" eaLnBrk="0" hangingPunct="0"/>
            <a:r>
              <a:rPr lang="en-US" sz="2000" b="1" i="1">
                <a:solidFill>
                  <a:schemeClr val="bg1"/>
                </a:solidFill>
                <a:latin typeface="Times New Roman" pitchFamily="18" charset="0"/>
              </a:rPr>
              <a:t>I</a:t>
            </a:r>
          </a:p>
        </p:txBody>
      </p:sp>
      <p:sp>
        <p:nvSpPr>
          <p:cNvPr id="2058" name="AutoShape 22">
            <a:hlinkClick r:id="rId6" action="ppaction://hlinkfile" highlightClick="1"/>
          </p:cNvPr>
          <p:cNvSpPr>
            <a:spLocks noChangeArrowheads="1"/>
          </p:cNvSpPr>
          <p:nvPr/>
        </p:nvSpPr>
        <p:spPr bwMode="auto">
          <a:xfrm>
            <a:off x="65088" y="6315075"/>
            <a:ext cx="2144712" cy="454025"/>
          </a:xfrm>
          <a:prstGeom prst="actionButtonBlank">
            <a:avLst/>
          </a:prstGeom>
          <a:solidFill>
            <a:srgbClr val="FF0000"/>
          </a:solidFill>
          <a:ln w="57150">
            <a:solidFill>
              <a:schemeClr val="tx1"/>
            </a:solidFill>
            <a:miter lim="800000"/>
            <a:headEnd/>
            <a:tailEnd/>
          </a:ln>
        </p:spPr>
        <p:txBody>
          <a:bodyPr wrap="none" anchor="ctr">
            <a:spAutoFit/>
          </a:bodyPr>
          <a:lstStyle/>
          <a:p>
            <a:pPr algn="ctr" eaLnBrk="0" hangingPunct="0"/>
            <a:r>
              <a:rPr lang="en-US" sz="2000" b="1" i="1">
                <a:solidFill>
                  <a:schemeClr val="bg1"/>
                </a:solidFill>
                <a:latin typeface="Times New Roman" pitchFamily="18" charset="0"/>
              </a:rPr>
              <a:t>Auction Focus.xls</a:t>
            </a:r>
            <a:endParaRPr lang="en-US" sz="2400">
              <a:latin typeface="Times New Roman" pitchFamily="18" charset="0"/>
            </a:endParaRPr>
          </a:p>
        </p:txBody>
      </p:sp>
      <p:sp>
        <p:nvSpPr>
          <p:cNvPr id="2059" name="Text Box 23"/>
          <p:cNvSpPr txBox="1">
            <a:spLocks noChangeArrowheads="1"/>
          </p:cNvSpPr>
          <p:nvPr/>
        </p:nvSpPr>
        <p:spPr bwMode="auto">
          <a:xfrm>
            <a:off x="3981450" y="6461125"/>
            <a:ext cx="2357438" cy="396875"/>
          </a:xfrm>
          <a:prstGeom prst="rect">
            <a:avLst/>
          </a:prstGeom>
          <a:noFill/>
          <a:ln w="38100">
            <a:noFill/>
            <a:miter lim="800000"/>
            <a:headEnd/>
            <a:tailEnd/>
          </a:ln>
        </p:spPr>
        <p:txBody>
          <a:bodyPr anchor="ctr">
            <a:spAutoFit/>
          </a:bodyPr>
          <a:lstStyle/>
          <a:p>
            <a:pPr algn="ctr" eaLnBrk="0" hangingPunct="0">
              <a:spcBef>
                <a:spcPct val="50000"/>
              </a:spcBef>
            </a:pPr>
            <a:r>
              <a:rPr lang="en-US" sz="2000">
                <a:solidFill>
                  <a:srgbClr val="FFCC00"/>
                </a:solidFill>
                <a:latin typeface="Times New Roman" pitchFamily="18" charset="0"/>
              </a:rPr>
              <a:t>(material continues)</a:t>
            </a:r>
            <a:endParaRPr lang="en-US" sz="1400">
              <a:solidFill>
                <a:srgbClr val="FFCC00"/>
              </a:solidFill>
              <a:latin typeface="Times New Roman" pitchFamily="18" charset="0"/>
            </a:endParaRPr>
          </a:p>
        </p:txBody>
      </p:sp>
      <p:sp>
        <p:nvSpPr>
          <p:cNvPr id="2060" name="AutoShape 24">
            <a:hlinkClick r:id="rId7" action="ppaction://hlinkpres?slideindex=62&amp;slidetitle=Project 2.  Description, Class" highlightClick="1"/>
          </p:cNvPr>
          <p:cNvSpPr>
            <a:spLocks noChangeArrowheads="1"/>
          </p:cNvSpPr>
          <p:nvPr/>
        </p:nvSpPr>
        <p:spPr bwMode="auto">
          <a:xfrm>
            <a:off x="2324100" y="6310313"/>
            <a:ext cx="1614488" cy="454025"/>
          </a:xfrm>
          <a:prstGeom prst="actionButtonBlank">
            <a:avLst/>
          </a:prstGeom>
          <a:solidFill>
            <a:srgbClr val="FF0000"/>
          </a:solidFill>
          <a:ln w="57150">
            <a:solidFill>
              <a:schemeClr val="tx1"/>
            </a:solidFill>
            <a:miter lim="800000"/>
            <a:headEnd/>
            <a:tailEnd/>
          </a:ln>
        </p:spPr>
        <p:txBody>
          <a:bodyPr wrap="none" anchor="ctr">
            <a:spAutoFit/>
          </a:bodyPr>
          <a:lstStyle/>
          <a:p>
            <a:pPr algn="ctr" eaLnBrk="0" hangingPunct="0"/>
            <a:r>
              <a:rPr lang="en-US" sz="2000" b="1" i="1">
                <a:solidFill>
                  <a:schemeClr val="bg1"/>
                </a:solidFill>
                <a:latin typeface="Times New Roman" pitchFamily="18" charset="0"/>
              </a:rPr>
              <a:t>Class Project</a:t>
            </a:r>
            <a:endParaRPr lang="en-US" sz="2400">
              <a:latin typeface="Times New Roman" pitchFamily="18" charset="0"/>
            </a:endParaRPr>
          </a:p>
        </p:txBody>
      </p:sp>
      <p:sp>
        <p:nvSpPr>
          <p:cNvPr id="2061" name="AutoShape 25">
            <a:hlinkClick r:id="rId8" action="ppaction://hlinkpres?slideindex=4&amp;slidetitle=Contents" highlightClick="1"/>
          </p:cNvPr>
          <p:cNvSpPr>
            <a:spLocks noChangeArrowheads="1"/>
          </p:cNvSpPr>
          <p:nvPr/>
        </p:nvSpPr>
        <p:spPr bwMode="auto">
          <a:xfrm>
            <a:off x="7567613" y="6321425"/>
            <a:ext cx="411162" cy="454025"/>
          </a:xfrm>
          <a:prstGeom prst="actionButtonBlank">
            <a:avLst/>
          </a:prstGeom>
          <a:solidFill>
            <a:srgbClr val="FF0000"/>
          </a:solidFill>
          <a:ln w="57150">
            <a:solidFill>
              <a:schemeClr val="tx1"/>
            </a:solidFill>
            <a:miter lim="800000"/>
            <a:headEnd/>
            <a:tailEnd/>
          </a:ln>
        </p:spPr>
        <p:txBody>
          <a:bodyPr wrap="none">
            <a:spAutoFit/>
          </a:bodyPr>
          <a:lstStyle/>
          <a:p>
            <a:pPr algn="ctr" eaLnBrk="0" hangingPunct="0"/>
            <a:r>
              <a:rPr lang="en-US" sz="2000" b="1" i="1">
                <a:solidFill>
                  <a:schemeClr val="bg1"/>
                </a:solidFill>
                <a:latin typeface="Times New Roman" pitchFamily="18" charset="0"/>
              </a:rPr>
              <a:t>C</a:t>
            </a:r>
          </a:p>
        </p:txBody>
      </p:sp>
      <p:sp>
        <p:nvSpPr>
          <p:cNvPr id="2062" name="Text Box 26"/>
          <p:cNvSpPr txBox="1">
            <a:spLocks noChangeArrowheads="1"/>
          </p:cNvSpPr>
          <p:nvPr/>
        </p:nvSpPr>
        <p:spPr bwMode="auto">
          <a:xfrm>
            <a:off x="685800" y="2209800"/>
            <a:ext cx="3352800" cy="3743325"/>
          </a:xfrm>
          <a:prstGeom prst="rect">
            <a:avLst/>
          </a:prstGeom>
          <a:noFill/>
          <a:ln w="9525">
            <a:noFill/>
            <a:miter lim="800000"/>
            <a:headEnd/>
            <a:tailEnd/>
          </a:ln>
        </p:spPr>
        <p:txBody>
          <a:bodyPr>
            <a:spAutoFit/>
          </a:bodyPr>
          <a:lstStyle/>
          <a:p>
            <a:r>
              <a:rPr lang="en-US" sz="2400">
                <a:sym typeface="Symbol" pitchFamily="18" charset="2"/>
              </a:rPr>
              <a:t>for </a:t>
            </a:r>
            <a:r>
              <a:rPr lang="en-US" sz="2400" b="1" i="1">
                <a:sym typeface="Symbol" pitchFamily="18" charset="2"/>
              </a:rPr>
              <a:t>Company 1</a:t>
            </a:r>
            <a:r>
              <a:rPr lang="en-US" sz="2400">
                <a:sym typeface="Symbol" pitchFamily="18" charset="2"/>
              </a:rPr>
              <a:t> must find the  </a:t>
            </a:r>
            <a:r>
              <a:rPr lang="en-US" sz="2400" b="1" i="1">
                <a:solidFill>
                  <a:srgbClr val="FF0000"/>
                </a:solidFill>
                <a:sym typeface="Symbol" pitchFamily="18" charset="2"/>
              </a:rPr>
              <a:t>maximum expected value of adjustment</a:t>
            </a:r>
            <a:r>
              <a:rPr lang="en-US" sz="2400">
                <a:sym typeface="Symbol" pitchFamily="18" charset="2"/>
              </a:rPr>
              <a:t>(assuming that all other companies subtract both the curse and blessing) </a:t>
            </a:r>
          </a:p>
          <a:p>
            <a:r>
              <a:rPr lang="en-US" sz="2400">
                <a:sym typeface="Symbol" pitchFamily="18" charset="2"/>
              </a:rPr>
              <a:t> this best adjustment, </a:t>
            </a:r>
            <a:r>
              <a:rPr lang="en-US" sz="2400" b="1" i="1">
                <a:solidFill>
                  <a:srgbClr val="FF0000"/>
                </a:solidFill>
                <a:sym typeface="Symbol" pitchFamily="18" charset="2"/>
              </a:rPr>
              <a:t>a</a:t>
            </a:r>
            <a:r>
              <a:rPr lang="en-US" sz="2400" b="1" i="1" baseline="-25000">
                <a:solidFill>
                  <a:srgbClr val="FF0000"/>
                </a:solidFill>
                <a:sym typeface="Symbol" pitchFamily="18" charset="2"/>
              </a:rPr>
              <a:t>c</a:t>
            </a:r>
            <a:endParaRPr lang="en-US" sz="2400"/>
          </a:p>
        </p:txBody>
      </p:sp>
      <p:sp>
        <p:nvSpPr>
          <p:cNvPr id="2063" name="Text Box 27"/>
          <p:cNvSpPr txBox="1">
            <a:spLocks noChangeArrowheads="1"/>
          </p:cNvSpPr>
          <p:nvPr/>
        </p:nvSpPr>
        <p:spPr bwMode="auto">
          <a:xfrm>
            <a:off x="838200" y="533400"/>
            <a:ext cx="7086600" cy="1446213"/>
          </a:xfrm>
          <a:prstGeom prst="rect">
            <a:avLst/>
          </a:prstGeom>
          <a:noFill/>
          <a:ln w="9525">
            <a:noFill/>
            <a:miter lim="800000"/>
            <a:headEnd/>
            <a:tailEnd/>
          </a:ln>
        </p:spPr>
        <p:txBody>
          <a:bodyPr>
            <a:spAutoFit/>
          </a:bodyPr>
          <a:lstStyle/>
          <a:p>
            <a:pPr>
              <a:spcBef>
                <a:spcPct val="50000"/>
              </a:spcBef>
            </a:pPr>
            <a:r>
              <a:rPr lang="en-US" sz="4400">
                <a:solidFill>
                  <a:srgbClr val="000099"/>
                </a:solidFill>
              </a:rPr>
              <a:t>Strategy 5- Constructing g(a) function</a:t>
            </a:r>
          </a:p>
        </p:txBody>
      </p:sp>
      <p:pic>
        <p:nvPicPr>
          <p:cNvPr id="2064" name="Picture 28"/>
          <p:cNvPicPr>
            <a:picLocks noChangeAspect="1" noChangeArrowheads="1"/>
          </p:cNvPicPr>
          <p:nvPr/>
        </p:nvPicPr>
        <p:blipFill>
          <a:blip r:embed="rId9"/>
          <a:srcRect/>
          <a:stretch>
            <a:fillRect/>
          </a:stretch>
        </p:blipFill>
        <p:spPr bwMode="auto">
          <a:xfrm>
            <a:off x="5715000" y="1192213"/>
            <a:ext cx="1524000" cy="5160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457200" y="3886200"/>
            <a:ext cx="8305800" cy="2743200"/>
          </a:xfrm>
          <a:prstGeom prst="roundRect">
            <a:avLst>
              <a:gd name="adj" fmla="val 4292"/>
            </a:avLst>
          </a:prstGeom>
          <a:solidFill>
            <a:srgbClr val="FFFFCC"/>
          </a:solidFill>
          <a:ln w="76200">
            <a:solidFill>
              <a:srgbClr val="FFCC00"/>
            </a:solidFill>
            <a:round/>
            <a:headEnd type="none" w="sm" len="sm"/>
            <a:tailEnd type="none" w="sm" len="sm"/>
          </a:ln>
        </p:spPr>
        <p:txBody>
          <a:bodyPr/>
          <a:lstStyle/>
          <a:p>
            <a:pPr eaLnBrk="0" hangingPunct="0">
              <a:buFont typeface="Wingdings" pitchFamily="2" charset="2"/>
              <a:buChar char="§"/>
            </a:pPr>
            <a:r>
              <a:rPr lang="en-US" sz="1600">
                <a:latin typeface="Times New Roman" pitchFamily="18" charset="0"/>
                <a:sym typeface="Symbol" pitchFamily="18" charset="2"/>
              </a:rPr>
              <a:t>USE the sheet </a:t>
            </a:r>
            <a:r>
              <a:rPr lang="en-US" sz="1600" b="1" i="1">
                <a:latin typeface="Times New Roman" pitchFamily="18" charset="0"/>
                <a:sym typeface="Symbol" pitchFamily="18" charset="2"/>
              </a:rPr>
              <a:t>Strategy</a:t>
            </a:r>
            <a:r>
              <a:rPr lang="en-US" sz="1600">
                <a:latin typeface="Times New Roman" pitchFamily="18" charset="0"/>
                <a:sym typeface="Symbol" pitchFamily="18" charset="2"/>
              </a:rPr>
              <a:t> in </a:t>
            </a:r>
            <a:r>
              <a:rPr lang="en-US" sz="1600" b="1" i="1">
                <a:latin typeface="Times New Roman" pitchFamily="18" charset="0"/>
                <a:sym typeface="Symbol" pitchFamily="18" charset="2"/>
              </a:rPr>
              <a:t>Auction Focus.xl</a:t>
            </a:r>
            <a:r>
              <a:rPr lang="en-US" sz="1600">
                <a:latin typeface="Times New Roman" pitchFamily="18" charset="0"/>
                <a:sym typeface="Symbol" pitchFamily="18" charset="2"/>
              </a:rPr>
              <a:t>s.</a:t>
            </a:r>
          </a:p>
          <a:p>
            <a:pPr eaLnBrk="0" hangingPunct="0">
              <a:buFont typeface="Wingdings" pitchFamily="2" charset="2"/>
              <a:buChar char="§"/>
            </a:pPr>
            <a:r>
              <a:rPr lang="en-US" sz="1600">
                <a:latin typeface="Times New Roman" pitchFamily="18" charset="0"/>
                <a:sym typeface="Symbol" pitchFamily="18" charset="2"/>
              </a:rPr>
              <a:t> </a:t>
            </a:r>
            <a:r>
              <a:rPr lang="en-US" sz="1600">
                <a:latin typeface="Times New Roman" pitchFamily="18" charset="0"/>
              </a:rPr>
              <a:t>Let </a:t>
            </a:r>
            <a:r>
              <a:rPr lang="en-US" sz="1600" i="1">
                <a:latin typeface="Times New Roman" pitchFamily="18" charset="0"/>
              </a:rPr>
              <a:t>g</a:t>
            </a:r>
            <a:r>
              <a:rPr lang="en-US" sz="1600">
                <a:latin typeface="Times New Roman" pitchFamily="18" charset="0"/>
              </a:rPr>
              <a:t>(</a:t>
            </a:r>
            <a:r>
              <a:rPr lang="en-US" sz="1600" i="1">
                <a:latin typeface="Times New Roman" pitchFamily="18" charset="0"/>
              </a:rPr>
              <a:t>a</a:t>
            </a:r>
            <a:r>
              <a:rPr lang="en-US" sz="1600">
                <a:latin typeface="Times New Roman" pitchFamily="18" charset="0"/>
              </a:rPr>
              <a:t>) be the expected value for </a:t>
            </a:r>
            <a:r>
              <a:rPr lang="en-US" sz="1600" b="1" i="1">
                <a:latin typeface="Times New Roman" pitchFamily="18" charset="0"/>
              </a:rPr>
              <a:t>Company 1</a:t>
            </a:r>
            <a:r>
              <a:rPr lang="en-US" sz="1600">
                <a:latin typeface="Times New Roman" pitchFamily="18" charset="0"/>
              </a:rPr>
              <a:t> for subtracting </a:t>
            </a:r>
            <a:r>
              <a:rPr lang="en-US" sz="1600" i="1">
                <a:latin typeface="Times New Roman" pitchFamily="18" charset="0"/>
              </a:rPr>
              <a:t>a</a:t>
            </a:r>
            <a:r>
              <a:rPr lang="en-US" sz="1600">
                <a:latin typeface="Times New Roman" pitchFamily="18" charset="0"/>
              </a:rPr>
              <a:t> million dollars from its signal, assuming that all other companies adjust their signals by curse.  </a:t>
            </a:r>
          </a:p>
          <a:p>
            <a:pPr eaLnBrk="0" hangingPunct="0">
              <a:buFont typeface="Wingdings" pitchFamily="2" charset="2"/>
              <a:buChar char="§"/>
            </a:pPr>
            <a:r>
              <a:rPr lang="en-US" sz="1600">
                <a:latin typeface="Times New Roman" pitchFamily="18" charset="0"/>
              </a:rPr>
              <a:t>Fit a 4</a:t>
            </a:r>
            <a:r>
              <a:rPr lang="en-US" sz="1600" baseline="30000">
                <a:latin typeface="Times New Roman" pitchFamily="18" charset="0"/>
              </a:rPr>
              <a:t>th</a:t>
            </a:r>
            <a:r>
              <a:rPr lang="en-US" sz="1600">
                <a:latin typeface="Times New Roman" pitchFamily="18" charset="0"/>
              </a:rPr>
              <a:t> degree polynomial trend line, which we will use as an approximate formula for the unknown function </a:t>
            </a:r>
            <a:r>
              <a:rPr lang="en-US" sz="1600" i="1">
                <a:latin typeface="Times New Roman" pitchFamily="18" charset="0"/>
              </a:rPr>
              <a:t>g</a:t>
            </a:r>
            <a:r>
              <a:rPr lang="en-US" sz="1600">
                <a:latin typeface="Times New Roman" pitchFamily="18" charset="0"/>
              </a:rPr>
              <a:t>.  </a:t>
            </a:r>
          </a:p>
          <a:p>
            <a:pPr eaLnBrk="0" hangingPunct="0">
              <a:buFont typeface="Wingdings" pitchFamily="2" charset="2"/>
              <a:buChar char="§"/>
            </a:pPr>
            <a:r>
              <a:rPr lang="en-US" sz="1600">
                <a:latin typeface="Times New Roman" pitchFamily="18" charset="0"/>
              </a:rPr>
              <a:t>Use solver to find the best adjustment</a:t>
            </a:r>
          </a:p>
          <a:p>
            <a:r>
              <a:rPr lang="en-US" sz="1600">
                <a:sym typeface="Symbol" pitchFamily="18" charset="2"/>
              </a:rPr>
              <a:t> the use of </a:t>
            </a:r>
            <a:r>
              <a:rPr lang="en-US" sz="1600" b="1" i="1">
                <a:sym typeface="Symbol" pitchFamily="18" charset="2"/>
              </a:rPr>
              <a:t>Solver</a:t>
            </a:r>
            <a:r>
              <a:rPr lang="en-US" sz="1600">
                <a:sym typeface="Symbol" pitchFamily="18" charset="2"/>
              </a:rPr>
              <a:t> in </a:t>
            </a:r>
            <a:r>
              <a:rPr lang="en-US" sz="1600" b="1" i="1">
                <a:sym typeface="Symbol" pitchFamily="18" charset="2"/>
              </a:rPr>
              <a:t>Strategy</a:t>
            </a:r>
            <a:r>
              <a:rPr lang="en-US" sz="1600">
                <a:sym typeface="Symbol" pitchFamily="18" charset="2"/>
              </a:rPr>
              <a:t> shows that g(30.8) = 0.  Hence, </a:t>
            </a:r>
            <a:r>
              <a:rPr lang="en-US" sz="1600" i="1">
                <a:sym typeface="Symbol" pitchFamily="18" charset="2"/>
              </a:rPr>
              <a:t>a</a:t>
            </a:r>
            <a:r>
              <a:rPr lang="en-US" sz="1400" i="1">
                <a:sym typeface="Symbol" pitchFamily="18" charset="2"/>
              </a:rPr>
              <a:t>c</a:t>
            </a:r>
            <a:r>
              <a:rPr lang="en-US" sz="1600">
                <a:sym typeface="Symbol" pitchFamily="18" charset="2"/>
              </a:rPr>
              <a:t> = 30.8 million dollars.</a:t>
            </a:r>
          </a:p>
          <a:p>
            <a:r>
              <a:rPr lang="en-US" sz="1600">
                <a:sym typeface="Symbol" pitchFamily="18" charset="2"/>
              </a:rPr>
              <a:t>	</a:t>
            </a:r>
            <a:r>
              <a:rPr lang="en-US" sz="1600" b="1" i="1">
                <a:sym typeface="Symbol" pitchFamily="18" charset="2"/>
              </a:rPr>
              <a:t>Company 1’s</a:t>
            </a:r>
            <a:r>
              <a:rPr lang="en-US" sz="1600">
                <a:sym typeface="Symbol" pitchFamily="18" charset="2"/>
              </a:rPr>
              <a:t> best response to an adjustment of 25 million dollars by all other companies is to lower its signal by the considerably larger amount of $30.8M</a:t>
            </a:r>
          </a:p>
          <a:p>
            <a:pPr eaLnBrk="0" hangingPunct="0">
              <a:buFont typeface="Wingdings" pitchFamily="2" charset="2"/>
              <a:buChar char="§"/>
            </a:pPr>
            <a:endParaRPr lang="en-US" sz="1600">
              <a:latin typeface="Times New Roman" pitchFamily="18" charset="0"/>
            </a:endParaRPr>
          </a:p>
        </p:txBody>
      </p:sp>
      <p:sp>
        <p:nvSpPr>
          <p:cNvPr id="25603" name="Rectangle 3"/>
          <p:cNvSpPr>
            <a:spLocks noGrp="1" noChangeArrowheads="1"/>
          </p:cNvSpPr>
          <p:nvPr>
            <p:ph type="title"/>
          </p:nvPr>
        </p:nvSpPr>
        <p:spPr/>
        <p:txBody>
          <a:bodyPr/>
          <a:lstStyle/>
          <a:p>
            <a:pPr eaLnBrk="1" hangingPunct="1"/>
            <a:r>
              <a:rPr lang="en-US" smtClean="0">
                <a:solidFill>
                  <a:srgbClr val="000099"/>
                </a:solidFill>
              </a:rPr>
              <a:t>                         </a:t>
            </a:r>
          </a:p>
        </p:txBody>
      </p:sp>
      <p:sp>
        <p:nvSpPr>
          <p:cNvPr id="25604" name="Text Box 4"/>
          <p:cNvSpPr txBox="1">
            <a:spLocks noChangeArrowheads="1"/>
          </p:cNvSpPr>
          <p:nvPr/>
        </p:nvSpPr>
        <p:spPr bwMode="auto">
          <a:xfrm>
            <a:off x="1219200" y="381000"/>
            <a:ext cx="6172200" cy="366713"/>
          </a:xfrm>
          <a:prstGeom prst="rect">
            <a:avLst/>
          </a:prstGeom>
          <a:noFill/>
          <a:ln w="9525">
            <a:noFill/>
            <a:miter lim="800000"/>
            <a:headEnd/>
            <a:tailEnd/>
          </a:ln>
        </p:spPr>
        <p:txBody>
          <a:bodyPr>
            <a:spAutoFit/>
          </a:bodyPr>
          <a:lstStyle/>
          <a:p>
            <a:pPr>
              <a:spcBef>
                <a:spcPct val="50000"/>
              </a:spcBef>
            </a:pPr>
            <a:endParaRPr lang="en-US"/>
          </a:p>
        </p:txBody>
      </p:sp>
      <p:sp>
        <p:nvSpPr>
          <p:cNvPr id="25605" name="Text Box 5"/>
          <p:cNvSpPr txBox="1">
            <a:spLocks noChangeArrowheads="1"/>
          </p:cNvSpPr>
          <p:nvPr/>
        </p:nvSpPr>
        <p:spPr bwMode="auto">
          <a:xfrm>
            <a:off x="1600200" y="304800"/>
            <a:ext cx="7162800" cy="1190625"/>
          </a:xfrm>
          <a:prstGeom prst="rect">
            <a:avLst/>
          </a:prstGeom>
          <a:noFill/>
          <a:ln w="9525">
            <a:noFill/>
            <a:miter lim="800000"/>
            <a:headEnd/>
            <a:tailEnd/>
          </a:ln>
        </p:spPr>
        <p:txBody>
          <a:bodyPr>
            <a:spAutoFit/>
          </a:bodyPr>
          <a:lstStyle/>
          <a:p>
            <a:pPr>
              <a:spcBef>
                <a:spcPct val="50000"/>
              </a:spcBef>
            </a:pPr>
            <a:r>
              <a:rPr lang="en-US" sz="3600">
                <a:solidFill>
                  <a:srgbClr val="000099"/>
                </a:solidFill>
              </a:rPr>
              <a:t>Strategy 5 -g(a) function </a:t>
            </a:r>
            <a:br>
              <a:rPr lang="en-US" sz="3600">
                <a:solidFill>
                  <a:srgbClr val="000099"/>
                </a:solidFill>
              </a:rPr>
            </a:br>
            <a:r>
              <a:rPr lang="en-US" sz="3600">
                <a:solidFill>
                  <a:srgbClr val="000099"/>
                </a:solidFill>
              </a:rPr>
              <a:t>     </a:t>
            </a:r>
            <a:endParaRPr lang="en-US" sz="3600">
              <a:solidFill>
                <a:schemeClr val="tx2"/>
              </a:solidFill>
            </a:endParaRPr>
          </a:p>
        </p:txBody>
      </p:sp>
      <p:pic>
        <p:nvPicPr>
          <p:cNvPr id="25606" name="Picture 8"/>
          <p:cNvPicPr>
            <a:picLocks noGrp="1" noChangeAspect="1" noChangeArrowheads="1"/>
          </p:cNvPicPr>
          <p:nvPr>
            <p:ph sz="half" idx="1"/>
          </p:nvPr>
        </p:nvPicPr>
        <p:blipFill>
          <a:blip r:embed="rId2"/>
          <a:srcRect/>
          <a:stretch>
            <a:fillRect/>
          </a:stretch>
        </p:blipFill>
        <p:spPr>
          <a:xfrm>
            <a:off x="1143000" y="914400"/>
            <a:ext cx="4800600" cy="2909888"/>
          </a:xfrm>
          <a:noFill/>
        </p:spPr>
      </p:pic>
      <p:pic>
        <p:nvPicPr>
          <p:cNvPr id="25607" name="Picture 2"/>
          <p:cNvPicPr>
            <a:picLocks noChangeAspect="1" noChangeArrowheads="1"/>
          </p:cNvPicPr>
          <p:nvPr/>
        </p:nvPicPr>
        <p:blipFill>
          <a:blip r:embed="rId3"/>
          <a:srcRect/>
          <a:stretch>
            <a:fillRect/>
          </a:stretch>
        </p:blipFill>
        <p:spPr bwMode="auto">
          <a:xfrm>
            <a:off x="6324600" y="2057400"/>
            <a:ext cx="2066925" cy="638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solidFill>
                  <a:srgbClr val="000099"/>
                </a:solidFill>
              </a:rPr>
              <a:t>Is Strategy 5 optimal?</a:t>
            </a:r>
          </a:p>
        </p:txBody>
      </p:sp>
      <p:sp>
        <p:nvSpPr>
          <p:cNvPr id="27651" name="AutoShape 3"/>
          <p:cNvSpPr>
            <a:spLocks noGrp="1" noChangeArrowheads="1"/>
          </p:cNvSpPr>
          <p:nvPr>
            <p:ph type="body" idx="1"/>
          </p:nvPr>
        </p:nvSpPr>
        <p:spPr>
          <a:prstGeom prst="roundRect">
            <a:avLst>
              <a:gd name="adj" fmla="val 4292"/>
            </a:avLst>
          </a:prstGeom>
          <a:solidFill>
            <a:srgbClr val="FFFFCC"/>
          </a:solidFill>
          <a:ln w="76200">
            <a:solidFill>
              <a:srgbClr val="FFCC00"/>
            </a:solidFill>
            <a:round/>
            <a:headEnd type="none" w="sm" len="sm"/>
            <a:tailEnd type="none" w="sm" len="sm"/>
          </a:ln>
        </p:spPr>
        <p:txBody>
          <a:bodyPr/>
          <a:lstStyle/>
          <a:p>
            <a:pPr marL="0" indent="0">
              <a:lnSpc>
                <a:spcPct val="90000"/>
              </a:lnSpc>
              <a:spcBef>
                <a:spcPct val="0"/>
              </a:spcBef>
              <a:spcAft>
                <a:spcPct val="50000"/>
              </a:spcAft>
              <a:buFontTx/>
              <a:buNone/>
            </a:pPr>
            <a:r>
              <a:rPr lang="en-US" sz="2800" b="1" i="1" smtClean="0">
                <a:solidFill>
                  <a:srgbClr val="FF0000"/>
                </a:solidFill>
                <a:sym typeface="Symbol" pitchFamily="18" charset="2"/>
              </a:rPr>
              <a:t>if we know what all other companies plan to do</a:t>
            </a:r>
            <a:r>
              <a:rPr lang="en-US" sz="2800" smtClean="0">
                <a:sym typeface="Symbol" pitchFamily="18" charset="2"/>
              </a:rPr>
              <a:t>.  Moreover, this same information is available to all of the bidders.</a:t>
            </a:r>
          </a:p>
          <a:p>
            <a:pPr marL="0" indent="0">
              <a:lnSpc>
                <a:spcPct val="90000"/>
              </a:lnSpc>
              <a:spcBef>
                <a:spcPct val="0"/>
              </a:spcBef>
              <a:spcAft>
                <a:spcPct val="50000"/>
              </a:spcAft>
              <a:buFontTx/>
              <a:buNone/>
            </a:pPr>
            <a:r>
              <a:rPr lang="en-US" sz="2800" smtClean="0">
                <a:sym typeface="Symbol" pitchFamily="18" charset="2"/>
              </a:rPr>
              <a:t>Need a stable strategy???</a:t>
            </a:r>
          </a:p>
          <a:p>
            <a:pPr marL="0" indent="0">
              <a:lnSpc>
                <a:spcPct val="90000"/>
              </a:lnSpc>
              <a:spcBef>
                <a:spcPct val="0"/>
              </a:spcBef>
              <a:spcAft>
                <a:spcPct val="50000"/>
              </a:spcAft>
              <a:buFontTx/>
              <a:buNone/>
            </a:pPr>
            <a:r>
              <a:rPr lang="en-US" sz="2800" b="1" i="1" smtClean="0">
                <a:solidFill>
                  <a:srgbClr val="FF0000"/>
                </a:solidFill>
                <a:sym typeface="Symbol" pitchFamily="18" charset="2"/>
              </a:rPr>
              <a:t>If all companies made such a stable adjustment to their signals, then there would be no incentive for anyone to alter the strategy.</a:t>
            </a:r>
            <a:r>
              <a:rPr lang="en-US" sz="2800" smtClean="0">
                <a:sym typeface="Symbol" pitchFamily="18" charset="2"/>
              </a:rPr>
              <a:t>  A stable bidding strategy is also called a </a:t>
            </a:r>
            <a:r>
              <a:rPr lang="en-US" sz="2800" b="1" i="1" smtClean="0">
                <a:solidFill>
                  <a:srgbClr val="FF0000"/>
                </a:solidFill>
                <a:sym typeface="Symbol" pitchFamily="18" charset="2"/>
              </a:rPr>
              <a:t>Nash equilibrium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effectLst>
                  <a:outerShdw blurRad="38100" dist="38100" dir="2700000" algn="tl">
                    <a:srgbClr val="000000">
                      <a:alpha val="43137"/>
                    </a:srgbClr>
                  </a:outerShdw>
                </a:effectLst>
              </a:rPr>
              <a:t>Bidding Strategies We May Consider</a:t>
            </a:r>
          </a:p>
        </p:txBody>
      </p:sp>
      <p:sp>
        <p:nvSpPr>
          <p:cNvPr id="4099" name="Content Placeholder 2"/>
          <p:cNvSpPr>
            <a:spLocks noGrp="1"/>
          </p:cNvSpPr>
          <p:nvPr>
            <p:ph idx="1"/>
          </p:nvPr>
        </p:nvSpPr>
        <p:spPr>
          <a:xfrm>
            <a:off x="381000" y="1447800"/>
            <a:ext cx="8229600" cy="4525963"/>
          </a:xfrm>
        </p:spPr>
        <p:txBody>
          <a:bodyPr/>
          <a:lstStyle/>
          <a:p>
            <a:pPr marL="514350" indent="-514350" eaLnBrk="1" hangingPunct="1">
              <a:buFontTx/>
              <a:buAutoNum type="arabicPeriod"/>
            </a:pPr>
            <a:r>
              <a:rPr lang="en-US" sz="2800" dirty="0" smtClean="0"/>
              <a:t>Bid our signal</a:t>
            </a:r>
          </a:p>
          <a:p>
            <a:pPr marL="514350" indent="-514350" eaLnBrk="1" hangingPunct="1">
              <a:buFontTx/>
              <a:buAutoNum type="arabicPeriod"/>
            </a:pPr>
            <a:r>
              <a:rPr lang="en-US" sz="2800" dirty="0" smtClean="0"/>
              <a:t>Bid our signal minus Winner’s Curse</a:t>
            </a:r>
          </a:p>
          <a:p>
            <a:pPr marL="514350" indent="-514350" eaLnBrk="1" hangingPunct="1">
              <a:buFontTx/>
              <a:buAutoNum type="arabicPeriod"/>
            </a:pPr>
            <a:r>
              <a:rPr lang="en-US" sz="2800" dirty="0" smtClean="0"/>
              <a:t>Bid our signal minus both the Winner’s Curse and the Winner’s Blessing</a:t>
            </a:r>
          </a:p>
          <a:p>
            <a:pPr marL="514350" indent="-514350" eaLnBrk="1" hangingPunct="1">
              <a:buFontTx/>
              <a:buAutoNum type="arabicPeriod"/>
            </a:pPr>
            <a:r>
              <a:rPr lang="en-US" sz="2800" dirty="0" smtClean="0"/>
              <a:t>Optimize our bid if all others subtract WC + WB</a:t>
            </a:r>
          </a:p>
          <a:p>
            <a:pPr marL="514350" indent="-514350" eaLnBrk="1" hangingPunct="1">
              <a:buFontTx/>
              <a:buAutoNum type="arabicPeriod"/>
            </a:pPr>
            <a:r>
              <a:rPr lang="en-US" sz="2800" dirty="0" smtClean="0"/>
              <a:t>Optimize our bid if all others subtract WC</a:t>
            </a:r>
          </a:p>
          <a:p>
            <a:pPr marL="514350" indent="-514350" eaLnBrk="1" hangingPunct="1">
              <a:buFontTx/>
              <a:buAutoNum type="arabicPeriod"/>
            </a:pPr>
            <a:r>
              <a:rPr lang="en-US" sz="2800" dirty="0" smtClean="0"/>
              <a:t>Find stable equilibrium</a:t>
            </a:r>
          </a:p>
          <a:p>
            <a:pPr marL="514350" indent="-514350" eaLnBrk="1" hangingPunct="1">
              <a:buFontTx/>
              <a:buAutoNum type="arabicPeriod"/>
            </a:pPr>
            <a:endParaRPr lang="en-US" sz="2800" dirty="0" smtClean="0"/>
          </a:p>
          <a:p>
            <a:pPr marL="514350" indent="-514350" eaLnBrk="1" hangingPunct="1">
              <a:buFontTx/>
              <a:buNone/>
            </a:pPr>
            <a:r>
              <a:rPr lang="en-US" sz="2800" b="1" dirty="0" smtClean="0"/>
              <a:t>Today</a:t>
            </a:r>
            <a:r>
              <a:rPr lang="en-US" sz="2800" dirty="0" smtClean="0"/>
              <a:t>: Strategy 2 and 3:  Simulation to estimate the Winner’s Curse and Winner’s Blessing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solidFill>
                  <a:srgbClr val="000099"/>
                </a:solidFill>
              </a:rPr>
              <a:t>Strategy 6</a:t>
            </a:r>
            <a:br>
              <a:rPr lang="en-US" smtClean="0">
                <a:solidFill>
                  <a:srgbClr val="000099"/>
                </a:solidFill>
              </a:rPr>
            </a:br>
            <a:endParaRPr lang="en-US" smtClean="0">
              <a:solidFill>
                <a:srgbClr val="000099"/>
              </a:solidFill>
            </a:endParaRPr>
          </a:p>
        </p:txBody>
      </p:sp>
      <p:sp>
        <p:nvSpPr>
          <p:cNvPr id="28675" name="Rectangle 3"/>
          <p:cNvSpPr>
            <a:spLocks noGrp="1" noChangeArrowheads="1"/>
          </p:cNvSpPr>
          <p:nvPr>
            <p:ph type="body" sz="half" idx="1"/>
          </p:nvPr>
        </p:nvSpPr>
        <p:spPr>
          <a:xfrm>
            <a:off x="457200" y="1600200"/>
            <a:ext cx="8077200" cy="4525963"/>
          </a:xfrm>
        </p:spPr>
        <p:txBody>
          <a:bodyPr/>
          <a:lstStyle/>
          <a:p>
            <a:pPr>
              <a:spcBef>
                <a:spcPct val="0"/>
              </a:spcBef>
              <a:spcAft>
                <a:spcPct val="50000"/>
              </a:spcAft>
              <a:buFontTx/>
              <a:buNone/>
            </a:pPr>
            <a:r>
              <a:rPr lang="en-US" sz="2800" dirty="0" smtClean="0"/>
              <a:t>Finally, each team should experiment with </a:t>
            </a:r>
            <a:r>
              <a:rPr lang="en-US" sz="2800" b="1" i="1" dirty="0" smtClean="0"/>
              <a:t>Auction Equilibrium.xls</a:t>
            </a:r>
            <a:r>
              <a:rPr lang="en-US" sz="2800" dirty="0" smtClean="0"/>
              <a:t> to determine a stable Nash equilibrium bidding strategy for its auction scenario.  This will lead to a modification of your team’s signal and a specific bid in the upcoming auction.</a:t>
            </a:r>
          </a:p>
          <a:p>
            <a:pPr eaLnBrk="1" hangingPunct="1"/>
            <a:endParaRPr lang="en-US" sz="2800" dirty="0" smtClean="0"/>
          </a:p>
        </p:txBody>
      </p:sp>
      <p:pic>
        <p:nvPicPr>
          <p:cNvPr id="28676" name="Picture 32"/>
          <p:cNvPicPr>
            <a:picLocks noGrp="1" noChangeAspect="1" noChangeArrowheads="1"/>
          </p:cNvPicPr>
          <p:nvPr>
            <p:ph sz="half" idx="2"/>
          </p:nvPr>
        </p:nvPicPr>
        <p:blipFill>
          <a:blip r:embed="rId2"/>
          <a:srcRect/>
          <a:stretch>
            <a:fillRect/>
          </a:stretch>
        </p:blipFill>
        <p:spPr>
          <a:xfrm>
            <a:off x="762000" y="4572000"/>
            <a:ext cx="4419600" cy="1408113"/>
          </a:xfrm>
          <a:noFill/>
        </p:spPr>
      </p:pic>
      <p:sp>
        <p:nvSpPr>
          <p:cNvPr id="28677" name="Text Box 34"/>
          <p:cNvSpPr txBox="1">
            <a:spLocks noChangeArrowheads="1"/>
          </p:cNvSpPr>
          <p:nvPr/>
        </p:nvSpPr>
        <p:spPr bwMode="auto">
          <a:xfrm>
            <a:off x="5410200" y="4191000"/>
            <a:ext cx="2971800" cy="2032000"/>
          </a:xfrm>
          <a:prstGeom prst="rect">
            <a:avLst/>
          </a:prstGeom>
          <a:noFill/>
          <a:ln w="9525">
            <a:noFill/>
            <a:miter lim="800000"/>
            <a:headEnd/>
            <a:tailEnd/>
          </a:ln>
        </p:spPr>
        <p:txBody>
          <a:bodyPr>
            <a:spAutoFit/>
          </a:bodyPr>
          <a:lstStyle/>
          <a:p>
            <a:pPr>
              <a:spcBef>
                <a:spcPct val="50000"/>
              </a:spcBef>
            </a:pPr>
            <a:r>
              <a:rPr lang="en-US"/>
              <a:t>Need to enter different values for the blue cell and experiment until the two cells are equal(this will take a LONG time. We will use 10 iterations and get the average</a:t>
            </a:r>
          </a:p>
        </p:txBody>
      </p:sp>
      <p:sp>
        <p:nvSpPr>
          <p:cNvPr id="28678" name="TextBox 6"/>
          <p:cNvSpPr txBox="1">
            <a:spLocks noChangeArrowheads="1"/>
          </p:cNvSpPr>
          <p:nvPr/>
        </p:nvSpPr>
        <p:spPr bwMode="auto">
          <a:xfrm>
            <a:off x="1219200" y="5562600"/>
            <a:ext cx="1600200" cy="369888"/>
          </a:xfrm>
          <a:prstGeom prst="rect">
            <a:avLst/>
          </a:prstGeom>
          <a:solidFill>
            <a:schemeClr val="accent1"/>
          </a:solidFill>
          <a:ln w="9525">
            <a:noFill/>
            <a:miter lim="800000"/>
            <a:headEnd/>
            <a:tailEnd/>
          </a:ln>
        </p:spPr>
        <p:txBody>
          <a:bodyPr>
            <a:spAutoFit/>
          </a:bodyPr>
          <a:lstStyle/>
          <a:p>
            <a:r>
              <a:rPr lang="en-US"/>
              <a:t>$27.031M</a:t>
            </a:r>
          </a:p>
        </p:txBody>
      </p:sp>
      <p:sp>
        <p:nvSpPr>
          <p:cNvPr id="28679" name="TextBox 7"/>
          <p:cNvSpPr txBox="1">
            <a:spLocks noChangeArrowheads="1"/>
          </p:cNvSpPr>
          <p:nvPr/>
        </p:nvSpPr>
        <p:spPr bwMode="auto">
          <a:xfrm>
            <a:off x="3200400" y="5638800"/>
            <a:ext cx="1600200" cy="369888"/>
          </a:xfrm>
          <a:prstGeom prst="rect">
            <a:avLst/>
          </a:prstGeom>
          <a:solidFill>
            <a:schemeClr val="accent1"/>
          </a:solidFill>
          <a:ln w="9525">
            <a:noFill/>
            <a:miter lim="800000"/>
            <a:headEnd/>
            <a:tailEnd/>
          </a:ln>
        </p:spPr>
        <p:txBody>
          <a:bodyPr>
            <a:spAutoFit/>
          </a:bodyPr>
          <a:lstStyle/>
          <a:p>
            <a:r>
              <a:rPr lang="en-US"/>
              <a:t>$27.031M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smtClean="0">
                <a:solidFill>
                  <a:srgbClr val="000099"/>
                </a:solidFill>
              </a:rPr>
              <a:t>Strategy 6</a:t>
            </a:r>
            <a:endParaRPr lang="en-US" smtClean="0"/>
          </a:p>
        </p:txBody>
      </p:sp>
      <p:pic>
        <p:nvPicPr>
          <p:cNvPr id="29699" name="Picture 4"/>
          <p:cNvPicPr>
            <a:picLocks noGrp="1" noChangeAspect="1" noChangeArrowheads="1"/>
          </p:cNvPicPr>
          <p:nvPr>
            <p:ph type="tbl" idx="1"/>
          </p:nvPr>
        </p:nvPicPr>
        <p:blipFill>
          <a:blip r:embed="rId2"/>
          <a:srcRect/>
          <a:stretch>
            <a:fillRect/>
          </a:stretch>
        </p:blipFill>
        <p:spPr>
          <a:xfrm>
            <a:off x="950913" y="1600200"/>
            <a:ext cx="7242175" cy="452596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r>
              <a:rPr lang="en-US" smtClean="0">
                <a:solidFill>
                  <a:srgbClr val="000099"/>
                </a:solidFill>
              </a:rPr>
              <a:t>Strategy 6</a:t>
            </a:r>
            <a:endParaRPr lang="en-US" smtClean="0"/>
          </a:p>
        </p:txBody>
      </p:sp>
      <p:pic>
        <p:nvPicPr>
          <p:cNvPr id="30723" name="Picture 3"/>
          <p:cNvPicPr>
            <a:picLocks noGrp="1" noChangeAspect="1" noChangeArrowheads="1"/>
          </p:cNvPicPr>
          <p:nvPr>
            <p:ph type="tbl" idx="1"/>
          </p:nvPr>
        </p:nvPicPr>
        <p:blipFill>
          <a:blip r:embed="rId2"/>
          <a:srcRect/>
          <a:stretch>
            <a:fillRect/>
          </a:stretch>
        </p:blipFill>
        <p:spPr>
          <a:xfrm>
            <a:off x="950913" y="1600200"/>
            <a:ext cx="7242175" cy="4525963"/>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solidFill>
                  <a:srgbClr val="000099"/>
                </a:solidFill>
              </a:rPr>
              <a:t>Strategy 6</a:t>
            </a:r>
            <a:endParaRPr lang="en-US" smtClean="0"/>
          </a:p>
        </p:txBody>
      </p:sp>
      <p:pic>
        <p:nvPicPr>
          <p:cNvPr id="31747" name="Picture 2"/>
          <p:cNvPicPr>
            <a:picLocks noGrp="1" noChangeAspect="1" noChangeArrowheads="1"/>
          </p:cNvPicPr>
          <p:nvPr>
            <p:ph type="tbl" idx="1"/>
          </p:nvPr>
        </p:nvPicPr>
        <p:blipFill>
          <a:blip r:embed="rId2"/>
          <a:srcRect/>
          <a:stretch>
            <a:fillRect/>
          </a:stretch>
        </p:blipFill>
        <p:spPr>
          <a:xfrm>
            <a:off x="950913" y="1600200"/>
            <a:ext cx="7242175" cy="4525963"/>
          </a:xfrm>
          <a:noFill/>
        </p:spPr>
      </p:pic>
      <p:sp>
        <p:nvSpPr>
          <p:cNvPr id="31748" name="Rectangle 4"/>
          <p:cNvSpPr>
            <a:spLocks noChangeArrowheads="1"/>
          </p:cNvSpPr>
          <p:nvPr/>
        </p:nvSpPr>
        <p:spPr bwMode="auto">
          <a:xfrm>
            <a:off x="5715000" y="3962400"/>
            <a:ext cx="1371600" cy="369888"/>
          </a:xfrm>
          <a:prstGeom prst="rect">
            <a:avLst/>
          </a:prstGeom>
          <a:noFill/>
          <a:ln w="9525">
            <a:noFill/>
            <a:miter lim="800000"/>
            <a:headEnd/>
            <a:tailEnd/>
          </a:ln>
        </p:spPr>
        <p:txBody>
          <a:bodyPr wrap="none">
            <a:spAutoFit/>
          </a:bodyPr>
          <a:lstStyle/>
          <a:p>
            <a:r>
              <a:rPr lang="en-US"/>
              <a:t>(2wc+wb)/2</a:t>
            </a:r>
          </a:p>
        </p:txBody>
      </p:sp>
      <p:cxnSp>
        <p:nvCxnSpPr>
          <p:cNvPr id="7" name="Straight Arrow Connector 6"/>
          <p:cNvCxnSpPr/>
          <p:nvPr/>
        </p:nvCxnSpPr>
        <p:spPr>
          <a:xfrm rot="10800000">
            <a:off x="4114800" y="3581400"/>
            <a:ext cx="14478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800" smtClean="0">
                <a:solidFill>
                  <a:srgbClr val="000099"/>
                </a:solidFill>
              </a:rPr>
              <a:t>Excel method for Strategy 6 </a:t>
            </a:r>
          </a:p>
        </p:txBody>
      </p:sp>
      <p:sp>
        <p:nvSpPr>
          <p:cNvPr id="32771" name="Rectangle 3"/>
          <p:cNvSpPr>
            <a:spLocks noGrp="1" noChangeArrowheads="1"/>
          </p:cNvSpPr>
          <p:nvPr>
            <p:ph type="body" idx="1"/>
          </p:nvPr>
        </p:nvSpPr>
        <p:spPr>
          <a:xfrm>
            <a:off x="457200" y="1143000"/>
            <a:ext cx="8229600" cy="4525963"/>
          </a:xfrm>
        </p:spPr>
        <p:txBody>
          <a:bodyPr/>
          <a:lstStyle/>
          <a:p>
            <a:pPr marL="660400" indent="-660400" eaLnBrk="1" hangingPunct="1">
              <a:lnSpc>
                <a:spcPct val="80000"/>
              </a:lnSpc>
              <a:buFontTx/>
              <a:buNone/>
            </a:pPr>
            <a:r>
              <a:rPr lang="en-US" sz="2000" smtClean="0"/>
              <a:t>How?</a:t>
            </a:r>
          </a:p>
          <a:p>
            <a:pPr marL="660400" indent="-660400" eaLnBrk="1" hangingPunct="1">
              <a:lnSpc>
                <a:spcPct val="80000"/>
              </a:lnSpc>
              <a:buFontTx/>
              <a:buNone/>
            </a:pPr>
            <a:r>
              <a:rPr lang="en-US" sz="2000" smtClean="0"/>
              <a:t>(a)	Use </a:t>
            </a:r>
            <a:r>
              <a:rPr lang="en-US" sz="2000" i="1" smtClean="0"/>
              <a:t>Auction Equilibrium.xls(</a:t>
            </a:r>
            <a:r>
              <a:rPr lang="en-US" sz="2000" smtClean="0"/>
              <a:t>.</a:t>
            </a:r>
          </a:p>
          <a:p>
            <a:pPr marL="660400" indent="-660400" eaLnBrk="1" hangingPunct="1">
              <a:lnSpc>
                <a:spcPct val="80000"/>
              </a:lnSpc>
              <a:buFontTx/>
              <a:buNone/>
            </a:pPr>
            <a:r>
              <a:rPr lang="en-US" sz="2000" smtClean="0"/>
              <a:t>(b)	FOLLOW THE INSTRUCTIONS IN THIS FILE!</a:t>
            </a:r>
          </a:p>
          <a:p>
            <a:pPr marL="660400" indent="-660400" eaLnBrk="1" hangingPunct="1">
              <a:lnSpc>
                <a:spcPct val="80000"/>
              </a:lnSpc>
              <a:buFontTx/>
              <a:buNone/>
            </a:pPr>
            <a:r>
              <a:rPr lang="en-US" sz="2000" smtClean="0"/>
              <a:t>(c)	Enter appropriate values in cells B10 through E10.</a:t>
            </a:r>
          </a:p>
          <a:p>
            <a:pPr marL="660400" indent="-660400" eaLnBrk="1" hangingPunct="1">
              <a:lnSpc>
                <a:spcPct val="80000"/>
              </a:lnSpc>
              <a:buFontTx/>
              <a:buAutoNum type="alphaLcParenBoth" startAt="4"/>
            </a:pPr>
            <a:r>
              <a:rPr lang="en-US" sz="2000" smtClean="0"/>
              <a:t>Enter a logical value in cell E39. Run the macro </a:t>
            </a:r>
            <a:r>
              <a:rPr lang="en-US" sz="2000" i="1" smtClean="0"/>
              <a:t>Optimize</a:t>
            </a:r>
            <a:r>
              <a:rPr lang="en-US" sz="2000" smtClean="0"/>
              <a:t>.</a:t>
            </a:r>
          </a:p>
          <a:p>
            <a:pPr marL="660400" indent="-660400" eaLnBrk="1" hangingPunct="1">
              <a:lnSpc>
                <a:spcPct val="80000"/>
              </a:lnSpc>
              <a:buFontTx/>
              <a:buNone/>
            </a:pPr>
            <a:r>
              <a:rPr lang="en-US" sz="2000" smtClean="0"/>
              <a:t>(the first logical value to use- (2wc+wb)/2</a:t>
            </a:r>
          </a:p>
          <a:p>
            <a:pPr marL="660400" indent="-660400" eaLnBrk="1" hangingPunct="1">
              <a:lnSpc>
                <a:spcPct val="80000"/>
              </a:lnSpc>
              <a:buFontTx/>
              <a:buAutoNum type="alphaLcParenBoth" startAt="5"/>
            </a:pPr>
            <a:r>
              <a:rPr lang="en-US" sz="2000" smtClean="0"/>
              <a:t>Enter another logical value in cell E39 and press the key F9.. record numbers in a table. </a:t>
            </a:r>
          </a:p>
          <a:p>
            <a:pPr marL="660400" indent="-660400" eaLnBrk="1" hangingPunct="1">
              <a:lnSpc>
                <a:spcPct val="80000"/>
              </a:lnSpc>
              <a:buFontTx/>
              <a:buAutoNum type="alphaLcParenBoth" startAt="5"/>
            </a:pPr>
            <a:r>
              <a:rPr lang="en-US" sz="2000" smtClean="0"/>
              <a:t>See table</a:t>
            </a:r>
          </a:p>
          <a:p>
            <a:pPr marL="660400" indent="-660400" eaLnBrk="1" hangingPunct="1">
              <a:lnSpc>
                <a:spcPct val="80000"/>
              </a:lnSpc>
              <a:buFontTx/>
              <a:buAutoNum type="alphaLcParenBoth" startAt="5"/>
            </a:pPr>
            <a:r>
              <a:rPr lang="en-US" sz="2000" smtClean="0"/>
              <a:t>Find the stable adj for strategy 6</a:t>
            </a:r>
          </a:p>
          <a:p>
            <a:pPr marL="660400" indent="-660400" eaLnBrk="1" hangingPunct="1">
              <a:lnSpc>
                <a:spcPct val="80000"/>
              </a:lnSpc>
              <a:buFontTx/>
              <a:buNone/>
            </a:pPr>
            <a:r>
              <a:rPr lang="en-US" sz="200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800" smtClean="0">
                <a:solidFill>
                  <a:srgbClr val="000099"/>
                </a:solidFill>
              </a:rPr>
              <a:t>Excel method for Strategy 6</a:t>
            </a:r>
          </a:p>
        </p:txBody>
      </p:sp>
      <p:graphicFrame>
        <p:nvGraphicFramePr>
          <p:cNvPr id="138243" name="Group 3"/>
          <p:cNvGraphicFramePr>
            <a:graphicFrameLocks noGrp="1"/>
          </p:cNvGraphicFramePr>
          <p:nvPr>
            <p:ph idx="1"/>
          </p:nvPr>
        </p:nvGraphicFramePr>
        <p:xfrm>
          <a:off x="914400" y="1219200"/>
          <a:ext cx="7315200" cy="5657088"/>
        </p:xfrm>
        <a:graphic>
          <a:graphicData uri="http://schemas.openxmlformats.org/drawingml/2006/table">
            <a:tbl>
              <a:tblPr/>
              <a:tblGrid>
                <a:gridCol w="434975"/>
                <a:gridCol w="2100263"/>
                <a:gridCol w="1884362"/>
                <a:gridCol w="2895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2500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Company 1 Optimal Adjustment, a</a:t>
                      </a:r>
                      <a:r>
                        <a:rPr kumimoji="0" lang="en-US" sz="1800" b="0" i="0" u="none" strike="noStrike" cap="none" normalizeH="0" baseline="-25000" smtClean="0">
                          <a:ln>
                            <a:noFill/>
                          </a:ln>
                          <a:solidFill>
                            <a:schemeClr val="tx1"/>
                          </a:solidFill>
                          <a:effectLst/>
                          <a:latin typeface="Arial" charset="0"/>
                        </a:rPr>
                        <a:t>max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(use 4 decimals)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All Other Companies Adjustment Subtracted From Signal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New logical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25.3933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28.19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(25.3933+28.19)/2=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26.7916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Arial" charset="0"/>
                        </a:rPr>
                        <a:t>26.7916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rPr>
                        <a:t>Avg</a:t>
                      </a:r>
                      <a:r>
                        <a:rPr kumimoji="0" lang="en-US" sz="1400" b="0" i="0" u="none" strike="noStrike" cap="none" normalizeH="0" baseline="0" dirty="0" smtClean="0">
                          <a:ln>
                            <a:noFill/>
                          </a:ln>
                          <a:solidFill>
                            <a:schemeClr val="tx1"/>
                          </a:solidFill>
                          <a:effectLst/>
                          <a:latin typeface="Arial" charset="0"/>
                        </a:rPr>
                        <a:t> of </a:t>
                      </a:r>
                      <a:r>
                        <a:rPr kumimoji="0" lang="en-US" sz="1400" b="0" i="0" u="none" strike="noStrike" cap="none" normalizeH="0" baseline="0" dirty="0" err="1" smtClean="0">
                          <a:ln>
                            <a:noFill/>
                          </a:ln>
                          <a:solidFill>
                            <a:schemeClr val="tx1"/>
                          </a:solidFill>
                          <a:effectLst/>
                          <a:latin typeface="Arial" charset="0"/>
                        </a:rPr>
                        <a:t>a</a:t>
                      </a:r>
                      <a:r>
                        <a:rPr kumimoji="0" lang="en-US" sz="1400" b="0" i="0" u="none" strike="noStrike" cap="none" normalizeH="0" baseline="-25000" dirty="0" err="1" smtClean="0">
                          <a:ln>
                            <a:noFill/>
                          </a:ln>
                          <a:solidFill>
                            <a:schemeClr val="tx1"/>
                          </a:solidFill>
                          <a:effectLst/>
                          <a:latin typeface="Arial" charset="0"/>
                        </a:rPr>
                        <a:t>max</a:t>
                      </a:r>
                      <a:r>
                        <a:rPr kumimoji="0" lang="en-US" sz="1400" b="0" i="0" u="none" strike="noStrike" cap="none" normalizeH="0" baseline="0" dirty="0" smtClean="0">
                          <a:ln>
                            <a:noFill/>
                          </a:ln>
                          <a:solidFill>
                            <a:schemeClr val="tx1"/>
                          </a:solidFill>
                          <a:effectLst/>
                          <a:latin typeface="Arial" charset="0"/>
                        </a:rPr>
                        <a:t>=final stable </a:t>
                      </a:r>
                      <a:r>
                        <a:rPr kumimoji="0" lang="en-US" sz="1400" b="0" i="0" u="none" strike="noStrike" cap="none" normalizeH="0" baseline="0" dirty="0" err="1" smtClean="0">
                          <a:ln>
                            <a:noFill/>
                          </a:ln>
                          <a:solidFill>
                            <a:schemeClr val="tx1"/>
                          </a:solidFill>
                          <a:effectLst/>
                          <a:latin typeface="Arial" charset="0"/>
                        </a:rPr>
                        <a:t>adj</a:t>
                      </a:r>
                      <a:r>
                        <a:rPr kumimoji="0" lang="en-US" sz="1400" b="0" i="0" u="none" strike="noStrike" cap="none" normalizeH="0" baseline="0" dirty="0" smtClean="0">
                          <a:ln>
                            <a:noFill/>
                          </a:ln>
                          <a:solidFill>
                            <a:schemeClr val="tx1"/>
                          </a:solidFill>
                          <a:effectLst/>
                          <a:latin typeface="Arial" charset="0"/>
                        </a:rPr>
                        <a:t> for strategy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37" name="Text Box 45"/>
          <p:cNvSpPr txBox="1">
            <a:spLocks noChangeArrowheads="1"/>
          </p:cNvSpPr>
          <p:nvPr/>
        </p:nvSpPr>
        <p:spPr bwMode="auto">
          <a:xfrm>
            <a:off x="6553200" y="3962400"/>
            <a:ext cx="2209800" cy="1190625"/>
          </a:xfrm>
          <a:prstGeom prst="rect">
            <a:avLst/>
          </a:prstGeom>
          <a:noFill/>
          <a:ln w="9525">
            <a:noFill/>
            <a:miter lim="800000"/>
            <a:headEnd/>
            <a:tailEnd/>
          </a:ln>
        </p:spPr>
        <p:txBody>
          <a:bodyPr>
            <a:spAutoFit/>
          </a:bodyPr>
          <a:lstStyle/>
          <a:p>
            <a:pPr>
              <a:spcBef>
                <a:spcPct val="50000"/>
              </a:spcBef>
            </a:pPr>
            <a:r>
              <a:rPr lang="en-US"/>
              <a:t>first logical value to use for class project- (2wc+wb)/2=28.19</a:t>
            </a:r>
          </a:p>
        </p:txBody>
      </p:sp>
      <p:sp>
        <p:nvSpPr>
          <p:cNvPr id="33838" name="Line 46"/>
          <p:cNvSpPr>
            <a:spLocks noChangeShapeType="1"/>
          </p:cNvSpPr>
          <p:nvPr/>
        </p:nvSpPr>
        <p:spPr bwMode="auto">
          <a:xfrm flipH="1" flipV="1">
            <a:off x="3581400" y="3429000"/>
            <a:ext cx="327660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2400" smtClean="0">
                <a:solidFill>
                  <a:srgbClr val="000099"/>
                </a:solidFill>
              </a:rPr>
              <a:t>Strategy 6-</a:t>
            </a:r>
            <a:r>
              <a:rPr lang="en-US" sz="2400" smtClean="0"/>
              <a:t> Company 1 will </a:t>
            </a:r>
            <a:br>
              <a:rPr lang="en-US" sz="2400" smtClean="0"/>
            </a:br>
            <a:r>
              <a:rPr lang="en-US" sz="2400" smtClean="0"/>
              <a:t>Bid=$264.9M-$27.031M=$237.869M </a:t>
            </a:r>
            <a:r>
              <a:rPr lang="en-US" smtClean="0">
                <a:solidFill>
                  <a:srgbClr val="000099"/>
                </a:solidFill>
              </a:rPr>
              <a:t/>
            </a:r>
            <a:br>
              <a:rPr lang="en-US" smtClean="0">
                <a:solidFill>
                  <a:srgbClr val="000099"/>
                </a:solidFill>
              </a:rPr>
            </a:br>
            <a:endParaRPr lang="en-US" smtClean="0"/>
          </a:p>
        </p:txBody>
      </p:sp>
      <p:sp>
        <p:nvSpPr>
          <p:cNvPr id="34819" name="Table Placeholder 2"/>
          <p:cNvSpPr>
            <a:spLocks noGrp="1" noTextEdit="1"/>
          </p:cNvSpPr>
          <p:nvPr>
            <p:ph type="tbl" idx="1"/>
          </p:nvPr>
        </p:nvSpPr>
        <p:spPr/>
      </p:sp>
      <p:sp>
        <p:nvSpPr>
          <p:cNvPr id="34820" name="Rectangle 3"/>
          <p:cNvSpPr>
            <a:spLocks noChangeArrowheads="1"/>
          </p:cNvSpPr>
          <p:nvPr/>
        </p:nvSpPr>
        <p:spPr bwMode="auto">
          <a:xfrm>
            <a:off x="914400" y="2284413"/>
            <a:ext cx="5943600" cy="3278187"/>
          </a:xfrm>
          <a:prstGeom prst="rect">
            <a:avLst/>
          </a:prstGeom>
          <a:noFill/>
          <a:ln w="9525">
            <a:noFill/>
            <a:miter lim="800000"/>
            <a:headEnd/>
            <a:tailEnd/>
          </a:ln>
        </p:spPr>
        <p:txBody>
          <a:bodyPr>
            <a:spAutoFit/>
          </a:bodyPr>
          <a:lstStyle/>
          <a:p>
            <a:pPr>
              <a:spcAft>
                <a:spcPct val="50000"/>
              </a:spcAft>
            </a:pPr>
            <a:r>
              <a:rPr lang="en-US">
                <a:sym typeface="Symbol" pitchFamily="18" charset="2"/>
              </a:rPr>
              <a:t>Using </a:t>
            </a:r>
            <a:r>
              <a:rPr lang="en-US" b="1" i="1">
                <a:sym typeface="Symbol" pitchFamily="18" charset="2"/>
              </a:rPr>
              <a:t>Auction Equilibrium.xls</a:t>
            </a:r>
            <a:r>
              <a:rPr lang="en-US">
                <a:sym typeface="Symbol" pitchFamily="18" charset="2"/>
              </a:rPr>
              <a:t> to determine 10 stable strategy values, and averaging the results, we find a signal adjustment of 27.031 million dollars.  This provides our Nash equilibrium and is the final answer to our bidding strategy problem.  </a:t>
            </a:r>
            <a:r>
              <a:rPr lang="en-US" b="1" i="1">
                <a:solidFill>
                  <a:srgbClr val="FF0000"/>
                </a:solidFill>
                <a:sym typeface="Symbol" pitchFamily="18" charset="2"/>
              </a:rPr>
              <a:t>If each company reduced its signal by $27,031,000 then there would be no expected gain for any one company, if it deviated from this plan.</a:t>
            </a:r>
            <a:endParaRPr lang="en-US">
              <a:sym typeface="Symbol" pitchFamily="18" charset="2"/>
            </a:endParaRPr>
          </a:p>
          <a:p>
            <a:pPr>
              <a:spcAft>
                <a:spcPct val="50000"/>
              </a:spcAft>
            </a:pPr>
            <a:r>
              <a:rPr lang="en-US">
                <a:sym typeface="Symbol" pitchFamily="18" charset="2"/>
              </a:rPr>
              <a:t>	Specifically, we will reduce our signal of $264</a:t>
            </a:r>
            <a:r>
              <a:rPr lang="en-US"/>
              <a:t>,900,000 by $</a:t>
            </a:r>
            <a:r>
              <a:rPr lang="en-US">
                <a:sym typeface="Symbol" pitchFamily="18" charset="2"/>
              </a:rPr>
              <a:t>27,031,000</a:t>
            </a:r>
            <a:r>
              <a:rPr lang="en-US"/>
              <a:t> and submit a bid of </a:t>
            </a:r>
            <a:r>
              <a:rPr lang="en-US" b="1" i="1">
                <a:solidFill>
                  <a:srgbClr val="FF0000"/>
                </a:solidFill>
              </a:rPr>
              <a:t>$237,869,000</a:t>
            </a:r>
            <a:r>
              <a:rPr lang="en-US"/>
              <a:t>.</a:t>
            </a:r>
            <a:endParaRPr lang="en-US">
              <a:sym typeface="Symbol" pitchFamily="18"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6-Stable because it uses Nash Concept</a:t>
            </a:r>
            <a:endParaRPr lang="en-US" dirty="0"/>
          </a:p>
        </p:txBody>
      </p:sp>
      <p:graphicFrame>
        <p:nvGraphicFramePr>
          <p:cNvPr id="4" name="Table Placeholder 3"/>
          <p:cNvGraphicFramePr>
            <a:graphicFrameLocks noGrp="1"/>
          </p:cNvGraphicFramePr>
          <p:nvPr>
            <p:ph type="tbl" idx="1"/>
          </p:nvPr>
        </p:nvGraphicFramePr>
        <p:xfrm>
          <a:off x="381000" y="1828800"/>
          <a:ext cx="8153402" cy="4114799"/>
        </p:xfrm>
        <a:graphic>
          <a:graphicData uri="http://schemas.openxmlformats.org/drawingml/2006/table">
            <a:tbl>
              <a:tblPr/>
              <a:tblGrid>
                <a:gridCol w="1381637"/>
                <a:gridCol w="557299"/>
                <a:gridCol w="870780"/>
                <a:gridCol w="1454203"/>
                <a:gridCol w="557299"/>
                <a:gridCol w="557299"/>
                <a:gridCol w="789508"/>
                <a:gridCol w="983981"/>
                <a:gridCol w="1001396"/>
              </a:tblGrid>
              <a:tr h="325632">
                <a:tc>
                  <a:txBody>
                    <a:bodyPr/>
                    <a:lstStyle/>
                    <a:p>
                      <a:pPr algn="l" fontAlgn="b"/>
                      <a:endParaRPr lang="en-US" sz="1100" b="0"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gridSpan="2">
                  <a:txBody>
                    <a:bodyPr/>
                    <a:lstStyle/>
                    <a:p>
                      <a:pPr algn="l" fontAlgn="b"/>
                      <a:r>
                        <a:rPr lang="en-US" sz="1100" b="0" i="0" u="none" strike="noStrike" dirty="0">
                          <a:solidFill>
                            <a:srgbClr val="000000"/>
                          </a:solidFill>
                          <a:latin typeface="Times New Roman"/>
                        </a:rPr>
                        <a:t>Signal </a:t>
                      </a:r>
                      <a:r>
                        <a:rPr lang="en-US" sz="1100" b="0" i="0" u="none" strike="noStrike" dirty="0" err="1">
                          <a:solidFill>
                            <a:srgbClr val="000000"/>
                          </a:solidFill>
                          <a:latin typeface="Times New Roman"/>
                        </a:rPr>
                        <a:t>Adj</a:t>
                      </a:r>
                      <a:r>
                        <a:rPr lang="en-US" sz="1100" b="0" i="0" u="none" strike="noStrike" dirty="0">
                          <a:solidFill>
                            <a:srgbClr val="000000"/>
                          </a:solidFill>
                          <a:latin typeface="Times New Roman"/>
                        </a:rPr>
                        <a:t> for the Error</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100" b="1" i="0" u="none" strike="noStrike">
                          <a:solidFill>
                            <a:srgbClr val="000000"/>
                          </a:solidFill>
                          <a:latin typeface="Times New Roman"/>
                        </a:rPr>
                        <a:t>Results Of Adjustment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r>
              <a:tr h="947292">
                <a:tc>
                  <a:txBody>
                    <a:bodyPr/>
                    <a:lstStyle/>
                    <a:p>
                      <a:pPr algn="l" fontAlgn="b"/>
                      <a:r>
                        <a:rPr lang="en-US" sz="1100" b="0" i="0" u="none" strike="noStrike">
                          <a:solidFill>
                            <a:srgbClr val="000000"/>
                          </a:solidFill>
                          <a:latin typeface="Times New Roman"/>
                        </a:rPr>
                        <a:t>WC</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Times New Roman"/>
                        </a:rPr>
                        <a:t>WB</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Times New Roman"/>
                        </a:rPr>
                        <a:t>Company 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Times New Roman"/>
                        </a:rPr>
                        <a:t>All other companies(2-19)</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latin typeface="Times New Roman"/>
                        </a:rPr>
                        <a:t>Company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a:solidFill>
                            <a:srgbClr val="000000"/>
                          </a:solidFill>
                          <a:latin typeface="Times New Roman"/>
                        </a:rPr>
                        <a:t>Average For All Other Companies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36461">
                <a:tc>
                  <a:txBody>
                    <a:bodyPr/>
                    <a:lstStyle/>
                    <a:p>
                      <a:pPr algn="r" fontAlgn="b"/>
                      <a:r>
                        <a:rPr lang="en-US" sz="1100" b="0" i="0" u="none" strike="noStrike">
                          <a:solidFill>
                            <a:srgbClr val="000000"/>
                          </a:solidFill>
                          <a:latin typeface="Times New Roman"/>
                        </a:rPr>
                        <a:t>25.003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Times New Roman"/>
                        </a:rPr>
                        <a:t>6.382</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Times New Roman"/>
                        </a:rPr>
                        <a:t>27.031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Times New Roman"/>
                        </a:rPr>
                        <a:t>27.031</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Times New Roman"/>
                        </a:rPr>
                        <a:t>Probability of Winning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latin typeface="Times New Roman"/>
                        </a:rPr>
                        <a:t>0.0542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Times New Roman"/>
                        </a:rPr>
                        <a:t>0.052544444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122">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Times New Roman"/>
                        </a:rPr>
                        <a:t>Mean Extra Profit If Company Wins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latin typeface="Times New Roman"/>
                        </a:rPr>
                        <a:t>2.033550547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Times New Roman"/>
                        </a:rPr>
                        <a:t>2.027167495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292">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Times New Roman"/>
                        </a:rPr>
                        <a:t>Expected Value Of Adjustment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latin typeface="Times New Roman"/>
                        </a:rPr>
                        <a:t>0.11021844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Times New Roman"/>
                        </a:rPr>
                        <a:t>0.1065164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of other Strategies</a:t>
            </a:r>
            <a:endParaRPr lang="en-US" dirty="0"/>
          </a:p>
        </p:txBody>
      </p:sp>
      <p:pic>
        <p:nvPicPr>
          <p:cNvPr id="46081" name="Picture 1"/>
          <p:cNvPicPr>
            <a:picLocks noChangeAspect="1" noChangeArrowheads="1"/>
          </p:cNvPicPr>
          <p:nvPr/>
        </p:nvPicPr>
        <p:blipFill>
          <a:blip r:embed="rId2"/>
          <a:srcRect/>
          <a:stretch>
            <a:fillRect/>
          </a:stretch>
        </p:blipFill>
        <p:spPr bwMode="auto">
          <a:xfrm>
            <a:off x="0" y="914400"/>
            <a:ext cx="4495800" cy="1340333"/>
          </a:xfrm>
          <a:prstGeom prst="rect">
            <a:avLst/>
          </a:prstGeom>
          <a:noFill/>
          <a:ln w="9525">
            <a:noFill/>
            <a:miter lim="800000"/>
            <a:headEnd/>
            <a:tailEnd/>
          </a:ln>
          <a:effectLst/>
        </p:spPr>
      </p:pic>
      <p:pic>
        <p:nvPicPr>
          <p:cNvPr id="53250" name="Picture 2"/>
          <p:cNvPicPr>
            <a:picLocks noGrp="1" noChangeAspect="1" noChangeArrowheads="1"/>
          </p:cNvPicPr>
          <p:nvPr>
            <p:ph type="tbl" idx="1"/>
          </p:nvPr>
        </p:nvPicPr>
        <p:blipFill>
          <a:blip r:embed="rId3"/>
          <a:srcRect/>
          <a:stretch>
            <a:fillRect/>
          </a:stretch>
        </p:blipFill>
        <p:spPr bwMode="auto">
          <a:xfrm>
            <a:off x="1" y="2362200"/>
            <a:ext cx="4495800" cy="1340094"/>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a:srcRect/>
          <a:stretch>
            <a:fillRect/>
          </a:stretch>
        </p:blipFill>
        <p:spPr bwMode="auto">
          <a:xfrm>
            <a:off x="105534" y="3886200"/>
            <a:ext cx="4439474" cy="1323540"/>
          </a:xfrm>
          <a:prstGeom prst="rect">
            <a:avLst/>
          </a:prstGeom>
          <a:noFill/>
          <a:ln w="9525">
            <a:noFill/>
            <a:miter lim="800000"/>
            <a:headEnd/>
            <a:tailEnd/>
          </a:ln>
          <a:effectLst/>
        </p:spPr>
      </p:pic>
      <p:sp>
        <p:nvSpPr>
          <p:cNvPr id="8" name="TextBox 7"/>
          <p:cNvSpPr txBox="1"/>
          <p:nvPr/>
        </p:nvSpPr>
        <p:spPr>
          <a:xfrm>
            <a:off x="4724400" y="1371600"/>
            <a:ext cx="1600200" cy="369332"/>
          </a:xfrm>
          <a:prstGeom prst="rect">
            <a:avLst/>
          </a:prstGeom>
          <a:noFill/>
        </p:spPr>
        <p:txBody>
          <a:bodyPr wrap="square" rtlCol="0">
            <a:spAutoFit/>
          </a:bodyPr>
          <a:lstStyle/>
          <a:p>
            <a:r>
              <a:rPr lang="en-US" dirty="0" smtClean="0"/>
              <a:t>Strategy 4</a:t>
            </a:r>
            <a:endParaRPr lang="en-US" dirty="0"/>
          </a:p>
        </p:txBody>
      </p:sp>
      <p:sp>
        <p:nvSpPr>
          <p:cNvPr id="9" name="TextBox 8"/>
          <p:cNvSpPr txBox="1"/>
          <p:nvPr/>
        </p:nvSpPr>
        <p:spPr>
          <a:xfrm>
            <a:off x="4648200" y="2819400"/>
            <a:ext cx="1600200" cy="369332"/>
          </a:xfrm>
          <a:prstGeom prst="rect">
            <a:avLst/>
          </a:prstGeom>
          <a:noFill/>
        </p:spPr>
        <p:txBody>
          <a:bodyPr wrap="square" rtlCol="0">
            <a:spAutoFit/>
          </a:bodyPr>
          <a:lstStyle/>
          <a:p>
            <a:r>
              <a:rPr lang="en-US" dirty="0" smtClean="0"/>
              <a:t>Strategy 5</a:t>
            </a:r>
            <a:endParaRPr lang="en-US" dirty="0"/>
          </a:p>
        </p:txBody>
      </p:sp>
      <p:sp>
        <p:nvSpPr>
          <p:cNvPr id="10" name="TextBox 9"/>
          <p:cNvSpPr txBox="1"/>
          <p:nvPr/>
        </p:nvSpPr>
        <p:spPr>
          <a:xfrm>
            <a:off x="4648200" y="4191000"/>
            <a:ext cx="1600200" cy="369332"/>
          </a:xfrm>
          <a:prstGeom prst="rect">
            <a:avLst/>
          </a:prstGeom>
          <a:noFill/>
        </p:spPr>
        <p:txBody>
          <a:bodyPr wrap="square" rtlCol="0">
            <a:spAutoFit/>
          </a:bodyPr>
          <a:lstStyle/>
          <a:p>
            <a:r>
              <a:rPr lang="en-US" dirty="0" smtClean="0"/>
              <a:t>Strategy 2</a:t>
            </a:r>
            <a:endParaRPr lang="en-US" dirty="0"/>
          </a:p>
        </p:txBody>
      </p:sp>
      <p:pic>
        <p:nvPicPr>
          <p:cNvPr id="53252" name="Picture 4"/>
          <p:cNvPicPr>
            <a:picLocks noChangeAspect="1" noChangeArrowheads="1"/>
          </p:cNvPicPr>
          <p:nvPr/>
        </p:nvPicPr>
        <p:blipFill>
          <a:blip r:embed="rId5"/>
          <a:srcRect/>
          <a:stretch>
            <a:fillRect/>
          </a:stretch>
        </p:blipFill>
        <p:spPr bwMode="auto">
          <a:xfrm>
            <a:off x="88099" y="5257800"/>
            <a:ext cx="4483901" cy="1336785"/>
          </a:xfrm>
          <a:prstGeom prst="rect">
            <a:avLst/>
          </a:prstGeom>
          <a:noFill/>
          <a:ln w="9525">
            <a:noFill/>
            <a:miter lim="800000"/>
            <a:headEnd/>
            <a:tailEnd/>
          </a:ln>
          <a:effectLst/>
        </p:spPr>
      </p:pic>
      <p:sp>
        <p:nvSpPr>
          <p:cNvPr id="12" name="TextBox 11"/>
          <p:cNvSpPr txBox="1"/>
          <p:nvPr/>
        </p:nvSpPr>
        <p:spPr>
          <a:xfrm>
            <a:off x="4724400" y="5726668"/>
            <a:ext cx="1600200" cy="369332"/>
          </a:xfrm>
          <a:prstGeom prst="rect">
            <a:avLst/>
          </a:prstGeom>
          <a:noFill/>
        </p:spPr>
        <p:txBody>
          <a:bodyPr wrap="square" rtlCol="0">
            <a:spAutoFit/>
          </a:bodyPr>
          <a:lstStyle/>
          <a:p>
            <a:r>
              <a:rPr lang="en-US" dirty="0" smtClean="0"/>
              <a:t>Strategy 3</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28600" y="304800"/>
            <a:ext cx="7467600" cy="762000"/>
          </a:xfrm>
        </p:spPr>
        <p:txBody>
          <a:bodyPr/>
          <a:lstStyle/>
          <a:p>
            <a:pPr algn="r" eaLnBrk="1" hangingPunct="1"/>
            <a:r>
              <a:rPr lang="en-US" smtClean="0"/>
              <a:t>Recall-Project Assumptions</a:t>
            </a:r>
          </a:p>
        </p:txBody>
      </p:sp>
      <p:sp>
        <p:nvSpPr>
          <p:cNvPr id="4100" name="Rectangle 3"/>
          <p:cNvSpPr>
            <a:spLocks noGrp="1" noChangeArrowheads="1"/>
          </p:cNvSpPr>
          <p:nvPr>
            <p:ph type="body" idx="1"/>
          </p:nvPr>
        </p:nvSpPr>
        <p:spPr>
          <a:xfrm>
            <a:off x="304800" y="1066800"/>
            <a:ext cx="7543800" cy="4114800"/>
          </a:xfrm>
        </p:spPr>
        <p:txBody>
          <a:bodyPr/>
          <a:lstStyle/>
          <a:p>
            <a:pPr>
              <a:lnSpc>
                <a:spcPct val="90000"/>
              </a:lnSpc>
              <a:spcBef>
                <a:spcPct val="0"/>
              </a:spcBef>
              <a:spcAft>
                <a:spcPct val="50000"/>
              </a:spcAft>
              <a:buFontTx/>
              <a:buNone/>
            </a:pPr>
            <a:r>
              <a:rPr lang="en-US" sz="2400" b="1" u="sng" dirty="0" smtClean="0">
                <a:solidFill>
                  <a:srgbClr val="FF0000"/>
                </a:solidFill>
                <a:sym typeface="Wingdings" pitchFamily="2" charset="2"/>
              </a:rPr>
              <a:t>Assumption</a:t>
            </a:r>
            <a:r>
              <a:rPr lang="en-US" sz="2400" b="1" dirty="0" smtClean="0">
                <a:solidFill>
                  <a:srgbClr val="FF0000"/>
                </a:solidFill>
                <a:sym typeface="Wingdings" pitchFamily="2" charset="2"/>
              </a:rPr>
              <a:t> </a:t>
            </a:r>
            <a:r>
              <a:rPr lang="en-US" sz="2400" b="1" u="sng" dirty="0" smtClean="0">
                <a:solidFill>
                  <a:srgbClr val="FF0000"/>
                </a:solidFill>
                <a:sym typeface="Wingdings" pitchFamily="2" charset="2"/>
              </a:rPr>
              <a:t>1</a:t>
            </a:r>
            <a:r>
              <a:rPr lang="en-US" sz="2400" b="1" dirty="0" smtClean="0">
                <a:solidFill>
                  <a:srgbClr val="FF0000"/>
                </a:solidFill>
                <a:sym typeface="Wingdings" pitchFamily="2" charset="2"/>
              </a:rPr>
              <a:t>.  </a:t>
            </a:r>
          </a:p>
          <a:p>
            <a:pPr>
              <a:lnSpc>
                <a:spcPct val="50000"/>
              </a:lnSpc>
              <a:spcBef>
                <a:spcPct val="0"/>
              </a:spcBef>
              <a:spcAft>
                <a:spcPct val="50000"/>
              </a:spcAft>
              <a:buFontTx/>
              <a:buNone/>
            </a:pPr>
            <a:r>
              <a:rPr lang="en-US" sz="2400" b="1" i="1" dirty="0" smtClean="0"/>
              <a:t>The same 19 companies </a:t>
            </a:r>
          </a:p>
          <a:p>
            <a:pPr>
              <a:lnSpc>
                <a:spcPct val="50000"/>
              </a:lnSpc>
              <a:spcBef>
                <a:spcPct val="0"/>
              </a:spcBef>
              <a:spcAft>
                <a:spcPct val="50000"/>
              </a:spcAft>
              <a:buFontTx/>
              <a:buNone/>
            </a:pPr>
            <a:r>
              <a:rPr lang="en-US" sz="2400" b="1" i="1" dirty="0" smtClean="0"/>
              <a:t>			will each bid on future similar leases</a:t>
            </a:r>
          </a:p>
          <a:p>
            <a:pPr>
              <a:lnSpc>
                <a:spcPct val="50000"/>
              </a:lnSpc>
              <a:spcBef>
                <a:spcPct val="0"/>
              </a:spcBef>
              <a:spcAft>
                <a:spcPct val="50000"/>
              </a:spcAft>
              <a:buFontTx/>
              <a:buNone/>
            </a:pPr>
            <a:r>
              <a:rPr lang="en-US" sz="2400" b="1" i="1" dirty="0" smtClean="0"/>
              <a:t>  			only bidders for the tracts(This assumption is important for the Nash concept)</a:t>
            </a:r>
          </a:p>
          <a:p>
            <a:pPr>
              <a:lnSpc>
                <a:spcPct val="90000"/>
              </a:lnSpc>
              <a:spcBef>
                <a:spcPct val="0"/>
              </a:spcBef>
              <a:spcAft>
                <a:spcPct val="50000"/>
              </a:spcAft>
              <a:buFontTx/>
              <a:buNone/>
            </a:pPr>
            <a:r>
              <a:rPr lang="en-US" sz="2400" b="1" i="1" u="sng" dirty="0" smtClean="0">
                <a:solidFill>
                  <a:srgbClr val="FF0000"/>
                </a:solidFill>
                <a:sym typeface="Wingdings" pitchFamily="2" charset="2"/>
              </a:rPr>
              <a:t> Assumption</a:t>
            </a:r>
            <a:r>
              <a:rPr lang="en-US" sz="2400" b="1" i="1" dirty="0" smtClean="0">
                <a:solidFill>
                  <a:srgbClr val="FF0000"/>
                </a:solidFill>
                <a:sym typeface="Wingdings" pitchFamily="2" charset="2"/>
              </a:rPr>
              <a:t> </a:t>
            </a:r>
            <a:r>
              <a:rPr lang="en-US" sz="2400" b="1" i="1" u="sng" dirty="0" smtClean="0">
                <a:solidFill>
                  <a:srgbClr val="FF0000"/>
                </a:solidFill>
                <a:sym typeface="Wingdings" pitchFamily="2" charset="2"/>
              </a:rPr>
              <a:t>2</a:t>
            </a:r>
            <a:r>
              <a:rPr lang="en-US" sz="2400" b="1" i="1" dirty="0" smtClean="0">
                <a:solidFill>
                  <a:srgbClr val="FF0000"/>
                </a:solidFill>
                <a:sym typeface="Wingdings" pitchFamily="2" charset="2"/>
              </a:rPr>
              <a:t>.  </a:t>
            </a:r>
          </a:p>
          <a:p>
            <a:pPr>
              <a:lnSpc>
                <a:spcPct val="50000"/>
              </a:lnSpc>
              <a:spcBef>
                <a:spcPct val="0"/>
              </a:spcBef>
              <a:spcAft>
                <a:spcPct val="50000"/>
              </a:spcAft>
              <a:buFontTx/>
              <a:buNone/>
            </a:pPr>
            <a:r>
              <a:rPr lang="en-US" sz="2400" b="1" i="1" dirty="0" smtClean="0"/>
              <a:t>The geologists employed by companies</a:t>
            </a:r>
          </a:p>
          <a:p>
            <a:pPr>
              <a:lnSpc>
                <a:spcPct val="50000"/>
              </a:lnSpc>
              <a:spcBef>
                <a:spcPct val="0"/>
              </a:spcBef>
              <a:spcAft>
                <a:spcPct val="50000"/>
              </a:spcAft>
              <a:buFontTx/>
              <a:buNone/>
            </a:pPr>
            <a:r>
              <a:rPr lang="en-US" sz="2400" b="1" i="1" dirty="0" smtClean="0"/>
              <a:t>     equally expert </a:t>
            </a:r>
            <a:r>
              <a:rPr lang="en-US" sz="1800" b="1" i="1" dirty="0" smtClean="0">
                <a:solidFill>
                  <a:srgbClr val="FF0000"/>
                </a:solidFill>
              </a:rPr>
              <a:t>(evidence- the Mean of errors of all historical leases is 0</a:t>
            </a:r>
            <a:r>
              <a:rPr lang="en-US" sz="2400" b="1" i="1" dirty="0" smtClean="0">
                <a:solidFill>
                  <a:srgbClr val="FF0000"/>
                </a:solidFill>
              </a:rPr>
              <a:t>)</a:t>
            </a:r>
          </a:p>
          <a:p>
            <a:pPr>
              <a:lnSpc>
                <a:spcPct val="50000"/>
              </a:lnSpc>
              <a:spcBef>
                <a:spcPct val="0"/>
              </a:spcBef>
              <a:spcAft>
                <a:spcPct val="50000"/>
              </a:spcAft>
              <a:buFontTx/>
              <a:buNone/>
            </a:pPr>
            <a:r>
              <a:rPr lang="en-US" sz="2400" b="1" i="1" dirty="0" smtClean="0"/>
              <a:t> on average, they can estimate the correct </a:t>
            </a:r>
          </a:p>
          <a:p>
            <a:pPr>
              <a:lnSpc>
                <a:spcPct val="50000"/>
              </a:lnSpc>
              <a:spcBef>
                <a:spcPct val="0"/>
              </a:spcBef>
              <a:spcAft>
                <a:spcPct val="50000"/>
              </a:spcAft>
              <a:buFontTx/>
              <a:buNone/>
            </a:pPr>
            <a:r>
              <a:rPr lang="en-US" sz="2400" b="1" i="1" dirty="0" smtClean="0"/>
              <a:t>    values of leases.</a:t>
            </a:r>
            <a:endParaRPr lang="en-US" sz="2400" b="1" i="1" dirty="0" smtClean="0">
              <a:solidFill>
                <a:srgbClr val="FF0000"/>
              </a:solidFill>
            </a:endParaRPr>
          </a:p>
          <a:p>
            <a:pPr>
              <a:lnSpc>
                <a:spcPct val="90000"/>
              </a:lnSpc>
              <a:spcBef>
                <a:spcPct val="0"/>
              </a:spcBef>
              <a:spcAft>
                <a:spcPct val="50000"/>
              </a:spcAft>
              <a:buFontTx/>
              <a:buNone/>
            </a:pPr>
            <a:r>
              <a:rPr lang="en-US" sz="2400" b="1" i="1" dirty="0" smtClean="0">
                <a:solidFill>
                  <a:srgbClr val="FF0000"/>
                </a:solidFill>
              </a:rPr>
              <a:t>evidence	</a:t>
            </a:r>
          </a:p>
          <a:p>
            <a:pPr>
              <a:lnSpc>
                <a:spcPct val="90000"/>
              </a:lnSpc>
              <a:spcBef>
                <a:spcPct val="0"/>
              </a:spcBef>
              <a:spcAft>
                <a:spcPct val="50000"/>
              </a:spcAft>
              <a:buFontTx/>
              <a:buNone/>
            </a:pPr>
            <a:r>
              <a:rPr lang="en-US" sz="2400" dirty="0" smtClean="0">
                <a:solidFill>
                  <a:srgbClr val="000000"/>
                </a:solidFill>
              </a:rPr>
              <a:t>each signal for the value of an undeveloped tract is an observation of a continuous random variable, </a:t>
            </a:r>
            <a:r>
              <a:rPr lang="en-US" sz="2400" i="1" dirty="0" err="1" smtClean="0">
                <a:solidFill>
                  <a:srgbClr val="000000"/>
                </a:solidFill>
              </a:rPr>
              <a:t>S</a:t>
            </a:r>
            <a:r>
              <a:rPr lang="en-US" sz="2400" i="1" baseline="-25000" dirty="0" err="1" smtClean="0">
                <a:solidFill>
                  <a:srgbClr val="000000"/>
                </a:solidFill>
              </a:rPr>
              <a:t>v</a:t>
            </a:r>
            <a:r>
              <a:rPr lang="en-US" sz="2400" dirty="0" smtClean="0">
                <a:solidFill>
                  <a:srgbClr val="000000"/>
                </a:solidFill>
              </a:rPr>
              <a:t>, </a:t>
            </a:r>
          </a:p>
          <a:p>
            <a:pPr>
              <a:lnSpc>
                <a:spcPct val="90000"/>
              </a:lnSpc>
              <a:spcBef>
                <a:spcPct val="0"/>
              </a:spcBef>
              <a:spcAft>
                <a:spcPct val="50000"/>
              </a:spcAft>
              <a:buFontTx/>
              <a:buNone/>
            </a:pPr>
            <a:endParaRPr lang="en-US" dirty="0" smtClean="0">
              <a:solidFill>
                <a:srgbClr val="000000"/>
              </a:solidFill>
            </a:endParaRPr>
          </a:p>
          <a:p>
            <a:pPr eaLnBrk="1" hangingPunct="1">
              <a:lnSpc>
                <a:spcPct val="90000"/>
              </a:lnSpc>
            </a:pPr>
            <a:endParaRPr lang="en-US" dirty="0" smtClean="0"/>
          </a:p>
        </p:txBody>
      </p:sp>
      <p:graphicFrame>
        <p:nvGraphicFramePr>
          <p:cNvPr id="4098" name="Object 4"/>
          <p:cNvGraphicFramePr>
            <a:graphicFrameLocks noChangeAspect="1"/>
          </p:cNvGraphicFramePr>
          <p:nvPr/>
        </p:nvGraphicFramePr>
        <p:xfrm>
          <a:off x="304800" y="6070600"/>
          <a:ext cx="7391400" cy="635000"/>
        </p:xfrm>
        <a:graphic>
          <a:graphicData uri="http://schemas.openxmlformats.org/presentationml/2006/ole">
            <p:oleObj spid="_x0000_s4098" name="Equation" r:id="rId3" imgW="2654280" imgH="2286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lnSpc>
                <a:spcPct val="80000"/>
              </a:lnSpc>
            </a:pPr>
            <a:r>
              <a:rPr lang="en-US" smtClean="0"/>
              <a:t/>
            </a:r>
            <a:br>
              <a:rPr lang="en-US" smtClean="0"/>
            </a:br>
            <a:r>
              <a:rPr lang="en-US" smtClean="0">
                <a:solidFill>
                  <a:srgbClr val="000099"/>
                </a:solidFill>
              </a:rPr>
              <a:t>Strategy 1-Bid $264.9M</a:t>
            </a:r>
            <a:br>
              <a:rPr lang="en-US" smtClean="0">
                <a:solidFill>
                  <a:srgbClr val="000099"/>
                </a:solidFill>
              </a:rPr>
            </a:br>
            <a:r>
              <a:rPr lang="en-US" smtClean="0"/>
              <a:t>-</a:t>
            </a:r>
            <a:r>
              <a:rPr lang="en-US" sz="2000" smtClean="0"/>
              <a:t>Bid your signal. What will happen? Give reasoning for your analysis</a:t>
            </a:r>
            <a:r>
              <a:rPr lang="en-US" smtClean="0"/>
              <a:t/>
            </a:r>
            <a:br>
              <a:rPr lang="en-US" smtClean="0"/>
            </a:br>
            <a:endParaRPr lang="en-US" smtClean="0"/>
          </a:p>
        </p:txBody>
      </p:sp>
      <p:sp>
        <p:nvSpPr>
          <p:cNvPr id="10243" name="Rectangle 3"/>
          <p:cNvSpPr>
            <a:spLocks noGrp="1" noChangeArrowheads="1"/>
          </p:cNvSpPr>
          <p:nvPr>
            <p:ph type="body" idx="1"/>
          </p:nvPr>
        </p:nvSpPr>
        <p:spPr/>
        <p:txBody>
          <a:bodyPr/>
          <a:lstStyle/>
          <a:p>
            <a:pPr>
              <a:spcBef>
                <a:spcPct val="0"/>
              </a:spcBef>
              <a:spcAft>
                <a:spcPct val="50000"/>
              </a:spcAft>
              <a:buFontTx/>
              <a:buNone/>
            </a:pPr>
            <a:r>
              <a:rPr lang="en-US" smtClean="0"/>
              <a:t>  </a:t>
            </a:r>
            <a:r>
              <a:rPr lang="en-US" b="1" i="1" smtClean="0">
                <a:solidFill>
                  <a:srgbClr val="FF0000"/>
                </a:solidFill>
              </a:rPr>
              <a:t>Had all companies bid their signals, the losses would have been huge, ranging from 14.1 to 37.3 million dollars!  </a:t>
            </a:r>
            <a:r>
              <a:rPr lang="en-US" smtClean="0"/>
              <a:t>Evidently, bidding one’s signal is a disastrous strategy. Strategy 1 not optimal because  the  extra profit values for the historic auctions </a:t>
            </a:r>
            <a:r>
              <a:rPr lang="en-US" smtClean="0">
                <a:latin typeface="Calibri" pitchFamily="34" charset="0"/>
              </a:rPr>
              <a:t>are all negative, indicating that each winner paid more for the lease than it was worth to the company. </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809625"/>
            <a:ext cx="8229600" cy="608013"/>
          </a:xfrm>
        </p:spPr>
        <p:txBody>
          <a:bodyPr/>
          <a:lstStyle/>
          <a:p>
            <a:pPr eaLnBrk="1" hangingPunct="1"/>
            <a:r>
              <a:rPr lang="en-US" smtClean="0"/>
              <a:t>Recall-Project Assumptions</a:t>
            </a:r>
          </a:p>
        </p:txBody>
      </p:sp>
      <p:sp>
        <p:nvSpPr>
          <p:cNvPr id="37891" name="Rectangle 3"/>
          <p:cNvSpPr>
            <a:spLocks noGrp="1" noChangeArrowheads="1"/>
          </p:cNvSpPr>
          <p:nvPr>
            <p:ph type="body" idx="1"/>
          </p:nvPr>
        </p:nvSpPr>
        <p:spPr/>
        <p:txBody>
          <a:bodyPr/>
          <a:lstStyle/>
          <a:p>
            <a:pPr>
              <a:spcBef>
                <a:spcPct val="0"/>
              </a:spcBef>
              <a:spcAft>
                <a:spcPct val="50000"/>
              </a:spcAft>
              <a:buFontTx/>
              <a:buNone/>
            </a:pPr>
            <a:r>
              <a:rPr lang="en-US" sz="1800" dirty="0" smtClean="0">
                <a:latin typeface="Times New Roman" pitchFamily="18" charset="0"/>
              </a:rPr>
              <a:t>	</a:t>
            </a:r>
            <a:r>
              <a:rPr lang="en-US" sz="2400" dirty="0" smtClean="0">
                <a:solidFill>
                  <a:srgbClr val="000000"/>
                </a:solidFill>
              </a:rPr>
              <a:t>	</a:t>
            </a:r>
            <a:r>
              <a:rPr lang="en-US" sz="2400" b="1" u="sng" dirty="0" smtClean="0">
                <a:solidFill>
                  <a:srgbClr val="FF0000"/>
                </a:solidFill>
                <a:sym typeface="Wingdings" pitchFamily="2" charset="2"/>
              </a:rPr>
              <a:t>Assumption</a:t>
            </a:r>
            <a:r>
              <a:rPr lang="en-US" sz="2400" b="1" dirty="0" smtClean="0">
                <a:solidFill>
                  <a:srgbClr val="FF0000"/>
                </a:solidFill>
                <a:sym typeface="Wingdings" pitchFamily="2" charset="2"/>
              </a:rPr>
              <a:t> </a:t>
            </a:r>
            <a:r>
              <a:rPr lang="en-US" sz="2400" b="1" u="sng" dirty="0" smtClean="0">
                <a:solidFill>
                  <a:srgbClr val="FF0000"/>
                </a:solidFill>
                <a:sym typeface="Wingdings" pitchFamily="2" charset="2"/>
              </a:rPr>
              <a:t>3</a:t>
            </a:r>
            <a:r>
              <a:rPr lang="en-US" sz="2400" b="1" dirty="0" smtClean="0">
                <a:solidFill>
                  <a:srgbClr val="FF0000"/>
                </a:solidFill>
                <a:sym typeface="Wingdings" pitchFamily="2" charset="2"/>
              </a:rPr>
              <a:t>.  </a:t>
            </a:r>
            <a:r>
              <a:rPr lang="en-US" sz="2400" b="1" i="1" dirty="0" smtClean="0">
                <a:sym typeface="Wingdings" pitchFamily="2" charset="2"/>
              </a:rPr>
              <a:t>E</a:t>
            </a:r>
            <a:r>
              <a:rPr lang="en-US" sz="2400" b="1" i="1" dirty="0" smtClean="0"/>
              <a:t>xcept for their means, the distributions of the </a:t>
            </a:r>
            <a:r>
              <a:rPr lang="en-US" sz="2400" b="1" i="1" dirty="0" err="1" smtClean="0"/>
              <a:t>S</a:t>
            </a:r>
            <a:r>
              <a:rPr lang="en-US" sz="2400" b="1" i="1" baseline="-25000" dirty="0" err="1" smtClean="0"/>
              <a:t>v</a:t>
            </a:r>
            <a:r>
              <a:rPr lang="en-US" sz="2400" b="1" dirty="0" err="1" smtClean="0"/>
              <a:t>’</a:t>
            </a:r>
            <a:r>
              <a:rPr lang="en-US" sz="2400" b="1" i="1" dirty="0" err="1" smtClean="0"/>
              <a:t>s</a:t>
            </a:r>
            <a:r>
              <a:rPr lang="en-US" sz="2400" b="1" i="1" dirty="0" smtClean="0"/>
              <a:t> are all identical</a:t>
            </a:r>
          </a:p>
          <a:p>
            <a:pPr>
              <a:spcBef>
                <a:spcPct val="0"/>
              </a:spcBef>
              <a:spcAft>
                <a:spcPct val="50000"/>
              </a:spcAft>
              <a:buFontTx/>
              <a:buNone/>
            </a:pPr>
            <a:r>
              <a:rPr lang="en-US" sz="2400" b="1" i="1" dirty="0" smtClean="0"/>
              <a:t>(The shape /The Spread)-This allows us to treat all the 20 historical leases as one sample -&gt; We use the sample to show that mean of errors is 0 &amp; find the standard deviation of errors)</a:t>
            </a:r>
          </a:p>
          <a:p>
            <a:pPr>
              <a:spcBef>
                <a:spcPct val="0"/>
              </a:spcBef>
              <a:spcAft>
                <a:spcPct val="50000"/>
              </a:spcAft>
              <a:buFontTx/>
              <a:buNone/>
            </a:pPr>
            <a:r>
              <a:rPr lang="en-US" sz="2400" dirty="0" smtClean="0">
                <a:solidFill>
                  <a:srgbClr val="FF0000"/>
                </a:solidFill>
                <a:sym typeface="Wingdings" pitchFamily="2" charset="2"/>
              </a:rPr>
              <a:t>	</a:t>
            </a:r>
            <a:r>
              <a:rPr lang="en-US" sz="2400" b="1" u="sng" dirty="0" smtClean="0">
                <a:solidFill>
                  <a:srgbClr val="FF0000"/>
                </a:solidFill>
                <a:sym typeface="Wingdings" pitchFamily="2" charset="2"/>
              </a:rPr>
              <a:t>Assumption</a:t>
            </a:r>
            <a:r>
              <a:rPr lang="en-US" sz="2400" b="1" dirty="0" smtClean="0">
                <a:solidFill>
                  <a:srgbClr val="FF0000"/>
                </a:solidFill>
                <a:sym typeface="Wingdings" pitchFamily="2" charset="2"/>
              </a:rPr>
              <a:t> </a:t>
            </a:r>
            <a:r>
              <a:rPr lang="en-US" sz="2400" b="1" u="sng" dirty="0" smtClean="0">
                <a:solidFill>
                  <a:srgbClr val="FF0000"/>
                </a:solidFill>
                <a:sym typeface="Wingdings" pitchFamily="2" charset="2"/>
              </a:rPr>
              <a:t>4</a:t>
            </a:r>
            <a:r>
              <a:rPr lang="en-US" sz="2400" b="1" dirty="0" smtClean="0">
                <a:solidFill>
                  <a:srgbClr val="FF0000"/>
                </a:solidFill>
                <a:sym typeface="Wingdings" pitchFamily="2" charset="2"/>
              </a:rPr>
              <a:t>.  </a:t>
            </a:r>
          </a:p>
          <a:p>
            <a:pPr>
              <a:spcBef>
                <a:spcPct val="0"/>
              </a:spcBef>
              <a:spcAft>
                <a:spcPct val="50000"/>
              </a:spcAft>
              <a:buFontTx/>
              <a:buNone/>
            </a:pPr>
            <a:r>
              <a:rPr lang="en-US" sz="2400" b="1" i="1" dirty="0" smtClean="0"/>
              <a:t>All of the companies act in their own best interests, have the same profit margins, and have the same needs for business.  Thus, the fair value of a lease is the same for all 19 companies.</a:t>
            </a:r>
          </a:p>
          <a:p>
            <a:pPr eaLnBrk="1" hangingPunct="1"/>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b="1" dirty="0" smtClean="0">
                <a:effectLst>
                  <a:outerShdw blurRad="38100" dist="38100" dir="2700000" algn="tl">
                    <a:srgbClr val="000000">
                      <a:alpha val="43137"/>
                    </a:srgbClr>
                  </a:outerShdw>
                </a:effectLst>
              </a:rPr>
              <a:t>Simulation: Why?</a:t>
            </a:r>
          </a:p>
        </p:txBody>
      </p:sp>
      <p:sp>
        <p:nvSpPr>
          <p:cNvPr id="9219" name="Content Placeholder 2"/>
          <p:cNvSpPr>
            <a:spLocks noGrp="1"/>
          </p:cNvSpPr>
          <p:nvPr>
            <p:ph idx="1"/>
          </p:nvPr>
        </p:nvSpPr>
        <p:spPr/>
        <p:txBody>
          <a:bodyPr/>
          <a:lstStyle/>
          <a:p>
            <a:pPr eaLnBrk="1" hangingPunct="1"/>
            <a:r>
              <a:rPr lang="en-US" smtClean="0"/>
              <a:t>To estimate Winner’s Curse, why not just look at historical data?  We could, but get a better estimate with more data</a:t>
            </a:r>
          </a:p>
          <a:p>
            <a:pPr eaLnBrk="1" hangingPunct="1"/>
            <a:r>
              <a:rPr lang="en-US" smtClean="0"/>
              <a:t>We need more error data!</a:t>
            </a:r>
          </a:p>
          <a:p>
            <a:pPr eaLnBrk="1" hangingPunct="1"/>
            <a:r>
              <a:rPr lang="en-US" smtClean="0"/>
              <a:t>We can do Monte Carlo simulation if we know the distribution of errors</a:t>
            </a:r>
          </a:p>
          <a:p>
            <a:pPr eaLnBrk="1" hangingPunct="1"/>
            <a:r>
              <a:rPr lang="en-US" smtClean="0"/>
              <a:t>Plot normal distribution (with mean 0 and standard deviation you found) alongside your errors</a:t>
            </a:r>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eaLnBrk="1" hangingPunct="1">
              <a:defRPr/>
            </a:pPr>
            <a:r>
              <a:rPr lang="en-US" sz="3200" b="1" dirty="0" smtClean="0">
                <a:effectLst>
                  <a:outerShdw blurRad="38100" dist="38100" dir="2700000" algn="tl">
                    <a:srgbClr val="000000">
                      <a:alpha val="43137"/>
                    </a:srgbClr>
                  </a:outerShdw>
                </a:effectLst>
              </a:rPr>
              <a:t>How We Know the Errors are Approximately Normally Distributed: Graphs from Class Project</a:t>
            </a:r>
          </a:p>
        </p:txBody>
      </p:sp>
      <p:pic>
        <p:nvPicPr>
          <p:cNvPr id="10243" name="Picture 2"/>
          <p:cNvPicPr>
            <a:picLocks noGrp="1" noChangeAspect="1" noChangeArrowheads="1"/>
          </p:cNvPicPr>
          <p:nvPr>
            <p:ph idx="1"/>
          </p:nvPr>
        </p:nvPicPr>
        <p:blipFill>
          <a:blip r:embed="rId2"/>
          <a:srcRect/>
          <a:stretch>
            <a:fillRect/>
          </a:stretch>
        </p:blipFill>
        <p:spPr>
          <a:xfrm>
            <a:off x="4724400" y="2438400"/>
            <a:ext cx="3916363" cy="2425700"/>
          </a:xfrm>
          <a:noFill/>
        </p:spPr>
      </p:pic>
      <p:pic>
        <p:nvPicPr>
          <p:cNvPr id="10244" name="Picture 3"/>
          <p:cNvPicPr>
            <a:picLocks noChangeAspect="1" noChangeArrowheads="1"/>
          </p:cNvPicPr>
          <p:nvPr/>
        </p:nvPicPr>
        <p:blipFill>
          <a:blip r:embed="rId3"/>
          <a:srcRect/>
          <a:stretch>
            <a:fillRect/>
          </a:stretch>
        </p:blipFill>
        <p:spPr bwMode="auto">
          <a:xfrm>
            <a:off x="381000" y="2362200"/>
            <a:ext cx="4114800" cy="2538413"/>
          </a:xfrm>
          <a:prstGeom prst="rect">
            <a:avLst/>
          </a:prstGeom>
          <a:noFill/>
          <a:ln w="9525">
            <a:noFill/>
            <a:miter lim="800000"/>
            <a:headEnd/>
            <a:tailEnd/>
          </a:ln>
        </p:spPr>
      </p:pic>
      <p:sp>
        <p:nvSpPr>
          <p:cNvPr id="8" name="Title 1"/>
          <p:cNvSpPr txBox="1">
            <a:spLocks/>
          </p:cNvSpPr>
          <p:nvPr/>
        </p:nvSpPr>
        <p:spPr bwMode="auto">
          <a:xfrm>
            <a:off x="0" y="5562600"/>
            <a:ext cx="9144000" cy="884238"/>
          </a:xfrm>
          <a:prstGeom prst="rect">
            <a:avLst/>
          </a:prstGeom>
          <a:noFill/>
          <a:ln w="9525">
            <a:noFill/>
            <a:miter lim="800000"/>
            <a:headEnd/>
            <a:tailEnd/>
          </a:ln>
          <a:effectLst/>
        </p:spPr>
        <p:txBody>
          <a:bodyPr anchor="ctr"/>
          <a:lstStyle/>
          <a:p>
            <a:pPr algn="ctr">
              <a:defRPr/>
            </a:pPr>
            <a:r>
              <a:rPr lang="en-US" sz="2400" kern="0" dirty="0">
                <a:solidFill>
                  <a:schemeClr val="tx2"/>
                </a:solidFill>
                <a:latin typeface="+mj-lt"/>
                <a:ea typeface="+mj-ea"/>
                <a:cs typeface="+mj-cs"/>
              </a:rPr>
              <a:t>Make similar graphs for your errors; use mean 0 and your standard deviation (see Normal page of Auction Focus)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57200"/>
            <a:ext cx="8763000" cy="1020763"/>
          </a:xfrm>
        </p:spPr>
        <p:txBody>
          <a:bodyPr/>
          <a:lstStyle/>
          <a:p>
            <a:pPr eaLnBrk="1" hangingPunct="1">
              <a:defRPr/>
            </a:pPr>
            <a:r>
              <a:rPr lang="en-US" sz="3200" b="1" dirty="0" smtClean="0">
                <a:effectLst>
                  <a:outerShdw blurRad="38100" dist="38100" dir="2700000" algn="tl">
                    <a:srgbClr val="000000">
                      <a:alpha val="43137"/>
                    </a:srgbClr>
                  </a:outerShdw>
                </a:effectLst>
              </a:rPr>
              <a:t>Simulation: Use Normal CDF</a:t>
            </a:r>
            <a:br>
              <a:rPr lang="en-US" sz="3200" b="1" dirty="0" smtClean="0">
                <a:effectLst>
                  <a:outerShdw blurRad="38100" dist="38100" dir="2700000" algn="tl">
                    <a:srgbClr val="000000">
                      <a:alpha val="43137"/>
                    </a:srgbClr>
                  </a:outerShdw>
                </a:effectLst>
              </a:rPr>
            </a:br>
            <a:r>
              <a:rPr lang="en-US" sz="2400" dirty="0" smtClean="0"/>
              <a:t>The simulation creates a large number of errors, coming from the same normal distribution as the ones in our historical data</a:t>
            </a:r>
          </a:p>
        </p:txBody>
      </p:sp>
      <p:pic>
        <p:nvPicPr>
          <p:cNvPr id="11267" name="Picture 2"/>
          <p:cNvPicPr>
            <a:picLocks noChangeAspect="1" noChangeArrowheads="1"/>
          </p:cNvPicPr>
          <p:nvPr/>
        </p:nvPicPr>
        <p:blipFill>
          <a:blip r:embed="rId2"/>
          <a:srcRect/>
          <a:stretch>
            <a:fillRect/>
          </a:stretch>
        </p:blipFill>
        <p:spPr bwMode="auto">
          <a:xfrm>
            <a:off x="0" y="2286000"/>
            <a:ext cx="4648200" cy="2949575"/>
          </a:xfrm>
          <a:prstGeom prst="rect">
            <a:avLst/>
          </a:prstGeom>
          <a:noFill/>
          <a:ln w="9525">
            <a:noFill/>
            <a:miter lim="800000"/>
            <a:headEnd/>
            <a:tailEnd/>
          </a:ln>
        </p:spPr>
      </p:pic>
      <p:pic>
        <p:nvPicPr>
          <p:cNvPr id="11268" name="Picture 3"/>
          <p:cNvPicPr>
            <a:picLocks noChangeAspect="1" noChangeArrowheads="1"/>
          </p:cNvPicPr>
          <p:nvPr/>
        </p:nvPicPr>
        <p:blipFill>
          <a:blip r:embed="rId3"/>
          <a:srcRect/>
          <a:stretch>
            <a:fillRect/>
          </a:stretch>
        </p:blipFill>
        <p:spPr bwMode="auto">
          <a:xfrm>
            <a:off x="4495800" y="2286000"/>
            <a:ext cx="4648200" cy="2949575"/>
          </a:xfrm>
          <a:prstGeom prst="rect">
            <a:avLst/>
          </a:prstGeom>
          <a:noFill/>
          <a:ln w="9525">
            <a:noFill/>
            <a:miter lim="800000"/>
            <a:headEnd/>
            <a:tailEnd/>
          </a:ln>
        </p:spPr>
      </p:pic>
      <p:sp>
        <p:nvSpPr>
          <p:cNvPr id="10" name="Title 3"/>
          <p:cNvSpPr txBox="1">
            <a:spLocks/>
          </p:cNvSpPr>
          <p:nvPr/>
        </p:nvSpPr>
        <p:spPr bwMode="auto">
          <a:xfrm>
            <a:off x="0" y="1752600"/>
            <a:ext cx="4572000" cy="533400"/>
          </a:xfrm>
          <a:prstGeom prst="rect">
            <a:avLst/>
          </a:prstGeom>
          <a:noFill/>
          <a:ln w="9525">
            <a:noFill/>
            <a:miter lim="800000"/>
            <a:headEnd/>
            <a:tailEnd/>
          </a:ln>
          <a:effectLst/>
        </p:spPr>
        <p:txBody>
          <a:bodyPr anchor="ctr"/>
          <a:lstStyle/>
          <a:p>
            <a:pPr algn="ctr">
              <a:defRPr/>
            </a:pPr>
            <a:r>
              <a:rPr lang="en-US" sz="2000" b="1" kern="0" dirty="0">
                <a:solidFill>
                  <a:schemeClr val="tx2"/>
                </a:solidFill>
                <a:effectLst>
                  <a:outerShdw blurRad="38100" dist="38100" dir="2700000" algn="tl">
                    <a:srgbClr val="000000">
                      <a:alpha val="43137"/>
                    </a:srgbClr>
                  </a:outerShdw>
                </a:effectLst>
                <a:latin typeface="+mj-lt"/>
                <a:ea typeface="+mj-ea"/>
                <a:cs typeface="+mj-cs"/>
              </a:rPr>
              <a:t>CDF standard normal</a:t>
            </a:r>
          </a:p>
        </p:txBody>
      </p:sp>
      <p:sp>
        <p:nvSpPr>
          <p:cNvPr id="11" name="Title 3"/>
          <p:cNvSpPr txBox="1">
            <a:spLocks/>
          </p:cNvSpPr>
          <p:nvPr/>
        </p:nvSpPr>
        <p:spPr bwMode="auto">
          <a:xfrm>
            <a:off x="4572000" y="1828800"/>
            <a:ext cx="4572000" cy="411163"/>
          </a:xfrm>
          <a:prstGeom prst="rect">
            <a:avLst/>
          </a:prstGeom>
          <a:noFill/>
          <a:ln w="9525">
            <a:noFill/>
            <a:miter lim="800000"/>
            <a:headEnd/>
            <a:tailEnd/>
          </a:ln>
          <a:effectLst/>
        </p:spPr>
        <p:txBody>
          <a:bodyPr anchor="ctr"/>
          <a:lstStyle/>
          <a:p>
            <a:pPr algn="ctr">
              <a:defRPr/>
            </a:pPr>
            <a:r>
              <a:rPr lang="en-US" sz="2000" b="1" kern="0" dirty="0">
                <a:solidFill>
                  <a:schemeClr val="tx2"/>
                </a:solidFill>
                <a:effectLst>
                  <a:outerShdw blurRad="38100" dist="38100" dir="2700000" algn="tl">
                    <a:srgbClr val="000000">
                      <a:alpha val="43137"/>
                    </a:srgbClr>
                  </a:outerShdw>
                </a:effectLst>
                <a:latin typeface="+mj-lt"/>
                <a:ea typeface="+mj-ea"/>
                <a:cs typeface="+mj-cs"/>
              </a:rPr>
              <a:t>CDF normal mean = 0, </a:t>
            </a:r>
            <a:r>
              <a:rPr lang="en-US" sz="2000" b="1" kern="0" dirty="0" err="1">
                <a:solidFill>
                  <a:schemeClr val="tx2"/>
                </a:solidFill>
                <a:effectLst>
                  <a:outerShdw blurRad="38100" dist="38100" dir="2700000" algn="tl">
                    <a:srgbClr val="000000">
                      <a:alpha val="43137"/>
                    </a:srgbClr>
                  </a:outerShdw>
                </a:effectLst>
                <a:latin typeface="+mj-lt"/>
                <a:ea typeface="+mj-ea"/>
                <a:cs typeface="+mj-cs"/>
              </a:rPr>
              <a:t>st</a:t>
            </a:r>
            <a:r>
              <a:rPr lang="en-US" sz="2000" b="1" kern="0" dirty="0">
                <a:solidFill>
                  <a:schemeClr val="tx2"/>
                </a:solidFill>
                <a:effectLst>
                  <a:outerShdw blurRad="38100" dist="38100" dir="2700000" algn="tl">
                    <a:srgbClr val="000000">
                      <a:alpha val="43137"/>
                    </a:srgbClr>
                  </a:outerShdw>
                </a:effectLst>
                <a:latin typeface="+mj-lt"/>
                <a:ea typeface="+mj-ea"/>
                <a:cs typeface="+mj-cs"/>
              </a:rPr>
              <a:t> dev =13.5</a:t>
            </a:r>
          </a:p>
        </p:txBody>
      </p:sp>
      <p:sp>
        <p:nvSpPr>
          <p:cNvPr id="12" name="Title 1"/>
          <p:cNvSpPr txBox="1">
            <a:spLocks/>
          </p:cNvSpPr>
          <p:nvPr/>
        </p:nvSpPr>
        <p:spPr bwMode="auto">
          <a:xfrm>
            <a:off x="381000" y="5562600"/>
            <a:ext cx="8382000" cy="1143000"/>
          </a:xfrm>
          <a:prstGeom prst="rect">
            <a:avLst/>
          </a:prstGeom>
          <a:noFill/>
          <a:ln w="9525">
            <a:noFill/>
            <a:miter lim="800000"/>
            <a:headEnd/>
            <a:tailEnd/>
          </a:ln>
          <a:effectLst/>
        </p:spPr>
        <p:txBody>
          <a:bodyPr anchor="ctr"/>
          <a:lstStyle/>
          <a:p>
            <a:pPr algn="ctr">
              <a:defRPr/>
            </a:pPr>
            <a:r>
              <a:rPr lang="en-US" sz="2400" kern="0" dirty="0">
                <a:solidFill>
                  <a:schemeClr val="tx2"/>
                </a:solidFill>
                <a:latin typeface="+mj-lt"/>
                <a:ea typeface="+mj-ea"/>
                <a:cs typeface="+mj-cs"/>
              </a:rPr>
              <a:t>Use = NORMINV(Rand(), 0, </a:t>
            </a:r>
            <a:r>
              <a:rPr lang="en-US" sz="2400" kern="0" dirty="0" err="1">
                <a:solidFill>
                  <a:schemeClr val="tx2"/>
                </a:solidFill>
                <a:latin typeface="+mj-lt"/>
                <a:ea typeface="+mj-ea"/>
                <a:cs typeface="+mj-cs"/>
              </a:rPr>
              <a:t>StDev</a:t>
            </a:r>
            <a:r>
              <a:rPr lang="en-US" sz="2400" kern="0" dirty="0">
                <a:solidFill>
                  <a:schemeClr val="tx2"/>
                </a:solidFill>
                <a:latin typeface="+mj-lt"/>
                <a:ea typeface="+mj-ea"/>
                <a:cs typeface="+mj-cs"/>
              </a:rPr>
              <a:t>). </a:t>
            </a:r>
          </a:p>
          <a:p>
            <a:pPr algn="ctr">
              <a:defRPr/>
            </a:pPr>
            <a:r>
              <a:rPr lang="en-US" sz="2400" kern="0" dirty="0">
                <a:solidFill>
                  <a:schemeClr val="tx2"/>
                </a:solidFill>
                <a:latin typeface="+mj-lt"/>
                <a:ea typeface="+mj-ea"/>
                <a:cs typeface="+mj-cs"/>
              </a:rPr>
              <a:t>Gives a random value from a normal distribution with mean of 0 and your team’s standard deviation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143000"/>
          </a:xfrm>
        </p:spPr>
        <p:txBody>
          <a:bodyPr/>
          <a:lstStyle/>
          <a:p>
            <a:pPr eaLnBrk="1" hangingPunct="1">
              <a:defRPr/>
            </a:pPr>
            <a:r>
              <a:rPr lang="en-US" sz="4000" b="1" dirty="0" smtClean="0">
                <a:effectLst>
                  <a:outerShdw blurRad="38100" dist="38100" dir="2700000" algn="tl">
                    <a:srgbClr val="000000">
                      <a:alpha val="43137"/>
                    </a:srgbClr>
                  </a:outerShdw>
                </a:effectLst>
              </a:rPr>
              <a:t>Doing the Simulation for Your Team’s Data </a:t>
            </a:r>
          </a:p>
        </p:txBody>
      </p:sp>
      <p:sp>
        <p:nvSpPr>
          <p:cNvPr id="12291" name="Content Placeholder 2"/>
          <p:cNvSpPr>
            <a:spLocks noGrp="1"/>
          </p:cNvSpPr>
          <p:nvPr>
            <p:ph idx="1"/>
          </p:nvPr>
        </p:nvSpPr>
        <p:spPr>
          <a:xfrm>
            <a:off x="457200" y="1905000"/>
            <a:ext cx="8229600" cy="4525963"/>
          </a:xfrm>
        </p:spPr>
        <p:txBody>
          <a:bodyPr/>
          <a:lstStyle/>
          <a:p>
            <a:pPr eaLnBrk="1" hangingPunct="1"/>
            <a:r>
              <a:rPr lang="en-US" sz="2800" dirty="0" smtClean="0"/>
              <a:t>Redo the graphs using a mean of 0 and your standard deviation; check that your errors are approximately normal</a:t>
            </a:r>
          </a:p>
          <a:p>
            <a:pPr eaLnBrk="1" hangingPunct="1"/>
            <a:r>
              <a:rPr lang="en-US" sz="2800" dirty="0" smtClean="0"/>
              <a:t>Make new simulation of errors for the Error Simulation page. You should have 10,000 sets of as many companies as you have.</a:t>
            </a:r>
          </a:p>
          <a:p>
            <a:pPr eaLnBrk="1" hangingPunct="1"/>
            <a:r>
              <a:rPr lang="en-US" sz="2800" dirty="0" smtClean="0"/>
              <a:t>Each entry should be = NORMINV(Rand(), µ, </a:t>
            </a:r>
            <a:r>
              <a:rPr lang="el-GR" sz="2800" dirty="0" smtClean="0"/>
              <a:t>σ</a:t>
            </a:r>
            <a:r>
              <a:rPr lang="en-US" sz="2800" dirty="0" smtClean="0"/>
              <a:t>)</a:t>
            </a:r>
          </a:p>
          <a:p>
            <a:pPr eaLnBrk="1" hangingPunct="1"/>
            <a:r>
              <a:rPr lang="en-US" sz="2800" dirty="0" smtClean="0"/>
              <a:t>Check that the maximum and minimum errors are reasonable; if not press F9</a:t>
            </a:r>
          </a:p>
          <a:p>
            <a:pPr eaLnBrk="1" hangingPunct="1"/>
            <a:r>
              <a:rPr lang="en-US" sz="2800" dirty="0" smtClean="0"/>
              <a:t>“Freeze” by doing Copy and Paste Special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000099"/>
                </a:solidFill>
              </a:rPr>
              <a:t>Strategy 1-Bid $264.9M</a:t>
            </a:r>
            <a:endParaRPr lang="en-US" smtClean="0"/>
          </a:p>
        </p:txBody>
      </p:sp>
      <p:pic>
        <p:nvPicPr>
          <p:cNvPr id="11267" name="Picture 3"/>
          <p:cNvPicPr>
            <a:picLocks noGrp="1" noChangeAspect="1" noChangeArrowheads="1"/>
          </p:cNvPicPr>
          <p:nvPr>
            <p:ph idx="1"/>
          </p:nvPr>
        </p:nvPicPr>
        <p:blipFill>
          <a:blip r:embed="rId2"/>
          <a:srcRect/>
          <a:stretch>
            <a:fillRect/>
          </a:stretch>
        </p:blipFill>
        <p:spPr>
          <a:xfrm>
            <a:off x="950913" y="1600200"/>
            <a:ext cx="7242175" cy="452596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000099"/>
                </a:solidFill>
              </a:rPr>
              <a:t>Strategy 1-Bid $264.9M</a:t>
            </a:r>
            <a:endParaRPr lang="en-US" smtClean="0"/>
          </a:p>
        </p:txBody>
      </p:sp>
      <p:sp>
        <p:nvSpPr>
          <p:cNvPr id="12291" name="Rectangle 3"/>
          <p:cNvSpPr>
            <a:spLocks noGrp="1" noChangeArrowheads="1"/>
          </p:cNvSpPr>
          <p:nvPr>
            <p:ph type="body" idx="1"/>
          </p:nvPr>
        </p:nvSpPr>
        <p:spPr/>
        <p:txBody>
          <a:bodyPr/>
          <a:lstStyle/>
          <a:p>
            <a:pPr>
              <a:spcBef>
                <a:spcPct val="0"/>
              </a:spcBef>
              <a:spcAft>
                <a:spcPct val="50000"/>
              </a:spcAft>
              <a:buFontTx/>
              <a:buNone/>
            </a:pPr>
            <a:r>
              <a:rPr lang="en-US" sz="2800" smtClean="0"/>
              <a:t>  </a:t>
            </a:r>
            <a:r>
              <a:rPr lang="en-US" sz="2800" smtClean="0">
                <a:sym typeface="Symbol" pitchFamily="18" charset="2"/>
              </a:rPr>
              <a:t>“Winner’s Extra Profit” is almost always negative.  That is, </a:t>
            </a:r>
            <a:r>
              <a:rPr lang="en-US" sz="2800" b="1" i="1" smtClean="0">
                <a:solidFill>
                  <a:srgbClr val="FF0000"/>
                </a:solidFill>
                <a:sym typeface="Symbol" pitchFamily="18" charset="2"/>
              </a:rPr>
              <a:t>the winning company will not get its needed fair return on the lease</a:t>
            </a:r>
            <a:r>
              <a:rPr lang="en-US" sz="2800" smtClean="0">
                <a:sym typeface="Symbol" pitchFamily="18" charset="2"/>
              </a:rPr>
              <a:t>.</a:t>
            </a:r>
          </a:p>
          <a:p>
            <a:pPr>
              <a:spcBef>
                <a:spcPct val="0"/>
              </a:spcBef>
              <a:spcAft>
                <a:spcPct val="50000"/>
              </a:spcAft>
              <a:buFontTx/>
              <a:buNone/>
            </a:pPr>
            <a:r>
              <a:rPr lang="en-US" sz="2800" smtClean="0">
                <a:sym typeface="Symbol" pitchFamily="18" charset="2"/>
              </a:rPr>
              <a:t>Strategy 1 is not optimal because,</a:t>
            </a:r>
          </a:p>
          <a:p>
            <a:pPr>
              <a:spcBef>
                <a:spcPct val="0"/>
              </a:spcBef>
              <a:buFontTx/>
              <a:buNone/>
            </a:pPr>
            <a:r>
              <a:rPr lang="en-US" sz="2800" smtClean="0">
                <a:sym typeface="Symbol" pitchFamily="18" charset="2"/>
              </a:rPr>
              <a:t>the </a:t>
            </a:r>
            <a:r>
              <a:rPr lang="en-US" sz="2800" b="1" i="1" smtClean="0">
                <a:solidFill>
                  <a:srgbClr val="FF0000"/>
                </a:solidFill>
                <a:sym typeface="Symbol" pitchFamily="18" charset="2"/>
              </a:rPr>
              <a:t>highest</a:t>
            </a:r>
            <a:r>
              <a:rPr lang="en-US" sz="2800" smtClean="0">
                <a:sym typeface="Symbol" pitchFamily="18" charset="2"/>
              </a:rPr>
              <a:t> signal will almost always be well above the value of the lease and the winning company will have paid too much for the drilling rights.  This is called the </a:t>
            </a:r>
            <a:r>
              <a:rPr lang="en-US" sz="2800" b="1" i="1" smtClean="0">
                <a:solidFill>
                  <a:srgbClr val="FF0000"/>
                </a:solidFill>
                <a:sym typeface="Symbol" pitchFamily="18" charset="2"/>
              </a:rPr>
              <a:t>winner’s curse(we will learn how to calculate after simulation of Normal Errors)</a:t>
            </a:r>
            <a:r>
              <a:rPr lang="en-US" sz="2800" smtClean="0">
                <a:sym typeface="Symbol" pitchFamily="18" charset="2"/>
              </a:rPr>
              <a:t>.</a:t>
            </a:r>
          </a:p>
          <a:p>
            <a:pPr eaLnBrk="1" hangingPunct="1"/>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3600" b="1" dirty="0" smtClean="0">
                <a:effectLst>
                  <a:outerShdw blurRad="38100" dist="38100" dir="2700000" algn="tl">
                    <a:srgbClr val="000000">
                      <a:alpha val="43137"/>
                    </a:srgbClr>
                  </a:outerShdw>
                </a:effectLst>
              </a:rPr>
              <a:t>Winner’s Curse</a:t>
            </a:r>
            <a:endParaRPr lang="en-US" sz="3600" dirty="0" smtClean="0"/>
          </a:p>
        </p:txBody>
      </p:sp>
      <p:sp>
        <p:nvSpPr>
          <p:cNvPr id="5123" name="Content Placeholder 2"/>
          <p:cNvSpPr>
            <a:spLocks noGrp="1"/>
          </p:cNvSpPr>
          <p:nvPr>
            <p:ph idx="1"/>
          </p:nvPr>
        </p:nvSpPr>
        <p:spPr>
          <a:xfrm>
            <a:off x="381000" y="1600200"/>
            <a:ext cx="8229600" cy="4525963"/>
          </a:xfrm>
        </p:spPr>
        <p:txBody>
          <a:bodyPr/>
          <a:lstStyle/>
          <a:p>
            <a:pPr eaLnBrk="1" hangingPunct="1"/>
            <a:r>
              <a:rPr lang="en-US" smtClean="0"/>
              <a:t>Average amount of money lost by the company that wins the bid if all companies bid their signals</a:t>
            </a:r>
          </a:p>
          <a:p>
            <a:pPr eaLnBrk="1" hangingPunct="1"/>
            <a:r>
              <a:rPr lang="en-US" smtClean="0"/>
              <a:t>Estimate the winner’s curse by finding the average amount by which the highest signal exceeds the proven value</a:t>
            </a:r>
          </a:p>
          <a:p>
            <a:pPr eaLnBrk="1" hangingPunct="1"/>
            <a:r>
              <a:rPr lang="en-US" smtClean="0"/>
              <a:t>Winner’s curse is the average maximum error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effectLst>
                  <a:outerShdw blurRad="38100" dist="38100" dir="2700000" algn="tl">
                    <a:srgbClr val="000000">
                      <a:alpha val="43137"/>
                    </a:srgbClr>
                  </a:outerShdw>
                </a:effectLst>
              </a:rPr>
              <a:t>Strategy 2: Remove Winner’s Curse</a:t>
            </a:r>
            <a:endParaRPr lang="en-US" sz="3600" dirty="0" smtClean="0"/>
          </a:p>
        </p:txBody>
      </p:sp>
      <p:sp>
        <p:nvSpPr>
          <p:cNvPr id="6147" name="Content Placeholder 2"/>
          <p:cNvSpPr>
            <a:spLocks noGrp="1"/>
          </p:cNvSpPr>
          <p:nvPr>
            <p:ph idx="1"/>
          </p:nvPr>
        </p:nvSpPr>
        <p:spPr>
          <a:xfrm>
            <a:off x="457200" y="2133600"/>
            <a:ext cx="8229600" cy="3992563"/>
          </a:xfrm>
        </p:spPr>
        <p:txBody>
          <a:bodyPr/>
          <a:lstStyle/>
          <a:p>
            <a:pPr eaLnBrk="1" hangingPunct="1">
              <a:buFontTx/>
              <a:buNone/>
            </a:pPr>
            <a:r>
              <a:rPr lang="en-US" smtClean="0"/>
              <a:t>Strategy: All companies bid their signal reduced by winner’s curse</a:t>
            </a:r>
          </a:p>
          <a:p>
            <a:pPr eaLnBrk="1" hangingPunct="1"/>
            <a:r>
              <a:rPr lang="en-US" smtClean="0"/>
              <a:t>Company with highest signal wins</a:t>
            </a:r>
          </a:p>
          <a:p>
            <a:pPr eaLnBrk="1" hangingPunct="1"/>
            <a:r>
              <a:rPr lang="en-US" smtClean="0"/>
              <a:t>On average, winner does not loose money</a:t>
            </a:r>
          </a:p>
          <a:p>
            <a:pPr eaLnBrk="1" hangingPunct="1"/>
            <a:r>
              <a:rPr lang="en-US" smtClean="0"/>
              <a:t>But on average winner does not make money</a:t>
            </a:r>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 </a:t>
            </a:r>
            <a:r>
              <a:rPr lang="en-US" b="1" dirty="0" smtClean="0">
                <a:effectLst>
                  <a:outerShdw blurRad="38100" dist="38100" dir="2700000" algn="tl">
                    <a:srgbClr val="000000">
                      <a:alpha val="43137"/>
                    </a:srgbClr>
                  </a:outerShdw>
                </a:effectLst>
              </a:rPr>
              <a:t>Winner’s Blessing</a:t>
            </a:r>
            <a:endParaRPr lang="en-US" dirty="0" smtClean="0"/>
          </a:p>
        </p:txBody>
      </p:sp>
      <p:sp>
        <p:nvSpPr>
          <p:cNvPr id="7171" name="Content Placeholder 2"/>
          <p:cNvSpPr>
            <a:spLocks noGrp="1"/>
          </p:cNvSpPr>
          <p:nvPr>
            <p:ph idx="1"/>
          </p:nvPr>
        </p:nvSpPr>
        <p:spPr>
          <a:xfrm>
            <a:off x="457200" y="1905000"/>
            <a:ext cx="8382000" cy="4221163"/>
          </a:xfrm>
        </p:spPr>
        <p:txBody>
          <a:bodyPr/>
          <a:lstStyle/>
          <a:p>
            <a:pPr eaLnBrk="1" hangingPunct="1"/>
            <a:r>
              <a:rPr lang="en-US" smtClean="0"/>
              <a:t>Average amount </a:t>
            </a:r>
            <a:r>
              <a:rPr lang="en-US" dirty="0" smtClean="0"/>
              <a:t>paid by winner above the second highest bid; this money is wasted</a:t>
            </a:r>
          </a:p>
          <a:p>
            <a:pPr eaLnBrk="1" hangingPunct="1"/>
            <a:r>
              <a:rPr lang="en-US" dirty="0" smtClean="0"/>
              <a:t>Estimate the winner’s blessing as the difference between the highest and second highest signals</a:t>
            </a:r>
          </a:p>
          <a:p>
            <a:pPr eaLnBrk="1" hangingPunct="1"/>
            <a:r>
              <a:rPr lang="en-US" dirty="0" smtClean="0"/>
              <a:t>Winner’s blessing is the difference between the largest and second largest errors</a:t>
            </a:r>
          </a:p>
          <a:p>
            <a:pPr eaLnBrk="1" hangingPunct="1"/>
            <a:endParaRPr lang="en-US" dirty="0" smtClean="0"/>
          </a:p>
          <a:p>
            <a:pPr eaLnBrk="1" hangingPunct="1"/>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eaLnBrk="1" hangingPunct="1">
              <a:defRPr/>
            </a:pPr>
            <a:r>
              <a:rPr lang="en-US" sz="3600" b="1" dirty="0" smtClean="0">
                <a:effectLst>
                  <a:outerShdw blurRad="38100" dist="38100" dir="2700000" algn="tl">
                    <a:srgbClr val="000000">
                      <a:alpha val="43137"/>
                    </a:srgbClr>
                  </a:outerShdw>
                </a:effectLst>
              </a:rPr>
              <a:t>Strategy 3: Remove Winner’s Curse AND Winner’s Blessing</a:t>
            </a:r>
            <a:endParaRPr lang="en-US" sz="3600" dirty="0" smtClean="0"/>
          </a:p>
        </p:txBody>
      </p:sp>
      <p:sp>
        <p:nvSpPr>
          <p:cNvPr id="8195" name="Content Placeholder 2"/>
          <p:cNvSpPr>
            <a:spLocks noGrp="1"/>
          </p:cNvSpPr>
          <p:nvPr>
            <p:ph idx="1"/>
          </p:nvPr>
        </p:nvSpPr>
        <p:spPr>
          <a:xfrm>
            <a:off x="457200" y="2332038"/>
            <a:ext cx="8229600" cy="3763962"/>
          </a:xfrm>
        </p:spPr>
        <p:txBody>
          <a:bodyPr/>
          <a:lstStyle/>
          <a:p>
            <a:pPr eaLnBrk="1" hangingPunct="1">
              <a:buFontTx/>
              <a:buNone/>
            </a:pPr>
            <a:r>
              <a:rPr lang="en-US" smtClean="0"/>
              <a:t>Strategy: All companies bid their signal reduced by the winner’s curse plus the winner’s blessing</a:t>
            </a:r>
          </a:p>
          <a:p>
            <a:pPr eaLnBrk="1" hangingPunct="1"/>
            <a:r>
              <a:rPr lang="en-US" smtClean="0"/>
              <a:t>Company with the highest signal wins</a:t>
            </a:r>
          </a:p>
          <a:p>
            <a:pPr eaLnBrk="1" hangingPunct="1"/>
            <a:r>
              <a:rPr lang="en-US" smtClean="0"/>
              <a:t>On average, the winner makes an amount equal to the winner’s blessing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1544</Words>
  <Application>Microsoft PowerPoint</Application>
  <PresentationFormat>On-screen Show (4:3)</PresentationFormat>
  <Paragraphs>207</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Default Design</vt:lpstr>
      <vt:lpstr>Clip</vt:lpstr>
      <vt:lpstr>Equation</vt:lpstr>
      <vt:lpstr>Class 21: Bidding Strategy and Simulation</vt:lpstr>
      <vt:lpstr>Bidding Strategies We May Consider</vt:lpstr>
      <vt:lpstr> Strategy 1-Bid $264.9M -Bid your signal. What will happen? Give reasoning for your analysis </vt:lpstr>
      <vt:lpstr>Strategy 1-Bid $264.9M</vt:lpstr>
      <vt:lpstr>Strategy 1-Bid $264.9M</vt:lpstr>
      <vt:lpstr>Winner’s Curse</vt:lpstr>
      <vt:lpstr>Strategy 2: Remove Winner’s Curse</vt:lpstr>
      <vt:lpstr> Winner’s Blessing</vt:lpstr>
      <vt:lpstr>Strategy 3: Remove Winner’s Curse AND Winner’s Blessing</vt:lpstr>
      <vt:lpstr>Strategy 4- Find a optimal adjustment for company 1. Assume all other companies Subtract Winner’s curse  and Winner’s blessing from their  signals to obtain their  bids.  </vt:lpstr>
      <vt:lpstr>Slide 11</vt:lpstr>
      <vt:lpstr>f(a) function                               </vt:lpstr>
      <vt:lpstr>Strategy 4- Company 1 will  Bid=$264.9M-$21.28M=$243.62M  </vt:lpstr>
      <vt:lpstr>Is Strategy 4 optimal ?</vt:lpstr>
      <vt:lpstr>Strategy 5</vt:lpstr>
      <vt:lpstr>Strategy 5- Company 1 will  Bid=$264.9M-$30.81M=$234.09M  </vt:lpstr>
      <vt:lpstr>Simulating, Focus</vt:lpstr>
      <vt:lpstr>                         </vt:lpstr>
      <vt:lpstr>Is Strategy 5 optimal?</vt:lpstr>
      <vt:lpstr>Strategy 6 </vt:lpstr>
      <vt:lpstr>Strategy 6</vt:lpstr>
      <vt:lpstr>Strategy 6</vt:lpstr>
      <vt:lpstr>Strategy 6</vt:lpstr>
      <vt:lpstr>Excel method for Strategy 6 </vt:lpstr>
      <vt:lpstr>Excel method for Strategy 6</vt:lpstr>
      <vt:lpstr>Strategy 6- Company 1 will  Bid=$264.9M-$27.031M=$237.869M  </vt:lpstr>
      <vt:lpstr>Strategy 6-Stable because it uses Nash Concept</vt:lpstr>
      <vt:lpstr>Summary of other Strategies</vt:lpstr>
      <vt:lpstr>Recall-Project Assumptions</vt:lpstr>
      <vt:lpstr>Recall-Project Assumptions</vt:lpstr>
      <vt:lpstr>Simulation: Why?</vt:lpstr>
      <vt:lpstr>How We Know the Errors are Approximately Normally Distributed: Graphs from Class Project</vt:lpstr>
      <vt:lpstr>Simulation: Use Normal CDF The simulation creates a large number of errors, coming from the same normal distribution as the ones in our historical data</vt:lpstr>
      <vt:lpstr>Doing the Simulation for Your Team’s Data </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115a Section 24 Deb Hughes Hallett</dc:title>
  <dc:creator>math</dc:creator>
  <cp:lastModifiedBy>kerimar</cp:lastModifiedBy>
  <cp:revision>264</cp:revision>
  <dcterms:created xsi:type="dcterms:W3CDTF">2007-01-11T01:22:19Z</dcterms:created>
  <dcterms:modified xsi:type="dcterms:W3CDTF">2008-04-07T19:32:54Z</dcterms:modified>
</cp:coreProperties>
</file>