
<file path=[Content_Types].xml><?xml version="1.0" encoding="utf-8"?>
<Types xmlns="http://schemas.openxmlformats.org/package/2006/content-types">
  <Override PartName="/ppt/slideLayouts/slideLayout8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6.xml" ContentType="application/vnd.openxmlformats-officedocument.presentationml.slideLayout+xml"/>
  <Override PartName="/ppt/presentation.xml" ContentType="application/vnd.openxmlformats-officedocument.presentationml.presentation.main+xml"/>
  <Override PartName="/docProps/app.xml" ContentType="application/vnd.openxmlformats-officedocument.extended-properties+xml"/>
  <Override PartName="/ppt/slides/slide5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Layouts/slideLayout7.xml" ContentType="application/vnd.openxmlformats-officedocument.presentationml.slideLayout+xml"/>
  <Override PartName="/ppt/presProps.xml" ContentType="application/vnd.openxmlformats-officedocument.presentationml.presProps+xml"/>
  <Default Extension="jpeg" ContentType="image/jpeg"/>
  <Override PartName="/ppt/slideLayouts/slideLayout3.xml" ContentType="application/vnd.openxmlformats-officedocument.presentationml.slideLayout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Layouts/slideLayout5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Default Extension="png" ContentType="image/png"/>
  <Override PartName="/docProps/core.xml" ContentType="application/vnd.openxmlformats-package.core-properties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Default Extension="xml" ContentType="application/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Masters/slideMaster1.xml" ContentType="application/vnd.openxmlformats-officedocument.presentationml.slideMaster+xml"/>
  <Override PartName="/ppt/viewProps.xml" ContentType="application/vnd.openxmlformats-officedocument.presentationml.viewProps+xml"/>
  <Default Extension="bin" ContentType="application/vnd.openxmlformats-officedocument.presentationml.printerSettings"/>
  <Default Extension="rels" ContentType="application/vnd.openxmlformats-package.relationships+xml"/>
  <Override PartName="/ppt/slides/slide9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6.xml" ContentType="application/vnd.openxmlformats-officedocument.presentationml.slide+xml"/>
  <Override PartName="/ppt/slides/slide12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705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 showOutlineIcons="0">
    <p:restoredLeft sz="15620"/>
    <p:restoredTop sz="94660"/>
  </p:normalViewPr>
  <p:slideViewPr>
    <p:cSldViewPr snapToObjects="1">
      <p:cViewPr varScale="1">
        <p:scale>
          <a:sx n="78" d="100"/>
          <a:sy n="78" d="100"/>
        </p:scale>
        <p:origin x="-1216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4" Type="http://schemas.openxmlformats.org/officeDocument/2006/relationships/slide" Target="slides/slide13.xml"/><Relationship Id="rId20" Type="http://schemas.openxmlformats.org/officeDocument/2006/relationships/tableStyles" Target="tableStyles.xml"/><Relationship Id="rId4" Type="http://schemas.openxmlformats.org/officeDocument/2006/relationships/slide" Target="slides/slide3.xml"/><Relationship Id="rId7" Type="http://schemas.openxmlformats.org/officeDocument/2006/relationships/slide" Target="slides/slide6.xml"/><Relationship Id="rId11" Type="http://schemas.openxmlformats.org/officeDocument/2006/relationships/slide" Target="slides/slide1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6" Type="http://schemas.openxmlformats.org/officeDocument/2006/relationships/printerSettings" Target="printerSettings/printerSettings1.bin"/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0" Type="http://schemas.openxmlformats.org/officeDocument/2006/relationships/slide" Target="slides/slide9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19" Type="http://schemas.openxmlformats.org/officeDocument/2006/relationships/theme" Target="theme/theme1.xml"/><Relationship Id="rId2" Type="http://schemas.openxmlformats.org/officeDocument/2006/relationships/slide" Target="slides/slide1.xml"/><Relationship Id="rId9" Type="http://schemas.openxmlformats.org/officeDocument/2006/relationships/slide" Target="slides/slide8.xml"/><Relationship Id="rId3" Type="http://schemas.openxmlformats.org/officeDocument/2006/relationships/slide" Target="slides/slide2.xml"/><Relationship Id="rId18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71753C6-702F-404A-B062-31059255CF78}" type="datetimeFigureOut">
              <a:rPr lang="en-US" smtClean="0"/>
              <a:t>10/13/09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9E29E33-B620-47F9-BB04-8846C2A5AFC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1753C6-702F-404A-B062-31059255CF78}" type="datetimeFigureOut">
              <a:rPr lang="en-US" smtClean="0"/>
              <a:t>10/13/09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3020E-3B49-8349-B5D1-E410E7EE572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1753C6-702F-404A-B062-31059255CF78}" type="datetimeFigureOut">
              <a:rPr lang="en-US" smtClean="0"/>
              <a:t>10/13/09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3020E-3B49-8349-B5D1-E410E7EE572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1753C6-702F-404A-B062-31059255CF78}" type="datetimeFigureOut">
              <a:rPr lang="en-US" smtClean="0"/>
              <a:t>10/13/09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3020E-3B49-8349-B5D1-E410E7EE5721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1753C6-702F-404A-B062-31059255CF78}" type="datetimeFigureOut">
              <a:rPr lang="en-US" smtClean="0"/>
              <a:t>10/13/09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3020E-3B49-8349-B5D1-E410E7EE5721}" type="slidenum">
              <a:rPr lang="en-US" smtClean="0"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1753C6-702F-404A-B062-31059255CF78}" type="datetimeFigureOut">
              <a:rPr lang="en-US" smtClean="0"/>
              <a:t>10/13/09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3020E-3B49-8349-B5D1-E410E7EE5721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1753C6-702F-404A-B062-31059255CF78}" type="datetimeFigureOut">
              <a:rPr lang="en-US" smtClean="0"/>
              <a:t>10/13/09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3020E-3B49-8349-B5D1-E410E7EE5721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1753C6-702F-404A-B062-31059255CF78}" type="datetimeFigureOut">
              <a:rPr lang="en-US" smtClean="0"/>
              <a:t>10/13/09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3020E-3B49-8349-B5D1-E410E7EE5721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1753C6-702F-404A-B062-31059255CF78}" type="datetimeFigureOut">
              <a:rPr lang="en-US" smtClean="0"/>
              <a:t>10/13/09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3020E-3B49-8349-B5D1-E410E7EE572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F71753C6-702F-404A-B062-31059255CF78}" type="datetimeFigureOut">
              <a:rPr lang="en-US" smtClean="0"/>
              <a:t>10/13/09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29E33-B620-47F9-BB04-8846C2A5AFC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F71753C6-702F-404A-B062-31059255CF78}" type="datetimeFigureOut">
              <a:rPr lang="en-US" smtClean="0"/>
              <a:t>10/13/09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3863020E-3B49-8349-B5D1-E410E7EE5721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4.xml"/><Relationship Id="rId7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5" Type="http://schemas.openxmlformats.org/officeDocument/2006/relationships/slideLayout" Target="../slideLayouts/slideLayout5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9" Type="http://schemas.openxmlformats.org/officeDocument/2006/relationships/slideLayout" Target="../slideLayouts/slideLayout9.xml"/><Relationship Id="rId3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fld id="{F71753C6-702F-404A-B062-31059255CF78}" type="datetimeFigureOut">
              <a:rPr lang="en-US" smtClean="0"/>
              <a:t>10/13/09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3863020E-3B49-8349-B5D1-E410E7EE5721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6" r:id="rId1"/>
    <p:sldLayoutId id="2147483707" r:id="rId2"/>
    <p:sldLayoutId id="2147483708" r:id="rId3"/>
    <p:sldLayoutId id="2147483709" r:id="rId4"/>
    <p:sldLayoutId id="2147483710" r:id="rId5"/>
    <p:sldLayoutId id="2147483711" r:id="rId6"/>
    <p:sldLayoutId id="2147483712" r:id="rId7"/>
    <p:sldLayoutId id="2147483713" r:id="rId8"/>
    <p:sldLayoutId id="2147483714" r:id="rId9"/>
    <p:sldLayoutId id="2147483715" r:id="rId10"/>
    <p:sldLayoutId id="2147483716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3" Type="http://schemas.openxmlformats.org/officeDocument/2006/relationships/image" Target="../media/image2.png"/><Relationship Id="rId1" Type="http://schemas.openxmlformats.org/officeDocument/2006/relationships/video" Target="file://localhost/Users/jdinius/Documents/coursework/ece508/presentation/agentsInfected.avi" TargetMode="Externa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3" Type="http://schemas.openxmlformats.org/officeDocument/2006/relationships/image" Target="../media/image3.png"/><Relationship Id="rId1" Type="http://schemas.openxmlformats.org/officeDocument/2006/relationships/video" Target="file://localhost/Users/jdinius/Documents/coursework/ece508/presentation/sensitivity.avi" TargetMode="Externa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Evaluation of Healthcare Coverage Efficiency Using Agent-Based Simulation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Joe Dinius</a:t>
            </a:r>
          </a:p>
          <a:p>
            <a:r>
              <a:rPr lang="en-US" dirty="0" smtClean="0"/>
              <a:t>ECE508</a:t>
            </a:r>
          </a:p>
          <a:p>
            <a:r>
              <a:rPr lang="en-US" dirty="0" smtClean="0"/>
              <a:t>15 Oct 2009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agentsInfected.avi">
            <a:hlinkClick r:id="" action="ppaction://media"/>
          </p:cNvPr>
          <p:cNvPicPr/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1809750" y="1559719"/>
            <a:ext cx="5524500" cy="4368800"/>
          </a:xfrm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Results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video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Refer to paper for statistical tables of output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Results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sensitivity.avi">
            <a:hlinkClick r:id="" action="ppaction://media"/>
          </p:cNvPr>
          <p:cNvPicPr/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1809750" y="1566069"/>
            <a:ext cx="5524500" cy="4356100"/>
          </a:xfrm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Sensitivity Analysis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video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Less statistically significant differences than expected</a:t>
            </a:r>
          </a:p>
          <a:p>
            <a:pPr lvl="1"/>
            <a:r>
              <a:rPr lang="en-US" dirty="0" smtClean="0"/>
              <a:t>Cost</a:t>
            </a:r>
          </a:p>
          <a:p>
            <a:pPr lvl="1"/>
            <a:r>
              <a:rPr lang="en-US" dirty="0" smtClean="0"/>
              <a:t>Resource Utilization</a:t>
            </a:r>
          </a:p>
          <a:p>
            <a:pPr lvl="1"/>
            <a:r>
              <a:rPr lang="en-US" dirty="0" smtClean="0"/>
              <a:t>Epidemic Duration</a:t>
            </a:r>
          </a:p>
          <a:p>
            <a:r>
              <a:rPr lang="en-US" dirty="0" smtClean="0"/>
              <a:t>Metrics focused on were averaging</a:t>
            </a:r>
          </a:p>
          <a:p>
            <a:pPr lvl="1"/>
            <a:r>
              <a:rPr lang="en-US" dirty="0" smtClean="0"/>
              <a:t>Less impact on results from transients</a:t>
            </a:r>
          </a:p>
          <a:p>
            <a:r>
              <a:rPr lang="en-US" dirty="0" smtClean="0"/>
              <a:t>Hypothetical disease model suggests macroscopic view of contemporary healthcare problem is incomplete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Questions?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Introduction</a:t>
            </a:r>
          </a:p>
          <a:p>
            <a:r>
              <a:rPr lang="en-US" dirty="0" smtClean="0"/>
              <a:t>Review of the Literature</a:t>
            </a:r>
          </a:p>
          <a:p>
            <a:r>
              <a:rPr lang="en-US" dirty="0" smtClean="0"/>
              <a:t>Hypotheses</a:t>
            </a:r>
          </a:p>
          <a:p>
            <a:r>
              <a:rPr lang="en-US" dirty="0" smtClean="0"/>
              <a:t>Model Description</a:t>
            </a:r>
          </a:p>
          <a:p>
            <a:r>
              <a:rPr lang="en-US" dirty="0" smtClean="0"/>
              <a:t>Parameters</a:t>
            </a:r>
          </a:p>
          <a:p>
            <a:r>
              <a:rPr lang="en-US" dirty="0" smtClean="0"/>
              <a:t>Results</a:t>
            </a:r>
          </a:p>
          <a:p>
            <a:r>
              <a:rPr lang="en-US" dirty="0" smtClean="0"/>
              <a:t>Sensitivity Analysis</a:t>
            </a:r>
          </a:p>
          <a:p>
            <a:r>
              <a:rPr lang="en-US" dirty="0" smtClean="0"/>
              <a:t>Conclusions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Agenda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Healthcare is a pressing issue in American society</a:t>
            </a:r>
          </a:p>
          <a:p>
            <a:pPr lvl="1"/>
            <a:r>
              <a:rPr lang="en-US" dirty="0" smtClean="0"/>
              <a:t>Economic Recovery</a:t>
            </a:r>
          </a:p>
          <a:p>
            <a:pPr lvl="1"/>
            <a:r>
              <a:rPr lang="en-US" dirty="0" smtClean="0"/>
              <a:t>Public Welfare</a:t>
            </a:r>
            <a:endParaRPr lang="en-US" dirty="0" smtClean="0"/>
          </a:p>
          <a:p>
            <a:r>
              <a:rPr lang="en-US" dirty="0" smtClean="0"/>
              <a:t>Current public health data is insufficient to evaluate impact to public health impact due to uninsured</a:t>
            </a:r>
          </a:p>
          <a:p>
            <a:r>
              <a:rPr lang="en-US" dirty="0" smtClean="0"/>
              <a:t>Agent-</a:t>
            </a:r>
            <a:r>
              <a:rPr lang="en-US" dirty="0" smtClean="0"/>
              <a:t>b</a:t>
            </a:r>
            <a:r>
              <a:rPr lang="en-US" dirty="0" smtClean="0"/>
              <a:t>ased simulation provides flexible framework for evaluating impact of uninsured to overall public health</a:t>
            </a:r>
          </a:p>
          <a:p>
            <a:endParaRPr lang="en-US" dirty="0" smtClean="0"/>
          </a:p>
          <a:p>
            <a:pPr lvl="1"/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Parameters of interest will be means and standard deviations of</a:t>
            </a:r>
          </a:p>
          <a:p>
            <a:pPr lvl="1"/>
            <a:r>
              <a:rPr lang="en-US" dirty="0" smtClean="0"/>
              <a:t>Cost</a:t>
            </a:r>
          </a:p>
          <a:p>
            <a:pPr lvl="1"/>
            <a:r>
              <a:rPr lang="en-US" dirty="0" smtClean="0"/>
              <a:t>Resource Utilization (Hospitalization)</a:t>
            </a:r>
          </a:p>
          <a:p>
            <a:pPr lvl="1"/>
            <a:r>
              <a:rPr lang="en-US" dirty="0" smtClean="0"/>
              <a:t>Time for epidemic to </a:t>
            </a:r>
            <a:r>
              <a:rPr lang="en-US" dirty="0" smtClean="0"/>
              <a:t>end</a:t>
            </a:r>
          </a:p>
          <a:p>
            <a:r>
              <a:rPr lang="en-US" dirty="0" smtClean="0"/>
              <a:t> Agents are simple</a:t>
            </a:r>
          </a:p>
          <a:p>
            <a:pPr lvl="1"/>
            <a:r>
              <a:rPr lang="en-US" dirty="0" smtClean="0"/>
              <a:t>Interaction rule is nearest-neighbor disease propagation</a:t>
            </a:r>
          </a:p>
          <a:p>
            <a:pPr lvl="1"/>
            <a:r>
              <a:rPr lang="en-US" dirty="0" smtClean="0"/>
              <a:t>Hypothetical disease presented requiring hospitalization (resource utilization)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HUS08 publishes average data</a:t>
            </a:r>
          </a:p>
          <a:p>
            <a:pPr lvl="1"/>
            <a:r>
              <a:rPr lang="en-US" dirty="0" smtClean="0"/>
              <a:t>Percentage of Americans who are uninsured</a:t>
            </a:r>
          </a:p>
          <a:p>
            <a:pPr lvl="1"/>
            <a:r>
              <a:rPr lang="en-US" dirty="0" smtClean="0"/>
              <a:t>Cost of private vs. public insurance</a:t>
            </a:r>
            <a:endParaRPr lang="en-US" dirty="0" smtClean="0"/>
          </a:p>
          <a:p>
            <a:r>
              <a:rPr lang="en-US" dirty="0" smtClean="0"/>
              <a:t>Average results are misleading as not every condition requires treatment</a:t>
            </a:r>
          </a:p>
          <a:p>
            <a:r>
              <a:rPr lang="en-US" dirty="0" smtClean="0"/>
              <a:t>Need data from catastrophic life events requiring hospitalization</a:t>
            </a:r>
          </a:p>
          <a:p>
            <a:pPr marL="603504" lvl="2" indent="-256032">
              <a:spcBef>
                <a:spcPts val="400"/>
              </a:spcBef>
              <a:buSzPct val="68000"/>
              <a:buFont typeface="Wingdings 3"/>
              <a:buChar char=""/>
            </a:pPr>
            <a:r>
              <a:rPr lang="en-US" dirty="0" smtClean="0"/>
              <a:t>Provides comparison between privately insured and uninsured</a:t>
            </a:r>
            <a:endParaRPr lang="en-US" dirty="0" smtClean="0"/>
          </a:p>
          <a:p>
            <a:r>
              <a:rPr lang="en-US" dirty="0" smtClean="0"/>
              <a:t>Other studies completed comparing FFS vs. managed care case studies for pregnant women in California</a:t>
            </a:r>
          </a:p>
          <a:p>
            <a:endParaRPr lang="en-US" dirty="0" smtClean="0"/>
          </a:p>
          <a:p>
            <a:endParaRPr lang="en-US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Review of the Literature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Lower percentage of uninsured agents should lead to lower epidemic time</a:t>
            </a:r>
          </a:p>
          <a:p>
            <a:r>
              <a:rPr lang="en-US" dirty="0" smtClean="0"/>
              <a:t>Should be difference in cost structure as number of uninsured agents increases</a:t>
            </a:r>
          </a:p>
          <a:p>
            <a:r>
              <a:rPr lang="en-US" dirty="0" smtClean="0"/>
              <a:t>Non-profit insurance should ensure better care at less net cost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Hypotheses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One agent is infected at initialization</a:t>
            </a:r>
          </a:p>
          <a:p>
            <a:r>
              <a:rPr lang="en-US" dirty="0" smtClean="0"/>
              <a:t>Random draw for susceptibility of nearest-neighbors is performed and agents are infected accordingly</a:t>
            </a:r>
          </a:p>
          <a:p>
            <a:r>
              <a:rPr lang="en-US" dirty="0" smtClean="0"/>
              <a:t>Agents are hospitalized one day after being infected and social network is broken</a:t>
            </a:r>
          </a:p>
          <a:p>
            <a:r>
              <a:rPr lang="en-US" dirty="0" smtClean="0"/>
              <a:t>Agents are hospitalized until treatment time ends</a:t>
            </a:r>
          </a:p>
          <a:p>
            <a:pPr lvl="1"/>
            <a:r>
              <a:rPr lang="en-US" dirty="0" smtClean="0"/>
              <a:t>If released before fully treated, time to be cured of the disease increases by a scale factor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Model Description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After infection occurs, agents’ susceptibility goes to 0</a:t>
            </a:r>
          </a:p>
          <a:p>
            <a:r>
              <a:rPr lang="en-US" dirty="0" smtClean="0"/>
              <a:t>Simulation runs until number of infected agents is 0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Model Description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Insurance status</a:t>
            </a:r>
          </a:p>
          <a:p>
            <a:pPr lvl="1"/>
            <a:r>
              <a:rPr lang="en-US" dirty="0" smtClean="0"/>
              <a:t>Cost</a:t>
            </a:r>
          </a:p>
          <a:p>
            <a:pPr lvl="1"/>
            <a:r>
              <a:rPr lang="en-US" dirty="0" smtClean="0"/>
              <a:t>Treatment time</a:t>
            </a:r>
            <a:endParaRPr lang="en-US" dirty="0" smtClean="0"/>
          </a:p>
          <a:p>
            <a:r>
              <a:rPr lang="en-US" dirty="0" smtClean="0"/>
              <a:t>Susceptibility</a:t>
            </a:r>
          </a:p>
          <a:p>
            <a:r>
              <a:rPr lang="en-US" dirty="0" smtClean="0"/>
              <a:t>Cure time</a:t>
            </a:r>
          </a:p>
          <a:p>
            <a:r>
              <a:rPr lang="en-US" dirty="0" smtClean="0"/>
              <a:t>Scale factor for cure time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Parameters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Concourse.thmx</Template>
  <TotalTime>69</TotalTime>
  <Words>361</Words>
  <Application>Microsoft Macintosh PowerPoint</Application>
  <PresentationFormat>On-screen Show (4:3)</PresentationFormat>
  <Paragraphs>68</Paragraphs>
  <Slides>14</Slides>
  <Notes>0</Notes>
  <HiddenSlides>0</HiddenSlides>
  <MMClips>2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Concourse</vt:lpstr>
      <vt:lpstr>Evaluation of Healthcare Coverage Efficiency Using Agent-Based Simulation </vt:lpstr>
      <vt:lpstr>Agenda</vt:lpstr>
      <vt:lpstr>Introduction</vt:lpstr>
      <vt:lpstr>Introduction</vt:lpstr>
      <vt:lpstr>Review of the Literature</vt:lpstr>
      <vt:lpstr>Hypotheses</vt:lpstr>
      <vt:lpstr>Model Description</vt:lpstr>
      <vt:lpstr>Model Description</vt:lpstr>
      <vt:lpstr>Parameters</vt:lpstr>
      <vt:lpstr>Results</vt:lpstr>
      <vt:lpstr>Results</vt:lpstr>
      <vt:lpstr>Sensitivity Analysis</vt:lpstr>
      <vt:lpstr>Conclusions</vt:lpstr>
      <vt:lpstr>Questions?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Evaluation of Healthcare Coverage Efficiency Using Agent-Based Simulation</dc:title>
  <dc:creator>joseph dinius</dc:creator>
  <cp:lastModifiedBy>joseph dinius</cp:lastModifiedBy>
  <cp:revision>21</cp:revision>
  <dcterms:created xsi:type="dcterms:W3CDTF">2009-10-14T01:27:59Z</dcterms:created>
  <dcterms:modified xsi:type="dcterms:W3CDTF">2009-10-14T02:37:56Z</dcterms:modified>
</cp:coreProperties>
</file>