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0" r:id="rId2"/>
    <p:sldId id="286" r:id="rId3"/>
    <p:sldId id="258" r:id="rId4"/>
    <p:sldId id="281" r:id="rId5"/>
    <p:sldId id="282" r:id="rId6"/>
    <p:sldId id="285" r:id="rId7"/>
    <p:sldId id="284" r:id="rId8"/>
    <p:sldId id="279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24" autoAdjust="0"/>
    <p:restoredTop sz="78657" autoAdjust="0"/>
  </p:normalViewPr>
  <p:slideViewPr>
    <p:cSldViewPr>
      <p:cViewPr varScale="1">
        <p:scale>
          <a:sx n="97" d="100"/>
          <a:sy n="97" d="100"/>
        </p:scale>
        <p:origin x="-7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01709-73DC-4B3F-9B84-09795804B5F9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E24E4-BD1E-4009-AF76-8FFA1CAAB76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7478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2013/5/13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How to Properly Invest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It’s Your Money – Make the Most of It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 are Stocks?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Literally – “pieces” of a company</a:t>
            </a:r>
          </a:p>
          <a:p>
            <a:pPr lvl="1"/>
            <a:r>
              <a:rPr lang="en-US" altLang="zh-CN" dirty="0" smtClean="0"/>
              <a:t>You pay for the price of a share (1 stock)</a:t>
            </a:r>
          </a:p>
          <a:p>
            <a:pPr lvl="2"/>
            <a:r>
              <a:rPr lang="en-US" altLang="zh-CN" dirty="0" smtClean="0"/>
              <a:t>However, this price changes each day</a:t>
            </a:r>
          </a:p>
          <a:p>
            <a:pPr lvl="2"/>
            <a:r>
              <a:rPr lang="en-US" altLang="zh-CN" dirty="0" smtClean="0"/>
              <a:t>So, your goal is to buy when the stock is cheap and sell the stock once it increases in value</a:t>
            </a:r>
          </a:p>
          <a:p>
            <a:pPr lvl="3"/>
            <a:r>
              <a:rPr lang="en-US" altLang="zh-CN" dirty="0" smtClean="0"/>
              <a:t>In other words, the company’s value has increased a lot.</a:t>
            </a:r>
          </a:p>
          <a:p>
            <a:r>
              <a:rPr lang="en-US" altLang="zh-CN" dirty="0" smtClean="0"/>
              <a:t>Things to keep in mind:</a:t>
            </a:r>
          </a:p>
          <a:p>
            <a:pPr lvl="1"/>
            <a:r>
              <a:rPr lang="en-US" altLang="zh-CN" dirty="0" smtClean="0"/>
              <a:t>Uncertainty in a company’s future hurts stock values</a:t>
            </a:r>
          </a:p>
          <a:p>
            <a:pPr lvl="1"/>
            <a:r>
              <a:rPr lang="en-US" altLang="zh-CN" dirty="0" smtClean="0"/>
              <a:t>Often, world events also positively or negatively affect stock values</a:t>
            </a:r>
          </a:p>
          <a:p>
            <a:pPr lvl="2"/>
            <a:r>
              <a:rPr lang="en-US" altLang="zh-CN" dirty="0" smtClean="0"/>
              <a:t>Example: Europe’s financial crisis caused United States stocks to decrease in value </a:t>
            </a:r>
            <a:r>
              <a:rPr lang="en-US" altLang="zh-CN" smtClean="0"/>
              <a:t>across the board</a:t>
            </a:r>
            <a:r>
              <a:rPr lang="zh-CN" altLang="en-US" dirty="0" smtClean="0"/>
              <a:t>　　　　　　　　　　　　　　　　　　　　　　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xmlns="" val="40647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Background on Investing in Stocks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Many Americans invest in stocks without understanding that they can invest without taking a risk at all!</a:t>
            </a:r>
          </a:p>
          <a:p>
            <a:pPr lvl="1"/>
            <a:r>
              <a:rPr lang="en-US" altLang="zh-CN" sz="2200" dirty="0" smtClean="0"/>
              <a:t>There’s a trick to investing</a:t>
            </a:r>
          </a:p>
          <a:p>
            <a:pPr lvl="2"/>
            <a:r>
              <a:rPr lang="en-US" altLang="zh-CN" sz="1800" dirty="0" smtClean="0"/>
              <a:t>A LEGAL trick</a:t>
            </a:r>
          </a:p>
          <a:p>
            <a:pPr lvl="2"/>
            <a:r>
              <a:rPr lang="en-US" altLang="zh-CN" dirty="0" smtClean="0"/>
              <a:t>If you use it, you can safely gain money over a long period of time with an average return more than most other options</a:t>
            </a:r>
          </a:p>
          <a:p>
            <a:pPr lvl="3"/>
            <a:r>
              <a:rPr lang="en-US" altLang="zh-CN" dirty="0" smtClean="0"/>
              <a:t>Even better than investing in mutual funds, where you have to pay private managers large fees to pick the stocks</a:t>
            </a:r>
            <a:r>
              <a:rPr lang="zh-CN" altLang="en-US" dirty="0" smtClean="0"/>
              <a:t>　　　</a:t>
            </a:r>
            <a:endParaRPr lang="en-US" altLang="zh-CN" dirty="0" smtClean="0"/>
          </a:p>
          <a:p>
            <a:pPr lvl="1"/>
            <a:r>
              <a:rPr lang="en-US" altLang="zh-CN" u="sng" dirty="0" smtClean="0"/>
              <a:t>Therefore</a:t>
            </a:r>
            <a:r>
              <a:rPr lang="en-US" altLang="zh-CN" dirty="0" smtClean="0"/>
              <a:t>, I challenge all of you to beat me (and yourselves).</a:t>
            </a:r>
          </a:p>
          <a:p>
            <a:pPr lvl="1"/>
            <a:r>
              <a:rPr lang="en-US" altLang="zh-CN" dirty="0" smtClean="0"/>
              <a:t>I will use the “trick,” and you will invest as you’d like.</a:t>
            </a:r>
            <a:r>
              <a:rPr lang="zh-CN" altLang="en-US" dirty="0" smtClean="0"/>
              <a:t>　　　　　　　　　　　　　　　　　　　　　　　　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xmlns="" val="40647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Rules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525963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Each person gets $5,000 fake money to invest and fills out the sheet (example on next slide)</a:t>
            </a:r>
          </a:p>
          <a:p>
            <a:pPr lvl="1"/>
            <a:r>
              <a:rPr lang="en-US" altLang="zh-CN" dirty="0" smtClean="0"/>
              <a:t>You can’t go over the $5,000</a:t>
            </a:r>
          </a:p>
          <a:p>
            <a:pPr lvl="2"/>
            <a:r>
              <a:rPr lang="en-US" altLang="zh-CN" dirty="0" smtClean="0"/>
              <a:t>However, whoever makes the most over their </a:t>
            </a:r>
            <a:r>
              <a:rPr lang="en-US" altLang="zh-CN" u="sng" dirty="0" smtClean="0"/>
              <a:t>initial investment</a:t>
            </a:r>
            <a:r>
              <a:rPr lang="en-US" altLang="zh-CN" dirty="0" smtClean="0"/>
              <a:t> wins</a:t>
            </a:r>
          </a:p>
          <a:p>
            <a:pPr lvl="2"/>
            <a:r>
              <a:rPr lang="en-US" altLang="zh-CN" dirty="0" smtClean="0"/>
              <a:t>So, if I invest $4,700 that’s OK</a:t>
            </a:r>
          </a:p>
          <a:p>
            <a:pPr lvl="1"/>
            <a:r>
              <a:rPr lang="en-US" altLang="zh-CN" dirty="0" smtClean="0"/>
              <a:t>We’ll check back every once in a while to see how our stocks are doing</a:t>
            </a:r>
          </a:p>
          <a:p>
            <a:pPr lvl="2"/>
            <a:r>
              <a:rPr lang="en-US" altLang="zh-CN" dirty="0" smtClean="0"/>
              <a:t>I’ll update a leader board on the board</a:t>
            </a:r>
          </a:p>
          <a:p>
            <a:r>
              <a:rPr lang="en-US" altLang="zh-CN" dirty="0" smtClean="0"/>
              <a:t>I’ll bring more financial advice in from time to time</a:t>
            </a:r>
          </a:p>
          <a:p>
            <a:pPr lvl="1"/>
            <a:r>
              <a:rPr lang="en-US" altLang="zh-CN" dirty="0" smtClean="0"/>
              <a:t>Remember: always do what you want with your money</a:t>
            </a:r>
          </a:p>
          <a:p>
            <a:pPr lvl="2"/>
            <a:r>
              <a:rPr lang="en-US" altLang="zh-CN" dirty="0" smtClean="0"/>
              <a:t>The information I provide is simply something that’s worked often for financial professionals (and Harvard Professors)</a:t>
            </a:r>
            <a:r>
              <a:rPr lang="zh-CN" altLang="en-US" dirty="0" smtClean="0"/>
              <a:t>　　　　　　　　　　　　　　　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xmlns="" val="40647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9514" y="188633"/>
          <a:ext cx="8784972" cy="6480726"/>
        </p:xfrm>
        <a:graphic>
          <a:graphicData uri="http://schemas.openxmlformats.org/drawingml/2006/table">
            <a:tbl>
              <a:tblPr/>
              <a:tblGrid>
                <a:gridCol w="778416"/>
                <a:gridCol w="667213"/>
                <a:gridCol w="667213"/>
                <a:gridCol w="667213"/>
                <a:gridCol w="667213"/>
                <a:gridCol w="667213"/>
                <a:gridCol w="667213"/>
                <a:gridCol w="667213"/>
                <a:gridCol w="667213"/>
                <a:gridCol w="667213"/>
                <a:gridCol w="667213"/>
                <a:gridCol w="667213"/>
                <a:gridCol w="667213"/>
              </a:tblGrid>
              <a:tr h="1148284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7" marR="5787" marT="578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Stock Value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# Shares Owned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 Gained / Lost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Stock Value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 Shares Owned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 Gained / Lost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Stock Value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 Shares Owned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 Gained / Lost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New Stock Value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# Shares Owned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 Gained / Lost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4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Companies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1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2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3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4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5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6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7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8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9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Week 10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284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7" marR="5787" marT="578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7" marR="5787" marT="578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FINAL $ LOSS / GAIN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FINAL $ LOSS / GAIN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FINAL $ LOSS / GAIN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FINAL $ LOSS / GAIN</a:t>
                      </a:r>
                    </a:p>
                  </a:txBody>
                  <a:tcPr marL="5787" marR="5787" marT="5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87" marR="5787" marT="578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Companies to choose from (seniors):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47664" y="2564902"/>
          <a:ext cx="5976664" cy="4104457"/>
        </p:xfrm>
        <a:graphic>
          <a:graphicData uri="http://schemas.openxmlformats.org/drawingml/2006/table">
            <a:tbl>
              <a:tblPr/>
              <a:tblGrid>
                <a:gridCol w="1494166"/>
                <a:gridCol w="1494166"/>
                <a:gridCol w="1494166"/>
                <a:gridCol w="1494166"/>
              </a:tblGrid>
              <a:tr h="5863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Nike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$91.15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Target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$63.92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3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Apple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$604.00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latin typeface="Calibri"/>
                        </a:rPr>
                        <a:t>Casio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Microsoft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$28.21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3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Google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$675.15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Coke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$37.04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27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McDonalds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$86.71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Coach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$55.89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3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Costco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$96.94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Pepsi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(AKA YUM!)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$68.98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3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Starbucks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$45.87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sng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Doritos 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Pringles (AKA Kellogg)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$52.90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Companies to choose from (freshman):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83668" y="2636912"/>
          <a:ext cx="5976664" cy="4029030"/>
        </p:xfrm>
        <a:graphic>
          <a:graphicData uri="http://schemas.openxmlformats.org/drawingml/2006/table">
            <a:tbl>
              <a:tblPr/>
              <a:tblGrid>
                <a:gridCol w="1494166"/>
                <a:gridCol w="1494166"/>
                <a:gridCol w="1494166"/>
                <a:gridCol w="1494166"/>
              </a:tblGrid>
              <a:tr h="4671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Starbucks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$45.87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sng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Subway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Jack in the Box</a:t>
                      </a:r>
                      <a:endParaRPr lang="en-US" sz="1100" b="0" i="0" u="none" strike="sng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$25.67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1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Apple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$604.00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latin typeface="Calibri"/>
                        </a:rPr>
                        <a:t>Food </a:t>
                      </a:r>
                      <a:r>
                        <a:rPr lang="en-US" sz="1100" b="0" i="0" u="none" strike="sng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City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Kroger (AKA Fry’s)</a:t>
                      </a:r>
                      <a:endParaRPr lang="en-US" sz="1100" b="0" i="0" u="none" strike="sng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$25.18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8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Microsoft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$28.21 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sngStrike" dirty="0">
                          <a:solidFill>
                            <a:srgbClr val="000000"/>
                          </a:solidFill>
                          <a:latin typeface="Calibri"/>
                        </a:rPr>
                        <a:t>Panda </a:t>
                      </a:r>
                      <a:r>
                        <a:rPr lang="en-US" sz="1100" b="0" i="0" u="none" strike="sng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Express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Chipotle</a:t>
                      </a:r>
                      <a:endParaRPr lang="en-US" sz="1100" b="0" i="0" u="none" strike="sng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$251.52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8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Raytheon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55.71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Diary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Queen (AKA Berkshire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Hathaway)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$86.66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8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McDonalds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$86.71 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Verizon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$44.73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1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UPS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$73.02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Advice ( “The Plastic Trap”)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424936" cy="4525963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First, DON’T fail to pay your credit card OR ANY other means of debt (like phone bill or store bill, etc.)</a:t>
            </a:r>
          </a:p>
          <a:p>
            <a:pPr lvl="1"/>
            <a:r>
              <a:rPr lang="en-US" altLang="zh-CN" dirty="0" smtClean="0"/>
              <a:t>EVEN if it is only $0.01</a:t>
            </a:r>
          </a:p>
          <a:p>
            <a:pPr lvl="1"/>
            <a:r>
              <a:rPr lang="en-US" altLang="zh-CN" dirty="0" smtClean="0"/>
              <a:t>Know why?</a:t>
            </a:r>
          </a:p>
          <a:p>
            <a:pPr lvl="2"/>
            <a:r>
              <a:rPr lang="en-US" altLang="zh-CN" dirty="0" smtClean="0"/>
              <a:t>Deregulation</a:t>
            </a:r>
          </a:p>
          <a:p>
            <a:r>
              <a:rPr lang="en-US" altLang="zh-CN" dirty="0" smtClean="0"/>
              <a:t>Do “credit scores” exist?</a:t>
            </a:r>
          </a:p>
          <a:p>
            <a:pPr lvl="1"/>
            <a:r>
              <a:rPr lang="en-US" altLang="zh-CN" dirty="0" smtClean="0"/>
              <a:t>Technically…</a:t>
            </a:r>
          </a:p>
          <a:p>
            <a:r>
              <a:rPr lang="en-US" altLang="zh-CN" dirty="0" smtClean="0"/>
              <a:t>Next time:</a:t>
            </a:r>
          </a:p>
          <a:p>
            <a:pPr lvl="1"/>
            <a:r>
              <a:rPr lang="en-US" altLang="zh-CN" dirty="0" smtClean="0"/>
              <a:t>Why college is affordable</a:t>
            </a:r>
          </a:p>
          <a:p>
            <a:pPr lvl="1"/>
            <a:r>
              <a:rPr lang="en-US" altLang="zh-CN" dirty="0" smtClean="0"/>
              <a:t>B.A. worth $2.1M</a:t>
            </a:r>
          </a:p>
          <a:p>
            <a:pPr lvl="2"/>
            <a:r>
              <a:rPr lang="en-US" altLang="zh-CN" dirty="0" smtClean="0"/>
              <a:t>Over high school</a:t>
            </a:r>
          </a:p>
        </p:txBody>
      </p:sp>
      <p:pic>
        <p:nvPicPr>
          <p:cNvPr id="8" name="Picture 7" descr="Smartcard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2708920"/>
            <a:ext cx="5104286" cy="324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39952" y="602128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</a:t>
            </a:r>
            <a:r>
              <a:rPr lang="en-US" sz="1000" dirty="0" smtClean="0"/>
              <a:t>“</a:t>
            </a:r>
            <a:r>
              <a:rPr lang="en-US" sz="1000" dirty="0" smtClean="0"/>
              <a:t>Smartcard2.png </a:t>
            </a:r>
            <a:r>
              <a:rPr lang="en-US" sz="1000" dirty="0" smtClean="0"/>
              <a:t>“</a:t>
            </a:r>
            <a:r>
              <a:rPr lang="en-US" sz="1000" dirty="0" smtClean="0"/>
              <a:t>http</a:t>
            </a:r>
            <a:r>
              <a:rPr lang="en-US" sz="1000" dirty="0" smtClean="0"/>
              <a:t>://en.wikipedia.org/wiki/File:Smartcard2.png</a:t>
            </a:r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xmlns="" val="40647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706</TotalTime>
  <Words>555</Words>
  <Application>Microsoft Office PowerPoint</Application>
  <PresentationFormat>On-screen Show (4:3)</PresentationFormat>
  <Paragraphs>253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Equity</vt:lpstr>
      <vt:lpstr>It’s Your Money – Make the Most of It</vt:lpstr>
      <vt:lpstr>What are Stocks?</vt:lpstr>
      <vt:lpstr>Background on Investing in Stocks</vt:lpstr>
      <vt:lpstr>Rules</vt:lpstr>
      <vt:lpstr>Slide 5</vt:lpstr>
      <vt:lpstr>Companies to choose from (seniors):</vt:lpstr>
      <vt:lpstr>Companies to choose from (freshman):</vt:lpstr>
      <vt:lpstr>Advice ( “The Plastic Trap”)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</dc:title>
  <dc:creator>Zach</dc:creator>
  <cp:lastModifiedBy>Zach</cp:lastModifiedBy>
  <cp:revision>68</cp:revision>
  <dcterms:modified xsi:type="dcterms:W3CDTF">2013-05-13T17:02:34Z</dcterms:modified>
</cp:coreProperties>
</file>