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18"/>
  </p:notesMasterIdLst>
  <p:handoutMasterIdLst>
    <p:handoutMasterId r:id="rId19"/>
  </p:handoutMasterIdLst>
  <p:sldIdLst>
    <p:sldId id="359" r:id="rId2"/>
    <p:sldId id="256" r:id="rId3"/>
    <p:sldId id="360" r:id="rId4"/>
    <p:sldId id="257" r:id="rId5"/>
    <p:sldId id="354" r:id="rId6"/>
    <p:sldId id="361" r:id="rId7"/>
    <p:sldId id="348" r:id="rId8"/>
    <p:sldId id="362" r:id="rId9"/>
    <p:sldId id="352" r:id="rId10"/>
    <p:sldId id="363" r:id="rId11"/>
    <p:sldId id="353" r:id="rId12"/>
    <p:sldId id="355" r:id="rId13"/>
    <p:sldId id="356" r:id="rId14"/>
    <p:sldId id="357" r:id="rId15"/>
    <p:sldId id="358" r:id="rId16"/>
    <p:sldId id="364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779" autoAdjust="0"/>
    <p:restoredTop sz="96270" autoAdjust="0"/>
  </p:normalViewPr>
  <p:slideViewPr>
    <p:cSldViewPr>
      <p:cViewPr>
        <p:scale>
          <a:sx n="66" d="100"/>
          <a:sy n="66" d="100"/>
        </p:scale>
        <p:origin x="-1674" y="-6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3C0779-B311-4E48-9FF8-AA9F8AA35462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D9C240-033F-4719-B74E-C747E3055F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1576CFF-8F10-43DE-A684-B7220049F0BB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70442A-D129-4322-8AF0-EA20A8FECED5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Emission</a:t>
            </a:r>
            <a:r>
              <a:rPr lang="en-US" baseline="0" dirty="0" smtClean="0"/>
              <a:t> of light by something that absorbs light or some other type of radiation. Mention Marie Curie and her uranium rocks glowing as an example of fluorescence.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0442A-D129-4322-8AF0-EA20A8FECED5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Speak</a:t>
            </a:r>
            <a:r>
              <a:rPr lang="en-US" baseline="0" dirty="0" smtClean="0"/>
              <a:t> about the differences in the fields (professor or industry, pay, research differences, etc.)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0442A-D129-4322-8AF0-EA20A8FECED5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So, how do we detect the </a:t>
            </a:r>
            <a:r>
              <a:rPr lang="en-US" dirty="0" err="1" smtClean="0"/>
              <a:t>microRNAs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The</a:t>
            </a:r>
            <a:r>
              <a:rPr lang="en-US" baseline="0" dirty="0" smtClean="0"/>
              <a:t> probes that I work with are basically made of DNA. Since DNA and </a:t>
            </a:r>
            <a:r>
              <a:rPr lang="en-US" baseline="0" dirty="0" err="1" smtClean="0"/>
              <a:t>microRNAs</a:t>
            </a:r>
            <a:r>
              <a:rPr lang="en-US" baseline="0" dirty="0" smtClean="0"/>
              <a:t> have 2 strands that you can pull apart, it means that my probe can attach to </a:t>
            </a:r>
            <a:r>
              <a:rPr lang="en-US" baseline="0" dirty="0" err="1" smtClean="0"/>
              <a:t>microRNAs</a:t>
            </a:r>
            <a:r>
              <a:rPr lang="en-US" baseline="0" dirty="0" smtClean="0"/>
              <a:t> inside the cell.</a:t>
            </a:r>
          </a:p>
          <a:p>
            <a:endParaRPr lang="en-US" baseline="0" dirty="0" smtClean="0"/>
          </a:p>
          <a:p>
            <a:r>
              <a:rPr lang="en-US" baseline="0" dirty="0" smtClean="0"/>
              <a:t>Outside the cell, the probe has a donor molecule and a quencher molecule. The donor and quencher in a space together don’t emit light; the quencher virtually soaks up the light from the donor. However, when my probe finds a </a:t>
            </a:r>
            <a:r>
              <a:rPr lang="en-US" baseline="0" dirty="0" err="1" smtClean="0"/>
              <a:t>microRNA</a:t>
            </a:r>
            <a:r>
              <a:rPr lang="en-US" baseline="0" dirty="0" smtClean="0"/>
              <a:t> molecule, the quencher falls off and the donor pairs with the </a:t>
            </a:r>
            <a:r>
              <a:rPr lang="en-US" baseline="0" dirty="0" err="1" smtClean="0"/>
              <a:t>microRNA</a:t>
            </a:r>
            <a:r>
              <a:rPr lang="en-US" baseline="0" dirty="0" smtClean="0"/>
              <a:t>; then, the donor is free to emit light, and you can detect the light. The more </a:t>
            </a:r>
            <a:r>
              <a:rPr lang="en-US" baseline="0" dirty="0" err="1" smtClean="0"/>
              <a:t>microRNAs</a:t>
            </a:r>
            <a:r>
              <a:rPr lang="en-US" baseline="0" dirty="0" smtClean="0"/>
              <a:t> present, the more light available.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0442A-D129-4322-8AF0-EA20A8FECED5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70442A-D129-4322-8AF0-EA20A8FECED5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64A78-A02E-407D-8D99-3FA56B26B6E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CD64A78-A02E-407D-8D99-3FA56B26B6E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 cstate="print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 cstate="print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56AA0517-E894-45D2-84B0-A990248CABA6}" type="datetimeFigureOut">
              <a:rPr lang="en-US" smtClean="0"/>
              <a:pPr/>
              <a:t>5/13/2013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A91E2F86-B44C-4E61-AD2C-E5D853D4565A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9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guesses as to what I research at U of A?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Mr. Zach Dean, M.S.</a:t>
            </a:r>
            <a:endParaRPr lang="en-US" dirty="0"/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48375"/>
            <a:ext cx="809625" cy="809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en-US" dirty="0" smtClean="0"/>
              <a:t>The cells are from a cow’s aorta, the largest artery in the body.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Wound Healing Assay: Triangle Pattern</a:t>
            </a:r>
            <a:endParaRPr lang="en-US" dirty="0"/>
          </a:p>
        </p:txBody>
      </p:sp>
      <p:grpSp>
        <p:nvGrpSpPr>
          <p:cNvPr id="3" name="Group 88"/>
          <p:cNvGrpSpPr>
            <a:grpSpLocks/>
          </p:cNvGrpSpPr>
          <p:nvPr/>
        </p:nvGrpSpPr>
        <p:grpSpPr bwMode="auto">
          <a:xfrm>
            <a:off x="187325" y="304800"/>
            <a:ext cx="8769350" cy="4331544"/>
            <a:chOff x="18665952" y="3886200"/>
            <a:chExt cx="8769096" cy="4331750"/>
          </a:xfrm>
        </p:grpSpPr>
        <p:sp>
          <p:nvSpPr>
            <p:cNvPr id="6" name="TextBox 79"/>
            <p:cNvSpPr txBox="1">
              <a:spLocks noChangeArrowheads="1"/>
            </p:cNvSpPr>
            <p:nvPr/>
          </p:nvSpPr>
          <p:spPr bwMode="auto">
            <a:xfrm>
              <a:off x="18669000" y="7848600"/>
              <a:ext cx="8763000" cy="3693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  <p:sp>
          <p:nvSpPr>
            <p:cNvPr id="7" name="TextBox 80"/>
            <p:cNvSpPr txBox="1">
              <a:spLocks noChangeArrowheads="1"/>
            </p:cNvSpPr>
            <p:nvPr/>
          </p:nvSpPr>
          <p:spPr bwMode="auto">
            <a:xfrm>
              <a:off x="18821400" y="7467600"/>
              <a:ext cx="4114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chemeClr val="tx1"/>
                  </a:solidFill>
                </a:rPr>
                <a:t>Time: 0 Hours</a:t>
              </a:r>
            </a:p>
          </p:txBody>
        </p:sp>
        <p:sp>
          <p:nvSpPr>
            <p:cNvPr id="8" name="TextBox 81"/>
            <p:cNvSpPr txBox="1">
              <a:spLocks noChangeArrowheads="1"/>
            </p:cNvSpPr>
            <p:nvPr/>
          </p:nvSpPr>
          <p:spPr bwMode="auto">
            <a:xfrm>
              <a:off x="23241000" y="7467600"/>
              <a:ext cx="411480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US" b="1">
                  <a:solidFill>
                    <a:schemeClr val="tx1"/>
                  </a:solidFill>
                </a:rPr>
                <a:t>Time: 24 Hours</a:t>
              </a:r>
            </a:p>
          </p:txBody>
        </p:sp>
        <p:pic>
          <p:nvPicPr>
            <p:cNvPr id="9" name="Picture 44" descr="C:\Users\Zach\Dropbox\College Folder\Wong Research\Research\Wound Healing Research\BAEC Cell Pattern Roration Experiment 7-6-2011\Cell Pictures 7_14_2011\triangle pattern 7-13-2011 1151AM 2x BAEC.jpg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8665952" y="3886200"/>
              <a:ext cx="4343400" cy="3474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45" descr="C:\Users\Zach\Dropbox\College Folder\Wong Research\Research\Wound Healing Research\BAEC Cell Pattern Roration Experiment 7-6-2011\Cell Pictures 7_14_2011\triangle pattern 7-14-2011 1107AM 2x BAEC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3091648" y="3886200"/>
              <a:ext cx="4343400" cy="3474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Future Work</a:t>
            </a:r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457200" y="1295400"/>
            <a:ext cx="8229600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dirty="0" smtClean="0"/>
              <a:t>Cancer Diagnosis, Therapy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dirty="0" smtClean="0"/>
              <a:t>Detecting other molecules (proteins, etc.)</a:t>
            </a:r>
          </a:p>
          <a:p>
            <a:pPr>
              <a:lnSpc>
                <a:spcPct val="200000"/>
              </a:lnSpc>
              <a:buFont typeface="Arial" pitchFamily="34" charset="0"/>
              <a:buChar char="•"/>
            </a:pPr>
            <a:r>
              <a:rPr lang="en-US" sz="2800" dirty="0" smtClean="0"/>
              <a:t>Speed up/Slow Down Cell Growth in the Lab</a:t>
            </a:r>
          </a:p>
          <a:p>
            <a:pPr>
              <a:buFont typeface="Arial" pitchFamily="34" charset="0"/>
              <a:buChar char="•"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Interesting Advancements in Cancer Research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Sometimes it may be good to get a short break from math, so I’ll bring in some new advancements in science.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CTL (“</a:t>
            </a:r>
            <a:r>
              <a:rPr lang="en-US" dirty="0" err="1" smtClean="0"/>
              <a:t>Cytotoxic</a:t>
            </a:r>
            <a:r>
              <a:rPr lang="en-US" dirty="0" smtClean="0"/>
              <a:t> killer T-cell”)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These cells know what your cells look like.</a:t>
            </a:r>
          </a:p>
          <a:p>
            <a:pPr lvl="1"/>
            <a:r>
              <a:rPr lang="en-US" dirty="0" smtClean="0"/>
              <a:t>They brush against the cells</a:t>
            </a:r>
          </a:p>
          <a:p>
            <a:pPr lvl="2"/>
            <a:r>
              <a:rPr lang="en-US" dirty="0" smtClean="0"/>
              <a:t>If they see that the bacteria cells’ outside “skin” isn’t the same as your cell’s “skin”</a:t>
            </a:r>
          </a:p>
          <a:p>
            <a:pPr lvl="3"/>
            <a:r>
              <a:rPr lang="en-US" dirty="0" smtClean="0"/>
              <a:t>They either eat the cell!</a:t>
            </a:r>
          </a:p>
          <a:p>
            <a:pPr lvl="3"/>
            <a:r>
              <a:rPr lang="en-US" dirty="0" smtClean="0"/>
              <a:t>Or they tell the cell to die</a:t>
            </a:r>
          </a:p>
          <a:p>
            <a:pPr lvl="3"/>
            <a:endParaRPr lang="en-US" dirty="0" smtClean="0"/>
          </a:p>
        </p:txBody>
      </p:sp>
      <p:pic>
        <p:nvPicPr>
          <p:cNvPr id="7" name="Content Placeholder 4" descr="800px-Antigen_presentation.svg.png"/>
          <p:cNvPicPr>
            <a:picLocks noChangeAspect="1"/>
          </p:cNvPicPr>
          <p:nvPr/>
        </p:nvPicPr>
        <p:blipFill>
          <a:blip r:embed="rId3" cstate="print"/>
          <a:srcRect r="49383"/>
          <a:stretch>
            <a:fillRect/>
          </a:stretch>
        </p:blipFill>
        <p:spPr>
          <a:xfrm>
            <a:off x="5410200" y="1295400"/>
            <a:ext cx="3332461" cy="464972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181600" y="5562600"/>
            <a:ext cx="3810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/>
              <a:t>Adapted from the Wikimedia Commons file " Antigen_presentation.svg “http://en.wikipedia.org/wiki/File:Antigen_presentation.svg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Finally: Bubble Boy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 smtClean="0"/>
              <a:t>Was real</a:t>
            </a:r>
          </a:p>
          <a:p>
            <a:pPr lvl="1"/>
            <a:r>
              <a:rPr lang="en-US" dirty="0" smtClean="0"/>
              <a:t>Suffered from SCID</a:t>
            </a:r>
          </a:p>
          <a:p>
            <a:pPr lvl="2"/>
            <a:r>
              <a:rPr lang="en-US" dirty="0" smtClean="0"/>
              <a:t>AKA “Severe Combined Immune Deficiency Syndrome”</a:t>
            </a:r>
          </a:p>
          <a:p>
            <a:pPr lvl="1"/>
            <a:r>
              <a:rPr lang="en-US" dirty="0" smtClean="0"/>
              <a:t>Due to having no immune system, lived his life in a plastic bubble.</a:t>
            </a:r>
          </a:p>
          <a:p>
            <a:pPr lvl="1"/>
            <a:r>
              <a:rPr lang="en-US" dirty="0" smtClean="0"/>
              <a:t>Lived to be 12.</a:t>
            </a:r>
          </a:p>
          <a:p>
            <a:r>
              <a:rPr lang="en-US" dirty="0" smtClean="0"/>
              <a:t>Today, SCID cured via bone marrow transplant</a:t>
            </a:r>
          </a:p>
          <a:p>
            <a:r>
              <a:rPr lang="en-US" dirty="0" smtClean="0"/>
              <a:t>Math:</a:t>
            </a:r>
          </a:p>
          <a:p>
            <a:pPr lvl="1"/>
            <a:r>
              <a:rPr lang="en-US" dirty="0" smtClean="0"/>
              <a:t>5.0-10.0 *10^3 WBC/</a:t>
            </a:r>
            <a:r>
              <a:rPr lang="en-US" dirty="0" err="1" smtClean="0"/>
              <a:t>uL</a:t>
            </a:r>
            <a:r>
              <a:rPr lang="en-US" dirty="0" smtClean="0"/>
              <a:t> blood</a:t>
            </a:r>
          </a:p>
          <a:p>
            <a:endParaRPr lang="en-US" dirty="0" smtClean="0"/>
          </a:p>
        </p:txBody>
      </p:sp>
      <p:sp>
        <p:nvSpPr>
          <p:cNvPr id="6" name="TextBox 5"/>
          <p:cNvSpPr txBox="1"/>
          <p:nvPr/>
        </p:nvSpPr>
        <p:spPr>
          <a:xfrm>
            <a:off x="4800600" y="5181600"/>
            <a:ext cx="40386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 h.koppdelaney.“Big Bubble." 5 June, 2008. Online image. 13 May 2013.&lt;http://www.flickr.com/photos/h-k-d/2595755975/&gt;</a:t>
            </a:r>
            <a:endParaRPr lang="en-US" sz="1000" dirty="0"/>
          </a:p>
        </p:txBody>
      </p:sp>
      <p:pic>
        <p:nvPicPr>
          <p:cNvPr id="7" name="Content Placeholder 9" descr="2595755975_a8c41f6699_z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2286437"/>
            <a:ext cx="4038600" cy="291536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Stock Market Project</a:t>
            </a:r>
            <a:endParaRPr lang="en-US" dirty="0"/>
          </a:p>
        </p:txBody>
      </p:sp>
      <p:pic>
        <p:nvPicPr>
          <p:cNvPr id="5" name="Picture 4" descr="Stock Market.jpg"/>
          <p:cNvPicPr>
            <a:picLocks noChangeAspect="1"/>
          </p:cNvPicPr>
          <p:nvPr/>
        </p:nvPicPr>
        <p:blipFill>
          <a:blip r:embed="rId2" cstate="print"/>
          <a:srcRect t="18889" b="2593"/>
          <a:stretch>
            <a:fillRect/>
          </a:stretch>
        </p:blipFill>
        <p:spPr>
          <a:xfrm>
            <a:off x="0" y="1828800"/>
            <a:ext cx="9144000" cy="4038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Thank you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Fluorescent Probes for Cancer Detection</a:t>
            </a:r>
            <a:endParaRPr lang="en-US" sz="4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Mr. Zach Dean, M.S.</a:t>
            </a:r>
            <a:endParaRPr lang="en-US" dirty="0"/>
          </a:p>
        </p:txBody>
      </p:sp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048375"/>
            <a:ext cx="809625" cy="809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fluorescence?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3048000" y="5562600"/>
            <a:ext cx="3048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Bioluminescence</a:t>
            </a:r>
            <a:endParaRPr lang="en-US" dirty="0"/>
          </a:p>
        </p:txBody>
      </p:sp>
      <p:pic>
        <p:nvPicPr>
          <p:cNvPr id="8" name="Content Placeholder 7" descr="5457330283_2cf4b49d91_o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1917192" y="1973231"/>
            <a:ext cx="5309616" cy="3541776"/>
          </a:xfrm>
        </p:spPr>
      </p:pic>
      <p:sp>
        <p:nvSpPr>
          <p:cNvPr id="9" name="TextBox 8"/>
          <p:cNvSpPr txBox="1"/>
          <p:nvPr/>
        </p:nvSpPr>
        <p:spPr>
          <a:xfrm>
            <a:off x="2514600" y="5943600"/>
            <a:ext cx="411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h.koppdelaney.“Big Bubble." 5 June, 2008. Online image. 13 May 2013.&lt;http://www.flickr.com/photos/h-k-d/2595755975/&gt;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Background</a:t>
            </a:r>
          </a:p>
          <a:p>
            <a:pPr lvl="1"/>
            <a:r>
              <a:rPr lang="en-US" dirty="0" smtClean="0"/>
              <a:t>Why did I choose a math-based field?</a:t>
            </a:r>
          </a:p>
          <a:p>
            <a:pPr lvl="2"/>
            <a:r>
              <a:rPr lang="en-US" dirty="0" smtClean="0"/>
              <a:t>Travel</a:t>
            </a:r>
          </a:p>
          <a:p>
            <a:pPr lvl="3"/>
            <a:r>
              <a:rPr lang="en-US" dirty="0" smtClean="0"/>
              <a:t>Get to visit interesting places (like </a:t>
            </a:r>
            <a:r>
              <a:rPr lang="en-US" dirty="0" err="1" smtClean="0"/>
              <a:t>Biolumenescent</a:t>
            </a:r>
            <a:r>
              <a:rPr lang="en-US" dirty="0" smtClean="0"/>
              <a:t> Bay)</a:t>
            </a:r>
          </a:p>
          <a:p>
            <a:pPr lvl="2"/>
            <a:r>
              <a:rPr lang="en-US" dirty="0" smtClean="0"/>
              <a:t>Liked math classes/building/designing things (engineering)</a:t>
            </a:r>
          </a:p>
          <a:p>
            <a:pPr lvl="1"/>
            <a:r>
              <a:rPr lang="en-US" dirty="0" smtClean="0"/>
              <a:t>Career Goals:</a:t>
            </a:r>
          </a:p>
          <a:p>
            <a:pPr lvl="2"/>
            <a:r>
              <a:rPr lang="en-US" dirty="0" smtClean="0"/>
              <a:t>Professor Or Industry with a Large Company</a:t>
            </a:r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Year Biomedical Engineering Ph.D. Student</a:t>
            </a:r>
          </a:p>
          <a:p>
            <a:pPr lvl="2"/>
            <a:r>
              <a:rPr lang="en-US" dirty="0" smtClean="0"/>
              <a:t>Studying: Wound Healing/Cancer Prevention</a:t>
            </a:r>
          </a:p>
          <a:p>
            <a:pPr lvl="3"/>
            <a:r>
              <a:rPr lang="en-US" dirty="0" smtClean="0"/>
              <a:t>Use in tissue growth (growing organs, and so on) and immunology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4000" dirty="0" smtClean="0"/>
              <a:t>Introduction</a:t>
            </a:r>
            <a:endParaRPr lang="en-US" sz="4000" dirty="0"/>
          </a:p>
        </p:txBody>
      </p:sp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6048375"/>
            <a:ext cx="809625" cy="809625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My Research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DNA Structure</a:t>
            </a:r>
            <a:endParaRPr lang="en-US" dirty="0"/>
          </a:p>
        </p:txBody>
      </p:sp>
      <p:pic>
        <p:nvPicPr>
          <p:cNvPr id="5" name="Picture 4" descr="ADN_animation.g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7800" y="304800"/>
            <a:ext cx="2442210" cy="4223269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2668905" y="592339"/>
            <a:ext cx="0" cy="3581400"/>
          </a:xfrm>
          <a:prstGeom prst="line">
            <a:avLst/>
          </a:prstGeom>
          <a:ln w="793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 7"/>
          <p:cNvSpPr/>
          <p:nvPr/>
        </p:nvSpPr>
        <p:spPr>
          <a:xfrm>
            <a:off x="381000" y="4648200"/>
            <a:ext cx="4572000" cy="55399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US" sz="1000" dirty="0" smtClean="0"/>
              <a:t>Adapted from the Wikimedia Commons file " </a:t>
            </a:r>
            <a:r>
              <a:rPr lang="en-US" sz="1000" dirty="0" smtClean="0"/>
              <a:t>A</a:t>
            </a:r>
            <a:r>
              <a:rPr lang="en-US" sz="1000" dirty="0" smtClean="0"/>
              <a:t>DN_animation.gif </a:t>
            </a:r>
            <a:r>
              <a:rPr lang="en-US" sz="1000" dirty="0" smtClean="0"/>
              <a:t>“http</a:t>
            </a:r>
            <a:r>
              <a:rPr lang="en-US" sz="1000" dirty="0" smtClean="0"/>
              <a:t>://en.wikipedia.org/wiki/File:ADN_animation.gif</a:t>
            </a:r>
          </a:p>
          <a:p>
            <a:pPr algn="ctr"/>
            <a:endParaRPr lang="en-US" sz="1000" dirty="0"/>
          </a:p>
        </p:txBody>
      </p:sp>
      <p:pic>
        <p:nvPicPr>
          <p:cNvPr id="9" name="Picture 8" descr="DNA_replication_split.svg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715000" y="228600"/>
            <a:ext cx="2002445" cy="403860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4800600" y="4343400"/>
            <a:ext cx="3886200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000" dirty="0" smtClean="0"/>
              <a:t>Adapted from the Wikimedia Commons file " DNA_replication_split.svg </a:t>
            </a:r>
            <a:r>
              <a:rPr lang="en-US" sz="1000" dirty="0" smtClean="0"/>
              <a:t>“</a:t>
            </a:r>
            <a:r>
              <a:rPr lang="en-US" sz="1000" dirty="0" smtClean="0"/>
              <a:t>http://en.wikipedia.org/wiki/File:DNA_replication_split.svg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“Donor” and “quencher” are synthetic; made to attach to the DNA/RNA that I am looking for. When quencher is close to the donor, the quencher can “soak up” the light from the donor; however, once the quencher detaches, light it emitted.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Creating Light Through Probes</a:t>
            </a:r>
            <a:endParaRPr lang="en-US" dirty="0"/>
          </a:p>
        </p:txBody>
      </p:sp>
      <p:grpSp>
        <p:nvGrpSpPr>
          <p:cNvPr id="5" name="Group 43"/>
          <p:cNvGrpSpPr>
            <a:grpSpLocks noChangeAspect="1"/>
          </p:cNvGrpSpPr>
          <p:nvPr/>
        </p:nvGrpSpPr>
        <p:grpSpPr bwMode="auto">
          <a:xfrm>
            <a:off x="1646209" y="304800"/>
            <a:ext cx="5851583" cy="4389120"/>
            <a:chOff x="7010400" y="8686800"/>
            <a:chExt cx="6019800" cy="4514808"/>
          </a:xfrm>
        </p:grpSpPr>
        <p:pic>
          <p:nvPicPr>
            <p:cNvPr id="6" name="Picture 40" descr="DQ DT Graphic.jpg"/>
            <p:cNvPicPr>
              <a:picLocks noChangeAspect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391400" y="8686800"/>
              <a:ext cx="5170319" cy="3810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" name="TextBox 42"/>
            <p:cNvSpPr txBox="1">
              <a:spLocks noChangeArrowheads="1"/>
            </p:cNvSpPr>
            <p:nvPr/>
          </p:nvSpPr>
          <p:spPr bwMode="auto">
            <a:xfrm>
              <a:off x="7010400" y="12649200"/>
              <a:ext cx="6019800" cy="55240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endParaRPr lang="en-US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8" name="TextBox 7"/>
          <p:cNvSpPr txBox="1"/>
          <p:nvPr/>
        </p:nvSpPr>
        <p:spPr>
          <a:xfrm>
            <a:off x="4419600" y="22860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DNA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791200" y="2895600"/>
            <a:ext cx="68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 smtClean="0">
                <a:solidFill>
                  <a:schemeClr val="bg1"/>
                </a:solidFill>
              </a:rPr>
              <a:t>DNA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In the presence of the DNA/RNA that I’m looking for:</a:t>
            </a:r>
            <a:endParaRPr lang="en-US" dirty="0"/>
          </a:p>
        </p:txBody>
      </p:sp>
      <p:pic>
        <p:nvPicPr>
          <p:cNvPr id="6" name="Content Placeholder 7" descr="5457330283_2cf4b49d91_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917192" y="1973231"/>
            <a:ext cx="5309616" cy="354177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4600" y="5943600"/>
            <a:ext cx="411480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000" dirty="0" smtClean="0"/>
              <a:t>h.koppdelaney.“Big Bubble." 5 June, 2008. Online image. 13 May 2013.&lt;http://www.flickr.com/photos/h-k-d/2595755975/&gt;</a:t>
            </a:r>
            <a:endParaRPr lang="en-US" sz="1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Beta </a:t>
            </a:r>
            <a:r>
              <a:rPr lang="en-US" dirty="0" err="1" smtClean="0"/>
              <a:t>Actin</a:t>
            </a:r>
            <a:r>
              <a:rPr lang="en-US" dirty="0" smtClean="0"/>
              <a:t> is a filament that makes up part of the cell’s structure. In muscle cells, it is involved in muscle contraction.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Protein </a:t>
            </a:r>
            <a:r>
              <a:rPr lang="en-US" dirty="0" err="1" smtClean="0"/>
              <a:t>upregulation</a:t>
            </a:r>
            <a:r>
              <a:rPr lang="en-US" dirty="0" smtClean="0"/>
              <a:t> is visible due to the probe</a:t>
            </a:r>
            <a:endParaRPr lang="en-US" dirty="0"/>
          </a:p>
        </p:txBody>
      </p:sp>
      <p:sp>
        <p:nvSpPr>
          <p:cNvPr id="7" name="TextBox 61"/>
          <p:cNvSpPr txBox="1">
            <a:spLocks noChangeArrowheads="1"/>
          </p:cNvSpPr>
          <p:nvPr/>
        </p:nvSpPr>
        <p:spPr bwMode="auto">
          <a:xfrm>
            <a:off x="342778" y="4038600"/>
            <a:ext cx="4114919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>
                <a:solidFill>
                  <a:schemeClr val="tx1"/>
                </a:solidFill>
              </a:rPr>
              <a:t>Brightfield Image of Wound</a:t>
            </a:r>
          </a:p>
        </p:txBody>
      </p:sp>
      <p:sp>
        <p:nvSpPr>
          <p:cNvPr id="8" name="TextBox 62"/>
          <p:cNvSpPr txBox="1">
            <a:spLocks noChangeArrowheads="1"/>
          </p:cNvSpPr>
          <p:nvPr/>
        </p:nvSpPr>
        <p:spPr bwMode="auto">
          <a:xfrm>
            <a:off x="4610101" y="4038600"/>
            <a:ext cx="4343526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b="1" dirty="0" smtClean="0">
                <a:solidFill>
                  <a:schemeClr val="tx1"/>
                </a:solidFill>
              </a:rPr>
              <a:t>Beta </a:t>
            </a:r>
            <a:r>
              <a:rPr lang="en-US" b="1" dirty="0" err="1" smtClean="0">
                <a:solidFill>
                  <a:schemeClr val="tx1"/>
                </a:solidFill>
              </a:rPr>
              <a:t>Actin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>
                <a:solidFill>
                  <a:schemeClr val="tx1"/>
                </a:solidFill>
              </a:rPr>
              <a:t>Fluorescence Intensity at Wound</a:t>
            </a:r>
          </a:p>
        </p:txBody>
      </p:sp>
      <p:pic>
        <p:nvPicPr>
          <p:cNvPr id="11" name="Picture 10" descr="24hr 231 BC Cells BF - BA - PDMS - 6x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52400" y="457200"/>
            <a:ext cx="4343400" cy="3474720"/>
          </a:xfrm>
          <a:prstGeom prst="rect">
            <a:avLst/>
          </a:prstGeom>
        </p:spPr>
      </p:pic>
      <p:pic>
        <p:nvPicPr>
          <p:cNvPr id="12" name="Picture 11" descr="24hr 231 BC Cells FL - BA - PDMS - 6x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8200" y="457200"/>
            <a:ext cx="4343400" cy="3474720"/>
          </a:xfrm>
          <a:prstGeom prst="rect">
            <a:avLst/>
          </a:prstGeom>
        </p:spPr>
      </p:pic>
      <p:sp>
        <p:nvSpPr>
          <p:cNvPr id="13" name="Oval 12"/>
          <p:cNvSpPr/>
          <p:nvPr/>
        </p:nvSpPr>
        <p:spPr>
          <a:xfrm>
            <a:off x="5029200" y="304800"/>
            <a:ext cx="609600" cy="3733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5647</TotalTime>
  <Words>647</Words>
  <Application>Microsoft Office PowerPoint</Application>
  <PresentationFormat>On-screen Show (4:3)</PresentationFormat>
  <Paragraphs>74</Paragraphs>
  <Slides>16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Concourse</vt:lpstr>
      <vt:lpstr>Any guesses as to what I research at U of A?</vt:lpstr>
      <vt:lpstr>Fluorescent Probes for Cancer Detection</vt:lpstr>
      <vt:lpstr>What is fluorescence?</vt:lpstr>
      <vt:lpstr>Introduction</vt:lpstr>
      <vt:lpstr>My Research</vt:lpstr>
      <vt:lpstr>DNA Structure</vt:lpstr>
      <vt:lpstr>Creating Light Through Probes</vt:lpstr>
      <vt:lpstr>In the presence of the DNA/RNA that I’m looking for:</vt:lpstr>
      <vt:lpstr>Protein upregulation is visible due to the probe</vt:lpstr>
      <vt:lpstr>Wound Healing Assay: Triangle Pattern</vt:lpstr>
      <vt:lpstr>Future Work</vt:lpstr>
      <vt:lpstr>Interesting Advancements in Cancer Research</vt:lpstr>
      <vt:lpstr>CTL (“Cytotoxic killer T-cell”)</vt:lpstr>
      <vt:lpstr>Finally: Bubble Boy</vt:lpstr>
      <vt:lpstr>Stock Market Project</vt:lpstr>
      <vt:lpstr>Thank you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Electrolyte Solutions to Improve the Performance of Electroactive Polymers</dc:title>
  <dc:creator>Zacg</dc:creator>
  <cp:lastModifiedBy>Zach</cp:lastModifiedBy>
  <cp:revision>536</cp:revision>
  <dcterms:created xsi:type="dcterms:W3CDTF">2011-05-04T06:02:27Z</dcterms:created>
  <dcterms:modified xsi:type="dcterms:W3CDTF">2013-05-13T16:48:05Z</dcterms:modified>
</cp:coreProperties>
</file>