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80" r:id="rId2"/>
    <p:sldId id="258" r:id="rId3"/>
    <p:sldId id="279" r:id="rId4"/>
    <p:sldId id="259" r:id="rId5"/>
    <p:sldId id="260" r:id="rId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224" autoAdjust="0"/>
    <p:restoredTop sz="78657" autoAdjust="0"/>
  </p:normalViewPr>
  <p:slideViewPr>
    <p:cSldViewPr>
      <p:cViewPr varScale="1">
        <p:scale>
          <a:sx n="97" d="100"/>
          <a:sy n="97" d="100"/>
        </p:scale>
        <p:origin x="-75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23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501709-73DC-4B3F-9B84-09795804B5F9}" type="datetimeFigureOut">
              <a:rPr lang="zh-CN" altLang="en-US" smtClean="0"/>
              <a:pPr/>
              <a:t>2013/5/13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EE24E4-BD1E-4009-AF76-8FFA1CAAB76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597478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EE24E4-BD1E-4009-AF76-8FFA1CAAB760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274605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2013/5/13</a:t>
            </a:fld>
            <a:endParaRPr lang="zh-CN" alt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2013/5/13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2013/5/13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2013/5/13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2013/5/13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2013/5/13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2013/5/13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2013/5/13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2013/5/13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2013/5/13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2013/5/13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2013/5/13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Hydrocephalus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Background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67544" y="1484784"/>
            <a:ext cx="8424936" cy="4525963"/>
          </a:xfrm>
        </p:spPr>
        <p:txBody>
          <a:bodyPr>
            <a:normAutofit/>
          </a:bodyPr>
          <a:lstStyle/>
          <a:p>
            <a:r>
              <a:rPr lang="en-US" altLang="zh-CN" sz="2800" dirty="0" smtClean="0"/>
              <a:t>What is hydrocephalus?</a:t>
            </a:r>
          </a:p>
          <a:p>
            <a:pPr lvl="1"/>
            <a:r>
              <a:rPr lang="en-US" altLang="zh-CN" sz="2200" dirty="0" smtClean="0"/>
              <a:t>Abnormal accumulation of cerebrospinal fluid in the ventricles of the brain</a:t>
            </a:r>
          </a:p>
          <a:p>
            <a:pPr lvl="1"/>
            <a:r>
              <a:rPr lang="en-US" altLang="zh-CN" sz="2200" dirty="0" smtClean="0"/>
              <a:t>Results in elevated intracranial pressure and compression of the brain</a:t>
            </a:r>
          </a:p>
          <a:p>
            <a:pPr lvl="1"/>
            <a:r>
              <a:rPr lang="en-US" altLang="zh-CN" sz="2200" dirty="0" smtClean="0"/>
              <a:t>Caused by impaired cerebrospinal fluid (CSF) production, flow or re-absorption.</a:t>
            </a:r>
          </a:p>
          <a:p>
            <a:r>
              <a:rPr lang="en-US" altLang="zh-CN" dirty="0" smtClean="0"/>
              <a:t>Earliest description:</a:t>
            </a:r>
          </a:p>
          <a:p>
            <a:pPr lvl="1"/>
            <a:r>
              <a:rPr lang="en-US" altLang="zh-CN" dirty="0" smtClean="0"/>
              <a:t>Hippocrates (466-377 BC)</a:t>
            </a:r>
          </a:p>
          <a:p>
            <a:r>
              <a:rPr lang="en-US" altLang="zh-CN" sz="2800" dirty="0" smtClean="0"/>
              <a:t>Pressure range</a:t>
            </a:r>
          </a:p>
          <a:p>
            <a:pPr lvl="1"/>
            <a:r>
              <a:rPr lang="en-US" altLang="zh-CN" sz="2400" dirty="0" smtClean="0"/>
              <a:t> </a:t>
            </a:r>
            <a:r>
              <a:rPr lang="en-US" altLang="zh-CN" sz="2200" dirty="0" smtClean="0"/>
              <a:t>Normal</a:t>
            </a:r>
            <a:r>
              <a:rPr lang="zh-CN" altLang="en-US" sz="2200" dirty="0" smtClean="0"/>
              <a:t> </a:t>
            </a:r>
            <a:r>
              <a:rPr lang="en-US" altLang="zh-CN" sz="2200" dirty="0" smtClean="0"/>
              <a:t>range: 9-14 mmHg</a:t>
            </a:r>
          </a:p>
          <a:p>
            <a:pPr lvl="1"/>
            <a:r>
              <a:rPr lang="en-US" altLang="zh-CN" sz="2200" dirty="0" smtClean="0"/>
              <a:t>Dangerous  range: &gt; 20 mmHg</a:t>
            </a:r>
            <a:r>
              <a:rPr lang="zh-CN" altLang="en-US" sz="2400" dirty="0" smtClean="0"/>
              <a:t>　　　　　　　　　　　　　　　　　　　　　　　　　　　　　　　　　　　</a:t>
            </a:r>
            <a:endParaRPr lang="en-US" altLang="zh-CN" sz="2400" dirty="0" smtClean="0"/>
          </a:p>
          <a:p>
            <a:pPr lvl="2"/>
            <a:endParaRPr lang="zh-CN" alt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406478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Background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67544" y="1484784"/>
            <a:ext cx="8424936" cy="4525963"/>
          </a:xfrm>
        </p:spPr>
        <p:txBody>
          <a:bodyPr>
            <a:normAutofit lnSpcReduction="10000"/>
          </a:bodyPr>
          <a:lstStyle/>
          <a:p>
            <a:r>
              <a:rPr lang="en-US" altLang="zh-CN" sz="2800" dirty="0" smtClean="0"/>
              <a:t>Affects 1 in 1000 people</a:t>
            </a:r>
          </a:p>
          <a:p>
            <a:r>
              <a:rPr lang="en-US" altLang="zh-CN" sz="2800" dirty="0" smtClean="0"/>
              <a:t>Invented by John D. </a:t>
            </a:r>
            <a:r>
              <a:rPr lang="en-US" altLang="zh-CN" sz="2800" dirty="0" err="1" smtClean="0"/>
              <a:t>Holter</a:t>
            </a:r>
            <a:r>
              <a:rPr lang="en-US" altLang="zh-CN" sz="2800" dirty="0" smtClean="0"/>
              <a:t> for his hydrocephalic son</a:t>
            </a:r>
          </a:p>
          <a:p>
            <a:r>
              <a:rPr lang="en-US" altLang="zh-CN" sz="2800" dirty="0" smtClean="0"/>
              <a:t>Mostly congenital</a:t>
            </a:r>
          </a:p>
          <a:p>
            <a:pPr lvl="1"/>
            <a:r>
              <a:rPr lang="en-US" altLang="zh-CN" sz="2200" dirty="0" smtClean="0"/>
              <a:t>Particularly in premature children</a:t>
            </a:r>
          </a:p>
          <a:p>
            <a:r>
              <a:rPr lang="en-US" altLang="zh-CN" dirty="0" smtClean="0"/>
              <a:t>Non-communicating (CSF blocked inside ventricles)</a:t>
            </a:r>
          </a:p>
          <a:p>
            <a:pPr lvl="1"/>
            <a:r>
              <a:rPr lang="en-US" altLang="zh-CN" dirty="0" smtClean="0"/>
              <a:t>Communicating (Not enough CSF absorbed)</a:t>
            </a:r>
          </a:p>
          <a:p>
            <a:r>
              <a:rPr lang="en-US" altLang="zh-CN" dirty="0" smtClean="0"/>
              <a:t>Procedure:</a:t>
            </a:r>
          </a:p>
          <a:p>
            <a:pPr lvl="1"/>
            <a:r>
              <a:rPr lang="en-US" altLang="zh-CN" dirty="0" smtClean="0"/>
              <a:t>Drill hole/make small cut in brain’s</a:t>
            </a:r>
          </a:p>
          <a:p>
            <a:pPr lvl="1">
              <a:buNone/>
            </a:pPr>
            <a:r>
              <a:rPr lang="en-US" altLang="zh-CN" dirty="0" smtClean="0"/>
              <a:t>outer membrane for drainage</a:t>
            </a:r>
          </a:p>
          <a:p>
            <a:pPr lvl="1"/>
            <a:r>
              <a:rPr lang="en-US" altLang="zh-CN" dirty="0" smtClean="0"/>
              <a:t>Place valve</a:t>
            </a:r>
          </a:p>
          <a:p>
            <a:pPr lvl="1"/>
            <a:r>
              <a:rPr lang="en-US" altLang="zh-CN" dirty="0" smtClean="0"/>
              <a:t>Tunnel drainage tube</a:t>
            </a:r>
            <a:r>
              <a:rPr lang="zh-CN" altLang="en-US" dirty="0" smtClean="0"/>
              <a:t>　　　　　　　　　　　　　　　　　　　　　　　　　　　　　　　　　</a:t>
            </a:r>
            <a:endParaRPr lang="en-US" altLang="zh-CN" dirty="0" smtClean="0"/>
          </a:p>
        </p:txBody>
      </p:sp>
      <p:sp>
        <p:nvSpPr>
          <p:cNvPr id="5" name="矩形 4"/>
          <p:cNvSpPr/>
          <p:nvPr/>
        </p:nvSpPr>
        <p:spPr>
          <a:xfrm>
            <a:off x="1780883" y="6264858"/>
            <a:ext cx="73737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i="1" dirty="0"/>
              <a:t>L. </a:t>
            </a:r>
            <a:r>
              <a:rPr lang="en-US" altLang="zh-CN" i="1" dirty="0" err="1"/>
              <a:t>Momani</a:t>
            </a:r>
            <a:r>
              <a:rPr lang="en-US" altLang="zh-CN" i="1" dirty="0"/>
              <a:t>, </a:t>
            </a:r>
            <a:r>
              <a:rPr lang="en-US" altLang="zh-CN" i="1" dirty="0" smtClean="0"/>
              <a:t>Recent </a:t>
            </a:r>
            <a:r>
              <a:rPr lang="en-US" altLang="zh-CN" i="1" dirty="0"/>
              <a:t>Advances in Biomedical Engineering, INTECHWEB, 2009.</a:t>
            </a:r>
            <a:endParaRPr lang="zh-CN" altLang="en-US" i="1" dirty="0"/>
          </a:p>
        </p:txBody>
      </p:sp>
    </p:spTree>
    <p:extLst>
      <p:ext uri="{BB962C8B-B14F-4D97-AF65-F5344CB8AC3E}">
        <p14:creationId xmlns:p14="http://schemas.microsoft.com/office/powerpoint/2010/main" xmlns="" val="406478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Current treatment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5194920" cy="4525963"/>
          </a:xfrm>
        </p:spPr>
        <p:txBody>
          <a:bodyPr/>
          <a:lstStyle/>
          <a:p>
            <a:r>
              <a:rPr lang="en-US" altLang="zh-CN" dirty="0" smtClean="0"/>
              <a:t>What is VP shunt?</a:t>
            </a:r>
          </a:p>
          <a:p>
            <a:pPr lvl="1"/>
            <a:r>
              <a:rPr lang="en-US" altLang="zh-CN" sz="2400" dirty="0" smtClean="0"/>
              <a:t>Relieves increased pressure inside the skull due to excess CSF on the brain.  </a:t>
            </a:r>
          </a:p>
          <a:p>
            <a:r>
              <a:rPr lang="en-US" altLang="zh-CN" dirty="0" smtClean="0"/>
              <a:t>Consists of three components:</a:t>
            </a:r>
          </a:p>
          <a:p>
            <a:pPr lvl="1"/>
            <a:r>
              <a:rPr lang="en-US" altLang="zh-CN" sz="2400" dirty="0" smtClean="0"/>
              <a:t>Ventricular catheter in the brain.</a:t>
            </a:r>
          </a:p>
          <a:p>
            <a:pPr lvl="1"/>
            <a:r>
              <a:rPr lang="en-US" altLang="zh-CN" sz="2400" dirty="0" smtClean="0"/>
              <a:t>Valve device that regulates the fluid drainage rate attached to the outside of the skull. </a:t>
            </a:r>
          </a:p>
          <a:p>
            <a:pPr lvl="1"/>
            <a:r>
              <a:rPr lang="en-US" altLang="zh-CN" sz="2400" dirty="0" smtClean="0"/>
              <a:t>Distal catheter where fluid exits (peritoneal cavity).</a:t>
            </a:r>
            <a:endParaRPr lang="zh-CN" altLang="en-US" sz="2400" dirty="0"/>
          </a:p>
        </p:txBody>
      </p:sp>
      <p:pic>
        <p:nvPicPr>
          <p:cNvPr id="6" name="Picture 5" descr="Hydrocephalus_Awareness_Ribb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6176" y="1556792"/>
            <a:ext cx="2097208" cy="339747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292080" y="5085184"/>
            <a:ext cx="35638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 smtClean="0"/>
              <a:t>Adapted from the Wikimedia Commons file " </a:t>
            </a:r>
            <a:r>
              <a:rPr lang="en-US" sz="1000" dirty="0" smtClean="0"/>
              <a:t>Hydrocephalus_Awareness_Ribbon.jpg </a:t>
            </a:r>
            <a:r>
              <a:rPr lang="en-US" sz="1000" dirty="0" smtClean="0"/>
              <a:t>“</a:t>
            </a:r>
            <a:r>
              <a:rPr lang="en-US" sz="1000" dirty="0" smtClean="0"/>
              <a:t>http://upload.wikimedia.org/wikipedia/commons/3/37/Hydrocephalus_Awareness_Ribbon.jpg</a:t>
            </a:r>
            <a:endParaRPr lang="en-US" sz="1000" dirty="0" smtClean="0"/>
          </a:p>
        </p:txBody>
      </p:sp>
    </p:spTree>
    <p:extLst>
      <p:ext uri="{BB962C8B-B14F-4D97-AF65-F5344CB8AC3E}">
        <p14:creationId xmlns:p14="http://schemas.microsoft.com/office/powerpoint/2010/main" xmlns="" val="80368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Current treatment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4809728" cy="4572000"/>
          </a:xfrm>
        </p:spPr>
        <p:txBody>
          <a:bodyPr>
            <a:normAutofit/>
          </a:bodyPr>
          <a:lstStyle/>
          <a:p>
            <a:r>
              <a:rPr lang="en-US" altLang="zh-CN" dirty="0"/>
              <a:t>Disadvantage of Current </a:t>
            </a:r>
            <a:r>
              <a:rPr lang="en-US" altLang="zh-CN" dirty="0" smtClean="0"/>
              <a:t>treatment</a:t>
            </a:r>
          </a:p>
          <a:p>
            <a:pPr lvl="1"/>
            <a:r>
              <a:rPr lang="en-US" altLang="zh-CN" dirty="0" smtClean="0"/>
              <a:t>Invasive procedures</a:t>
            </a:r>
          </a:p>
          <a:p>
            <a:pPr lvl="1"/>
            <a:r>
              <a:rPr lang="en-US" altLang="zh-CN" dirty="0" smtClean="0"/>
              <a:t>High risk of infection in the brain</a:t>
            </a:r>
          </a:p>
          <a:p>
            <a:pPr lvl="1"/>
            <a:r>
              <a:rPr lang="en-US" altLang="zh-CN" dirty="0" smtClean="0"/>
              <a:t>Potential damage to brain tissue</a:t>
            </a:r>
          </a:p>
          <a:p>
            <a:pPr lvl="1"/>
            <a:r>
              <a:rPr lang="en-US" altLang="zh-CN" dirty="0" smtClean="0"/>
              <a:t>Mechanical failure</a:t>
            </a:r>
          </a:p>
          <a:p>
            <a:pPr lvl="2"/>
            <a:r>
              <a:rPr lang="en-US" altLang="zh-CN" dirty="0" smtClean="0"/>
              <a:t>Dislocate shunt valve</a:t>
            </a:r>
          </a:p>
          <a:p>
            <a:pPr lvl="2"/>
            <a:r>
              <a:rPr lang="en-US" altLang="zh-CN" dirty="0" smtClean="0"/>
              <a:t>Shunt blockage</a:t>
            </a:r>
          </a:p>
          <a:p>
            <a:pPr lvl="2"/>
            <a:r>
              <a:rPr lang="en-US" altLang="zh-CN" dirty="0" smtClean="0"/>
              <a:t>Fracture of shunt</a:t>
            </a:r>
          </a:p>
          <a:p>
            <a:pPr lvl="1"/>
            <a:r>
              <a:rPr lang="en-US" altLang="zh-CN" dirty="0" smtClean="0"/>
              <a:t>No feedback sensing fluid accumulation</a:t>
            </a:r>
            <a:endParaRPr lang="zh-CN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580112" y="3969060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Krishna, V. (2012, Feb 17). </a:t>
            </a:r>
            <a:r>
              <a:rPr lang="en-US" sz="900" i="1" dirty="0" err="1" smtClean="0"/>
              <a:t>Ventriculoperitoneal</a:t>
            </a:r>
            <a:r>
              <a:rPr lang="en-US" sz="900" i="1" dirty="0" smtClean="0"/>
              <a:t> shunt tap</a:t>
            </a:r>
            <a:r>
              <a:rPr lang="en-US" sz="900" dirty="0" smtClean="0"/>
              <a:t>. Retrieved from a </a:t>
            </a:r>
            <a:r>
              <a:rPr lang="en-US" sz="900" dirty="0" err="1" smtClean="0"/>
              <a:t>Aschoff</a:t>
            </a:r>
            <a:r>
              <a:rPr lang="en-US" sz="900" dirty="0" smtClean="0"/>
              <a:t>, P. Kremer, B. </a:t>
            </a:r>
            <a:r>
              <a:rPr lang="en-US" sz="900" dirty="0" err="1" smtClean="0"/>
              <a:t>Hashemi</a:t>
            </a:r>
            <a:r>
              <a:rPr lang="en-US" sz="900" dirty="0" smtClean="0"/>
              <a:t>, and S. </a:t>
            </a:r>
            <a:r>
              <a:rPr lang="en-US" sz="900" dirty="0" err="1" smtClean="0"/>
              <a:t>Kunze</a:t>
            </a:r>
            <a:r>
              <a:rPr lang="en-US" sz="900" dirty="0" smtClean="0"/>
              <a:t>, “The scientific history of hydrocephalus and its treatment.,” Neurosurgical review, vol. 22, no. 2-3, pp. 67-93; discussion 94-5, Oct. 1999.</a:t>
            </a:r>
            <a:endParaRPr lang="en-US" sz="900" dirty="0"/>
          </a:p>
        </p:txBody>
      </p:sp>
      <p:pic>
        <p:nvPicPr>
          <p:cNvPr id="5" name="Picture 4" descr="ventriculoperitoneal shunt tap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03352" y="1988840"/>
            <a:ext cx="3148915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5965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650</TotalTime>
  <Words>236</Words>
  <Application>Microsoft Office PowerPoint</Application>
  <PresentationFormat>On-screen Show (4:3)</PresentationFormat>
  <Paragraphs>44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Equity</vt:lpstr>
      <vt:lpstr>Hydrocephalus</vt:lpstr>
      <vt:lpstr>Background </vt:lpstr>
      <vt:lpstr>Background </vt:lpstr>
      <vt:lpstr>Current treatment</vt:lpstr>
      <vt:lpstr>Current treatment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Background</dc:title>
  <dc:creator>Zach</dc:creator>
  <cp:lastModifiedBy>Zach</cp:lastModifiedBy>
  <cp:revision>50</cp:revision>
  <dcterms:modified xsi:type="dcterms:W3CDTF">2013-05-13T17:01:22Z</dcterms:modified>
</cp:coreProperties>
</file>