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354" r:id="rId4"/>
    <p:sldId id="348" r:id="rId5"/>
    <p:sldId id="351" r:id="rId6"/>
    <p:sldId id="352" r:id="rId7"/>
    <p:sldId id="353" r:id="rId8"/>
    <p:sldId id="355" r:id="rId9"/>
    <p:sldId id="356" r:id="rId10"/>
    <p:sldId id="357" r:id="rId11"/>
    <p:sldId id="358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79" autoAdjust="0"/>
    <p:restoredTop sz="96270" autoAdjust="0"/>
  </p:normalViewPr>
  <p:slideViewPr>
    <p:cSldViewPr>
      <p:cViewPr>
        <p:scale>
          <a:sx n="66" d="100"/>
          <a:sy n="66" d="100"/>
        </p:scale>
        <p:origin x="-1674" y="-6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3C0779-B311-4E48-9FF8-AA9F8AA35462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D9C240-033F-4719-B74E-C747E3055F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576CFF-8F10-43DE-A684-B7220049F0BB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70442A-D129-4322-8AF0-EA20A8FECED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So, how do we detect the </a:t>
            </a:r>
            <a:r>
              <a:rPr lang="en-US" dirty="0" err="1" smtClean="0"/>
              <a:t>microRNAs</a:t>
            </a:r>
            <a:r>
              <a:rPr lang="en-US" dirty="0" smtClean="0"/>
              <a:t>?</a:t>
            </a:r>
          </a:p>
          <a:p>
            <a:endParaRPr lang="en-US" dirty="0" smtClean="0"/>
          </a:p>
          <a:p>
            <a:r>
              <a:rPr lang="en-US" dirty="0" smtClean="0"/>
              <a:t>The</a:t>
            </a:r>
            <a:r>
              <a:rPr lang="en-US" baseline="0" dirty="0" smtClean="0"/>
              <a:t> probes that I work with are basically made of DNA. Since DNA and </a:t>
            </a:r>
            <a:r>
              <a:rPr lang="en-US" baseline="0" dirty="0" err="1" smtClean="0"/>
              <a:t>microRNAs</a:t>
            </a:r>
            <a:r>
              <a:rPr lang="en-US" baseline="0" dirty="0" smtClean="0"/>
              <a:t> have 2 strands that you can pull apart, it means that my probe can attach to </a:t>
            </a:r>
            <a:r>
              <a:rPr lang="en-US" baseline="0" dirty="0" err="1" smtClean="0"/>
              <a:t>microRNAs</a:t>
            </a:r>
            <a:r>
              <a:rPr lang="en-US" baseline="0" dirty="0" smtClean="0"/>
              <a:t> inside the cell.</a:t>
            </a:r>
          </a:p>
          <a:p>
            <a:endParaRPr lang="en-US" baseline="0" dirty="0" smtClean="0"/>
          </a:p>
          <a:p>
            <a:r>
              <a:rPr lang="en-US" baseline="0" dirty="0" smtClean="0"/>
              <a:t>Outside the cell, the probe has a donor molecule and a quencher molecule. The donor and quencher in a space together don’t emit light; the quencher virtually soaks up the light from the donor. However, when my probe finds a </a:t>
            </a:r>
            <a:r>
              <a:rPr lang="en-US" baseline="0" dirty="0" err="1" smtClean="0"/>
              <a:t>microRNA</a:t>
            </a:r>
            <a:r>
              <a:rPr lang="en-US" baseline="0" dirty="0" smtClean="0"/>
              <a:t> molecule, the quencher falls off and the donor pairs with the </a:t>
            </a:r>
            <a:r>
              <a:rPr lang="en-US" baseline="0" dirty="0" err="1" smtClean="0"/>
              <a:t>microRNA</a:t>
            </a:r>
            <a:r>
              <a:rPr lang="en-US" baseline="0" dirty="0" smtClean="0"/>
              <a:t>; then, the donor is free to emit light, and you can detect the light. The more </a:t>
            </a:r>
            <a:r>
              <a:rPr lang="en-US" baseline="0" dirty="0" err="1" smtClean="0"/>
              <a:t>microRNAs</a:t>
            </a:r>
            <a:r>
              <a:rPr lang="en-US" baseline="0" dirty="0" smtClean="0"/>
              <a:t> present, the more light available.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70442A-D129-4322-8AF0-EA20A8FECED5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64A78-A02E-407D-8D99-3FA56B26B6E2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64A78-A02E-407D-8D99-3FA56B26B6E2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6AA0517-E894-45D2-84B0-A990248CABA6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91E2F86-B44C-4E61-AD2C-E5D853D456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AA0517-E894-45D2-84B0-A990248CABA6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1E2F86-B44C-4E61-AD2C-E5D853D456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AA0517-E894-45D2-84B0-A990248CABA6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1E2F86-B44C-4E61-AD2C-E5D853D456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AA0517-E894-45D2-84B0-A990248CABA6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1E2F86-B44C-4E61-AD2C-E5D853D4565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AA0517-E894-45D2-84B0-A990248CABA6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1E2F86-B44C-4E61-AD2C-E5D853D4565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AA0517-E894-45D2-84B0-A990248CABA6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1E2F86-B44C-4E61-AD2C-E5D853D4565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AA0517-E894-45D2-84B0-A990248CABA6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1E2F86-B44C-4E61-AD2C-E5D853D456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AA0517-E894-45D2-84B0-A990248CABA6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1E2F86-B44C-4E61-AD2C-E5D853D4565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AA0517-E894-45D2-84B0-A990248CABA6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1E2F86-B44C-4E61-AD2C-E5D853D456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6AA0517-E894-45D2-84B0-A990248CABA6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1E2F86-B44C-4E61-AD2C-E5D853D456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6AA0517-E894-45D2-84B0-A990248CABA6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91E2F86-B44C-4E61-AD2C-E5D853D4565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6AA0517-E894-45D2-84B0-A990248CABA6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A91E2F86-B44C-4E61-AD2C-E5D853D4565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Fluorescent Probes for Cancer Detection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Zach Dean</a:t>
            </a:r>
          </a:p>
        </p:txBody>
      </p:sp>
      <p:pic>
        <p:nvPicPr>
          <p:cNvPr id="4" name="Picture 3" descr="Medipacs 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57900" y="6134100"/>
            <a:ext cx="3086100" cy="723900"/>
          </a:xfrm>
          <a:prstGeom prst="rect">
            <a:avLst/>
          </a:prstGeom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48375"/>
            <a:ext cx="809625" cy="809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Finally: Bubble Boy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Was real</a:t>
            </a:r>
          </a:p>
          <a:p>
            <a:pPr lvl="1"/>
            <a:r>
              <a:rPr lang="en-US" dirty="0" smtClean="0"/>
              <a:t>Suffered from SCID</a:t>
            </a:r>
          </a:p>
          <a:p>
            <a:pPr lvl="2"/>
            <a:r>
              <a:rPr lang="en-US" dirty="0" smtClean="0"/>
              <a:t>AKA “Severe Combined Immune Deficiency Syndrome”</a:t>
            </a:r>
          </a:p>
          <a:p>
            <a:pPr lvl="1"/>
            <a:r>
              <a:rPr lang="en-US" dirty="0" smtClean="0"/>
              <a:t>Due to having no immune system, lived his life in a plastic bubble.</a:t>
            </a:r>
          </a:p>
          <a:p>
            <a:pPr lvl="1"/>
            <a:r>
              <a:rPr lang="en-US" dirty="0" smtClean="0"/>
              <a:t>Lived to be 12.</a:t>
            </a:r>
          </a:p>
          <a:p>
            <a:r>
              <a:rPr lang="en-US" dirty="0" smtClean="0"/>
              <a:t>Today, SCID cured via bone marrow transplant</a:t>
            </a:r>
          </a:p>
          <a:p>
            <a:r>
              <a:rPr lang="en-US" dirty="0" smtClean="0"/>
              <a:t>Math:</a:t>
            </a:r>
          </a:p>
          <a:p>
            <a:pPr lvl="1"/>
            <a:r>
              <a:rPr lang="en-US" dirty="0" smtClean="0"/>
              <a:t>5.0-10.0 *10^3 WBC/</a:t>
            </a:r>
            <a:r>
              <a:rPr lang="en-US" dirty="0" err="1" smtClean="0"/>
              <a:t>uL</a:t>
            </a:r>
            <a:r>
              <a:rPr lang="en-US" dirty="0" smtClean="0"/>
              <a:t> blood</a:t>
            </a:r>
          </a:p>
          <a:p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4800600" y="5181600"/>
            <a:ext cx="4038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 h.koppdelaney.“Big Bubble." 5 June, 2008. Online image. 13 May 2013.&lt;http://www.flickr.com/photos/h-k-d/2595755975/&gt;</a:t>
            </a:r>
            <a:endParaRPr lang="en-US" sz="1000" dirty="0"/>
          </a:p>
        </p:txBody>
      </p:sp>
      <p:pic>
        <p:nvPicPr>
          <p:cNvPr id="10" name="Content Placeholder 9" descr="2595755975_a8c41f6699_z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286437"/>
            <a:ext cx="4038600" cy="2915364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Stock Market Project</a:t>
            </a:r>
            <a:endParaRPr lang="en-US" dirty="0"/>
          </a:p>
        </p:txBody>
      </p:sp>
      <p:pic>
        <p:nvPicPr>
          <p:cNvPr id="5" name="Picture 4" descr="Stock Market.jpg"/>
          <p:cNvPicPr>
            <a:picLocks noChangeAspect="1"/>
          </p:cNvPicPr>
          <p:nvPr/>
        </p:nvPicPr>
        <p:blipFill>
          <a:blip r:embed="rId2" cstate="print"/>
          <a:srcRect t="18889" b="2593"/>
          <a:stretch>
            <a:fillRect/>
          </a:stretch>
        </p:blipFill>
        <p:spPr>
          <a:xfrm>
            <a:off x="0" y="1828800"/>
            <a:ext cx="9144000" cy="40386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Background</a:t>
            </a:r>
          </a:p>
          <a:p>
            <a:pPr lvl="1"/>
            <a:r>
              <a:rPr lang="en-US" dirty="0" smtClean="0"/>
              <a:t>Why did I choose a math-based field?</a:t>
            </a:r>
          </a:p>
          <a:p>
            <a:pPr lvl="2"/>
            <a:r>
              <a:rPr lang="en-US" dirty="0" smtClean="0"/>
              <a:t>Liked math classes/building/designing things (engineering)</a:t>
            </a:r>
          </a:p>
          <a:p>
            <a:pPr lvl="1"/>
            <a:r>
              <a:rPr lang="en-US" dirty="0" smtClean="0"/>
              <a:t>Career Goals:</a:t>
            </a:r>
          </a:p>
          <a:p>
            <a:pPr lvl="2"/>
            <a:r>
              <a:rPr lang="en-US" dirty="0" smtClean="0"/>
              <a:t>Professor</a:t>
            </a:r>
          </a:p>
          <a:p>
            <a:pPr lvl="2"/>
            <a:r>
              <a:rPr lang="en-US" dirty="0" smtClean="0"/>
              <a:t>Or Industry with a Large Company</a:t>
            </a:r>
          </a:p>
          <a:p>
            <a:pPr lvl="1"/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Year Biomedical Engineering Ph.D. Student</a:t>
            </a:r>
          </a:p>
          <a:p>
            <a:pPr lvl="2"/>
            <a:r>
              <a:rPr lang="en-US" dirty="0" smtClean="0"/>
              <a:t>Studying: Wound Healing/Cancer Prevention</a:t>
            </a:r>
          </a:p>
          <a:p>
            <a:pPr lvl="3"/>
            <a:r>
              <a:rPr lang="en-US" dirty="0" smtClean="0"/>
              <a:t>Use in tissue growth (growing organs, and so on) and immunology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Introduction</a:t>
            </a:r>
            <a:endParaRPr lang="en-US" sz="4000" dirty="0"/>
          </a:p>
        </p:txBody>
      </p:sp>
      <p:pic>
        <p:nvPicPr>
          <p:cNvPr id="4" name="Picture 3" descr="Medipacs 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57900" y="6134100"/>
            <a:ext cx="3086100" cy="7239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48375"/>
            <a:ext cx="809625" cy="809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Research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“Donor” and “quencher” are synthetic; made to attach to the DNA/RNA that I am looking for. When quencher is close to the donor, the quencher can “soak up” the light from the donor; however, once the quencher detaches, light it emitted.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 Light Through Probes</a:t>
            </a:r>
            <a:endParaRPr lang="en-US" dirty="0"/>
          </a:p>
        </p:txBody>
      </p:sp>
      <p:grpSp>
        <p:nvGrpSpPr>
          <p:cNvPr id="5" name="Group 43"/>
          <p:cNvGrpSpPr>
            <a:grpSpLocks noChangeAspect="1"/>
          </p:cNvGrpSpPr>
          <p:nvPr/>
        </p:nvGrpSpPr>
        <p:grpSpPr bwMode="auto">
          <a:xfrm>
            <a:off x="1646209" y="304800"/>
            <a:ext cx="5851583" cy="4389120"/>
            <a:chOff x="7010400" y="8686800"/>
            <a:chExt cx="6019800" cy="4514808"/>
          </a:xfrm>
        </p:grpSpPr>
        <p:pic>
          <p:nvPicPr>
            <p:cNvPr id="6" name="Picture 40" descr="DQ DT Graphic.jp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391400" y="8686800"/>
              <a:ext cx="5170319" cy="381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TextBox 42"/>
            <p:cNvSpPr txBox="1">
              <a:spLocks noChangeArrowheads="1"/>
            </p:cNvSpPr>
            <p:nvPr/>
          </p:nvSpPr>
          <p:spPr bwMode="auto">
            <a:xfrm>
              <a:off x="7010400" y="12649200"/>
              <a:ext cx="6019800" cy="5524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endParaRPr lang="en-US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4419600" y="2286000"/>
            <a:ext cx="68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DNA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91200" y="2895600"/>
            <a:ext cx="68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DNA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The cells are from a cow’s aorta, the largest artery in the body.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Wound Healing Assay: Triangle Pattern</a:t>
            </a:r>
            <a:endParaRPr lang="en-US" dirty="0"/>
          </a:p>
        </p:txBody>
      </p:sp>
      <p:grpSp>
        <p:nvGrpSpPr>
          <p:cNvPr id="5" name="Group 88"/>
          <p:cNvGrpSpPr>
            <a:grpSpLocks/>
          </p:cNvGrpSpPr>
          <p:nvPr/>
        </p:nvGrpSpPr>
        <p:grpSpPr bwMode="auto">
          <a:xfrm>
            <a:off x="187325" y="304800"/>
            <a:ext cx="8769350" cy="4331544"/>
            <a:chOff x="18665952" y="3886200"/>
            <a:chExt cx="8769096" cy="4331750"/>
          </a:xfrm>
        </p:grpSpPr>
        <p:sp>
          <p:nvSpPr>
            <p:cNvPr id="6" name="TextBox 79"/>
            <p:cNvSpPr txBox="1">
              <a:spLocks noChangeArrowheads="1"/>
            </p:cNvSpPr>
            <p:nvPr/>
          </p:nvSpPr>
          <p:spPr bwMode="auto">
            <a:xfrm>
              <a:off x="18669000" y="7848600"/>
              <a:ext cx="8763000" cy="369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7" name="TextBox 80"/>
            <p:cNvSpPr txBox="1">
              <a:spLocks noChangeArrowheads="1"/>
            </p:cNvSpPr>
            <p:nvPr/>
          </p:nvSpPr>
          <p:spPr bwMode="auto">
            <a:xfrm>
              <a:off x="18821400" y="7467600"/>
              <a:ext cx="41148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b="1">
                  <a:solidFill>
                    <a:schemeClr val="tx1"/>
                  </a:solidFill>
                </a:rPr>
                <a:t>Time: 0 Hours</a:t>
              </a:r>
            </a:p>
          </p:txBody>
        </p:sp>
        <p:sp>
          <p:nvSpPr>
            <p:cNvPr id="8" name="TextBox 81"/>
            <p:cNvSpPr txBox="1">
              <a:spLocks noChangeArrowheads="1"/>
            </p:cNvSpPr>
            <p:nvPr/>
          </p:nvSpPr>
          <p:spPr bwMode="auto">
            <a:xfrm>
              <a:off x="23241000" y="7467600"/>
              <a:ext cx="41148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b="1">
                  <a:solidFill>
                    <a:schemeClr val="tx1"/>
                  </a:solidFill>
                </a:rPr>
                <a:t>Time: 24 Hours</a:t>
              </a:r>
            </a:p>
          </p:txBody>
        </p:sp>
        <p:pic>
          <p:nvPicPr>
            <p:cNvPr id="9" name="Picture 44" descr="C:\Users\Zach\Dropbox\College Folder\Wong Research\Research\Wound Healing Research\BAEC Cell Pattern Roration Experiment 7-6-2011\Cell Pictures 7_14_2011\triangle pattern 7-13-2011 1151AM 2x BAEC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8665952" y="3886200"/>
              <a:ext cx="4343400" cy="3474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45" descr="C:\Users\Zach\Dropbox\College Folder\Wong Research\Research\Wound Healing Research\BAEC Cell Pattern Roration Experiment 7-6-2011\Cell Pictures 7_14_2011\triangle pattern 7-14-2011 1107AM 2x BAEC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3091648" y="3886200"/>
              <a:ext cx="4343400" cy="3474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Beta </a:t>
            </a:r>
            <a:r>
              <a:rPr lang="en-US" dirty="0" err="1" smtClean="0"/>
              <a:t>Actin</a:t>
            </a:r>
            <a:r>
              <a:rPr lang="en-US" dirty="0" smtClean="0"/>
              <a:t> is a filament that makes up part of the cell’s structure. In muscle cells, it is involved in muscle contraction.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Protein </a:t>
            </a:r>
            <a:r>
              <a:rPr lang="en-US" dirty="0" err="1" smtClean="0"/>
              <a:t>upregulation</a:t>
            </a:r>
            <a:r>
              <a:rPr lang="en-US" dirty="0" smtClean="0"/>
              <a:t> is visible due to the probe</a:t>
            </a:r>
            <a:endParaRPr lang="en-US" dirty="0"/>
          </a:p>
        </p:txBody>
      </p:sp>
      <p:sp>
        <p:nvSpPr>
          <p:cNvPr id="7" name="TextBox 61"/>
          <p:cNvSpPr txBox="1">
            <a:spLocks noChangeArrowheads="1"/>
          </p:cNvSpPr>
          <p:nvPr/>
        </p:nvSpPr>
        <p:spPr bwMode="auto">
          <a:xfrm>
            <a:off x="342778" y="4038600"/>
            <a:ext cx="411491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>
                <a:solidFill>
                  <a:schemeClr val="tx1"/>
                </a:solidFill>
              </a:rPr>
              <a:t>Brightfield Image of Wound</a:t>
            </a:r>
          </a:p>
        </p:txBody>
      </p:sp>
      <p:sp>
        <p:nvSpPr>
          <p:cNvPr id="8" name="TextBox 62"/>
          <p:cNvSpPr txBox="1">
            <a:spLocks noChangeArrowheads="1"/>
          </p:cNvSpPr>
          <p:nvPr/>
        </p:nvSpPr>
        <p:spPr bwMode="auto">
          <a:xfrm>
            <a:off x="4610101" y="4038600"/>
            <a:ext cx="434352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Beta </a:t>
            </a:r>
            <a:r>
              <a:rPr lang="en-US" b="1" dirty="0" err="1" smtClean="0">
                <a:solidFill>
                  <a:schemeClr val="tx1"/>
                </a:solidFill>
              </a:rPr>
              <a:t>Actin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>
                <a:solidFill>
                  <a:schemeClr val="tx1"/>
                </a:solidFill>
              </a:rPr>
              <a:t>Fluorescence Intensity at Wound</a:t>
            </a:r>
          </a:p>
        </p:txBody>
      </p:sp>
      <p:pic>
        <p:nvPicPr>
          <p:cNvPr id="11" name="Picture 10" descr="24hr 231 BC Cells BF - BA - PDMS - 6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457200"/>
            <a:ext cx="4343400" cy="3474720"/>
          </a:xfrm>
          <a:prstGeom prst="rect">
            <a:avLst/>
          </a:prstGeom>
        </p:spPr>
      </p:pic>
      <p:pic>
        <p:nvPicPr>
          <p:cNvPr id="12" name="Picture 11" descr="24hr 231 BC Cells FL - BA - PDMS - 6x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8200" y="457200"/>
            <a:ext cx="4343400" cy="3474720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5029200" y="304800"/>
            <a:ext cx="609600" cy="3733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57200" y="1295400"/>
            <a:ext cx="82296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sz="2800" dirty="0" smtClean="0"/>
              <a:t>Cancer Diagnosis, Therapy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sz="2800" dirty="0" smtClean="0"/>
              <a:t>Detecting other molecules (proteins, etc.)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sz="2800" dirty="0" smtClean="0"/>
              <a:t>Speed up/Slow Down Cell Growth in the Lab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Interesting Advancements in Cancer Research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Sometimes it may be good to get a short break from math, so I’ll bring in some new advancements in science.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CTL (“</a:t>
            </a:r>
            <a:r>
              <a:rPr lang="en-US" dirty="0" err="1" smtClean="0"/>
              <a:t>Cytotoxic</a:t>
            </a:r>
            <a:r>
              <a:rPr lang="en-US" dirty="0" smtClean="0"/>
              <a:t> killer T-cell”)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These cells know what your cells look like.</a:t>
            </a:r>
          </a:p>
          <a:p>
            <a:pPr lvl="1"/>
            <a:r>
              <a:rPr lang="en-US" dirty="0" smtClean="0"/>
              <a:t>They brush against the cells</a:t>
            </a:r>
          </a:p>
          <a:p>
            <a:pPr lvl="2"/>
            <a:r>
              <a:rPr lang="en-US" dirty="0" smtClean="0"/>
              <a:t>If they see that the bacteria cells’ outside “skin” isn’t the same as your cell’s “skin”</a:t>
            </a:r>
          </a:p>
          <a:p>
            <a:pPr lvl="3"/>
            <a:r>
              <a:rPr lang="en-US" dirty="0" smtClean="0"/>
              <a:t>They either eat the cell!</a:t>
            </a:r>
          </a:p>
          <a:p>
            <a:pPr lvl="3"/>
            <a:r>
              <a:rPr lang="en-US" dirty="0" smtClean="0"/>
              <a:t>Or they tell the cell to die</a:t>
            </a:r>
          </a:p>
          <a:p>
            <a:pPr lvl="3"/>
            <a:endParaRPr lang="en-US" dirty="0" smtClean="0"/>
          </a:p>
        </p:txBody>
      </p:sp>
      <p:pic>
        <p:nvPicPr>
          <p:cNvPr id="5" name="Content Placeholder 4" descr="800px-Antigen_presentation.svg.pn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 r="49383"/>
          <a:stretch>
            <a:fillRect/>
          </a:stretch>
        </p:blipFill>
        <p:spPr>
          <a:xfrm>
            <a:off x="5410200" y="1295400"/>
            <a:ext cx="3332461" cy="4649724"/>
          </a:xfrm>
        </p:spPr>
      </p:pic>
      <p:sp>
        <p:nvSpPr>
          <p:cNvPr id="6" name="Rectangle 5"/>
          <p:cNvSpPr/>
          <p:nvPr/>
        </p:nvSpPr>
        <p:spPr>
          <a:xfrm>
            <a:off x="5181600" y="5562600"/>
            <a:ext cx="3810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 smtClean="0"/>
              <a:t>Adapted from the Wikimedia Commons file " Antigen_presentation.svg “http://en.wikipedia.org/wiki/File:Antigen_presentation.svg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5617</TotalTime>
  <Words>493</Words>
  <Application>Microsoft Office PowerPoint</Application>
  <PresentationFormat>On-screen Show (4:3)</PresentationFormat>
  <Paragraphs>57</Paragraphs>
  <Slides>11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Concourse</vt:lpstr>
      <vt:lpstr>Fluorescent Probes for Cancer Detection</vt:lpstr>
      <vt:lpstr>Introduction</vt:lpstr>
      <vt:lpstr>My Research</vt:lpstr>
      <vt:lpstr>Creating Light Through Probes</vt:lpstr>
      <vt:lpstr>Wound Healing Assay: Triangle Pattern</vt:lpstr>
      <vt:lpstr>Protein upregulation is visible due to the probe</vt:lpstr>
      <vt:lpstr>Future Work</vt:lpstr>
      <vt:lpstr>Interesting Advancements in Cancer Research</vt:lpstr>
      <vt:lpstr>CTL (“Cytotoxic killer T-cell”)</vt:lpstr>
      <vt:lpstr>Finally: Bubble Boy</vt:lpstr>
      <vt:lpstr>Stock Market Project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Electrolyte Solutions to Improve the Performance of Electroactive Polymers</dc:title>
  <dc:creator>Zacg</dc:creator>
  <cp:lastModifiedBy>Zach</cp:lastModifiedBy>
  <cp:revision>512</cp:revision>
  <dcterms:created xsi:type="dcterms:W3CDTF">2011-05-04T06:02:27Z</dcterms:created>
  <dcterms:modified xsi:type="dcterms:W3CDTF">2013-05-13T16:39:36Z</dcterms:modified>
</cp:coreProperties>
</file>