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0" r:id="rId4"/>
    <p:sldId id="261" r:id="rId5"/>
    <p:sldId id="262" r:id="rId6"/>
    <p:sldId id="268" r:id="rId7"/>
    <p:sldId id="265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7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35D39-2882-4136-986A-D275794D7B6B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64A78-A02E-407D-8D99-3FA56B26B6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64A78-A02E-407D-8D99-3FA56B26B6E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64A78-A02E-407D-8D99-3FA56B26B6E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C254B-DC6C-480C-B51B-C48CBC6ACD8A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B29EB-3F5F-4E1B-9A1B-888A884C88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am I?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Biomedical Engineering Ph.D. Student</a:t>
            </a:r>
          </a:p>
          <a:p>
            <a:pPr lvl="1"/>
            <a:r>
              <a:rPr lang="en-US" dirty="0" smtClean="0"/>
              <a:t>Means:</a:t>
            </a:r>
          </a:p>
          <a:p>
            <a:pPr lvl="2"/>
            <a:r>
              <a:rPr lang="en-US" dirty="0" smtClean="0"/>
              <a:t>I’ve been in school a LONG time.</a:t>
            </a:r>
          </a:p>
          <a:p>
            <a:pPr lvl="3"/>
            <a:r>
              <a:rPr lang="en-US" dirty="0" smtClean="0"/>
              <a:t>Guess?</a:t>
            </a:r>
          </a:p>
          <a:p>
            <a:pPr lvl="2"/>
            <a:r>
              <a:rPr lang="en-US" dirty="0" smtClean="0"/>
              <a:t>I like school/learning!</a:t>
            </a:r>
          </a:p>
          <a:p>
            <a:pPr lvl="3"/>
            <a:r>
              <a:rPr lang="en-US" dirty="0" smtClean="0"/>
              <a:t>More fun than work.</a:t>
            </a:r>
          </a:p>
          <a:p>
            <a:pPr lvl="4"/>
            <a:r>
              <a:rPr lang="en-US" dirty="0" smtClean="0"/>
              <a:t>(One reason to stay in school!)</a:t>
            </a:r>
          </a:p>
          <a:p>
            <a:pPr lvl="1"/>
            <a:r>
              <a:rPr lang="en-US" dirty="0" smtClean="0"/>
              <a:t>What is a Ph.D.?</a:t>
            </a:r>
          </a:p>
          <a:p>
            <a:pPr lvl="2"/>
            <a:r>
              <a:rPr lang="en-US" dirty="0" smtClean="0"/>
              <a:t>You learn about doing research/finding new things</a:t>
            </a:r>
          </a:p>
          <a:p>
            <a:pPr lvl="2"/>
            <a:r>
              <a:rPr lang="en-US" dirty="0" smtClean="0"/>
              <a:t>Put “Dr.” before your name</a:t>
            </a:r>
          </a:p>
          <a:p>
            <a:pPr lvl="1"/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More current events/scientific findings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err="1" smtClean="0"/>
              <a:t>E.Coli</a:t>
            </a:r>
            <a:endParaRPr lang="en-US" dirty="0" smtClean="0"/>
          </a:p>
          <a:p>
            <a:pPr lvl="1"/>
            <a:r>
              <a:rPr lang="en-US" dirty="0" smtClean="0"/>
              <a:t>What is </a:t>
            </a:r>
            <a:r>
              <a:rPr lang="en-US" i="1" dirty="0" err="1" smtClean="0"/>
              <a:t>E.Coli</a:t>
            </a:r>
            <a:r>
              <a:rPr lang="en-US" i="1" dirty="0" smtClean="0"/>
              <a:t>?</a:t>
            </a:r>
            <a:endParaRPr lang="en-US" dirty="0" smtClean="0"/>
          </a:p>
          <a:p>
            <a:pPr lvl="1"/>
            <a:r>
              <a:rPr lang="en-US" dirty="0" smtClean="0"/>
              <a:t>Remember the recent </a:t>
            </a:r>
            <a:r>
              <a:rPr lang="en-US" i="1" dirty="0" err="1" smtClean="0"/>
              <a:t>E.Coli</a:t>
            </a:r>
            <a:r>
              <a:rPr lang="en-US" dirty="0" smtClean="0"/>
              <a:t> outbreak in Europe?</a:t>
            </a:r>
          </a:p>
          <a:p>
            <a:pPr lvl="1"/>
            <a:r>
              <a:rPr lang="en-US" dirty="0" smtClean="0"/>
              <a:t>Scientists have recently found 2 things:</a:t>
            </a:r>
          </a:p>
          <a:p>
            <a:pPr lvl="2"/>
            <a:r>
              <a:rPr lang="en-US" dirty="0" smtClean="0"/>
              <a:t>1) Reusable grocery bags can be good and bad.</a:t>
            </a:r>
          </a:p>
          <a:p>
            <a:pPr lvl="2"/>
            <a:r>
              <a:rPr lang="en-US" dirty="0" smtClean="0"/>
              <a:t>2) Sometimes washing the outside of a fruit/vegetable isn’t good enough (</a:t>
            </a:r>
            <a:r>
              <a:rPr lang="en-US" i="1" dirty="0" err="1" smtClean="0"/>
              <a:t>E.Coli</a:t>
            </a:r>
            <a:r>
              <a:rPr lang="en-US" dirty="0" smtClean="0"/>
              <a:t> were found to also live inside!)</a:t>
            </a:r>
          </a:p>
          <a:p>
            <a:r>
              <a:rPr lang="en-US" i="1" dirty="0" smtClean="0"/>
              <a:t>E. Coli </a:t>
            </a:r>
            <a:r>
              <a:rPr lang="en-US" dirty="0" smtClean="0"/>
              <a:t>research in BME that we work on…</a:t>
            </a:r>
            <a:endParaRPr lang="en-US" dirty="0"/>
          </a:p>
        </p:txBody>
      </p:sp>
      <p:pic>
        <p:nvPicPr>
          <p:cNvPr id="8" name="Content Placeholder 7" descr="250px-EscherichiaColi_NIAI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80000" y="2529681"/>
            <a:ext cx="3175000" cy="2667000"/>
          </a:xfrm>
        </p:spPr>
      </p:pic>
      <p:sp>
        <p:nvSpPr>
          <p:cNvPr id="9" name="TextBox 8"/>
          <p:cNvSpPr txBox="1"/>
          <p:nvPr/>
        </p:nvSpPr>
        <p:spPr>
          <a:xfrm>
            <a:off x="5105400" y="53340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/>
              <a:t>E.Coli</a:t>
            </a:r>
            <a:endParaRPr lang="en-US" i="1" dirty="0"/>
          </a:p>
        </p:txBody>
      </p:sp>
      <p:sp>
        <p:nvSpPr>
          <p:cNvPr id="7" name="Rectangle 6"/>
          <p:cNvSpPr/>
          <p:nvPr/>
        </p:nvSpPr>
        <p:spPr>
          <a:xfrm>
            <a:off x="4419600" y="5657671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" EscherichiaColi_NIAID.jpg </a:t>
            </a:r>
            <a:r>
              <a:rPr lang="en-US" sz="1000" dirty="0" smtClean="0"/>
              <a:t>“</a:t>
            </a:r>
            <a:r>
              <a:rPr lang="en-US" sz="1000" dirty="0" smtClean="0"/>
              <a:t>http://en.wikipedia.org/wiki/File:EscherichiaColi_NIAID.jpg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last important things…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Seriously, ask questions/get my help if you need it/you don’t completely understand</a:t>
            </a:r>
          </a:p>
          <a:p>
            <a:r>
              <a:rPr lang="en-US" dirty="0" smtClean="0"/>
              <a:t>2) I’ll go over topics like my research in more detail as the year goes along.</a:t>
            </a:r>
          </a:p>
          <a:p>
            <a:r>
              <a:rPr lang="en-US" dirty="0" smtClean="0"/>
              <a:t>3) I’m really looking forward to having fun this year!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Biomedical Engineering?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Any guesses?</a:t>
            </a:r>
          </a:p>
          <a:p>
            <a:pPr lvl="1"/>
            <a:r>
              <a:rPr lang="en-US" dirty="0" smtClean="0"/>
              <a:t>Can you guess what I research?</a:t>
            </a:r>
          </a:p>
          <a:p>
            <a:r>
              <a:rPr lang="en-US" dirty="0" smtClean="0"/>
              <a:t>Do any of you have interests in engineering?</a:t>
            </a:r>
          </a:p>
          <a:p>
            <a:pPr lvl="1"/>
            <a:r>
              <a:rPr lang="en-US" dirty="0" smtClean="0"/>
              <a:t>Science?</a:t>
            </a:r>
          </a:p>
          <a:p>
            <a:pPr lvl="1"/>
            <a:r>
              <a:rPr lang="en-US" dirty="0" smtClean="0"/>
              <a:t>Arts?</a:t>
            </a:r>
          </a:p>
          <a:p>
            <a:pPr lvl="1"/>
            <a:r>
              <a:rPr lang="en-US" dirty="0" smtClean="0"/>
              <a:t>Help with showing college requirements for each</a:t>
            </a:r>
          </a:p>
          <a:p>
            <a:pPr lvl="1"/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257800" y="51816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Cardiac pacemaker. Can you guess what it does? (I’ll explain more on the next slide).</a:t>
            </a:r>
            <a:endParaRPr lang="en-US" dirty="0"/>
          </a:p>
        </p:txBody>
      </p:sp>
      <p:pic>
        <p:nvPicPr>
          <p:cNvPr id="7" name="Content Placeholder 6" descr="566px-St_Jude_Medical_pacemaker_with_rul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34000" y="1981200"/>
            <a:ext cx="3034284" cy="3216555"/>
          </a:xfrm>
        </p:spPr>
      </p:pic>
      <p:sp>
        <p:nvSpPr>
          <p:cNvPr id="8" name="TextBox 7"/>
          <p:cNvSpPr txBox="1"/>
          <p:nvPr/>
        </p:nvSpPr>
        <p:spPr>
          <a:xfrm>
            <a:off x="5410200" y="6096000"/>
            <a:ext cx="3124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Adapted from the Wikimedia Commons file " St_Jude_Medical_pacemaker_with_ruler.jpg </a:t>
            </a:r>
            <a:r>
              <a:rPr lang="en-US" sz="1000" dirty="0" smtClean="0"/>
              <a:t>“</a:t>
            </a:r>
            <a:r>
              <a:rPr lang="en-US" sz="1000" dirty="0" smtClean="0"/>
              <a:t>http://en.wikipedia.org/wiki/File:St_Jude_Medical_pacemaker_with_ruler.jpg</a:t>
            </a:r>
          </a:p>
          <a:p>
            <a:pPr algn="ctr"/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research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Investigating cell growth</a:t>
            </a:r>
          </a:p>
          <a:p>
            <a:pPr lvl="1"/>
            <a:r>
              <a:rPr lang="en-US" dirty="0" smtClean="0"/>
              <a:t>Trying to grow organs</a:t>
            </a:r>
          </a:p>
          <a:p>
            <a:pPr lvl="2"/>
            <a:r>
              <a:rPr lang="en-US" dirty="0" smtClean="0"/>
              <a:t>I like Heart/Muscle</a:t>
            </a:r>
          </a:p>
          <a:p>
            <a:pPr lvl="1"/>
            <a:r>
              <a:rPr lang="en-US" dirty="0" smtClean="0"/>
              <a:t>Also use nanotechnology</a:t>
            </a:r>
          </a:p>
          <a:p>
            <a:pPr lvl="2"/>
            <a:r>
              <a:rPr lang="en-US" dirty="0" smtClean="0"/>
              <a:t>Do any of you know of any </a:t>
            </a:r>
            <a:r>
              <a:rPr lang="en-US" dirty="0" err="1" smtClean="0"/>
              <a:t>nano</a:t>
            </a:r>
            <a:r>
              <a:rPr lang="en-US" dirty="0" smtClean="0"/>
              <a:t>-devices? </a:t>
            </a:r>
          </a:p>
          <a:p>
            <a:pPr lvl="2"/>
            <a:r>
              <a:rPr lang="en-US" dirty="0" smtClean="0"/>
              <a:t>Devices that use nanotechnology?</a:t>
            </a:r>
          </a:p>
          <a:p>
            <a:pPr lvl="3"/>
            <a:r>
              <a:rPr lang="en-US" dirty="0" smtClean="0"/>
              <a:t>Some of you use at least one everyday…</a:t>
            </a:r>
          </a:p>
          <a:p>
            <a:r>
              <a:rPr lang="en-US" dirty="0" smtClean="0"/>
              <a:t>What can we do if we grow organs?</a:t>
            </a:r>
          </a:p>
          <a:p>
            <a:pPr lvl="1"/>
            <a:r>
              <a:rPr lang="en-US" dirty="0" smtClean="0"/>
              <a:t>Who can we help?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247741"/>
            <a:ext cx="4038600" cy="3230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8200" y="54864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Cells! Can you guess what kind of cells?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3000" dirty="0" smtClean="0"/>
              <a:t>My research: cells grown at 325</a:t>
            </a:r>
            <a:r>
              <a:rPr lang="el-GR" sz="3000" dirty="0" smtClean="0">
                <a:latin typeface="Calibri"/>
                <a:cs typeface="Calibri"/>
              </a:rPr>
              <a:t>μ</a:t>
            </a:r>
            <a:r>
              <a:rPr lang="en-US" sz="3000" dirty="0" smtClean="0">
                <a:latin typeface="Calibri"/>
                <a:cs typeface="Calibri"/>
              </a:rPr>
              <a:t>m channel spacing, 4x magnification, 59.4</a:t>
            </a:r>
            <a:r>
              <a:rPr lang="el-GR" sz="3000" dirty="0" smtClean="0">
                <a:cs typeface="Calibri"/>
              </a:rPr>
              <a:t>μ</a:t>
            </a:r>
            <a:r>
              <a:rPr lang="en-US" sz="3000" dirty="0" smtClean="0">
                <a:cs typeface="Calibri"/>
              </a:rPr>
              <a:t>m/hr growth rate</a:t>
            </a:r>
            <a:endParaRPr lang="en-US" sz="3000" dirty="0"/>
          </a:p>
        </p:txBody>
      </p:sp>
      <p:pic>
        <p:nvPicPr>
          <p:cNvPr id="5" name="Picture 2" descr="H:\Cell Pictures 7_7_11\baec 7-7-2011 p6 325m channels 1011AM 4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3048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:\Cell Pictures 7_7_11\baec 7-7-2011 p6 325m channels 1203PM 4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371600"/>
            <a:ext cx="3048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H:\Cell Pictures 7_7_11\baec 7-7-2011 p6 325m channels 216PM 4x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7926" y="1371600"/>
            <a:ext cx="3048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:\Cell Pictures 7_7_11\baec 7-7-2011 p6 325m channels 406PM 4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14800"/>
            <a:ext cx="3048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:\Cell Pictures 7_7_11\baec 7-8-2011 p6 325m channels 912AM 4x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14800"/>
            <a:ext cx="3048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:\Cell Pictures 7_7_11\baec 7-8-2011 p6 325m channels 1117AM 4x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7926" y="4126832"/>
            <a:ext cx="3048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38100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0 Hours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052119" y="381823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 Hours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67926" y="37575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 Hours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1189" y="6484549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6 Hours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971800" y="6553561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23 Hours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096000" y="6549081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25 Hours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1981200" y="685800"/>
            <a:ext cx="533400" cy="533400"/>
          </a:xfrm>
          <a:prstGeom prst="ellipse">
            <a:avLst/>
          </a:prstGeom>
          <a:solidFill>
            <a:schemeClr val="bg1">
              <a:alpha val="0"/>
            </a:schemeClr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724400" y="685800"/>
            <a:ext cx="1828800" cy="609600"/>
          </a:xfrm>
          <a:prstGeom prst="ellipse">
            <a:avLst/>
          </a:prstGeom>
          <a:solidFill>
            <a:schemeClr val="bg1">
              <a:alpha val="0"/>
            </a:schemeClr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410200" y="228600"/>
            <a:ext cx="1295400" cy="533400"/>
          </a:xfrm>
          <a:prstGeom prst="ellipse">
            <a:avLst/>
          </a:prstGeom>
          <a:solidFill>
            <a:schemeClr val="bg1">
              <a:alpha val="0"/>
            </a:schemeClr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18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 what did all of those numbers mean?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325µm channel size?</a:t>
            </a:r>
          </a:p>
          <a:p>
            <a:pPr lvl="1"/>
            <a:r>
              <a:rPr lang="en-US" dirty="0" smtClean="0"/>
              <a:t>Width of cells!</a:t>
            </a:r>
          </a:p>
          <a:p>
            <a:pPr lvl="1"/>
            <a:r>
              <a:rPr lang="en-US" dirty="0" smtClean="0"/>
              <a:t>0.032µm technology used to make computer chips!</a:t>
            </a:r>
          </a:p>
          <a:p>
            <a:r>
              <a:rPr lang="en-US" dirty="0" smtClean="0"/>
              <a:t>59.4µm/hour growth rate</a:t>
            </a:r>
          </a:p>
          <a:p>
            <a:pPr lvl="1"/>
            <a:r>
              <a:rPr lang="en-US" dirty="0" smtClean="0"/>
              <a:t>Relative to:</a:t>
            </a:r>
          </a:p>
          <a:p>
            <a:pPr lvl="2"/>
            <a:r>
              <a:rPr lang="en-US" dirty="0" smtClean="0"/>
              <a:t>Your hair grows about 417µm per day!</a:t>
            </a:r>
          </a:p>
          <a:p>
            <a:pPr lvl="2"/>
            <a:r>
              <a:rPr lang="en-US" dirty="0" smtClean="0"/>
              <a:t>Scientific notation?</a:t>
            </a:r>
          </a:p>
          <a:p>
            <a:r>
              <a:rPr lang="en-US" dirty="0" smtClean="0"/>
              <a:t>4x magnification</a:t>
            </a:r>
          </a:p>
          <a:p>
            <a:pPr lvl="1"/>
            <a:r>
              <a:rPr lang="en-US" dirty="0" smtClean="0"/>
              <a:t>Confusing math equation</a:t>
            </a:r>
          </a:p>
          <a:p>
            <a:pPr lvl="1"/>
            <a:r>
              <a:rPr lang="en-US" dirty="0" smtClean="0"/>
              <a:t>Basically…4x of your normal eyesight </a:t>
            </a:r>
          </a:p>
          <a:p>
            <a:pPr lvl="2"/>
            <a:r>
              <a:rPr lang="en-US" dirty="0" smtClean="0"/>
              <a:t>250mm from your eye = focus distance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2247741"/>
            <a:ext cx="4038600" cy="3230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8200" y="54864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Cells! Can you guess what kind of cells?</a:t>
            </a:r>
            <a:endParaRPr lang="en-US" dirty="0"/>
          </a:p>
        </p:txBody>
      </p:sp>
      <p:sp>
        <p:nvSpPr>
          <p:cNvPr id="8" name="Left Brace 7"/>
          <p:cNvSpPr/>
          <p:nvPr/>
        </p:nvSpPr>
        <p:spPr>
          <a:xfrm rot="5400000">
            <a:off x="6210300" y="1485900"/>
            <a:ext cx="762000" cy="6858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019800" y="8382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325µm channels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Growing Different Shapes (Triangle)</a:t>
            </a:r>
            <a:endParaRPr lang="en-US" dirty="0"/>
          </a:p>
        </p:txBody>
      </p:sp>
      <p:pic>
        <p:nvPicPr>
          <p:cNvPr id="7" name="Content Placeholder 6" descr="triangle pattern 7-13-2011 342PM 4x BAE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43273" y="1600200"/>
            <a:ext cx="565745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Cells from my lab grown to form a heart shape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l="34302" t="59878" r="33683"/>
          <a:stretch>
            <a:fillRect/>
          </a:stretch>
        </p:blipFill>
        <p:spPr bwMode="auto">
          <a:xfrm>
            <a:off x="1562100" y="1447800"/>
            <a:ext cx="6019800" cy="438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 facts!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Everyday I come in, I’ll try to have some interesting news in science/engineering.</a:t>
            </a:r>
          </a:p>
          <a:p>
            <a:pPr lvl="1"/>
            <a:r>
              <a:rPr lang="en-US" dirty="0" smtClean="0"/>
              <a:t>Maybe I’ll discover something in my research to bring in!</a:t>
            </a:r>
          </a:p>
          <a:p>
            <a:r>
              <a:rPr lang="en-US" dirty="0" smtClean="0"/>
              <a:t>You can also ask me science questions and I’ll try to find them out!</a:t>
            </a:r>
          </a:p>
          <a:p>
            <a:pPr lvl="1"/>
            <a:r>
              <a:rPr lang="en-US" dirty="0" smtClean="0"/>
              <a:t>For example: Have we cured cancer?</a:t>
            </a:r>
          </a:p>
          <a:p>
            <a:pPr lvl="2"/>
            <a:r>
              <a:rPr lang="en-US" dirty="0" smtClean="0"/>
              <a:t>Answer: No, but we’re getting close! Did you know that our immune system (the same cells in our bodies that fight colds and the flu) fights cancer? Scientists recently found this out…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CTL (“</a:t>
            </a:r>
            <a:r>
              <a:rPr lang="en-US" dirty="0" err="1" smtClean="0"/>
              <a:t>Cytotoxic</a:t>
            </a:r>
            <a:r>
              <a:rPr lang="en-US" dirty="0" smtClean="0"/>
              <a:t> killer T-cell”)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These cells know what your cells look like.</a:t>
            </a:r>
          </a:p>
          <a:p>
            <a:pPr lvl="1"/>
            <a:r>
              <a:rPr lang="en-US" dirty="0" smtClean="0"/>
              <a:t>They brush against the cells</a:t>
            </a:r>
          </a:p>
          <a:p>
            <a:pPr lvl="2"/>
            <a:r>
              <a:rPr lang="en-US" dirty="0" smtClean="0"/>
              <a:t>If they see that the cell’s outside “skin” isn’t the same as your cell’s “skin</a:t>
            </a:r>
          </a:p>
          <a:p>
            <a:pPr lvl="3"/>
            <a:r>
              <a:rPr lang="en-US" dirty="0" smtClean="0"/>
              <a:t>They either eat the cell!</a:t>
            </a:r>
          </a:p>
          <a:p>
            <a:pPr lvl="3"/>
            <a:r>
              <a:rPr lang="en-US" dirty="0" smtClean="0"/>
              <a:t>Or they tell the cell to die</a:t>
            </a:r>
          </a:p>
          <a:p>
            <a:pPr lvl="2"/>
            <a:r>
              <a:rPr lang="en-US" dirty="0" smtClean="0"/>
              <a:t>Some cancer cells look like foreign cells (bacteria, etc.)…even though they are our own cells!</a:t>
            </a:r>
            <a:endParaRPr lang="en-US" dirty="0"/>
          </a:p>
        </p:txBody>
      </p:sp>
      <p:pic>
        <p:nvPicPr>
          <p:cNvPr id="7" name="Content Placeholder 6" descr="Red_White_Blood_cell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05400" y="2286000"/>
            <a:ext cx="3561989" cy="2322417"/>
          </a:xfrm>
        </p:spPr>
      </p:pic>
      <p:sp>
        <p:nvSpPr>
          <p:cNvPr id="8" name="Rectangle 7"/>
          <p:cNvSpPr/>
          <p:nvPr/>
        </p:nvSpPr>
        <p:spPr>
          <a:xfrm>
            <a:off x="4572000" y="457200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" Red_White_Blood_cells.jpg </a:t>
            </a:r>
            <a:r>
              <a:rPr lang="en-US" sz="1000" dirty="0" smtClean="0"/>
              <a:t>“</a:t>
            </a:r>
            <a:r>
              <a:rPr lang="en-US" sz="1000" dirty="0" smtClean="0"/>
              <a:t>http://en.wikipedia.org/wiki/File:Red_White_Blood_cells.jpg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583</Words>
  <Application>Microsoft Office PowerPoint</Application>
  <PresentationFormat>On-screen Show (4:3)</PresentationFormat>
  <Paragraphs>84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Who am I?</vt:lpstr>
      <vt:lpstr>What is Biomedical Engineering?</vt:lpstr>
      <vt:lpstr>My research</vt:lpstr>
      <vt:lpstr>My research: cells grown at 325μm channel spacing, 4x magnification, 59.4μm/hr growth rate</vt:lpstr>
      <vt:lpstr>So what did all of those numbers mean?</vt:lpstr>
      <vt:lpstr>Growing Different Shapes (Triangle)</vt:lpstr>
      <vt:lpstr>Cells from my lab grown to form a heart shape</vt:lpstr>
      <vt:lpstr>Fun facts!</vt:lpstr>
      <vt:lpstr>CTL (“Cytotoxic killer T-cell”)</vt:lpstr>
      <vt:lpstr>More current events/scientific findings</vt:lpstr>
      <vt:lpstr>Some last important things…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Zach</dc:creator>
  <cp:lastModifiedBy>Zach</cp:lastModifiedBy>
  <cp:revision>58</cp:revision>
  <dcterms:created xsi:type="dcterms:W3CDTF">2011-08-15T17:16:10Z</dcterms:created>
  <dcterms:modified xsi:type="dcterms:W3CDTF">2013-05-13T16:25:36Z</dcterms:modified>
</cp:coreProperties>
</file>