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81" r:id="rId8"/>
    <p:sldId id="262" r:id="rId9"/>
    <p:sldId id="278" r:id="rId10"/>
    <p:sldId id="263" r:id="rId11"/>
    <p:sldId id="264" r:id="rId12"/>
    <p:sldId id="265" r:id="rId13"/>
    <p:sldId id="269" r:id="rId14"/>
    <p:sldId id="266" r:id="rId15"/>
    <p:sldId id="279" r:id="rId16"/>
    <p:sldId id="267" r:id="rId17"/>
    <p:sldId id="268" r:id="rId18"/>
    <p:sldId id="274" r:id="rId19"/>
    <p:sldId id="270" r:id="rId20"/>
    <p:sldId id="280" r:id="rId21"/>
    <p:sldId id="271" r:id="rId22"/>
    <p:sldId id="272" r:id="rId23"/>
    <p:sldId id="275" r:id="rId24"/>
    <p:sldId id="273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-13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94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61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4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3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84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463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509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35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58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85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0FBE9-93B1-1842-BEE0-819892BACEDC}" type="datetimeFigureOut">
              <a:rPr lang="en-US" smtClean="0"/>
              <a:t>5/16/14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2BDF2-D667-6D45-B6A9-75AC0CBB6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8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Universal Properties of Shapes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24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Volume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256" y="1417638"/>
            <a:ext cx="8801414" cy="5089384"/>
          </a:xfrm>
        </p:spPr>
        <p:txBody>
          <a:bodyPr>
            <a:normAutofit/>
          </a:bodyPr>
          <a:lstStyle/>
          <a:p>
            <a:r>
              <a:rPr lang="en-US" dirty="0" smtClean="0"/>
              <a:t>When a sphere had a dilation of 2, how much did its volume increase?</a:t>
            </a:r>
          </a:p>
          <a:p>
            <a:r>
              <a:rPr lang="en-US" dirty="0" smtClean="0"/>
              <a:t>What about a dilation of 3?</a:t>
            </a:r>
          </a:p>
          <a:p>
            <a:r>
              <a:rPr lang="en-US" dirty="0" smtClean="0"/>
              <a:t>When a cone had a dilation of 2, how much did its volume increase?</a:t>
            </a:r>
          </a:p>
          <a:p>
            <a:r>
              <a:rPr lang="en-US" dirty="0" smtClean="0"/>
              <a:t>What about a dilation of 3?</a:t>
            </a:r>
          </a:p>
          <a:p>
            <a:r>
              <a:rPr lang="en-US" dirty="0" smtClean="0"/>
              <a:t>When a cylinder had a dilation of 2, how much did its volume increase?</a:t>
            </a:r>
          </a:p>
          <a:p>
            <a:r>
              <a:rPr lang="en-US" dirty="0" smtClean="0"/>
              <a:t>What about a dilation of 3?</a:t>
            </a:r>
          </a:p>
        </p:txBody>
      </p:sp>
    </p:spTree>
    <p:extLst>
      <p:ext uri="{BB962C8B-B14F-4D97-AF65-F5344CB8AC3E}">
        <p14:creationId xmlns:p14="http://schemas.microsoft.com/office/powerpoint/2010/main" val="801188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90"/>
            <a:ext cx="8229600" cy="1143000"/>
          </a:xfrm>
        </p:spPr>
        <p:txBody>
          <a:bodyPr/>
          <a:lstStyle/>
          <a:p>
            <a:r>
              <a:rPr lang="en-US" dirty="0" smtClean="0"/>
              <a:t>Properties of Volume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4890"/>
            <a:ext cx="8229600" cy="1229909"/>
          </a:xfrm>
        </p:spPr>
        <p:txBody>
          <a:bodyPr/>
          <a:lstStyle/>
          <a:p>
            <a:r>
              <a:rPr lang="en-US" dirty="0" smtClean="0"/>
              <a:t>What are the common properties of increasing volume?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29" t="8452" r="35666" b="35299"/>
          <a:stretch/>
        </p:blipFill>
        <p:spPr>
          <a:xfrm>
            <a:off x="1061199" y="4140734"/>
            <a:ext cx="1414493" cy="11697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29" t="8452" r="35666" b="35299"/>
          <a:stretch/>
        </p:blipFill>
        <p:spPr>
          <a:xfrm>
            <a:off x="2685562" y="3685333"/>
            <a:ext cx="2302644" cy="19043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29" t="8452" r="35666" b="35299"/>
          <a:stretch/>
        </p:blipFill>
        <p:spPr>
          <a:xfrm>
            <a:off x="4988206" y="3163213"/>
            <a:ext cx="2926738" cy="242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28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does this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19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this mean for biology?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806507"/>
          </a:xfrm>
        </p:spPr>
        <p:txBody>
          <a:bodyPr/>
          <a:lstStyle/>
          <a:p>
            <a:r>
              <a:rPr lang="en-US" dirty="0" smtClean="0"/>
              <a:t>Taller animals weigh MUCH more.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305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Surface Area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part 2 of your activity packet (calculating the surface area of each shape).</a:t>
            </a:r>
          </a:p>
        </p:txBody>
      </p:sp>
    </p:spTree>
    <p:extLst>
      <p:ext uri="{BB962C8B-B14F-4D97-AF65-F5344CB8AC3E}">
        <p14:creationId xmlns:p14="http://schemas.microsoft.com/office/powerpoint/2010/main" val="1031734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shape, there is a dilation of 2 and a dilation of 3.</a:t>
            </a:r>
          </a:p>
          <a:p>
            <a:r>
              <a:rPr lang="en-US" dirty="0" smtClean="0"/>
              <a:t>Make a hypothesis: How will the surface area change when there is a dilation of 2 or 3?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22229" y="6423471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 by </a:t>
            </a:r>
            <a:r>
              <a:rPr lang="en-US" dirty="0"/>
              <a:t>Dirk </a:t>
            </a:r>
            <a:r>
              <a:rPr lang="en-US" dirty="0" err="1"/>
              <a:t>Hünniger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 descr="Macintosh HD:Users:simonstump:Desktop:600px-PlainSphere.svg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904" y="4629721"/>
            <a:ext cx="708526" cy="708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Macintosh HD:Users:simonstump:Desktop:600px-PlainSphere.svg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0504" y="4271946"/>
            <a:ext cx="1389719" cy="1389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Macintosh HD:Users:simonstump:Desktop:600px-PlainSphere.svg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4110" y="4068355"/>
            <a:ext cx="2057808" cy="2057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2957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Surface Area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256" y="1417638"/>
            <a:ext cx="8801414" cy="5089384"/>
          </a:xfrm>
        </p:spPr>
        <p:txBody>
          <a:bodyPr>
            <a:normAutofit/>
          </a:bodyPr>
          <a:lstStyle/>
          <a:p>
            <a:r>
              <a:rPr lang="en-US" dirty="0"/>
              <a:t>When a sphere had a dilation of 2, how much did its </a:t>
            </a:r>
            <a:r>
              <a:rPr lang="en-US" dirty="0" smtClean="0"/>
              <a:t>surface area </a:t>
            </a:r>
            <a:r>
              <a:rPr lang="en-US" dirty="0"/>
              <a:t>increase?</a:t>
            </a:r>
          </a:p>
          <a:p>
            <a:r>
              <a:rPr lang="en-US" dirty="0"/>
              <a:t>What about a dilation of 3?</a:t>
            </a:r>
          </a:p>
          <a:p>
            <a:r>
              <a:rPr lang="en-US" dirty="0"/>
              <a:t>When a cone had a dilation of 2, how much did its </a:t>
            </a:r>
            <a:r>
              <a:rPr lang="en-US" dirty="0" smtClean="0"/>
              <a:t>surface area </a:t>
            </a:r>
            <a:r>
              <a:rPr lang="en-US" dirty="0"/>
              <a:t>increase?</a:t>
            </a:r>
          </a:p>
          <a:p>
            <a:r>
              <a:rPr lang="en-US" dirty="0"/>
              <a:t>What about a dilation of 3?</a:t>
            </a:r>
          </a:p>
          <a:p>
            <a:r>
              <a:rPr lang="en-US" dirty="0"/>
              <a:t>When a cylinder had a dilation of 2, how much did its </a:t>
            </a:r>
            <a:r>
              <a:rPr lang="en-US" dirty="0" smtClean="0"/>
              <a:t>surface area </a:t>
            </a:r>
            <a:r>
              <a:rPr lang="en-US" dirty="0"/>
              <a:t>increase?</a:t>
            </a:r>
          </a:p>
          <a:p>
            <a:r>
              <a:rPr lang="en-US" dirty="0"/>
              <a:t>What about a dilation of 3?</a:t>
            </a:r>
          </a:p>
        </p:txBody>
      </p:sp>
    </p:spTree>
    <p:extLst>
      <p:ext uri="{BB962C8B-B14F-4D97-AF65-F5344CB8AC3E}">
        <p14:creationId xmlns:p14="http://schemas.microsoft.com/office/powerpoint/2010/main" val="464776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90"/>
            <a:ext cx="8229600" cy="1143000"/>
          </a:xfrm>
        </p:spPr>
        <p:txBody>
          <a:bodyPr/>
          <a:lstStyle/>
          <a:p>
            <a:r>
              <a:rPr lang="en-US" dirty="0" smtClean="0"/>
              <a:t>Properties of Surface Area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4890"/>
            <a:ext cx="8229600" cy="1229909"/>
          </a:xfrm>
        </p:spPr>
        <p:txBody>
          <a:bodyPr/>
          <a:lstStyle/>
          <a:p>
            <a:r>
              <a:rPr lang="en-US" dirty="0" smtClean="0"/>
              <a:t>What are the common properties of increasing surface area?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29" t="8452" r="35666" b="35299"/>
          <a:stretch/>
        </p:blipFill>
        <p:spPr>
          <a:xfrm>
            <a:off x="1198858" y="4215446"/>
            <a:ext cx="1414493" cy="11697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29" t="8452" r="35666" b="35299"/>
          <a:stretch/>
        </p:blipFill>
        <p:spPr>
          <a:xfrm>
            <a:off x="2823221" y="3760045"/>
            <a:ext cx="2302644" cy="19043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29" t="8452" r="35666" b="35299"/>
          <a:stretch/>
        </p:blipFill>
        <p:spPr>
          <a:xfrm>
            <a:off x="5125865" y="3237925"/>
            <a:ext cx="2926738" cy="242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14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does this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345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Properties of Surface Area and Volume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part 3 of your activity packet (calculating the surface </a:t>
            </a:r>
            <a:r>
              <a:rPr lang="en-US" dirty="0" err="1" smtClean="0"/>
              <a:t>area:volume</a:t>
            </a:r>
            <a:r>
              <a:rPr lang="en-US" dirty="0" smtClean="0"/>
              <a:t> ratio of each shape).</a:t>
            </a:r>
          </a:p>
        </p:txBody>
      </p:sp>
    </p:spTree>
    <p:extLst>
      <p:ext uri="{BB962C8B-B14F-4D97-AF65-F5344CB8AC3E}">
        <p14:creationId xmlns:p14="http://schemas.microsoft.com/office/powerpoint/2010/main" val="2065874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Bell ringer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down as many 3-dimensional shapes as you can in 60 seconds.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did you get?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544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shape, there is a dilation of 2 and a dilation of 3.</a:t>
            </a:r>
          </a:p>
          <a:p>
            <a:r>
              <a:rPr lang="en-US" dirty="0" smtClean="0"/>
              <a:t>Make a hypothesis: How will the surface </a:t>
            </a:r>
            <a:r>
              <a:rPr lang="en-US" dirty="0" err="1" smtClean="0"/>
              <a:t>area:volume</a:t>
            </a:r>
            <a:r>
              <a:rPr lang="en-US" dirty="0" smtClean="0"/>
              <a:t> ratio change when there is a dilation of 2 or 3?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22229" y="6423471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 by </a:t>
            </a:r>
            <a:r>
              <a:rPr lang="en-US" dirty="0"/>
              <a:t>Dirk </a:t>
            </a:r>
            <a:r>
              <a:rPr lang="en-US" dirty="0" err="1"/>
              <a:t>Hünniger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 descr="Macintosh HD:Users:simonstump:Desktop:600px-PlainSphere.svg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904" y="4629721"/>
            <a:ext cx="708526" cy="708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Macintosh HD:Users:simonstump:Desktop:600px-PlainSphere.svg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0504" y="4271946"/>
            <a:ext cx="1389719" cy="1389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Macintosh HD:Users:simonstump:Desktop:600px-PlainSphere.svg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4110" y="4068355"/>
            <a:ext cx="2057808" cy="2057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2957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Properties of Surface Area and Volume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256" y="1417638"/>
            <a:ext cx="8801414" cy="5089384"/>
          </a:xfrm>
        </p:spPr>
        <p:txBody>
          <a:bodyPr>
            <a:normAutofit/>
          </a:bodyPr>
          <a:lstStyle/>
          <a:p>
            <a:r>
              <a:rPr lang="en-US" dirty="0"/>
              <a:t>When a sphere had a dilation of 2, how much did its surface </a:t>
            </a:r>
            <a:r>
              <a:rPr lang="en-US" dirty="0" err="1" smtClean="0"/>
              <a:t>area:volume</a:t>
            </a:r>
            <a:r>
              <a:rPr lang="en-US" dirty="0" smtClean="0"/>
              <a:t> ratio </a:t>
            </a:r>
            <a:r>
              <a:rPr lang="en-US" dirty="0"/>
              <a:t>increase?</a:t>
            </a:r>
          </a:p>
          <a:p>
            <a:r>
              <a:rPr lang="en-US" dirty="0"/>
              <a:t>What about a dilation of 3?</a:t>
            </a:r>
          </a:p>
          <a:p>
            <a:r>
              <a:rPr lang="en-US" dirty="0"/>
              <a:t>When a cone had a dilation of 2, how much did its surface </a:t>
            </a:r>
            <a:r>
              <a:rPr lang="en-US" dirty="0" err="1" smtClean="0"/>
              <a:t>area:volume</a:t>
            </a:r>
            <a:r>
              <a:rPr lang="en-US" dirty="0" smtClean="0"/>
              <a:t> ratio </a:t>
            </a:r>
            <a:r>
              <a:rPr lang="en-US" dirty="0"/>
              <a:t>increase?</a:t>
            </a:r>
          </a:p>
          <a:p>
            <a:r>
              <a:rPr lang="en-US" dirty="0"/>
              <a:t>What about a dilation of 3?</a:t>
            </a:r>
          </a:p>
          <a:p>
            <a:r>
              <a:rPr lang="en-US" dirty="0"/>
              <a:t>When a cylinder had a dilation of 2, how much did its surface </a:t>
            </a:r>
            <a:r>
              <a:rPr lang="en-US" dirty="0" err="1" smtClean="0"/>
              <a:t>area:volume</a:t>
            </a:r>
            <a:r>
              <a:rPr lang="en-US" dirty="0" smtClean="0"/>
              <a:t> ratio </a:t>
            </a:r>
            <a:r>
              <a:rPr lang="en-US" dirty="0"/>
              <a:t>increase?</a:t>
            </a:r>
          </a:p>
          <a:p>
            <a:r>
              <a:rPr lang="en-US" dirty="0"/>
              <a:t>What about a dilation of 3?</a:t>
            </a:r>
          </a:p>
        </p:txBody>
      </p:sp>
    </p:spTree>
    <p:extLst>
      <p:ext uri="{BB962C8B-B14F-4D97-AF65-F5344CB8AC3E}">
        <p14:creationId xmlns:p14="http://schemas.microsoft.com/office/powerpoint/2010/main" val="332401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Properties of Surface Area and Volume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4890"/>
            <a:ext cx="8229600" cy="1229909"/>
          </a:xfrm>
        </p:spPr>
        <p:txBody>
          <a:bodyPr/>
          <a:lstStyle/>
          <a:p>
            <a:r>
              <a:rPr lang="en-US" dirty="0" smtClean="0"/>
              <a:t>What are the common properties of changing surface </a:t>
            </a:r>
            <a:r>
              <a:rPr lang="en-US" dirty="0" err="1" smtClean="0"/>
              <a:t>area:volume</a:t>
            </a:r>
            <a:r>
              <a:rPr lang="en-US" dirty="0" smtClean="0"/>
              <a:t> ratio?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29" t="8452" r="35666" b="35299"/>
          <a:stretch/>
        </p:blipFill>
        <p:spPr>
          <a:xfrm>
            <a:off x="1647031" y="4140734"/>
            <a:ext cx="1414493" cy="11697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29" t="8452" r="35666" b="35299"/>
          <a:stretch/>
        </p:blipFill>
        <p:spPr>
          <a:xfrm>
            <a:off x="3271394" y="3685333"/>
            <a:ext cx="2302644" cy="19043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29" t="8452" r="35666" b="35299"/>
          <a:stretch/>
        </p:blipFill>
        <p:spPr>
          <a:xfrm>
            <a:off x="5574038" y="3163213"/>
            <a:ext cx="2926738" cy="242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118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does this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2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this mean for biology?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Bacteria size</a:t>
            </a:r>
          </a:p>
          <a:p>
            <a:r>
              <a:rPr lang="en-US" dirty="0" smtClean="0"/>
              <a:t>Tumor size</a:t>
            </a:r>
          </a:p>
          <a:p>
            <a:r>
              <a:rPr lang="en-US" dirty="0" smtClean="0"/>
              <a:t>Mammal size</a:t>
            </a:r>
          </a:p>
          <a:p>
            <a:r>
              <a:rPr lang="en-US" dirty="0" smtClean="0"/>
              <a:t>Surface </a:t>
            </a:r>
            <a:r>
              <a:rPr lang="en-US" smtClean="0"/>
              <a:t>tension for mammals </a:t>
            </a:r>
            <a:r>
              <a:rPr lang="en-US" dirty="0" smtClean="0"/>
              <a:t>and insects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93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 these shapes have any common properties?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12" y="1417638"/>
            <a:ext cx="8957388" cy="51106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3564" y="3498640"/>
            <a:ext cx="6885156" cy="1077218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What would happen if we assumed that every animal was a perfect cube?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913564" y="4809821"/>
            <a:ext cx="6885156" cy="1077218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You can do this for some things and still learn a lot about biology.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58595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Shapes in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84222"/>
          </a:xfrm>
        </p:spPr>
        <p:txBody>
          <a:bodyPr/>
          <a:lstStyle/>
          <a:p>
            <a:r>
              <a:rPr lang="en-US" dirty="0" smtClean="0"/>
              <a:t>What shape is a human?</a:t>
            </a:r>
            <a:endParaRPr lang="en-US" dirty="0"/>
          </a:p>
        </p:txBody>
      </p:sp>
      <p:pic>
        <p:nvPicPr>
          <p:cNvPr id="4" name="Picture 3" descr="IMG_0379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4591" y="2384423"/>
            <a:ext cx="2317334" cy="431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3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Shapes in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1938"/>
          </a:xfrm>
        </p:spPr>
        <p:txBody>
          <a:bodyPr/>
          <a:lstStyle/>
          <a:p>
            <a:r>
              <a:rPr lang="en-US" dirty="0" smtClean="0"/>
              <a:t>What shape is a dog?</a:t>
            </a:r>
            <a:endParaRPr lang="en-US" dirty="0"/>
          </a:p>
        </p:txBody>
      </p:sp>
      <p:pic>
        <p:nvPicPr>
          <p:cNvPr id="4" name="Picture 3" descr="IMG_0440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5796" y="2362139"/>
            <a:ext cx="4010771" cy="434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79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Shapes in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72801"/>
          </a:xfrm>
        </p:spPr>
        <p:txBody>
          <a:bodyPr/>
          <a:lstStyle/>
          <a:p>
            <a:r>
              <a:rPr lang="en-US" dirty="0" smtClean="0"/>
              <a:t>What shape is a cactus?</a:t>
            </a:r>
            <a:endParaRPr lang="en-US" dirty="0"/>
          </a:p>
        </p:txBody>
      </p:sp>
      <p:pic>
        <p:nvPicPr>
          <p:cNvPr id="4" name="Picture 3" descr="IMG_0288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9745" y="2495844"/>
            <a:ext cx="2339616" cy="4005606"/>
          </a:xfrm>
          <a:prstGeom prst="rect">
            <a:avLst/>
          </a:prstGeom>
        </p:spPr>
      </p:pic>
      <p:pic>
        <p:nvPicPr>
          <p:cNvPr id="5" name="Picture 4" descr="IMG_0303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9494" y="1600200"/>
            <a:ext cx="2328893" cy="469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30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 these shapes have any common properties?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12" y="1417638"/>
            <a:ext cx="8957388" cy="51106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3564" y="4991689"/>
            <a:ext cx="6885156" cy="1077218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What would happen if we assumed that every animal was a perfect cube?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115685" y="6528295"/>
            <a:ext cx="5028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Schreiber (2013) “Motivating Calculus with Biology”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731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“On being the right size”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064"/>
            <a:ext cx="8229600" cy="51162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Gravity- To </a:t>
            </a:r>
            <a:r>
              <a:rPr lang="en-US" sz="2000" dirty="0"/>
              <a:t>the mouse and any smaller animal it presents practically no dangers. You can drop a mouse down a thousand-yard mine shaft; and, on arriving at the bottom, it gets a slight shock and walks away, provided that the ground is fairly soft. A rat is killed, a man is broken, a horse splashes. </a:t>
            </a:r>
            <a:r>
              <a:rPr lang="en-US" sz="2000" dirty="0" smtClean="0"/>
              <a:t>An insect </a:t>
            </a:r>
            <a:r>
              <a:rPr lang="en-US" sz="2000" dirty="0"/>
              <a:t>is not afraid of gravity; it can fall without danger, and can cling to the ceiling with remarkably little trouble. It can go in for elegant and fantastic forms of support like that of the daddy-longlegs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dirty="0" smtClean="0"/>
              <a:t>But </a:t>
            </a:r>
            <a:r>
              <a:rPr lang="en-US" sz="2000" dirty="0"/>
              <a:t>there is a force which is as formidable to an insect as </a:t>
            </a:r>
            <a:r>
              <a:rPr lang="en-US" sz="2000" dirty="0" smtClean="0"/>
              <a:t>gravity to </a:t>
            </a:r>
            <a:r>
              <a:rPr lang="en-US" sz="2000" dirty="0"/>
              <a:t>a mammal. This is surface tension. A man coming out of a bath carries with him a </a:t>
            </a:r>
            <a:r>
              <a:rPr lang="en-US" sz="2000" dirty="0" smtClean="0"/>
              <a:t>film </a:t>
            </a:r>
            <a:r>
              <a:rPr lang="en-US" sz="2000" dirty="0"/>
              <a:t>of water of about one-</a:t>
            </a:r>
            <a:r>
              <a:rPr lang="en-US" sz="2000" dirty="0" smtClean="0"/>
              <a:t>fiftieth </a:t>
            </a:r>
            <a:r>
              <a:rPr lang="en-US" sz="2000" dirty="0"/>
              <a:t>of an inch in thickness. This weighs roughly a pound. A wet mouse has to carry about its own weight of water. A wet </a:t>
            </a:r>
            <a:r>
              <a:rPr lang="en-US" sz="2000" dirty="0" smtClean="0"/>
              <a:t>fly </a:t>
            </a:r>
            <a:r>
              <a:rPr lang="en-US" sz="2000" dirty="0"/>
              <a:t>has to lift many times its own weight and, as everyone knows, a </a:t>
            </a:r>
            <a:r>
              <a:rPr lang="en-US" sz="2000" dirty="0" smtClean="0"/>
              <a:t>wet fly is </a:t>
            </a:r>
            <a:r>
              <a:rPr lang="en-US" sz="2000" dirty="0"/>
              <a:t>in </a:t>
            </a:r>
            <a:r>
              <a:rPr lang="en-US" sz="2000" dirty="0" smtClean="0"/>
              <a:t>very </a:t>
            </a:r>
            <a:r>
              <a:rPr lang="en-US" sz="2000" dirty="0"/>
              <a:t>serious </a:t>
            </a:r>
            <a:r>
              <a:rPr lang="en-US" sz="2000" dirty="0" smtClean="0"/>
              <a:t>danger. </a:t>
            </a:r>
            <a:r>
              <a:rPr lang="en-US" sz="2000" dirty="0"/>
              <a:t>An insect going for a drink is in as great </a:t>
            </a:r>
            <a:r>
              <a:rPr lang="en-US" sz="2000" dirty="0" smtClean="0"/>
              <a:t>a danger </a:t>
            </a:r>
            <a:r>
              <a:rPr lang="en-US" sz="2000" dirty="0"/>
              <a:t>as a man leaning out over a </a:t>
            </a:r>
            <a:r>
              <a:rPr lang="en-US" sz="2000" dirty="0" smtClean="0"/>
              <a:t>cliff in </a:t>
            </a:r>
            <a:r>
              <a:rPr lang="en-US" sz="2000" dirty="0"/>
              <a:t>search of food. If it once falls into the grip of the surface tension of the </a:t>
            </a:r>
            <a:r>
              <a:rPr lang="en-US" sz="2000" dirty="0" smtClean="0"/>
              <a:t>water, </a:t>
            </a:r>
            <a:r>
              <a:rPr lang="en-US" sz="2000" dirty="0"/>
              <a:t>that is to say, gets wet it is likely to remain so until it drowns.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6377" y="6528295"/>
            <a:ext cx="5441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Modified from Haldane (1926), “On being the right size”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812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Volume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part 1 of your activity packet (calculating the volume of each shape).</a:t>
            </a:r>
          </a:p>
        </p:txBody>
      </p:sp>
    </p:spTree>
    <p:extLst>
      <p:ext uri="{BB962C8B-B14F-4D97-AF65-F5344CB8AC3E}">
        <p14:creationId xmlns:p14="http://schemas.microsoft.com/office/powerpoint/2010/main" val="4082776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shape, there is a dilation of 2 and a dilation of 3.</a:t>
            </a:r>
          </a:p>
          <a:p>
            <a:r>
              <a:rPr lang="en-US" dirty="0" smtClean="0"/>
              <a:t>Make a hypothesis: How will the volume change when there is a dilation of 2 or 3?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22229" y="6423471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 by </a:t>
            </a:r>
            <a:r>
              <a:rPr lang="en-US" dirty="0"/>
              <a:t>Dirk </a:t>
            </a:r>
            <a:r>
              <a:rPr lang="en-US" dirty="0" err="1"/>
              <a:t>Hünniger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 descr="Macintosh HD:Users:simonstump:Desktop:600px-PlainSphere.svg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904" y="4629721"/>
            <a:ext cx="708526" cy="708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Macintosh HD:Users:simonstump:Desktop:600px-PlainSphere.svg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0504" y="4271946"/>
            <a:ext cx="1389719" cy="1389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Macintosh HD:Users:simonstump:Desktop:600px-PlainSphere.svg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4110" y="4068355"/>
            <a:ext cx="2057808" cy="2057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7072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910</Words>
  <Application>Microsoft Macintosh PowerPoint</Application>
  <PresentationFormat>On-screen Show (4:3)</PresentationFormat>
  <Paragraphs>77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Universal Properties of Shapes</vt:lpstr>
      <vt:lpstr>Bell ringer</vt:lpstr>
      <vt:lpstr>Shapes in biology</vt:lpstr>
      <vt:lpstr>Shapes in biology</vt:lpstr>
      <vt:lpstr>Shapes in biology</vt:lpstr>
      <vt:lpstr>Do these shapes have any common properties?</vt:lpstr>
      <vt:lpstr>“On being the right size”</vt:lpstr>
      <vt:lpstr>Properties of Volume </vt:lpstr>
      <vt:lpstr>Hypothesis</vt:lpstr>
      <vt:lpstr>Properties of Volume</vt:lpstr>
      <vt:lpstr>Properties of Volume</vt:lpstr>
      <vt:lpstr>Why does this work?</vt:lpstr>
      <vt:lpstr>What does this mean for biology?</vt:lpstr>
      <vt:lpstr>Properties of Surface Area </vt:lpstr>
      <vt:lpstr>Hypothesis</vt:lpstr>
      <vt:lpstr>Properties of Surface Area</vt:lpstr>
      <vt:lpstr>Properties of Surface Area</vt:lpstr>
      <vt:lpstr>Why does this work?</vt:lpstr>
      <vt:lpstr>Properties of Surface Area and Volume</vt:lpstr>
      <vt:lpstr>Hypothesis</vt:lpstr>
      <vt:lpstr>Properties of Surface Area and Volume</vt:lpstr>
      <vt:lpstr>Properties of Surface Area and Volume</vt:lpstr>
      <vt:lpstr>Why does this work?</vt:lpstr>
      <vt:lpstr>What does this mean for biology?</vt:lpstr>
      <vt:lpstr>Do these shapes have any common properties?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Universal Properties of Shapes</dc:title>
  <dc:creator>Simon Stump</dc:creator>
  <cp:lastModifiedBy>Simon Stump</cp:lastModifiedBy>
  <cp:revision>32</cp:revision>
  <dcterms:created xsi:type="dcterms:W3CDTF">2014-05-07T16:27:40Z</dcterms:created>
  <dcterms:modified xsi:type="dcterms:W3CDTF">2014-05-16T16:54:17Z</dcterms:modified>
</cp:coreProperties>
</file>