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6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Classes%20Year%205:Panama:Paper:figures3.0.xlsx" TargetMode="External"/><Relationship Id="rId2" Type="http://schemas.openxmlformats.org/officeDocument/2006/relationships/chartUserShapes" Target="../drawings/drawing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Classes%20Year%205:Panama:Paper:figures3.0.xlsx" TargetMode="External"/><Relationship Id="rId2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Freezing Point (°C)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Sheet1!$B$2:$B$19</c:f>
              <c:numCache>
                <c:formatCode>General</c:formatCode>
                <c:ptCount val="18"/>
                <c:pt idx="0">
                  <c:v>184.3</c:v>
                </c:pt>
                <c:pt idx="1">
                  <c:v>298.9</c:v>
                </c:pt>
                <c:pt idx="2">
                  <c:v>118.1</c:v>
                </c:pt>
                <c:pt idx="3">
                  <c:v>56.2</c:v>
                </c:pt>
                <c:pt idx="4">
                  <c:v>80.1</c:v>
                </c:pt>
                <c:pt idx="5">
                  <c:v>204.0</c:v>
                </c:pt>
                <c:pt idx="6">
                  <c:v>46.2</c:v>
                </c:pt>
                <c:pt idx="7">
                  <c:v>76.8</c:v>
                </c:pt>
                <c:pt idx="8">
                  <c:v>61.2</c:v>
                </c:pt>
                <c:pt idx="9">
                  <c:v>80.74</c:v>
                </c:pt>
                <c:pt idx="10">
                  <c:v>34.5</c:v>
                </c:pt>
                <c:pt idx="11">
                  <c:v>78.4</c:v>
                </c:pt>
                <c:pt idx="12">
                  <c:v>130.0</c:v>
                </c:pt>
                <c:pt idx="13">
                  <c:v>101.0</c:v>
                </c:pt>
                <c:pt idx="14">
                  <c:v>217.9</c:v>
                </c:pt>
                <c:pt idx="15">
                  <c:v>210.8</c:v>
                </c:pt>
                <c:pt idx="16">
                  <c:v>181.75</c:v>
                </c:pt>
                <c:pt idx="17">
                  <c:v>100.0</c:v>
                </c:pt>
              </c:numCache>
            </c:numRef>
          </c:xVal>
          <c:yVal>
            <c:numRef>
              <c:f>Sheet1!$C$2:$C$19</c:f>
              <c:numCache>
                <c:formatCode>0.00</c:formatCode>
                <c:ptCount val="18"/>
                <c:pt idx="0">
                  <c:v>-5.96</c:v>
                </c:pt>
                <c:pt idx="1">
                  <c:v>44.0</c:v>
                </c:pt>
                <c:pt idx="2">
                  <c:v>16.6</c:v>
                </c:pt>
                <c:pt idx="3">
                  <c:v>-94.8</c:v>
                </c:pt>
                <c:pt idx="4">
                  <c:v>5.5</c:v>
                </c:pt>
                <c:pt idx="5">
                  <c:v>179.0</c:v>
                </c:pt>
                <c:pt idx="6" formatCode="General">
                  <c:v>-111.5</c:v>
                </c:pt>
                <c:pt idx="7" formatCode="General">
                  <c:v>-22.8</c:v>
                </c:pt>
                <c:pt idx="8" formatCode="General">
                  <c:v>-63.5</c:v>
                </c:pt>
                <c:pt idx="9">
                  <c:v>6.55</c:v>
                </c:pt>
                <c:pt idx="10" formatCode="General">
                  <c:v>-116.2</c:v>
                </c:pt>
                <c:pt idx="11" formatCode="General">
                  <c:v>-114.6</c:v>
                </c:pt>
                <c:pt idx="12">
                  <c:v>9.974</c:v>
                </c:pt>
                <c:pt idx="13">
                  <c:v>8.0</c:v>
                </c:pt>
                <c:pt idx="14">
                  <c:v>80.2</c:v>
                </c:pt>
                <c:pt idx="15" formatCode="General">
                  <c:v>5.7</c:v>
                </c:pt>
                <c:pt idx="16" formatCode="General">
                  <c:v>43.0</c:v>
                </c:pt>
                <c:pt idx="17" formatCode="General">
                  <c:v>0.0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738856"/>
        <c:axId val="243637240"/>
      </c:scatterChart>
      <c:valAx>
        <c:axId val="2107388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Boiling Point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3637240"/>
        <c:crosses val="autoZero"/>
        <c:crossBetween val="midCat"/>
      </c:valAx>
      <c:valAx>
        <c:axId val="2436372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Freezing Point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2107388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Sheet1!$AL$1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Sheet1!$AK$2:$AK$19</c:f>
              <c:numCache>
                <c:formatCode>0.00</c:formatCode>
                <c:ptCount val="18"/>
                <c:pt idx="0">
                  <c:v>3.158059728135222</c:v>
                </c:pt>
                <c:pt idx="1">
                  <c:v>3.140812186121337</c:v>
                </c:pt>
                <c:pt idx="2">
                  <c:v>3.957225869998953</c:v>
                </c:pt>
                <c:pt idx="3">
                  <c:v>3.318777888692869</c:v>
                </c:pt>
                <c:pt idx="4">
                  <c:v>5.446003439998928</c:v>
                </c:pt>
                <c:pt idx="5">
                  <c:v>4.784113748935834</c:v>
                </c:pt>
                <c:pt idx="6">
                  <c:v>5.198421238627039</c:v>
                </c:pt>
                <c:pt idx="7">
                  <c:v>6.497223600217822</c:v>
                </c:pt>
                <c:pt idx="8">
                  <c:v>6.799828457085778</c:v>
                </c:pt>
                <c:pt idx="9">
                  <c:v>5.77325316031863</c:v>
                </c:pt>
                <c:pt idx="10">
                  <c:v>6.057224378620892</c:v>
                </c:pt>
                <c:pt idx="11">
                  <c:v>7.138007777821435</c:v>
                </c:pt>
                <c:pt idx="12">
                  <c:v>9.990662720871253</c:v>
                </c:pt>
                <c:pt idx="13">
                  <c:v>9.298153592297998</c:v>
                </c:pt>
                <c:pt idx="14">
                  <c:v>8.87586447110827</c:v>
                </c:pt>
                <c:pt idx="15">
                  <c:v>10.42166528445151</c:v>
                </c:pt>
                <c:pt idx="16">
                  <c:v>9.88558891209794</c:v>
                </c:pt>
                <c:pt idx="17">
                  <c:v>10.25613360598856</c:v>
                </c:pt>
              </c:numCache>
            </c:numRef>
          </c:xVal>
          <c:yVal>
            <c:numRef>
              <c:f>Sheet1!$AL$2:$AL$19</c:f>
              <c:numCache>
                <c:formatCode>General</c:formatCode>
                <c:ptCount val="18"/>
                <c:pt idx="0">
                  <c:v>2.068828762188953</c:v>
                </c:pt>
                <c:pt idx="1">
                  <c:v>21.0</c:v>
                </c:pt>
                <c:pt idx="2">
                  <c:v>4.851213497991372</c:v>
                </c:pt>
                <c:pt idx="3">
                  <c:v>6.7002452255481</c:v>
                </c:pt>
                <c:pt idx="4">
                  <c:v>7.591089736280296</c:v>
                </c:pt>
                <c:pt idx="5">
                  <c:v>7.102118376249753</c:v>
                </c:pt>
                <c:pt idx="6">
                  <c:v>8.929251263663687</c:v>
                </c:pt>
                <c:pt idx="7">
                  <c:v>11.28301631375943</c:v>
                </c:pt>
                <c:pt idx="8">
                  <c:v>11.58655072653975</c:v>
                </c:pt>
                <c:pt idx="9">
                  <c:v>13.4241800654953</c:v>
                </c:pt>
                <c:pt idx="10">
                  <c:v>13.52496069403561</c:v>
                </c:pt>
                <c:pt idx="11">
                  <c:v>14.99545058407953</c:v>
                </c:pt>
                <c:pt idx="12">
                  <c:v>14.64042508555493</c:v>
                </c:pt>
                <c:pt idx="13">
                  <c:v>17.45402728904793</c:v>
                </c:pt>
                <c:pt idx="14">
                  <c:v>18.57950085491616</c:v>
                </c:pt>
                <c:pt idx="15">
                  <c:v>18.93767041642532</c:v>
                </c:pt>
                <c:pt idx="16">
                  <c:v>18.38214421327912</c:v>
                </c:pt>
                <c:pt idx="17">
                  <c:v>19.82789674748997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4764200"/>
        <c:axId val="243351736"/>
      </c:scatterChart>
      <c:valAx>
        <c:axId val="244764200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43351736"/>
        <c:crosses val="autoZero"/>
        <c:crossBetween val="midCat"/>
      </c:valAx>
      <c:valAx>
        <c:axId val="243351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44764200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245248152"/>
        <c:axId val="245089496"/>
      </c:scatterChart>
      <c:valAx>
        <c:axId val="2452481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5089496"/>
        <c:crosses val="autoZero"/>
        <c:crossBetween val="midCat"/>
      </c:valAx>
      <c:valAx>
        <c:axId val="24508949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524815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xVal>
            <c:numRef>
              <c:f>Sheet2!$N$11:$N$16</c:f>
              <c:numCache>
                <c:formatCode>General</c:formatCode>
                <c:ptCount val="6"/>
                <c:pt idx="0">
                  <c:v>1.0</c:v>
                </c:pt>
                <c:pt idx="1">
                  <c:v>5.0</c:v>
                </c:pt>
                <c:pt idx="2">
                  <c:v>4.0</c:v>
                </c:pt>
                <c:pt idx="3">
                  <c:v>5.0</c:v>
                </c:pt>
                <c:pt idx="4">
                  <c:v>5.0</c:v>
                </c:pt>
                <c:pt idx="5">
                  <c:v>2.0</c:v>
                </c:pt>
              </c:numCache>
            </c:numRef>
          </c:xVal>
          <c:yVal>
            <c:numRef>
              <c:f>Sheet2!$O$11:$O$16</c:f>
              <c:numCache>
                <c:formatCode>General</c:formatCode>
                <c:ptCount val="6"/>
                <c:pt idx="0">
                  <c:v>0.80885312</c:v>
                </c:pt>
                <c:pt idx="1">
                  <c:v>0.57</c:v>
                </c:pt>
                <c:pt idx="2">
                  <c:v>0.56338028</c:v>
                </c:pt>
                <c:pt idx="3">
                  <c:v>0.544</c:v>
                </c:pt>
                <c:pt idx="4">
                  <c:v>0.29058116</c:v>
                </c:pt>
                <c:pt idx="5">
                  <c:v>0.27683049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235336"/>
        <c:axId val="244203032"/>
      </c:scatterChart>
      <c:valAx>
        <c:axId val="2452353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4203032"/>
        <c:crosses val="autoZero"/>
        <c:crossBetween val="midCat"/>
      </c:valAx>
      <c:valAx>
        <c:axId val="24420303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523533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2013425992071"/>
          <c:y val="0.0570370493162039"/>
          <c:w val="0.696359194111558"/>
          <c:h val="0.711147408552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'Phylo stuff'!$C$2</c:f>
              <c:strCache>
                <c:ptCount val="1"/>
                <c:pt idx="0">
                  <c:v>Absolute Colonization Dissimilarity</c:v>
                </c:pt>
              </c:strCache>
            </c:strRef>
          </c:tx>
          <c:spPr>
            <a:ln w="47625">
              <a:noFill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'Phylo stuff'!$B$3:$B$30</c:f>
              <c:numCache>
                <c:formatCode>0.00E+00</c:formatCode>
                <c:ptCount val="28"/>
                <c:pt idx="0">
                  <c:v>0.327579</c:v>
                </c:pt>
                <c:pt idx="1">
                  <c:v>0.2856411</c:v>
                </c:pt>
                <c:pt idx="2">
                  <c:v>0.2854734</c:v>
                </c:pt>
                <c:pt idx="3">
                  <c:v>0.3483232</c:v>
                </c:pt>
                <c:pt idx="4">
                  <c:v>0.3008528</c:v>
                </c:pt>
                <c:pt idx="5">
                  <c:v>0.3008528</c:v>
                </c:pt>
                <c:pt idx="6">
                  <c:v>1.666785E-6</c:v>
                </c:pt>
                <c:pt idx="7">
                  <c:v>0.0916367</c:v>
                </c:pt>
                <c:pt idx="8">
                  <c:v>0.09146899</c:v>
                </c:pt>
                <c:pt idx="9">
                  <c:v>0.1543188</c:v>
                </c:pt>
                <c:pt idx="10">
                  <c:v>0.1068483</c:v>
                </c:pt>
                <c:pt idx="11">
                  <c:v>0.1068483</c:v>
                </c:pt>
                <c:pt idx="12">
                  <c:v>0.327579</c:v>
                </c:pt>
                <c:pt idx="13">
                  <c:v>0.003534614</c:v>
                </c:pt>
                <c:pt idx="14">
                  <c:v>0.07806955</c:v>
                </c:pt>
                <c:pt idx="15">
                  <c:v>0.05519716</c:v>
                </c:pt>
                <c:pt idx="16">
                  <c:v>0.05519716</c:v>
                </c:pt>
                <c:pt idx="17">
                  <c:v>0.2856411</c:v>
                </c:pt>
                <c:pt idx="18">
                  <c:v>0.07790184</c:v>
                </c:pt>
                <c:pt idx="19">
                  <c:v>0.05502946</c:v>
                </c:pt>
                <c:pt idx="20">
                  <c:v>0.05502946</c:v>
                </c:pt>
                <c:pt idx="21">
                  <c:v>0.2854734</c:v>
                </c:pt>
                <c:pt idx="22">
                  <c:v>0.1178792</c:v>
                </c:pt>
                <c:pt idx="23">
                  <c:v>0.1178792</c:v>
                </c:pt>
                <c:pt idx="24">
                  <c:v>0.3483232</c:v>
                </c:pt>
                <c:pt idx="25">
                  <c:v>1.666785E-6</c:v>
                </c:pt>
                <c:pt idx="26">
                  <c:v>0.3008528</c:v>
                </c:pt>
                <c:pt idx="27">
                  <c:v>0.3008528</c:v>
                </c:pt>
              </c:numCache>
            </c:numRef>
          </c:xVal>
          <c:yVal>
            <c:numRef>
              <c:f>'Phylo stuff'!$C$3:$C$30</c:f>
              <c:numCache>
                <c:formatCode>General</c:formatCode>
                <c:ptCount val="28"/>
                <c:pt idx="0">
                  <c:v>1.3467935</c:v>
                </c:pt>
                <c:pt idx="1">
                  <c:v>0.8796512</c:v>
                </c:pt>
                <c:pt idx="2">
                  <c:v>0.8171829</c:v>
                </c:pt>
                <c:pt idx="3">
                  <c:v>0.963734</c:v>
                </c:pt>
                <c:pt idx="4">
                  <c:v>1.2509009</c:v>
                </c:pt>
                <c:pt idx="5">
                  <c:v>1.3434144</c:v>
                </c:pt>
                <c:pt idx="6">
                  <c:v>0.2882553</c:v>
                </c:pt>
                <c:pt idx="7">
                  <c:v>0.9127318</c:v>
                </c:pt>
                <c:pt idx="8">
                  <c:v>0.9117657</c:v>
                </c:pt>
                <c:pt idx="9">
                  <c:v>0.9464503</c:v>
                </c:pt>
                <c:pt idx="10">
                  <c:v>0.619643</c:v>
                </c:pt>
                <c:pt idx="11">
                  <c:v>0.564483</c:v>
                </c:pt>
                <c:pt idx="12">
                  <c:v>1.2041462</c:v>
                </c:pt>
                <c:pt idx="13">
                  <c:v>0.1857288</c:v>
                </c:pt>
                <c:pt idx="14">
                  <c:v>0.1798089</c:v>
                </c:pt>
                <c:pt idx="15">
                  <c:v>0.7896492</c:v>
                </c:pt>
                <c:pt idx="16">
                  <c:v>0.9102755</c:v>
                </c:pt>
                <c:pt idx="17">
                  <c:v>0.6775375</c:v>
                </c:pt>
                <c:pt idx="18">
                  <c:v>0.3398529</c:v>
                </c:pt>
                <c:pt idx="19">
                  <c:v>0.8233783</c:v>
                </c:pt>
                <c:pt idx="20">
                  <c:v>0.8617964</c:v>
                </c:pt>
                <c:pt idx="21">
                  <c:v>0.6226556</c:v>
                </c:pt>
                <c:pt idx="22">
                  <c:v>0.7390898</c:v>
                </c:pt>
                <c:pt idx="23">
                  <c:v>0.919647</c:v>
                </c:pt>
                <c:pt idx="24">
                  <c:v>0.7492663</c:v>
                </c:pt>
                <c:pt idx="25">
                  <c:v>0.4479694</c:v>
                </c:pt>
                <c:pt idx="26">
                  <c:v>1.1100993</c:v>
                </c:pt>
                <c:pt idx="27">
                  <c:v>1.1942958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4826344"/>
        <c:axId val="244830120"/>
      </c:scatterChart>
      <c:valAx>
        <c:axId val="244826344"/>
        <c:scaling>
          <c:orientation val="minMax"/>
          <c:max val="0.35"/>
          <c:min val="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Fungal Relatedness</a:t>
                </a:r>
              </a:p>
            </c:rich>
          </c:tx>
          <c:layout/>
          <c:overlay val="0"/>
        </c:title>
        <c:numFmt formatCode="#,##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4830120"/>
        <c:crosses val="autoZero"/>
        <c:crossBetween val="midCat"/>
        <c:majorUnit val="0.1"/>
        <c:minorUnit val="0.01"/>
      </c:valAx>
      <c:valAx>
        <c:axId val="24483012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Difference in Infection Rate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4826344"/>
        <c:crosses val="autoZero"/>
        <c:crossBetween val="midCat"/>
        <c:majorUnit val="0.5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400">
          <a:latin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2013425992071"/>
          <c:y val="0.0570370493162039"/>
          <c:w val="0.696359194111558"/>
          <c:h val="0.711147408552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'Phylo stuff'!$C$2</c:f>
              <c:strCache>
                <c:ptCount val="1"/>
                <c:pt idx="0">
                  <c:v>Absolute Colonization Dissimilarity</c:v>
                </c:pt>
              </c:strCache>
            </c:strRef>
          </c:tx>
          <c:spPr>
            <a:ln w="47625">
              <a:noFill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</c:marker>
          <c:trendline>
            <c:spPr>
              <a:ln w="19050">
                <a:prstDash val="solid"/>
              </a:ln>
            </c:spPr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xVal>
            <c:numRef>
              <c:f>'Phylo stuff'!$B$3:$B$30</c:f>
              <c:numCache>
                <c:formatCode>0.00E+00</c:formatCode>
                <c:ptCount val="28"/>
                <c:pt idx="0">
                  <c:v>0.327579</c:v>
                </c:pt>
                <c:pt idx="1">
                  <c:v>0.2856411</c:v>
                </c:pt>
                <c:pt idx="2">
                  <c:v>0.2854734</c:v>
                </c:pt>
                <c:pt idx="3">
                  <c:v>0.3483232</c:v>
                </c:pt>
                <c:pt idx="4">
                  <c:v>0.3008528</c:v>
                </c:pt>
                <c:pt idx="5">
                  <c:v>0.3008528</c:v>
                </c:pt>
                <c:pt idx="6">
                  <c:v>1.666785E-6</c:v>
                </c:pt>
                <c:pt idx="7">
                  <c:v>0.0916367</c:v>
                </c:pt>
                <c:pt idx="8">
                  <c:v>0.09146899</c:v>
                </c:pt>
                <c:pt idx="9">
                  <c:v>0.1543188</c:v>
                </c:pt>
                <c:pt idx="10">
                  <c:v>0.1068483</c:v>
                </c:pt>
                <c:pt idx="11">
                  <c:v>0.1068483</c:v>
                </c:pt>
                <c:pt idx="12">
                  <c:v>0.327579</c:v>
                </c:pt>
                <c:pt idx="13">
                  <c:v>0.003534614</c:v>
                </c:pt>
                <c:pt idx="14">
                  <c:v>0.07806955</c:v>
                </c:pt>
                <c:pt idx="15">
                  <c:v>0.05519716</c:v>
                </c:pt>
                <c:pt idx="16">
                  <c:v>0.05519716</c:v>
                </c:pt>
                <c:pt idx="17">
                  <c:v>0.2856411</c:v>
                </c:pt>
                <c:pt idx="18">
                  <c:v>0.07790184</c:v>
                </c:pt>
                <c:pt idx="19">
                  <c:v>0.05502946</c:v>
                </c:pt>
                <c:pt idx="20">
                  <c:v>0.05502946</c:v>
                </c:pt>
                <c:pt idx="21">
                  <c:v>0.2854734</c:v>
                </c:pt>
                <c:pt idx="22">
                  <c:v>0.1178792</c:v>
                </c:pt>
                <c:pt idx="23">
                  <c:v>0.1178792</c:v>
                </c:pt>
                <c:pt idx="24">
                  <c:v>0.3483232</c:v>
                </c:pt>
                <c:pt idx="25">
                  <c:v>1.666785E-6</c:v>
                </c:pt>
                <c:pt idx="26">
                  <c:v>0.3008528</c:v>
                </c:pt>
                <c:pt idx="27">
                  <c:v>0.3008528</c:v>
                </c:pt>
              </c:numCache>
            </c:numRef>
          </c:xVal>
          <c:yVal>
            <c:numRef>
              <c:f>'Phylo stuff'!$C$3:$C$30</c:f>
              <c:numCache>
                <c:formatCode>General</c:formatCode>
                <c:ptCount val="28"/>
                <c:pt idx="0">
                  <c:v>1.3467935</c:v>
                </c:pt>
                <c:pt idx="1">
                  <c:v>0.8796512</c:v>
                </c:pt>
                <c:pt idx="2">
                  <c:v>0.8171829</c:v>
                </c:pt>
                <c:pt idx="3">
                  <c:v>0.963734</c:v>
                </c:pt>
                <c:pt idx="4">
                  <c:v>1.2509009</c:v>
                </c:pt>
                <c:pt idx="5">
                  <c:v>1.3434144</c:v>
                </c:pt>
                <c:pt idx="6">
                  <c:v>0.2882553</c:v>
                </c:pt>
                <c:pt idx="7">
                  <c:v>0.9127318</c:v>
                </c:pt>
                <c:pt idx="8">
                  <c:v>0.9117657</c:v>
                </c:pt>
                <c:pt idx="9">
                  <c:v>0.9464503</c:v>
                </c:pt>
                <c:pt idx="10">
                  <c:v>0.619643</c:v>
                </c:pt>
                <c:pt idx="11">
                  <c:v>0.564483</c:v>
                </c:pt>
                <c:pt idx="12">
                  <c:v>1.2041462</c:v>
                </c:pt>
                <c:pt idx="13">
                  <c:v>0.1857288</c:v>
                </c:pt>
                <c:pt idx="14">
                  <c:v>0.1798089</c:v>
                </c:pt>
                <c:pt idx="15">
                  <c:v>0.7896492</c:v>
                </c:pt>
                <c:pt idx="16">
                  <c:v>0.9102755</c:v>
                </c:pt>
                <c:pt idx="17">
                  <c:v>0.6775375</c:v>
                </c:pt>
                <c:pt idx="18">
                  <c:v>0.3398529</c:v>
                </c:pt>
                <c:pt idx="19">
                  <c:v>0.8233783</c:v>
                </c:pt>
                <c:pt idx="20">
                  <c:v>0.8617964</c:v>
                </c:pt>
                <c:pt idx="21">
                  <c:v>0.6226556</c:v>
                </c:pt>
                <c:pt idx="22">
                  <c:v>0.7390898</c:v>
                </c:pt>
                <c:pt idx="23">
                  <c:v>0.919647</c:v>
                </c:pt>
                <c:pt idx="24">
                  <c:v>0.7492663</c:v>
                </c:pt>
                <c:pt idx="25">
                  <c:v>0.4479694</c:v>
                </c:pt>
                <c:pt idx="26">
                  <c:v>1.1100993</c:v>
                </c:pt>
                <c:pt idx="27">
                  <c:v>1.1942958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240280"/>
        <c:axId val="245206136"/>
      </c:scatterChart>
      <c:valAx>
        <c:axId val="245240280"/>
        <c:scaling>
          <c:orientation val="minMax"/>
          <c:max val="0.35"/>
          <c:min val="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Fungal Relatedness</a:t>
                </a:r>
              </a:p>
            </c:rich>
          </c:tx>
          <c:layout/>
          <c:overlay val="0"/>
        </c:title>
        <c:numFmt formatCode="#,##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5206136"/>
        <c:crosses val="autoZero"/>
        <c:crossBetween val="midCat"/>
        <c:majorUnit val="0.1"/>
        <c:minorUnit val="0.01"/>
      </c:valAx>
      <c:valAx>
        <c:axId val="24520613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Difference</a:t>
                </a:r>
                <a:r>
                  <a:rPr lang="en-US" baseline="0" dirty="0" smtClean="0"/>
                  <a:t> in Infection Rate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5240280"/>
        <c:crosses val="autoZero"/>
        <c:crossBetween val="midCat"/>
        <c:majorUnit val="0.5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400">
          <a:latin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Sheet1!$N$2:$N$19</c:f>
              <c:numCache>
                <c:formatCode>0.00</c:formatCode>
                <c:ptCount val="18"/>
                <c:pt idx="0">
                  <c:v>4.37446313933993</c:v>
                </c:pt>
                <c:pt idx="1">
                  <c:v>3.766493781088584</c:v>
                </c:pt>
                <c:pt idx="2">
                  <c:v>4.219386845652583</c:v>
                </c:pt>
                <c:pt idx="3">
                  <c:v>3.652739050642642</c:v>
                </c:pt>
                <c:pt idx="4">
                  <c:v>5.295543547019967</c:v>
                </c:pt>
                <c:pt idx="5">
                  <c:v>4.402773307536798</c:v>
                </c:pt>
                <c:pt idx="6">
                  <c:v>6.56774872065639</c:v>
                </c:pt>
                <c:pt idx="7">
                  <c:v>6.579638263619775</c:v>
                </c:pt>
                <c:pt idx="8">
                  <c:v>6.611585200860136</c:v>
                </c:pt>
                <c:pt idx="9">
                  <c:v>5.917898191700211</c:v>
                </c:pt>
                <c:pt idx="10">
                  <c:v>8.226822150451241</c:v>
                </c:pt>
                <c:pt idx="11">
                  <c:v>7.78966132409415</c:v>
                </c:pt>
                <c:pt idx="12">
                  <c:v>8.305067688993817</c:v>
                </c:pt>
                <c:pt idx="13">
                  <c:v>8.872103984351677</c:v>
                </c:pt>
                <c:pt idx="14">
                  <c:v>8.44011654916222</c:v>
                </c:pt>
                <c:pt idx="15">
                  <c:v>11.30929357515104</c:v>
                </c:pt>
                <c:pt idx="16">
                  <c:v>11.4624823844198</c:v>
                </c:pt>
                <c:pt idx="17">
                  <c:v>10.19208093166022</c:v>
                </c:pt>
              </c:numCache>
            </c:numRef>
          </c:xVal>
          <c:yVal>
            <c:numRef>
              <c:f>Sheet1!$O$2:$O$19</c:f>
              <c:numCache>
                <c:formatCode>General</c:formatCode>
                <c:ptCount val="18"/>
                <c:pt idx="0">
                  <c:v>4.048994250892147</c:v>
                </c:pt>
                <c:pt idx="1">
                  <c:v>4.155858067469336</c:v>
                </c:pt>
                <c:pt idx="2">
                  <c:v>6.967376867627479</c:v>
                </c:pt>
                <c:pt idx="3">
                  <c:v>7.564660030540773</c:v>
                </c:pt>
                <c:pt idx="4">
                  <c:v>7.280456824117745</c:v>
                </c:pt>
                <c:pt idx="5">
                  <c:v>8.221377542849803</c:v>
                </c:pt>
                <c:pt idx="6">
                  <c:v>8.86299243047403</c:v>
                </c:pt>
                <c:pt idx="7">
                  <c:v>10.42761575984496</c:v>
                </c:pt>
                <c:pt idx="8">
                  <c:v>11.381403088477</c:v>
                </c:pt>
                <c:pt idx="9">
                  <c:v>11.84052386892895</c:v>
                </c:pt>
                <c:pt idx="10">
                  <c:v>12.11306248307935</c:v>
                </c:pt>
                <c:pt idx="11">
                  <c:v>13.57662078356742</c:v>
                </c:pt>
                <c:pt idx="12">
                  <c:v>16.15626958112522</c:v>
                </c:pt>
                <c:pt idx="13">
                  <c:v>17.39308904985408</c:v>
                </c:pt>
                <c:pt idx="14">
                  <c:v>16.62951527178187</c:v>
                </c:pt>
                <c:pt idx="15">
                  <c:v>19.20540073166043</c:v>
                </c:pt>
                <c:pt idx="16">
                  <c:v>19.1999246681008</c:v>
                </c:pt>
                <c:pt idx="17">
                  <c:v>20.15650660682025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102600"/>
        <c:axId val="245058488"/>
      </c:scatterChart>
      <c:valAx>
        <c:axId val="245102600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45058488"/>
        <c:crosses val="autoZero"/>
        <c:crossBetween val="midCat"/>
      </c:valAx>
      <c:valAx>
        <c:axId val="245058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4510260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Sheet1!$T$1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Sheet1!$S$2:$S$19</c:f>
              <c:numCache>
                <c:formatCode>0.00</c:formatCode>
                <c:ptCount val="18"/>
                <c:pt idx="0">
                  <c:v>1.197818612496581</c:v>
                </c:pt>
                <c:pt idx="1">
                  <c:v>2.453154997246966</c:v>
                </c:pt>
                <c:pt idx="2">
                  <c:v>4.98081734977931</c:v>
                </c:pt>
                <c:pt idx="3">
                  <c:v>3.828371459333699</c:v>
                </c:pt>
                <c:pt idx="4">
                  <c:v>3.179133004802827</c:v>
                </c:pt>
                <c:pt idx="5">
                  <c:v>4.91224491447801</c:v>
                </c:pt>
                <c:pt idx="6">
                  <c:v>5.125468192367821</c:v>
                </c:pt>
                <c:pt idx="7">
                  <c:v>7.082665779242344</c:v>
                </c:pt>
                <c:pt idx="8">
                  <c:v>5.193347430703271</c:v>
                </c:pt>
                <c:pt idx="9">
                  <c:v>8.177960026610441</c:v>
                </c:pt>
                <c:pt idx="10">
                  <c:v>7.73370048300286</c:v>
                </c:pt>
                <c:pt idx="11">
                  <c:v>6.907124485982738</c:v>
                </c:pt>
                <c:pt idx="12">
                  <c:v>7.590559146539737</c:v>
                </c:pt>
                <c:pt idx="13">
                  <c:v>9.945170167724818</c:v>
                </c:pt>
                <c:pt idx="14">
                  <c:v>8.194411168762937</c:v>
                </c:pt>
                <c:pt idx="15">
                  <c:v>9.652011470985925</c:v>
                </c:pt>
                <c:pt idx="16">
                  <c:v>9.330598434251671</c:v>
                </c:pt>
                <c:pt idx="17">
                  <c:v>11.9290552015495</c:v>
                </c:pt>
              </c:numCache>
            </c:numRef>
          </c:xVal>
          <c:yVal>
            <c:numRef>
              <c:f>Sheet1!$T$2:$T$19</c:f>
              <c:numCache>
                <c:formatCode>General</c:formatCode>
                <c:ptCount val="18"/>
                <c:pt idx="0">
                  <c:v>19.74344294627979</c:v>
                </c:pt>
                <c:pt idx="1">
                  <c:v>18.36555840427734</c:v>
                </c:pt>
                <c:pt idx="2">
                  <c:v>18.87449376352534</c:v>
                </c:pt>
                <c:pt idx="3">
                  <c:v>15.431035109626</c:v>
                </c:pt>
                <c:pt idx="4">
                  <c:v>14.76823988765716</c:v>
                </c:pt>
                <c:pt idx="5">
                  <c:v>13.40757838934526</c:v>
                </c:pt>
                <c:pt idx="6">
                  <c:v>13.89000882795676</c:v>
                </c:pt>
                <c:pt idx="7">
                  <c:v>12.91602006079773</c:v>
                </c:pt>
                <c:pt idx="8">
                  <c:v>12.0093344532837</c:v>
                </c:pt>
                <c:pt idx="9">
                  <c:v>9.37964579014037</c:v>
                </c:pt>
                <c:pt idx="10">
                  <c:v>10.56044034063445</c:v>
                </c:pt>
                <c:pt idx="11">
                  <c:v>9.815705139501806</c:v>
                </c:pt>
                <c:pt idx="12">
                  <c:v>6.03322168485744</c:v>
                </c:pt>
                <c:pt idx="13">
                  <c:v>7.28106151247338</c:v>
                </c:pt>
                <c:pt idx="14">
                  <c:v>5.98352298197344</c:v>
                </c:pt>
                <c:pt idx="15">
                  <c:v>4.643237150651928</c:v>
                </c:pt>
                <c:pt idx="16">
                  <c:v>4.421681453381113</c:v>
                </c:pt>
                <c:pt idx="17">
                  <c:v>3.558380958796671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6541496"/>
        <c:axId val="245236120"/>
      </c:scatterChart>
      <c:valAx>
        <c:axId val="186541496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45236120"/>
        <c:crosses val="autoZero"/>
        <c:crossBetween val="midCat"/>
      </c:valAx>
      <c:valAx>
        <c:axId val="2452361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865414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Sheet1!$X$1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Sheet1!$W$2:$W$19</c:f>
              <c:numCache>
                <c:formatCode>0.00</c:formatCode>
                <c:ptCount val="18"/>
                <c:pt idx="0">
                  <c:v>3.545594665893025</c:v>
                </c:pt>
                <c:pt idx="1">
                  <c:v>1.908883266339661</c:v>
                </c:pt>
                <c:pt idx="2">
                  <c:v>2.331031188493263</c:v>
                </c:pt>
                <c:pt idx="3">
                  <c:v>3.741310105354974</c:v>
                </c:pt>
                <c:pt idx="4">
                  <c:v>3.20072126955871</c:v>
                </c:pt>
                <c:pt idx="5">
                  <c:v>5.71647028014611</c:v>
                </c:pt>
                <c:pt idx="6">
                  <c:v>4.94623393451478</c:v>
                </c:pt>
                <c:pt idx="7">
                  <c:v>6.92006697426633</c:v>
                </c:pt>
                <c:pt idx="8">
                  <c:v>7.169198391641828</c:v>
                </c:pt>
                <c:pt idx="9">
                  <c:v>8.103505691873888</c:v>
                </c:pt>
                <c:pt idx="10">
                  <c:v>6.071594323880498</c:v>
                </c:pt>
                <c:pt idx="11">
                  <c:v>8.649517874880622</c:v>
                </c:pt>
                <c:pt idx="12">
                  <c:v>7.198920037503782</c:v>
                </c:pt>
                <c:pt idx="13">
                  <c:v>9.559183107096925</c:v>
                </c:pt>
                <c:pt idx="14">
                  <c:v>8.077645992192457</c:v>
                </c:pt>
                <c:pt idx="15">
                  <c:v>10.46099818854657</c:v>
                </c:pt>
                <c:pt idx="16">
                  <c:v>10.17236560497549</c:v>
                </c:pt>
                <c:pt idx="17">
                  <c:v>11.07297909233184</c:v>
                </c:pt>
              </c:numCache>
            </c:numRef>
          </c:xVal>
          <c:yVal>
            <c:numRef>
              <c:f>Sheet1!$X$2:$X$19</c:f>
              <c:numCache>
                <c:formatCode>General</c:formatCode>
                <c:ptCount val="18"/>
                <c:pt idx="0">
                  <c:v>7.587442390233678</c:v>
                </c:pt>
                <c:pt idx="1">
                  <c:v>8.570360079059355</c:v>
                </c:pt>
                <c:pt idx="2">
                  <c:v>2.697787240278057</c:v>
                </c:pt>
                <c:pt idx="3">
                  <c:v>6.346654053565867</c:v>
                </c:pt>
                <c:pt idx="4">
                  <c:v>2.508465470432124</c:v>
                </c:pt>
                <c:pt idx="5">
                  <c:v>7.670957472190006</c:v>
                </c:pt>
                <c:pt idx="6">
                  <c:v>5.402275978800084</c:v>
                </c:pt>
                <c:pt idx="7">
                  <c:v>19.61614968011463</c:v>
                </c:pt>
                <c:pt idx="8">
                  <c:v>15.36359038986585</c:v>
                </c:pt>
                <c:pt idx="9">
                  <c:v>14.42440614627903</c:v>
                </c:pt>
                <c:pt idx="10">
                  <c:v>12.02368148714109</c:v>
                </c:pt>
                <c:pt idx="11">
                  <c:v>3.054101608807273</c:v>
                </c:pt>
                <c:pt idx="12">
                  <c:v>14.01922222768685</c:v>
                </c:pt>
                <c:pt idx="13">
                  <c:v>7.402819329166399</c:v>
                </c:pt>
                <c:pt idx="14">
                  <c:v>14.682970581646</c:v>
                </c:pt>
                <c:pt idx="15">
                  <c:v>16.87097930879158</c:v>
                </c:pt>
                <c:pt idx="16">
                  <c:v>10.8560445678334</c:v>
                </c:pt>
                <c:pt idx="17">
                  <c:v>2.5560427979111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015544"/>
        <c:axId val="210595544"/>
      </c:scatterChart>
      <c:valAx>
        <c:axId val="245015544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10595544"/>
        <c:crosses val="autoZero"/>
        <c:crossBetween val="midCat"/>
      </c:valAx>
      <c:valAx>
        <c:axId val="210595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4501554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Sheet1!$N$2:$N$19</c:f>
              <c:numCache>
                <c:formatCode>0.00</c:formatCode>
                <c:ptCount val="18"/>
                <c:pt idx="0">
                  <c:v>4.37446313933993</c:v>
                </c:pt>
                <c:pt idx="1">
                  <c:v>3.766493781088584</c:v>
                </c:pt>
                <c:pt idx="2">
                  <c:v>4.219386845652583</c:v>
                </c:pt>
                <c:pt idx="3">
                  <c:v>3.652739050642642</c:v>
                </c:pt>
                <c:pt idx="4">
                  <c:v>5.295543547019967</c:v>
                </c:pt>
                <c:pt idx="5">
                  <c:v>4.402773307536798</c:v>
                </c:pt>
                <c:pt idx="6">
                  <c:v>6.56774872065639</c:v>
                </c:pt>
                <c:pt idx="7">
                  <c:v>6.579638263619775</c:v>
                </c:pt>
                <c:pt idx="8">
                  <c:v>6.611585200860136</c:v>
                </c:pt>
                <c:pt idx="9">
                  <c:v>5.917898191700211</c:v>
                </c:pt>
                <c:pt idx="10">
                  <c:v>8.226822150451241</c:v>
                </c:pt>
                <c:pt idx="11">
                  <c:v>7.78966132409415</c:v>
                </c:pt>
                <c:pt idx="12">
                  <c:v>8.305067688993817</c:v>
                </c:pt>
                <c:pt idx="13">
                  <c:v>8.872103984351677</c:v>
                </c:pt>
                <c:pt idx="14">
                  <c:v>8.44011654916222</c:v>
                </c:pt>
                <c:pt idx="15">
                  <c:v>11.30929357515104</c:v>
                </c:pt>
                <c:pt idx="16">
                  <c:v>11.4624823844198</c:v>
                </c:pt>
                <c:pt idx="17">
                  <c:v>10.19208093166022</c:v>
                </c:pt>
              </c:numCache>
            </c:numRef>
          </c:xVal>
          <c:yVal>
            <c:numRef>
              <c:f>Sheet1!$O$2:$O$19</c:f>
              <c:numCache>
                <c:formatCode>General</c:formatCode>
                <c:ptCount val="18"/>
                <c:pt idx="0">
                  <c:v>4.048994250892147</c:v>
                </c:pt>
                <c:pt idx="1">
                  <c:v>4.155858067469336</c:v>
                </c:pt>
                <c:pt idx="2">
                  <c:v>6.967376867627479</c:v>
                </c:pt>
                <c:pt idx="3">
                  <c:v>7.564660030540773</c:v>
                </c:pt>
                <c:pt idx="4">
                  <c:v>7.280456824117745</c:v>
                </c:pt>
                <c:pt idx="5">
                  <c:v>8.221377542849803</c:v>
                </c:pt>
                <c:pt idx="6">
                  <c:v>8.86299243047403</c:v>
                </c:pt>
                <c:pt idx="7">
                  <c:v>10.42761575984496</c:v>
                </c:pt>
                <c:pt idx="8">
                  <c:v>11.381403088477</c:v>
                </c:pt>
                <c:pt idx="9">
                  <c:v>11.84052386892895</c:v>
                </c:pt>
                <c:pt idx="10">
                  <c:v>12.11306248307935</c:v>
                </c:pt>
                <c:pt idx="11">
                  <c:v>13.57662078356742</c:v>
                </c:pt>
                <c:pt idx="12">
                  <c:v>16.15626958112522</c:v>
                </c:pt>
                <c:pt idx="13">
                  <c:v>17.39308904985408</c:v>
                </c:pt>
                <c:pt idx="14">
                  <c:v>16.62951527178187</c:v>
                </c:pt>
                <c:pt idx="15">
                  <c:v>19.20540073166043</c:v>
                </c:pt>
                <c:pt idx="16">
                  <c:v>19.1999246681008</c:v>
                </c:pt>
                <c:pt idx="17">
                  <c:v>20.15650660682025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848024"/>
        <c:axId val="213655448"/>
      </c:scatterChart>
      <c:valAx>
        <c:axId val="185848024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13655448"/>
        <c:crosses val="autoZero"/>
        <c:crossBetween val="midCat"/>
      </c:valAx>
      <c:valAx>
        <c:axId val="213655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8584802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Sheet1!$AB$1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Sheet1!$AA$2:$AA$19</c:f>
              <c:numCache>
                <c:formatCode>0.00</c:formatCode>
                <c:ptCount val="18"/>
                <c:pt idx="0">
                  <c:v>1.796738841762712</c:v>
                </c:pt>
                <c:pt idx="1">
                  <c:v>3.131384258772623</c:v>
                </c:pt>
                <c:pt idx="2">
                  <c:v>5.417596441193171</c:v>
                </c:pt>
                <c:pt idx="3">
                  <c:v>5.9000354999318</c:v>
                </c:pt>
                <c:pt idx="4">
                  <c:v>5.197025027137926</c:v>
                </c:pt>
                <c:pt idx="5">
                  <c:v>8.684641113824273</c:v>
                </c:pt>
                <c:pt idx="6">
                  <c:v>8.563021732420633</c:v>
                </c:pt>
                <c:pt idx="7">
                  <c:v>10.94546077535032</c:v>
                </c:pt>
                <c:pt idx="8">
                  <c:v>10.22284436737878</c:v>
                </c:pt>
                <c:pt idx="9">
                  <c:v>12.14774712644255</c:v>
                </c:pt>
                <c:pt idx="10">
                  <c:v>11.96760777039962</c:v>
                </c:pt>
                <c:pt idx="11">
                  <c:v>14.80610853151217</c:v>
                </c:pt>
                <c:pt idx="12">
                  <c:v>13.59942296782246</c:v>
                </c:pt>
                <c:pt idx="13">
                  <c:v>14.3339812528601</c:v>
                </c:pt>
                <c:pt idx="14">
                  <c:v>15.22283463758136</c:v>
                </c:pt>
                <c:pt idx="15">
                  <c:v>17.73387903552869</c:v>
                </c:pt>
                <c:pt idx="16">
                  <c:v>17.33469902535768</c:v>
                </c:pt>
                <c:pt idx="17">
                  <c:v>18.34345395166616</c:v>
                </c:pt>
              </c:numCache>
            </c:numRef>
          </c:xVal>
          <c:yVal>
            <c:numRef>
              <c:f>Sheet1!$AB$2:$AB$19</c:f>
              <c:numCache>
                <c:formatCode>General</c:formatCode>
                <c:ptCount val="18"/>
                <c:pt idx="0">
                  <c:v>10.37386105849261</c:v>
                </c:pt>
                <c:pt idx="1">
                  <c:v>18.64198774742345</c:v>
                </c:pt>
                <c:pt idx="2">
                  <c:v>58.14797088858391</c:v>
                </c:pt>
                <c:pt idx="3">
                  <c:v>99.80302829650839</c:v>
                </c:pt>
                <c:pt idx="4">
                  <c:v>132.3899844617067</c:v>
                </c:pt>
                <c:pt idx="5">
                  <c:v>315.4439783291576</c:v>
                </c:pt>
                <c:pt idx="6">
                  <c:v>420.350469343082</c:v>
                </c:pt>
                <c:pt idx="7">
                  <c:v>700.8808653487194</c:v>
                </c:pt>
                <c:pt idx="8">
                  <c:v>834.0504863588065</c:v>
                </c:pt>
                <c:pt idx="9">
                  <c:v>1217.70768284566</c:v>
                </c:pt>
                <c:pt idx="10">
                  <c:v>1456.661691821641</c:v>
                </c:pt>
                <c:pt idx="11">
                  <c:v>2139.792952685232</c:v>
                </c:pt>
                <c:pt idx="12">
                  <c:v>2304.14843841429</c:v>
                </c:pt>
                <c:pt idx="13">
                  <c:v>2815.021025088667</c:v>
                </c:pt>
                <c:pt idx="14">
                  <c:v>3429.408507700701</c:v>
                </c:pt>
                <c:pt idx="15">
                  <c:v>4545.257138064992</c:v>
                </c:pt>
                <c:pt idx="16">
                  <c:v>5014.117509632602</c:v>
                </c:pt>
                <c:pt idx="17">
                  <c:v>5944.999807669376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541256"/>
        <c:axId val="210680136"/>
      </c:scatterChart>
      <c:valAx>
        <c:axId val="213541256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210680136"/>
        <c:crosses val="autoZero"/>
        <c:crossBetween val="midCat"/>
      </c:valAx>
      <c:valAx>
        <c:axId val="210680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354125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trendline>
            <c:spPr>
              <a:ln w="57150" cmpd="sng"/>
            </c:spPr>
            <c:trendlineType val="linear"/>
            <c:dispRSqr val="0"/>
            <c:dispEq val="0"/>
          </c:trendline>
          <c:xVal>
            <c:numRef>
              <c:f>Sheet1!$N$2:$N$19</c:f>
              <c:numCache>
                <c:formatCode>0.00</c:formatCode>
                <c:ptCount val="18"/>
                <c:pt idx="0">
                  <c:v>4.37446313933993</c:v>
                </c:pt>
                <c:pt idx="1">
                  <c:v>3.766493781088584</c:v>
                </c:pt>
                <c:pt idx="2">
                  <c:v>4.219386845652583</c:v>
                </c:pt>
                <c:pt idx="3">
                  <c:v>3.652739050642642</c:v>
                </c:pt>
                <c:pt idx="4">
                  <c:v>5.295543547019967</c:v>
                </c:pt>
                <c:pt idx="5">
                  <c:v>4.402773307536798</c:v>
                </c:pt>
                <c:pt idx="6">
                  <c:v>6.56774872065639</c:v>
                </c:pt>
                <c:pt idx="7">
                  <c:v>6.579638263619775</c:v>
                </c:pt>
                <c:pt idx="8">
                  <c:v>6.611585200860136</c:v>
                </c:pt>
                <c:pt idx="9">
                  <c:v>5.917898191700211</c:v>
                </c:pt>
                <c:pt idx="10">
                  <c:v>8.226822150451241</c:v>
                </c:pt>
                <c:pt idx="11">
                  <c:v>7.78966132409415</c:v>
                </c:pt>
                <c:pt idx="12">
                  <c:v>8.305067688993817</c:v>
                </c:pt>
                <c:pt idx="13">
                  <c:v>8.872103984351677</c:v>
                </c:pt>
                <c:pt idx="14">
                  <c:v>8.44011654916222</c:v>
                </c:pt>
                <c:pt idx="15">
                  <c:v>11.30929357515104</c:v>
                </c:pt>
                <c:pt idx="16">
                  <c:v>11.4624823844198</c:v>
                </c:pt>
                <c:pt idx="17">
                  <c:v>10.19208093166022</c:v>
                </c:pt>
              </c:numCache>
            </c:numRef>
          </c:xVal>
          <c:yVal>
            <c:numRef>
              <c:f>Sheet1!$O$2:$O$19</c:f>
              <c:numCache>
                <c:formatCode>General</c:formatCode>
                <c:ptCount val="18"/>
                <c:pt idx="0">
                  <c:v>4.048994250892147</c:v>
                </c:pt>
                <c:pt idx="1">
                  <c:v>4.155858067469336</c:v>
                </c:pt>
                <c:pt idx="2">
                  <c:v>6.967376867627479</c:v>
                </c:pt>
                <c:pt idx="3">
                  <c:v>7.564660030540773</c:v>
                </c:pt>
                <c:pt idx="4">
                  <c:v>7.280456824117745</c:v>
                </c:pt>
                <c:pt idx="5">
                  <c:v>8.221377542849803</c:v>
                </c:pt>
                <c:pt idx="6">
                  <c:v>8.86299243047403</c:v>
                </c:pt>
                <c:pt idx="7">
                  <c:v>10.42761575984496</c:v>
                </c:pt>
                <c:pt idx="8">
                  <c:v>11.381403088477</c:v>
                </c:pt>
                <c:pt idx="9">
                  <c:v>11.84052386892895</c:v>
                </c:pt>
                <c:pt idx="10">
                  <c:v>12.11306248307935</c:v>
                </c:pt>
                <c:pt idx="11">
                  <c:v>13.57662078356742</c:v>
                </c:pt>
                <c:pt idx="12">
                  <c:v>16.15626958112522</c:v>
                </c:pt>
                <c:pt idx="13">
                  <c:v>17.39308904985408</c:v>
                </c:pt>
                <c:pt idx="14">
                  <c:v>16.62951527178187</c:v>
                </c:pt>
                <c:pt idx="15">
                  <c:v>19.20540073166043</c:v>
                </c:pt>
                <c:pt idx="16">
                  <c:v>19.1999246681008</c:v>
                </c:pt>
                <c:pt idx="17">
                  <c:v>20.15650660682025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022920"/>
        <c:axId val="185017496"/>
      </c:scatterChart>
      <c:valAx>
        <c:axId val="235022920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185017496"/>
        <c:crosses val="autoZero"/>
        <c:crossBetween val="midCat"/>
      </c:valAx>
      <c:valAx>
        <c:axId val="185017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3502292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Sheet1!$AB$1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trendline>
            <c:spPr>
              <a:ln w="57150" cmpd="sng"/>
            </c:spPr>
            <c:trendlineType val="linear"/>
            <c:dispRSqr val="0"/>
            <c:dispEq val="0"/>
          </c:trendline>
          <c:xVal>
            <c:numRef>
              <c:f>Sheet1!$AA$2:$AA$19</c:f>
              <c:numCache>
                <c:formatCode>0.00</c:formatCode>
                <c:ptCount val="18"/>
                <c:pt idx="0">
                  <c:v>1.796738841762712</c:v>
                </c:pt>
                <c:pt idx="1">
                  <c:v>3.131384258772623</c:v>
                </c:pt>
                <c:pt idx="2">
                  <c:v>5.417596441193171</c:v>
                </c:pt>
                <c:pt idx="3">
                  <c:v>5.9000354999318</c:v>
                </c:pt>
                <c:pt idx="4">
                  <c:v>5.197025027137926</c:v>
                </c:pt>
                <c:pt idx="5">
                  <c:v>8.684641113824273</c:v>
                </c:pt>
                <c:pt idx="6">
                  <c:v>8.563021732420633</c:v>
                </c:pt>
                <c:pt idx="7">
                  <c:v>10.94546077535032</c:v>
                </c:pt>
                <c:pt idx="8">
                  <c:v>10.22284436737878</c:v>
                </c:pt>
                <c:pt idx="9">
                  <c:v>12.14774712644255</c:v>
                </c:pt>
                <c:pt idx="10">
                  <c:v>11.96760777039962</c:v>
                </c:pt>
                <c:pt idx="11">
                  <c:v>14.80610853151217</c:v>
                </c:pt>
                <c:pt idx="12">
                  <c:v>13.59942296782246</c:v>
                </c:pt>
                <c:pt idx="13">
                  <c:v>14.3339812528601</c:v>
                </c:pt>
                <c:pt idx="14">
                  <c:v>15.22283463758136</c:v>
                </c:pt>
                <c:pt idx="15">
                  <c:v>17.73387903552869</c:v>
                </c:pt>
                <c:pt idx="16">
                  <c:v>17.33469902535768</c:v>
                </c:pt>
                <c:pt idx="17">
                  <c:v>18.34345395166616</c:v>
                </c:pt>
              </c:numCache>
            </c:numRef>
          </c:xVal>
          <c:yVal>
            <c:numRef>
              <c:f>Sheet1!$AB$2:$AB$19</c:f>
              <c:numCache>
                <c:formatCode>General</c:formatCode>
                <c:ptCount val="18"/>
                <c:pt idx="0">
                  <c:v>10.37386105849261</c:v>
                </c:pt>
                <c:pt idx="1">
                  <c:v>18.64198774742345</c:v>
                </c:pt>
                <c:pt idx="2">
                  <c:v>58.14797088858391</c:v>
                </c:pt>
                <c:pt idx="3">
                  <c:v>99.80302829650839</c:v>
                </c:pt>
                <c:pt idx="4">
                  <c:v>132.3899844617067</c:v>
                </c:pt>
                <c:pt idx="5">
                  <c:v>315.4439783291576</c:v>
                </c:pt>
                <c:pt idx="6">
                  <c:v>420.350469343082</c:v>
                </c:pt>
                <c:pt idx="7">
                  <c:v>700.8808653487194</c:v>
                </c:pt>
                <c:pt idx="8">
                  <c:v>834.0504863588065</c:v>
                </c:pt>
                <c:pt idx="9">
                  <c:v>1217.70768284566</c:v>
                </c:pt>
                <c:pt idx="10">
                  <c:v>1456.661691821641</c:v>
                </c:pt>
                <c:pt idx="11">
                  <c:v>2139.792952685232</c:v>
                </c:pt>
                <c:pt idx="12">
                  <c:v>2304.14843841429</c:v>
                </c:pt>
                <c:pt idx="13">
                  <c:v>2815.021025088667</c:v>
                </c:pt>
                <c:pt idx="14">
                  <c:v>3429.408507700701</c:v>
                </c:pt>
                <c:pt idx="15">
                  <c:v>4545.257138064992</c:v>
                </c:pt>
                <c:pt idx="16">
                  <c:v>5014.117509632602</c:v>
                </c:pt>
                <c:pt idx="17">
                  <c:v>5944.999807669376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9484440"/>
        <c:axId val="185759384"/>
      </c:scatterChart>
      <c:valAx>
        <c:axId val="199484440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185759384"/>
        <c:crosses val="autoZero"/>
        <c:crossBetween val="midCat"/>
      </c:valAx>
      <c:valAx>
        <c:axId val="185759384"/>
        <c:scaling>
          <c:orientation val="minMax"/>
          <c:min val="0.0"/>
        </c:scaling>
        <c:delete val="0"/>
        <c:axPos val="l"/>
        <c:numFmt formatCode="General" sourceLinked="1"/>
        <c:majorTickMark val="out"/>
        <c:minorTickMark val="none"/>
        <c:tickLblPos val="nextTo"/>
        <c:crossAx val="19948444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Sheet1!$AG$1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Sheet1!$AF$2:$AF$19</c:f>
              <c:numCache>
                <c:formatCode>0.00</c:formatCode>
                <c:ptCount val="18"/>
                <c:pt idx="0">
                  <c:v>1.610832775331726</c:v>
                </c:pt>
                <c:pt idx="1">
                  <c:v>1.232731440338616</c:v>
                </c:pt>
                <c:pt idx="2">
                  <c:v>3.067878378035879</c:v>
                </c:pt>
                <c:pt idx="3">
                  <c:v>2.999883044021181</c:v>
                </c:pt>
                <c:pt idx="4">
                  <c:v>2.75214802007406</c:v>
                </c:pt>
                <c:pt idx="5">
                  <c:v>1.611986632069125</c:v>
                </c:pt>
                <c:pt idx="6">
                  <c:v>5.092046087887009</c:v>
                </c:pt>
                <c:pt idx="7">
                  <c:v>5.637191768381753</c:v>
                </c:pt>
                <c:pt idx="8">
                  <c:v>5.391582660367174</c:v>
                </c:pt>
                <c:pt idx="9">
                  <c:v>6.512596003476578</c:v>
                </c:pt>
                <c:pt idx="10">
                  <c:v>6.610921897858896</c:v>
                </c:pt>
                <c:pt idx="11">
                  <c:v>9.220098074468861</c:v>
                </c:pt>
                <c:pt idx="12">
                  <c:v>9.797498428698393</c:v>
                </c:pt>
                <c:pt idx="13">
                  <c:v>8.674450686206387</c:v>
                </c:pt>
                <c:pt idx="14">
                  <c:v>8.67589116803291</c:v>
                </c:pt>
                <c:pt idx="15">
                  <c:v>9.784776463068065</c:v>
                </c:pt>
                <c:pt idx="16">
                  <c:v>9.573036911712582</c:v>
                </c:pt>
                <c:pt idx="17">
                  <c:v>12.27095947115715</c:v>
                </c:pt>
              </c:numCache>
            </c:numRef>
          </c:xVal>
          <c:yVal>
            <c:numRef>
              <c:f>Sheet1!$AG$2:$AG$19</c:f>
              <c:numCache>
                <c:formatCode>0.00</c:formatCode>
                <c:ptCount val="18"/>
                <c:pt idx="0">
                  <c:v>3.029232655986952</c:v>
                </c:pt>
                <c:pt idx="1">
                  <c:v>2.80453367011856</c:v>
                </c:pt>
                <c:pt idx="2">
                  <c:v>3.76700374933407</c:v>
                </c:pt>
                <c:pt idx="3">
                  <c:v>3.352933818429663</c:v>
                </c:pt>
                <c:pt idx="4">
                  <c:v>2.855572434703418</c:v>
                </c:pt>
                <c:pt idx="5">
                  <c:v>1.72975395937667</c:v>
                </c:pt>
                <c:pt idx="6" formatCode="General">
                  <c:v>9.263175099149437</c:v>
                </c:pt>
                <c:pt idx="7" formatCode="General">
                  <c:v>9.511494877674104</c:v>
                </c:pt>
                <c:pt idx="8" formatCode="General">
                  <c:v>10.86256716906065</c:v>
                </c:pt>
                <c:pt idx="9" formatCode="General">
                  <c:v>12.67177731905286</c:v>
                </c:pt>
                <c:pt idx="10" formatCode="General">
                  <c:v>12.74900481627478</c:v>
                </c:pt>
                <c:pt idx="11" formatCode="General">
                  <c:v>14.79603822630168</c:v>
                </c:pt>
                <c:pt idx="12" formatCode="General">
                  <c:v>15.65196922372741</c:v>
                </c:pt>
                <c:pt idx="13" formatCode="General">
                  <c:v>16.21185638434212</c:v>
                </c:pt>
                <c:pt idx="14" formatCode="General">
                  <c:v>16.95937975730332</c:v>
                </c:pt>
                <c:pt idx="15" formatCode="General">
                  <c:v>18.85804326780528</c:v>
                </c:pt>
                <c:pt idx="16" formatCode="General">
                  <c:v>19.76494584838452</c:v>
                </c:pt>
                <c:pt idx="17" formatCode="General">
                  <c:v>19.32643834029779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012936"/>
        <c:axId val="186505160"/>
      </c:scatterChart>
      <c:valAx>
        <c:axId val="245012936"/>
        <c:scaling>
          <c:orientation val="minMax"/>
        </c:scaling>
        <c:delete val="0"/>
        <c:axPos val="b"/>
        <c:numFmt formatCode="0.00" sourceLinked="1"/>
        <c:majorTickMark val="out"/>
        <c:minorTickMark val="none"/>
        <c:tickLblPos val="nextTo"/>
        <c:crossAx val="186505160"/>
        <c:crosses val="autoZero"/>
        <c:crossBetween val="midCat"/>
      </c:valAx>
      <c:valAx>
        <c:axId val="186505160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24501293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0.01378</cdr:x>
      <cdr:y>0.01768</cdr:y>
    </cdr:from>
    <cdr:to>
      <cdr:x>0.13622</cdr:x>
      <cdr:y>0.09347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51435" y="5334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 dirty="0">
              <a:latin typeface="Times New Roman"/>
              <a:cs typeface="Times New Roman"/>
            </a:rPr>
            <a:t>(a)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0.01378</cdr:x>
      <cdr:y>0.01768</cdr:y>
    </cdr:from>
    <cdr:to>
      <cdr:x>0.13622</cdr:x>
      <cdr:y>0.09347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51435" y="5334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 dirty="0">
              <a:latin typeface="Times New Roman"/>
              <a:cs typeface="Times New Roman"/>
            </a:rPr>
            <a:t>(a)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57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91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2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7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4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25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5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3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0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7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95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Relationship Id="rId3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Relationship Id="rId3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Relationship Id="rId3" Type="http://schemas.openxmlformats.org/officeDocument/2006/relationships/chart" Target="../charts/char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3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3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Scatterplots and </a:t>
            </a:r>
            <a:br>
              <a:rPr lang="en-US" dirty="0" smtClean="0"/>
            </a:br>
            <a:r>
              <a:rPr lang="en-US" dirty="0" smtClean="0"/>
              <a:t>Scientific Hypotheses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18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ways to describe a scatter-plot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4" y="1508480"/>
            <a:ext cx="4095332" cy="2472672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Linear</a:t>
            </a:r>
            <a:r>
              <a:rPr lang="en-US" sz="2800" dirty="0" smtClean="0"/>
              <a:t>- The points fit in a straight line (or close to it).</a:t>
            </a:r>
          </a:p>
          <a:p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19581" y="1451082"/>
            <a:ext cx="4095332" cy="2472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u="sng" dirty="0" smtClean="0"/>
              <a:t>Non-linear</a:t>
            </a:r>
            <a:r>
              <a:rPr lang="en-US" sz="2800" dirty="0" smtClean="0"/>
              <a:t>- The points do not fit in a straight line.</a:t>
            </a:r>
          </a:p>
          <a:p>
            <a:endParaRPr lang="en-US" sz="28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367668"/>
              </p:ext>
            </p:extLst>
          </p:nvPr>
        </p:nvGraphicFramePr>
        <p:xfrm>
          <a:off x="323169" y="2857000"/>
          <a:ext cx="3989758" cy="3348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6355700"/>
              </p:ext>
            </p:extLst>
          </p:nvPr>
        </p:nvGraphicFramePr>
        <p:xfrm>
          <a:off x="4519582" y="2776142"/>
          <a:ext cx="4480652" cy="3668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0046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ways to describe a scatter-plot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4" y="1508480"/>
            <a:ext cx="4095332" cy="2472672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Cluster</a:t>
            </a:r>
            <a:r>
              <a:rPr lang="en-US" sz="2800" dirty="0" smtClean="0"/>
              <a:t>- Lots of points that are close together.</a:t>
            </a:r>
          </a:p>
          <a:p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19580" y="1451082"/>
            <a:ext cx="4480653" cy="2472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u="sng" dirty="0" smtClean="0"/>
              <a:t>Outlier</a:t>
            </a:r>
            <a:r>
              <a:rPr lang="en-US" sz="2800" dirty="0" smtClean="0"/>
              <a:t>- A point that is really far from the others.</a:t>
            </a:r>
          </a:p>
          <a:p>
            <a:endParaRPr lang="en-US" sz="28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105982"/>
              </p:ext>
            </p:extLst>
          </p:nvPr>
        </p:nvGraphicFramePr>
        <p:xfrm>
          <a:off x="457200" y="2776141"/>
          <a:ext cx="3855726" cy="3668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332615"/>
              </p:ext>
            </p:extLst>
          </p:nvPr>
        </p:nvGraphicFramePr>
        <p:xfrm>
          <a:off x="4519580" y="2809082"/>
          <a:ext cx="4167220" cy="3635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Donut 4"/>
          <p:cNvSpPr/>
          <p:nvPr/>
        </p:nvSpPr>
        <p:spPr>
          <a:xfrm>
            <a:off x="790703" y="5246820"/>
            <a:ext cx="1221996" cy="1197902"/>
          </a:xfrm>
          <a:prstGeom prst="donut">
            <a:avLst>
              <a:gd name="adj" fmla="val 10998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>
            <a:off x="5395474" y="3147160"/>
            <a:ext cx="710185" cy="686132"/>
          </a:xfrm>
          <a:prstGeom prst="donut">
            <a:avLst>
              <a:gd name="adj" fmla="val 10998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33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10" grpId="0">
        <p:bldAsOne/>
      </p:bldGraphic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800px-Discovery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863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8178" y="6420765"/>
            <a:ext cx="386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Picture from Wikipedia, Author </a:t>
            </a:r>
            <a:r>
              <a:rPr lang="en-US" dirty="0" err="1" smtClean="0"/>
              <a:t>Sandbh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062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995 copy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Experiments in Panama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60807"/>
            <a:ext cx="7332506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 know that tree seeds are sometimes killed by fungus.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155908"/>
            <a:ext cx="4518184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 do seeds defend themselves?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018398"/>
            <a:ext cx="6433973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Are there ways to classify how different fungi act?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20564" y="6518913"/>
            <a:ext cx="161158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736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324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Took clean seeds, and exposed them to different kinds of fungus.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Measured if the fungus attacked the seeds.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20564" y="6488668"/>
            <a:ext cx="161158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76155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Specialist fungi will have higher infection rates.</a:t>
            </a:r>
            <a:endParaRPr lang="en-US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138038"/>
              </p:ext>
            </p:extLst>
          </p:nvPr>
        </p:nvGraphicFramePr>
        <p:xfrm>
          <a:off x="704594" y="2320939"/>
          <a:ext cx="5093894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291882"/>
              </p:ext>
            </p:extLst>
          </p:nvPr>
        </p:nvGraphicFramePr>
        <p:xfrm>
          <a:off x="1198035" y="2320939"/>
          <a:ext cx="5659965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73734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If a fungus has a really high infection rate, then related fungi should also have a high infection rate.</a:t>
            </a:r>
            <a:endParaRPr lang="en-US" sz="28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289049000"/>
              </p:ext>
            </p:extLst>
          </p:nvPr>
        </p:nvGraphicFramePr>
        <p:xfrm>
          <a:off x="838199" y="2639617"/>
          <a:ext cx="6278127" cy="394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91937" y="6611246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27052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If a fungus has a really high infection rate, then related fungi should also have a high infection rate.</a:t>
            </a:r>
            <a:endParaRPr lang="en-US" sz="28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752719069"/>
              </p:ext>
            </p:extLst>
          </p:nvPr>
        </p:nvGraphicFramePr>
        <p:xfrm>
          <a:off x="838199" y="2639617"/>
          <a:ext cx="6373970" cy="394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2324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hypothesis?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8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roll a dice two times, and get a high number, what does that mean about your next roll?</a:t>
            </a:r>
          </a:p>
          <a:p>
            <a:pPr lvl="1"/>
            <a:r>
              <a:rPr lang="en-US" dirty="0" smtClean="0"/>
              <a:t>Hypothesis 1: It should be a high number.</a:t>
            </a:r>
          </a:p>
          <a:p>
            <a:pPr lvl="1"/>
            <a:r>
              <a:rPr lang="en-US" dirty="0" smtClean="0"/>
              <a:t>Hypothesis 2: It should be a low number.</a:t>
            </a:r>
          </a:p>
          <a:p>
            <a:pPr lvl="1"/>
            <a:r>
              <a:rPr lang="en-US" dirty="0" smtClean="0"/>
              <a:t>Hypothesis 3: It doesn’t matter.</a:t>
            </a:r>
          </a:p>
          <a:p>
            <a:r>
              <a:rPr lang="en-US" sz="4800" dirty="0" smtClean="0"/>
              <a:t>Let’s test it!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322141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will need 10 volunteers.</a:t>
            </a:r>
          </a:p>
          <a:p>
            <a:r>
              <a:rPr lang="en-US" dirty="0" smtClean="0"/>
              <a:t>Roll 2 dice, and add up the score.</a:t>
            </a:r>
          </a:p>
          <a:p>
            <a:pPr lvl="1"/>
            <a:r>
              <a:rPr lang="en-US" dirty="0" smtClean="0"/>
              <a:t>Write down that sum.</a:t>
            </a:r>
          </a:p>
          <a:p>
            <a:r>
              <a:rPr lang="en-US" dirty="0" smtClean="0"/>
              <a:t>Roll 2 dice again, and add up their score.</a:t>
            </a:r>
          </a:p>
          <a:p>
            <a:pPr lvl="1"/>
            <a:r>
              <a:rPr lang="en-US" dirty="0" smtClean="0"/>
              <a:t>Write down that sum.</a:t>
            </a:r>
          </a:p>
          <a:p>
            <a:endParaRPr lang="en-US" dirty="0"/>
          </a:p>
          <a:p>
            <a:r>
              <a:rPr lang="en-US" dirty="0" smtClean="0"/>
              <a:t>If you got a high score on the roll, are you more or less likely to get a high score again?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732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Scatter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0" y="1600200"/>
            <a:ext cx="4143253" cy="4437236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u="sng" dirty="0" smtClean="0"/>
              <a:t>scatter plot</a:t>
            </a:r>
            <a:r>
              <a:rPr lang="en-US" dirty="0" smtClean="0"/>
              <a:t> is a graph of (</a:t>
            </a:r>
            <a:r>
              <a:rPr lang="en-US" dirty="0" err="1" smtClean="0"/>
              <a:t>x,y</a:t>
            </a:r>
            <a:r>
              <a:rPr lang="en-US" dirty="0" smtClean="0"/>
              <a:t>) points, but without a line connecting all of them.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8085016"/>
              </p:ext>
            </p:extLst>
          </p:nvPr>
        </p:nvGraphicFramePr>
        <p:xfrm>
          <a:off x="4373109" y="1600200"/>
          <a:ext cx="4770891" cy="396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842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describe a scatter-plot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4" y="1508480"/>
            <a:ext cx="4095332" cy="2472672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Positive association</a:t>
            </a:r>
            <a:r>
              <a:rPr lang="en-US" sz="2800" dirty="0" smtClean="0"/>
              <a:t>- When one thing happens, another thing will probably happen too.</a:t>
            </a:r>
          </a:p>
          <a:p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63347" y="1508480"/>
            <a:ext cx="4095332" cy="2472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u="sng" dirty="0" smtClean="0"/>
              <a:t>Negative association</a:t>
            </a:r>
            <a:r>
              <a:rPr lang="en-US" sz="2800" dirty="0" smtClean="0"/>
              <a:t>- When one thing happens, another thing probably will not happen.</a:t>
            </a:r>
          </a:p>
          <a:p>
            <a:endParaRPr lang="en-US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505843"/>
              </p:ext>
            </p:extLst>
          </p:nvPr>
        </p:nvGraphicFramePr>
        <p:xfrm>
          <a:off x="457200" y="3918262"/>
          <a:ext cx="411929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9972015"/>
              </p:ext>
            </p:extLst>
          </p:nvPr>
        </p:nvGraphicFramePr>
        <p:xfrm>
          <a:off x="4897714" y="3831414"/>
          <a:ext cx="3860965" cy="2830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9088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Ways to describe a scatter-plot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17594" y="1508480"/>
            <a:ext cx="4095332" cy="2472672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No association</a:t>
            </a:r>
            <a:r>
              <a:rPr lang="en-US" sz="2800" dirty="0" smtClean="0"/>
              <a:t>- When one thing happens, it has no effect on the other thing.</a:t>
            </a:r>
          </a:p>
          <a:p>
            <a:endParaRPr lang="en-US" sz="280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354708"/>
              </p:ext>
            </p:extLst>
          </p:nvPr>
        </p:nvGraphicFramePr>
        <p:xfrm>
          <a:off x="457200" y="3758423"/>
          <a:ext cx="3962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415117" y="3186423"/>
            <a:ext cx="32716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So, which one are our dice rolls?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96957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roll a dice two times, and get a high number, what does that mean about your next roll?</a:t>
            </a:r>
          </a:p>
          <a:p>
            <a:pPr lvl="1"/>
            <a:r>
              <a:rPr lang="en-US" dirty="0" smtClean="0"/>
              <a:t>Hypothesis 1: It should be a high number.</a:t>
            </a:r>
          </a:p>
          <a:p>
            <a:pPr lvl="1"/>
            <a:r>
              <a:rPr lang="en-US" dirty="0" smtClean="0"/>
              <a:t>Hypothesis 2: It should be a low number.</a:t>
            </a:r>
          </a:p>
          <a:p>
            <a:pPr lvl="1"/>
            <a:r>
              <a:rPr lang="en-US" dirty="0" smtClean="0"/>
              <a:t>Hypothesis 3: It doesn’t matter.</a:t>
            </a:r>
          </a:p>
          <a:p>
            <a:r>
              <a:rPr lang="en-US" sz="4800" dirty="0" smtClean="0"/>
              <a:t>Let’s test it!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671853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More ways to describe a scatter-plot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4" y="1508480"/>
            <a:ext cx="4095332" cy="2472672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Linear</a:t>
            </a:r>
            <a:r>
              <a:rPr lang="en-US" sz="2800" dirty="0" smtClean="0"/>
              <a:t>- The points fit in a straight line (or close to it).</a:t>
            </a:r>
          </a:p>
          <a:p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19581" y="1451082"/>
            <a:ext cx="4095332" cy="2472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u="sng" dirty="0" smtClean="0"/>
              <a:t>Non-linear</a:t>
            </a:r>
            <a:r>
              <a:rPr lang="en-US" sz="2800" dirty="0" smtClean="0"/>
              <a:t>- The points do not fit in a straight line.</a:t>
            </a:r>
          </a:p>
          <a:p>
            <a:endParaRPr lang="en-US" sz="28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0312893"/>
              </p:ext>
            </p:extLst>
          </p:nvPr>
        </p:nvGraphicFramePr>
        <p:xfrm>
          <a:off x="323169" y="2857000"/>
          <a:ext cx="3989758" cy="3348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657431"/>
              </p:ext>
            </p:extLst>
          </p:nvPr>
        </p:nvGraphicFramePr>
        <p:xfrm>
          <a:off x="4519582" y="2776142"/>
          <a:ext cx="4480652" cy="3668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23828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Graphic spid="9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564</Words>
  <Application>Microsoft Macintosh PowerPoint</Application>
  <PresentationFormat>On-screen Show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Scatterplots and  Scientific Hypotheses</vt:lpstr>
      <vt:lpstr>Bellringer question</vt:lpstr>
      <vt:lpstr>Bellringer question</vt:lpstr>
      <vt:lpstr>The experiment</vt:lpstr>
      <vt:lpstr>Scatter Plots</vt:lpstr>
      <vt:lpstr>Ways to describe a scatter-plot</vt:lpstr>
      <vt:lpstr>Ways to describe a scatter-plot</vt:lpstr>
      <vt:lpstr>Bellringer question</vt:lpstr>
      <vt:lpstr>More ways to describe a scatter-plot</vt:lpstr>
      <vt:lpstr>More ways to describe a scatter-plot</vt:lpstr>
      <vt:lpstr>More ways to describe a scatter-plot</vt:lpstr>
      <vt:lpstr>PowerPoint Presentation</vt:lpstr>
      <vt:lpstr>Experiments in Panama</vt:lpstr>
      <vt:lpstr>The Experiment</vt:lpstr>
      <vt:lpstr>Hypothesis 1</vt:lpstr>
      <vt:lpstr>Hypothesis 2</vt:lpstr>
      <vt:lpstr>Hypothesis 2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Scatterplots and  Scientific Hypotheses</dc:title>
  <dc:creator>Simon Stump</dc:creator>
  <cp:lastModifiedBy>Simon Stump</cp:lastModifiedBy>
  <cp:revision>19</cp:revision>
  <dcterms:created xsi:type="dcterms:W3CDTF">2014-01-27T20:34:36Z</dcterms:created>
  <dcterms:modified xsi:type="dcterms:W3CDTF">2014-02-27T23:49:29Z</dcterms:modified>
</cp:coreProperties>
</file>