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83" r:id="rId4"/>
    <p:sldId id="260" r:id="rId5"/>
    <p:sldId id="279" r:id="rId6"/>
    <p:sldId id="269" r:id="rId7"/>
    <p:sldId id="270" r:id="rId8"/>
    <p:sldId id="271" r:id="rId9"/>
    <p:sldId id="276" r:id="rId10"/>
    <p:sldId id="280" r:id="rId11"/>
    <p:sldId id="274" r:id="rId12"/>
    <p:sldId id="275" r:id="rId13"/>
    <p:sldId id="28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Classes%20Year%205:Panama:Paper:figures3.0.xlsx" TargetMode="External"/><Relationship Id="rId2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Workbook4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imonstump:Desktop:freezing_pt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Workbook4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Workbook4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Workbook4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Workbook4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Classes%20Year%205:Panama:Paper:figures3.0.xlsx" TargetMode="External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Sheet1!$A$2:$A$10</c:f>
              <c:numCache>
                <c:formatCode>General</c:formatCode>
                <c:ptCount val="9"/>
                <c:pt idx="0">
                  <c:v>-3.0</c:v>
                </c:pt>
                <c:pt idx="1">
                  <c:v>-2.0</c:v>
                </c:pt>
                <c:pt idx="2">
                  <c:v>-1.0</c:v>
                </c:pt>
                <c:pt idx="3">
                  <c:v>0.0</c:v>
                </c:pt>
                <c:pt idx="4">
                  <c:v>1.0</c:v>
                </c:pt>
                <c:pt idx="5">
                  <c:v>2.0</c:v>
                </c:pt>
                <c:pt idx="6">
                  <c:v>3.0</c:v>
                </c:pt>
                <c:pt idx="7">
                  <c:v>4.0</c:v>
                </c:pt>
                <c:pt idx="8">
                  <c:v>5.0</c:v>
                </c:pt>
              </c:numCache>
            </c:numRef>
          </c:xVal>
          <c:yVal>
            <c:numRef>
              <c:f>Sheet1!$B$2:$B$10</c:f>
              <c:numCache>
                <c:formatCode>General</c:formatCode>
                <c:ptCount val="9"/>
                <c:pt idx="0">
                  <c:v>-0.5</c:v>
                </c:pt>
                <c:pt idx="1">
                  <c:v>0.0</c:v>
                </c:pt>
                <c:pt idx="2">
                  <c:v>0.5</c:v>
                </c:pt>
                <c:pt idx="3">
                  <c:v>1.0</c:v>
                </c:pt>
                <c:pt idx="4">
                  <c:v>1.5</c:v>
                </c:pt>
                <c:pt idx="5">
                  <c:v>2.0</c:v>
                </c:pt>
                <c:pt idx="6">
                  <c:v>2.5</c:v>
                </c:pt>
                <c:pt idx="7">
                  <c:v>3.0</c:v>
                </c:pt>
                <c:pt idx="8">
                  <c:v>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0114792"/>
        <c:axId val="750065912"/>
      </c:scatterChart>
      <c:valAx>
        <c:axId val="7501147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38100">
            <a:solidFill>
              <a:schemeClr val="tx1"/>
            </a:solidFill>
          </a:ln>
        </c:spPr>
        <c:crossAx val="750065912"/>
        <c:crosses val="autoZero"/>
        <c:crossBetween val="midCat"/>
      </c:valAx>
      <c:valAx>
        <c:axId val="750065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38100">
            <a:solidFill>
              <a:schemeClr val="tx1"/>
            </a:solidFill>
          </a:ln>
        </c:spPr>
        <c:crossAx val="750114792"/>
        <c:crosses val="autoZero"/>
        <c:crossBetween val="midCat"/>
        <c:majorUnit val="1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2013425992071"/>
          <c:y val="0.0570370493162039"/>
          <c:w val="0.696359194111558"/>
          <c:h val="0.711147408552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'Phylo stuff'!$C$2</c:f>
              <c:strCache>
                <c:ptCount val="1"/>
                <c:pt idx="0">
                  <c:v>Absolute Colonization Dissimilarity</c:v>
                </c:pt>
              </c:strCache>
            </c:strRef>
          </c:tx>
          <c:spPr>
            <a:ln w="47625">
              <a:noFill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</c:marker>
          <c:trendline>
            <c:spPr>
              <a:ln w="19050">
                <a:prstDash val="solid"/>
              </a:ln>
            </c:spPr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xVal>
            <c:numRef>
              <c:f>'Phylo stuff'!$B$3:$B$30</c:f>
              <c:numCache>
                <c:formatCode>0.00E+00</c:formatCode>
                <c:ptCount val="28"/>
                <c:pt idx="0">
                  <c:v>0.327579</c:v>
                </c:pt>
                <c:pt idx="1">
                  <c:v>0.2856411</c:v>
                </c:pt>
                <c:pt idx="2">
                  <c:v>0.2854734</c:v>
                </c:pt>
                <c:pt idx="3">
                  <c:v>0.3483232</c:v>
                </c:pt>
                <c:pt idx="4">
                  <c:v>0.3008528</c:v>
                </c:pt>
                <c:pt idx="5">
                  <c:v>0.3008528</c:v>
                </c:pt>
                <c:pt idx="6">
                  <c:v>1.666785E-6</c:v>
                </c:pt>
                <c:pt idx="7">
                  <c:v>0.0916367</c:v>
                </c:pt>
                <c:pt idx="8">
                  <c:v>0.09146899</c:v>
                </c:pt>
                <c:pt idx="9">
                  <c:v>0.1543188</c:v>
                </c:pt>
                <c:pt idx="10">
                  <c:v>0.1068483</c:v>
                </c:pt>
                <c:pt idx="11">
                  <c:v>0.1068483</c:v>
                </c:pt>
                <c:pt idx="12">
                  <c:v>0.327579</c:v>
                </c:pt>
                <c:pt idx="13">
                  <c:v>0.003534614</c:v>
                </c:pt>
                <c:pt idx="14">
                  <c:v>0.07806955</c:v>
                </c:pt>
                <c:pt idx="15">
                  <c:v>0.05519716</c:v>
                </c:pt>
                <c:pt idx="16">
                  <c:v>0.05519716</c:v>
                </c:pt>
                <c:pt idx="17">
                  <c:v>0.2856411</c:v>
                </c:pt>
                <c:pt idx="18">
                  <c:v>0.07790184</c:v>
                </c:pt>
                <c:pt idx="19">
                  <c:v>0.05502946</c:v>
                </c:pt>
                <c:pt idx="20">
                  <c:v>0.05502946</c:v>
                </c:pt>
                <c:pt idx="21">
                  <c:v>0.2854734</c:v>
                </c:pt>
                <c:pt idx="22">
                  <c:v>0.1178792</c:v>
                </c:pt>
                <c:pt idx="23">
                  <c:v>0.1178792</c:v>
                </c:pt>
                <c:pt idx="24">
                  <c:v>0.3483232</c:v>
                </c:pt>
                <c:pt idx="25">
                  <c:v>1.666785E-6</c:v>
                </c:pt>
                <c:pt idx="26">
                  <c:v>0.3008528</c:v>
                </c:pt>
                <c:pt idx="27">
                  <c:v>0.3008528</c:v>
                </c:pt>
              </c:numCache>
            </c:numRef>
          </c:xVal>
          <c:yVal>
            <c:numRef>
              <c:f>'Phylo stuff'!$C$3:$C$30</c:f>
              <c:numCache>
                <c:formatCode>General</c:formatCode>
                <c:ptCount val="28"/>
                <c:pt idx="0">
                  <c:v>1.3467935</c:v>
                </c:pt>
                <c:pt idx="1">
                  <c:v>0.8796512</c:v>
                </c:pt>
                <c:pt idx="2">
                  <c:v>0.8171829</c:v>
                </c:pt>
                <c:pt idx="3">
                  <c:v>0.963734</c:v>
                </c:pt>
                <c:pt idx="4">
                  <c:v>1.2509009</c:v>
                </c:pt>
                <c:pt idx="5">
                  <c:v>1.3434144</c:v>
                </c:pt>
                <c:pt idx="6">
                  <c:v>0.2882553</c:v>
                </c:pt>
                <c:pt idx="7">
                  <c:v>0.9127318</c:v>
                </c:pt>
                <c:pt idx="8">
                  <c:v>0.9117657</c:v>
                </c:pt>
                <c:pt idx="9">
                  <c:v>0.9464503</c:v>
                </c:pt>
                <c:pt idx="10">
                  <c:v>0.619643</c:v>
                </c:pt>
                <c:pt idx="11">
                  <c:v>0.564483</c:v>
                </c:pt>
                <c:pt idx="12">
                  <c:v>1.2041462</c:v>
                </c:pt>
                <c:pt idx="13">
                  <c:v>0.1857288</c:v>
                </c:pt>
                <c:pt idx="14">
                  <c:v>0.1798089</c:v>
                </c:pt>
                <c:pt idx="15">
                  <c:v>0.7896492</c:v>
                </c:pt>
                <c:pt idx="16">
                  <c:v>0.9102755</c:v>
                </c:pt>
                <c:pt idx="17">
                  <c:v>0.6775375</c:v>
                </c:pt>
                <c:pt idx="18">
                  <c:v>0.3398529</c:v>
                </c:pt>
                <c:pt idx="19">
                  <c:v>0.8233783</c:v>
                </c:pt>
                <c:pt idx="20">
                  <c:v>0.8617964</c:v>
                </c:pt>
                <c:pt idx="21">
                  <c:v>0.6226556</c:v>
                </c:pt>
                <c:pt idx="22">
                  <c:v>0.7390898</c:v>
                </c:pt>
                <c:pt idx="23">
                  <c:v>0.919647</c:v>
                </c:pt>
                <c:pt idx="24">
                  <c:v>0.7492663</c:v>
                </c:pt>
                <c:pt idx="25">
                  <c:v>0.4479694</c:v>
                </c:pt>
                <c:pt idx="26">
                  <c:v>1.1100993</c:v>
                </c:pt>
                <c:pt idx="27">
                  <c:v>1.1942958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9233208"/>
        <c:axId val="244958904"/>
      </c:scatterChart>
      <c:valAx>
        <c:axId val="199233208"/>
        <c:scaling>
          <c:orientation val="minMax"/>
          <c:max val="0.35"/>
          <c:min val="0.0"/>
        </c:scaling>
        <c:delete val="0"/>
        <c:axPos val="b"/>
        <c:majorGridlines>
          <c:spPr>
            <a:ln w="12700">
              <a:solidFill>
                <a:sysClr val="windowText" lastClr="00000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Fungal Relatedness</a:t>
                </a:r>
              </a:p>
            </c:rich>
          </c:tx>
          <c:layout/>
          <c:overlay val="0"/>
        </c:title>
        <c:numFmt formatCode="#,##0.0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44958904"/>
        <c:crosses val="autoZero"/>
        <c:crossBetween val="midCat"/>
        <c:majorUnit val="0.1"/>
        <c:minorUnit val="0.01"/>
      </c:valAx>
      <c:valAx>
        <c:axId val="244958904"/>
        <c:scaling>
          <c:orientation val="minMax"/>
        </c:scaling>
        <c:delete val="0"/>
        <c:axPos val="l"/>
        <c:majorGridlines>
          <c:spPr>
            <a:ln>
              <a:solidFill>
                <a:sysClr val="windowText" lastClr="000000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Difference</a:t>
                </a:r>
                <a:r>
                  <a:rPr lang="en-US" baseline="0" dirty="0" smtClean="0"/>
                  <a:t> in Infection Rate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199233208"/>
        <c:crosses val="autoZero"/>
        <c:crossBetween val="midCat"/>
        <c:majorUnit val="0.5"/>
      </c:valAx>
      <c:spPr>
        <a:ln w="12700">
          <a:solidFill>
            <a:sysClr val="windowText" lastClr="000000"/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2400">
          <a:latin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marker>
            <c:symbol val="diamond"/>
            <c:size val="9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Sheet2!$D$6:$D$11</c:f>
              <c:numCache>
                <c:formatCode>General</c:formatCode>
                <c:ptCount val="6"/>
                <c:pt idx="0">
                  <c:v>2.0</c:v>
                </c:pt>
                <c:pt idx="1">
                  <c:v>1.7709</c:v>
                </c:pt>
                <c:pt idx="2">
                  <c:v>0.9542</c:v>
                </c:pt>
                <c:pt idx="3">
                  <c:v>1.5798</c:v>
                </c:pt>
                <c:pt idx="4">
                  <c:v>1.8865</c:v>
                </c:pt>
                <c:pt idx="5">
                  <c:v>1.0</c:v>
                </c:pt>
              </c:numCache>
            </c:numRef>
          </c:xVal>
          <c:yVal>
            <c:numRef>
              <c:f>Sheet2!$E$6:$E$11</c:f>
              <c:numCache>
                <c:formatCode>General</c:formatCode>
                <c:ptCount val="6"/>
                <c:pt idx="0">
                  <c:v>0.80885312</c:v>
                </c:pt>
                <c:pt idx="1">
                  <c:v>0.57</c:v>
                </c:pt>
                <c:pt idx="2">
                  <c:v>0.56338028</c:v>
                </c:pt>
                <c:pt idx="3">
                  <c:v>0.544</c:v>
                </c:pt>
                <c:pt idx="4">
                  <c:v>0.29058116</c:v>
                </c:pt>
                <c:pt idx="5">
                  <c:v>0.27683049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5177720"/>
        <c:axId val="244496600"/>
      </c:scatterChart>
      <c:valAx>
        <c:axId val="245177720"/>
        <c:scaling>
          <c:orientation val="minMax"/>
          <c:max val="2.25"/>
          <c:min val="0.75"/>
        </c:scaling>
        <c:delete val="0"/>
        <c:axPos val="b"/>
        <c:majorGridlines>
          <c:spPr>
            <a:ln w="12700">
              <a:solidFill>
                <a:schemeClr val="tx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Fungus Frequency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244496600"/>
        <c:crosses val="autoZero"/>
        <c:crossBetween val="midCat"/>
      </c:valAx>
      <c:valAx>
        <c:axId val="244496600"/>
        <c:scaling>
          <c:orientation val="minMax"/>
        </c:scaling>
        <c:delete val="0"/>
        <c:axPos val="l"/>
        <c:majorGridlines>
          <c:spPr>
            <a:ln w="12700">
              <a:solidFill>
                <a:schemeClr val="tx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245177720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 algn="ctr">
        <a:defRPr sz="2800">
          <a:latin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</c:v>
                </c:pt>
              </c:strCache>
            </c:strRef>
          </c:tx>
          <c:spPr>
            <a:ln w="4762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Sheet1!$A$2:$A$10</c:f>
              <c:numCache>
                <c:formatCode>General</c:formatCode>
                <c:ptCount val="9"/>
                <c:pt idx="0">
                  <c:v>-3.0</c:v>
                </c:pt>
                <c:pt idx="1">
                  <c:v>-2.0</c:v>
                </c:pt>
                <c:pt idx="2">
                  <c:v>-1.0</c:v>
                </c:pt>
                <c:pt idx="3">
                  <c:v>0.0</c:v>
                </c:pt>
                <c:pt idx="4">
                  <c:v>1.0</c:v>
                </c:pt>
                <c:pt idx="5">
                  <c:v>2.0</c:v>
                </c:pt>
                <c:pt idx="6">
                  <c:v>3.0</c:v>
                </c:pt>
                <c:pt idx="7">
                  <c:v>4.0</c:v>
                </c:pt>
                <c:pt idx="8">
                  <c:v>5.0</c:v>
                </c:pt>
              </c:numCache>
            </c:numRef>
          </c:xVal>
          <c:yVal>
            <c:numRef>
              <c:f>Sheet1!$B$2:$B$10</c:f>
              <c:numCache>
                <c:formatCode>General</c:formatCode>
                <c:ptCount val="9"/>
                <c:pt idx="0">
                  <c:v>-0.5</c:v>
                </c:pt>
                <c:pt idx="1">
                  <c:v>0.0</c:v>
                </c:pt>
                <c:pt idx="2">
                  <c:v>0.5</c:v>
                </c:pt>
                <c:pt idx="3">
                  <c:v>1.0</c:v>
                </c:pt>
                <c:pt idx="4">
                  <c:v>1.5</c:v>
                </c:pt>
                <c:pt idx="5">
                  <c:v>2.0</c:v>
                </c:pt>
                <c:pt idx="6">
                  <c:v>2.5</c:v>
                </c:pt>
                <c:pt idx="7">
                  <c:v>3.0</c:v>
                </c:pt>
                <c:pt idx="8">
                  <c:v>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0005608"/>
        <c:axId val="749916536"/>
      </c:scatterChart>
      <c:valAx>
        <c:axId val="7500056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38100">
            <a:solidFill>
              <a:schemeClr val="tx1"/>
            </a:solidFill>
          </a:ln>
        </c:spPr>
        <c:crossAx val="749916536"/>
        <c:crosses val="autoZero"/>
        <c:crossBetween val="midCat"/>
      </c:valAx>
      <c:valAx>
        <c:axId val="749916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38100">
            <a:solidFill>
              <a:schemeClr val="tx1"/>
            </a:solidFill>
          </a:ln>
        </c:spPr>
        <c:crossAx val="750005608"/>
        <c:crosses val="autoZero"/>
        <c:crossBetween val="midCat"/>
        <c:majorUnit val="1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Freezing Point (°C)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Sheet1!$B$2:$B$19</c:f>
              <c:numCache>
                <c:formatCode>General</c:formatCode>
                <c:ptCount val="18"/>
                <c:pt idx="0">
                  <c:v>184.3</c:v>
                </c:pt>
                <c:pt idx="1">
                  <c:v>298.9</c:v>
                </c:pt>
                <c:pt idx="2">
                  <c:v>118.1</c:v>
                </c:pt>
                <c:pt idx="3">
                  <c:v>56.2</c:v>
                </c:pt>
                <c:pt idx="4">
                  <c:v>80.1</c:v>
                </c:pt>
                <c:pt idx="5">
                  <c:v>204.0</c:v>
                </c:pt>
                <c:pt idx="6">
                  <c:v>46.2</c:v>
                </c:pt>
                <c:pt idx="7">
                  <c:v>76.8</c:v>
                </c:pt>
                <c:pt idx="8">
                  <c:v>61.2</c:v>
                </c:pt>
                <c:pt idx="9">
                  <c:v>80.74</c:v>
                </c:pt>
                <c:pt idx="10">
                  <c:v>34.5</c:v>
                </c:pt>
                <c:pt idx="11">
                  <c:v>78.4</c:v>
                </c:pt>
                <c:pt idx="12">
                  <c:v>130.0</c:v>
                </c:pt>
                <c:pt idx="13">
                  <c:v>101.0</c:v>
                </c:pt>
                <c:pt idx="14">
                  <c:v>217.9</c:v>
                </c:pt>
                <c:pt idx="15">
                  <c:v>210.8</c:v>
                </c:pt>
                <c:pt idx="16">
                  <c:v>181.75</c:v>
                </c:pt>
                <c:pt idx="17">
                  <c:v>100.0</c:v>
                </c:pt>
              </c:numCache>
            </c:numRef>
          </c:xVal>
          <c:yVal>
            <c:numRef>
              <c:f>Sheet1!$C$2:$C$19</c:f>
              <c:numCache>
                <c:formatCode>0.00</c:formatCode>
                <c:ptCount val="18"/>
                <c:pt idx="0">
                  <c:v>-5.96</c:v>
                </c:pt>
                <c:pt idx="1">
                  <c:v>44.0</c:v>
                </c:pt>
                <c:pt idx="2">
                  <c:v>16.6</c:v>
                </c:pt>
                <c:pt idx="3">
                  <c:v>-94.8</c:v>
                </c:pt>
                <c:pt idx="4">
                  <c:v>5.5</c:v>
                </c:pt>
                <c:pt idx="5">
                  <c:v>179.0</c:v>
                </c:pt>
                <c:pt idx="6" formatCode="General">
                  <c:v>-111.5</c:v>
                </c:pt>
                <c:pt idx="7" formatCode="General">
                  <c:v>-22.8</c:v>
                </c:pt>
                <c:pt idx="8" formatCode="General">
                  <c:v>-63.5</c:v>
                </c:pt>
                <c:pt idx="9">
                  <c:v>6.55</c:v>
                </c:pt>
                <c:pt idx="10" formatCode="General">
                  <c:v>-116.2</c:v>
                </c:pt>
                <c:pt idx="11" formatCode="General">
                  <c:v>-114.6</c:v>
                </c:pt>
                <c:pt idx="12">
                  <c:v>9.974</c:v>
                </c:pt>
                <c:pt idx="13">
                  <c:v>8.0</c:v>
                </c:pt>
                <c:pt idx="14">
                  <c:v>80.2</c:v>
                </c:pt>
                <c:pt idx="15" formatCode="General">
                  <c:v>5.7</c:v>
                </c:pt>
                <c:pt idx="16" formatCode="General">
                  <c:v>43.0</c:v>
                </c:pt>
                <c:pt idx="17" formatCode="General">
                  <c:v>0.0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3623768"/>
        <c:axId val="199402152"/>
      </c:scatterChart>
      <c:valAx>
        <c:axId val="243623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Boiling Point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99402152"/>
        <c:crosses val="autoZero"/>
        <c:crossBetween val="midCat"/>
      </c:valAx>
      <c:valAx>
        <c:axId val="19940215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Freezing Point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24362376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Freezing Point (°C)</c:v>
                </c:pt>
              </c:strCache>
            </c:strRef>
          </c:tx>
          <c:spPr>
            <a:ln w="47625">
              <a:noFill/>
            </a:ln>
          </c:spPr>
          <c:trendline>
            <c:trendlineType val="linear"/>
            <c:dispRSqr val="0"/>
            <c:dispEq val="1"/>
            <c:trendlineLbl>
              <c:layout>
                <c:manualLayout>
                  <c:x val="-0.0242541697137914"/>
                  <c:y val="0.00465431436021215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2400"/>
                  </a:pPr>
                  <a:endParaRPr lang="en-US"/>
                </a:p>
              </c:txPr>
            </c:trendlineLbl>
          </c:trendline>
          <c:xVal>
            <c:numRef>
              <c:f>Sheet1!$B$2:$B$19</c:f>
              <c:numCache>
                <c:formatCode>General</c:formatCode>
                <c:ptCount val="18"/>
                <c:pt idx="0">
                  <c:v>184.3</c:v>
                </c:pt>
                <c:pt idx="1">
                  <c:v>298.9</c:v>
                </c:pt>
                <c:pt idx="2">
                  <c:v>118.1</c:v>
                </c:pt>
                <c:pt idx="3">
                  <c:v>56.2</c:v>
                </c:pt>
                <c:pt idx="4">
                  <c:v>80.1</c:v>
                </c:pt>
                <c:pt idx="5">
                  <c:v>204.0</c:v>
                </c:pt>
                <c:pt idx="6">
                  <c:v>46.2</c:v>
                </c:pt>
                <c:pt idx="7">
                  <c:v>76.8</c:v>
                </c:pt>
                <c:pt idx="8">
                  <c:v>61.2</c:v>
                </c:pt>
                <c:pt idx="9">
                  <c:v>80.74</c:v>
                </c:pt>
                <c:pt idx="10">
                  <c:v>34.5</c:v>
                </c:pt>
                <c:pt idx="11">
                  <c:v>78.4</c:v>
                </c:pt>
                <c:pt idx="12">
                  <c:v>130.0</c:v>
                </c:pt>
                <c:pt idx="13">
                  <c:v>101.0</c:v>
                </c:pt>
                <c:pt idx="14">
                  <c:v>217.9</c:v>
                </c:pt>
                <c:pt idx="15">
                  <c:v>210.8</c:v>
                </c:pt>
                <c:pt idx="16">
                  <c:v>181.75</c:v>
                </c:pt>
                <c:pt idx="17">
                  <c:v>100.0</c:v>
                </c:pt>
              </c:numCache>
            </c:numRef>
          </c:xVal>
          <c:yVal>
            <c:numRef>
              <c:f>Sheet1!$C$2:$C$19</c:f>
              <c:numCache>
                <c:formatCode>0.00</c:formatCode>
                <c:ptCount val="18"/>
                <c:pt idx="0">
                  <c:v>-5.96</c:v>
                </c:pt>
                <c:pt idx="1">
                  <c:v>44.0</c:v>
                </c:pt>
                <c:pt idx="2">
                  <c:v>16.6</c:v>
                </c:pt>
                <c:pt idx="3">
                  <c:v>-94.8</c:v>
                </c:pt>
                <c:pt idx="4">
                  <c:v>5.5</c:v>
                </c:pt>
                <c:pt idx="5">
                  <c:v>179.0</c:v>
                </c:pt>
                <c:pt idx="6" formatCode="General">
                  <c:v>-111.5</c:v>
                </c:pt>
                <c:pt idx="7" formatCode="General">
                  <c:v>-22.8</c:v>
                </c:pt>
                <c:pt idx="8" formatCode="General">
                  <c:v>-63.5</c:v>
                </c:pt>
                <c:pt idx="9">
                  <c:v>6.55</c:v>
                </c:pt>
                <c:pt idx="10" formatCode="General">
                  <c:v>-116.2</c:v>
                </c:pt>
                <c:pt idx="11" formatCode="General">
                  <c:v>-114.6</c:v>
                </c:pt>
                <c:pt idx="12">
                  <c:v>9.974</c:v>
                </c:pt>
                <c:pt idx="13">
                  <c:v>8.0</c:v>
                </c:pt>
                <c:pt idx="14">
                  <c:v>80.2</c:v>
                </c:pt>
                <c:pt idx="15" formatCode="General">
                  <c:v>5.7</c:v>
                </c:pt>
                <c:pt idx="16" formatCode="General">
                  <c:v>43.0</c:v>
                </c:pt>
                <c:pt idx="17" formatCode="General">
                  <c:v>0.0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3506200"/>
        <c:axId val="244367864"/>
      </c:scatterChart>
      <c:valAx>
        <c:axId val="2435062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Boiling Point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4367864"/>
        <c:crosses val="autoZero"/>
        <c:crossBetween val="midCat"/>
      </c:valAx>
      <c:valAx>
        <c:axId val="2443678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Freezing Point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24350620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234911000"/>
        <c:axId val="213838264"/>
      </c:scatterChart>
      <c:valAx>
        <c:axId val="2349110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Degree of Specialization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838264"/>
        <c:crosses val="autoZero"/>
        <c:crossBetween val="midCat"/>
      </c:valAx>
      <c:valAx>
        <c:axId val="2138382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3491100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xVal>
            <c:numRef>
              <c:f>Sheet2!$N$11:$N$16</c:f>
              <c:numCache>
                <c:formatCode>General</c:formatCode>
                <c:ptCount val="6"/>
                <c:pt idx="0">
                  <c:v>1.0</c:v>
                </c:pt>
                <c:pt idx="1">
                  <c:v>5.0</c:v>
                </c:pt>
                <c:pt idx="2">
                  <c:v>4.0</c:v>
                </c:pt>
                <c:pt idx="3">
                  <c:v>5.0</c:v>
                </c:pt>
                <c:pt idx="4">
                  <c:v>5.0</c:v>
                </c:pt>
                <c:pt idx="5">
                  <c:v>2.0</c:v>
                </c:pt>
              </c:numCache>
            </c:numRef>
          </c:xVal>
          <c:yVal>
            <c:numRef>
              <c:f>Sheet2!$O$11:$O$16</c:f>
              <c:numCache>
                <c:formatCode>General</c:formatCode>
                <c:ptCount val="6"/>
                <c:pt idx="0">
                  <c:v>0.80885312</c:v>
                </c:pt>
                <c:pt idx="1">
                  <c:v>0.57</c:v>
                </c:pt>
                <c:pt idx="2">
                  <c:v>0.56338028</c:v>
                </c:pt>
                <c:pt idx="3">
                  <c:v>0.544</c:v>
                </c:pt>
                <c:pt idx="4">
                  <c:v>0.29058116</c:v>
                </c:pt>
                <c:pt idx="5">
                  <c:v>0.27683049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3722600"/>
        <c:axId val="200155704"/>
      </c:scatterChart>
      <c:valAx>
        <c:axId val="243722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Degree of Specialization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00155704"/>
        <c:crosses val="autoZero"/>
        <c:crossBetween val="midCat"/>
      </c:valAx>
      <c:valAx>
        <c:axId val="2001557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372260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199866680"/>
        <c:axId val="243962776"/>
      </c:scatterChart>
      <c:valAx>
        <c:axId val="1998666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Degree of Specialization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3962776"/>
        <c:crosses val="autoZero"/>
        <c:crossBetween val="midCat"/>
      </c:valAx>
      <c:valAx>
        <c:axId val="24396277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9986668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trendline>
            <c:trendlineType val="linear"/>
            <c:dispRSqr val="0"/>
            <c:dispEq val="0"/>
          </c:trendline>
          <c:xVal>
            <c:numRef>
              <c:f>Sheet2!$N$11:$N$16</c:f>
              <c:numCache>
                <c:formatCode>General</c:formatCode>
                <c:ptCount val="6"/>
                <c:pt idx="0">
                  <c:v>1.0</c:v>
                </c:pt>
                <c:pt idx="1">
                  <c:v>5.0</c:v>
                </c:pt>
                <c:pt idx="2">
                  <c:v>4.0</c:v>
                </c:pt>
                <c:pt idx="3">
                  <c:v>5.0</c:v>
                </c:pt>
                <c:pt idx="4">
                  <c:v>5.0</c:v>
                </c:pt>
                <c:pt idx="5">
                  <c:v>2.0</c:v>
                </c:pt>
              </c:numCache>
            </c:numRef>
          </c:xVal>
          <c:yVal>
            <c:numRef>
              <c:f>Sheet2!$O$11:$O$16</c:f>
              <c:numCache>
                <c:formatCode>General</c:formatCode>
                <c:ptCount val="6"/>
                <c:pt idx="0">
                  <c:v>0.80885312</c:v>
                </c:pt>
                <c:pt idx="1">
                  <c:v>0.57</c:v>
                </c:pt>
                <c:pt idx="2">
                  <c:v>0.56338028</c:v>
                </c:pt>
                <c:pt idx="3">
                  <c:v>0.544</c:v>
                </c:pt>
                <c:pt idx="4">
                  <c:v>0.29058116</c:v>
                </c:pt>
                <c:pt idx="5">
                  <c:v>0.27683049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3993224"/>
        <c:axId val="243999064"/>
      </c:scatterChart>
      <c:valAx>
        <c:axId val="243993224"/>
        <c:scaling>
          <c:orientation val="minMax"/>
        </c:scaling>
        <c:delete val="0"/>
        <c:axPos val="b"/>
        <c:majorGridlines>
          <c:spPr>
            <a:ln w="12700">
              <a:solidFill>
                <a:schemeClr val="tx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Degree of Specialization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3999064"/>
        <c:crosses val="autoZero"/>
        <c:crossBetween val="midCat"/>
      </c:valAx>
      <c:valAx>
        <c:axId val="243999064"/>
        <c:scaling>
          <c:orientation val="minMax"/>
        </c:scaling>
        <c:delete val="0"/>
        <c:axPos val="l"/>
        <c:majorGridlines>
          <c:spPr>
            <a:ln w="12700">
              <a:solidFill>
                <a:schemeClr val="tx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 of seeds infected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399322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2013425992071"/>
          <c:y val="0.0570370493162039"/>
          <c:w val="0.696359194111558"/>
          <c:h val="0.711147408552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'Phylo stuff'!$C$2</c:f>
              <c:strCache>
                <c:ptCount val="1"/>
                <c:pt idx="0">
                  <c:v>Absolute Colonization Dissimilarity</c:v>
                </c:pt>
              </c:strCache>
            </c:strRef>
          </c:tx>
          <c:spPr>
            <a:ln w="47625">
              <a:noFill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'Phylo stuff'!$B$3:$B$30</c:f>
              <c:numCache>
                <c:formatCode>0.00E+00</c:formatCode>
                <c:ptCount val="28"/>
                <c:pt idx="0">
                  <c:v>0.327579</c:v>
                </c:pt>
                <c:pt idx="1">
                  <c:v>0.2856411</c:v>
                </c:pt>
                <c:pt idx="2">
                  <c:v>0.2854734</c:v>
                </c:pt>
                <c:pt idx="3">
                  <c:v>0.3483232</c:v>
                </c:pt>
                <c:pt idx="4">
                  <c:v>0.3008528</c:v>
                </c:pt>
                <c:pt idx="5">
                  <c:v>0.3008528</c:v>
                </c:pt>
                <c:pt idx="6">
                  <c:v>1.666785E-6</c:v>
                </c:pt>
                <c:pt idx="7">
                  <c:v>0.0916367</c:v>
                </c:pt>
                <c:pt idx="8">
                  <c:v>0.09146899</c:v>
                </c:pt>
                <c:pt idx="9">
                  <c:v>0.1543188</c:v>
                </c:pt>
                <c:pt idx="10">
                  <c:v>0.1068483</c:v>
                </c:pt>
                <c:pt idx="11">
                  <c:v>0.1068483</c:v>
                </c:pt>
                <c:pt idx="12">
                  <c:v>0.327579</c:v>
                </c:pt>
                <c:pt idx="13">
                  <c:v>0.003534614</c:v>
                </c:pt>
                <c:pt idx="14">
                  <c:v>0.07806955</c:v>
                </c:pt>
                <c:pt idx="15">
                  <c:v>0.05519716</c:v>
                </c:pt>
                <c:pt idx="16">
                  <c:v>0.05519716</c:v>
                </c:pt>
                <c:pt idx="17">
                  <c:v>0.2856411</c:v>
                </c:pt>
                <c:pt idx="18">
                  <c:v>0.07790184</c:v>
                </c:pt>
                <c:pt idx="19">
                  <c:v>0.05502946</c:v>
                </c:pt>
                <c:pt idx="20">
                  <c:v>0.05502946</c:v>
                </c:pt>
                <c:pt idx="21">
                  <c:v>0.2854734</c:v>
                </c:pt>
                <c:pt idx="22">
                  <c:v>0.1178792</c:v>
                </c:pt>
                <c:pt idx="23">
                  <c:v>0.1178792</c:v>
                </c:pt>
                <c:pt idx="24">
                  <c:v>0.3483232</c:v>
                </c:pt>
                <c:pt idx="25">
                  <c:v>1.666785E-6</c:v>
                </c:pt>
                <c:pt idx="26">
                  <c:v>0.3008528</c:v>
                </c:pt>
                <c:pt idx="27">
                  <c:v>0.3008528</c:v>
                </c:pt>
              </c:numCache>
            </c:numRef>
          </c:xVal>
          <c:yVal>
            <c:numRef>
              <c:f>'Phylo stuff'!$C$3:$C$30</c:f>
              <c:numCache>
                <c:formatCode>General</c:formatCode>
                <c:ptCount val="28"/>
                <c:pt idx="0">
                  <c:v>1.3467935</c:v>
                </c:pt>
                <c:pt idx="1">
                  <c:v>0.8796512</c:v>
                </c:pt>
                <c:pt idx="2">
                  <c:v>0.8171829</c:v>
                </c:pt>
                <c:pt idx="3">
                  <c:v>0.963734</c:v>
                </c:pt>
                <c:pt idx="4">
                  <c:v>1.2509009</c:v>
                </c:pt>
                <c:pt idx="5">
                  <c:v>1.3434144</c:v>
                </c:pt>
                <c:pt idx="6">
                  <c:v>0.2882553</c:v>
                </c:pt>
                <c:pt idx="7">
                  <c:v>0.9127318</c:v>
                </c:pt>
                <c:pt idx="8">
                  <c:v>0.9117657</c:v>
                </c:pt>
                <c:pt idx="9">
                  <c:v>0.9464503</c:v>
                </c:pt>
                <c:pt idx="10">
                  <c:v>0.619643</c:v>
                </c:pt>
                <c:pt idx="11">
                  <c:v>0.564483</c:v>
                </c:pt>
                <c:pt idx="12">
                  <c:v>1.2041462</c:v>
                </c:pt>
                <c:pt idx="13">
                  <c:v>0.1857288</c:v>
                </c:pt>
                <c:pt idx="14">
                  <c:v>0.1798089</c:v>
                </c:pt>
                <c:pt idx="15">
                  <c:v>0.7896492</c:v>
                </c:pt>
                <c:pt idx="16">
                  <c:v>0.9102755</c:v>
                </c:pt>
                <c:pt idx="17">
                  <c:v>0.6775375</c:v>
                </c:pt>
                <c:pt idx="18">
                  <c:v>0.3398529</c:v>
                </c:pt>
                <c:pt idx="19">
                  <c:v>0.8233783</c:v>
                </c:pt>
                <c:pt idx="20">
                  <c:v>0.8617964</c:v>
                </c:pt>
                <c:pt idx="21">
                  <c:v>0.6226556</c:v>
                </c:pt>
                <c:pt idx="22">
                  <c:v>0.7390898</c:v>
                </c:pt>
                <c:pt idx="23">
                  <c:v>0.919647</c:v>
                </c:pt>
                <c:pt idx="24">
                  <c:v>0.7492663</c:v>
                </c:pt>
                <c:pt idx="25">
                  <c:v>0.4479694</c:v>
                </c:pt>
                <c:pt idx="26">
                  <c:v>1.1100993</c:v>
                </c:pt>
                <c:pt idx="27">
                  <c:v>1.1942958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244392"/>
        <c:axId val="245291416"/>
      </c:scatterChart>
      <c:valAx>
        <c:axId val="200244392"/>
        <c:scaling>
          <c:orientation val="minMax"/>
          <c:max val="0.35"/>
          <c:min val="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Fungal Relatedness</a:t>
                </a:r>
              </a:p>
            </c:rich>
          </c:tx>
          <c:layout/>
          <c:overlay val="0"/>
        </c:title>
        <c:numFmt formatCode="#,##0.0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45291416"/>
        <c:crosses val="autoZero"/>
        <c:crossBetween val="midCat"/>
        <c:majorUnit val="0.1"/>
        <c:minorUnit val="0.01"/>
      </c:valAx>
      <c:valAx>
        <c:axId val="24529141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Difference in Infection Rate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00244392"/>
        <c:crosses val="autoZero"/>
        <c:crossBetween val="midCat"/>
        <c:majorUnit val="0.5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2400">
          <a:latin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0.01378</cdr:x>
      <cdr:y>0.01768</cdr:y>
    </cdr:from>
    <cdr:to>
      <cdr:x>0.13622</cdr:x>
      <cdr:y>0.09347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51435" y="53340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 dirty="0">
              <a:latin typeface="Times New Roman"/>
              <a:cs typeface="Times New Roman"/>
            </a:rPr>
            <a:t>(a)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0.01378</cdr:x>
      <cdr:y>0.01768</cdr:y>
    </cdr:from>
    <cdr:to>
      <cdr:x>0.13622</cdr:x>
      <cdr:y>0.09347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51435" y="53340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 dirty="0">
              <a:latin typeface="Times New Roman"/>
              <a:cs typeface="Times New Roman"/>
            </a:rPr>
            <a:t>(a)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57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91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2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7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4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25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5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3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80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7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18419-9AAE-CE4C-856E-A1B6C51A11EE}" type="datetimeFigureOut">
              <a:rPr lang="en-US" smtClean="0"/>
              <a:t>2/27/14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C144B-2CEF-DE42-BEE2-31D2EFA53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95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Relationship Id="rId3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Relationship Id="rId3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Best Fit Lines &amp;</a:t>
            </a:r>
            <a:br>
              <a:rPr lang="en-US" dirty="0" smtClean="0"/>
            </a:br>
            <a:r>
              <a:rPr lang="en-US" dirty="0" smtClean="0"/>
              <a:t>Scientific Hypotheses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18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Specialist fungi will have higher infection rates (positive slope).</a:t>
            </a:r>
            <a:endParaRPr lang="en-US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1739576"/>
              </p:ext>
            </p:extLst>
          </p:nvPr>
        </p:nvGraphicFramePr>
        <p:xfrm>
          <a:off x="704594" y="2320939"/>
          <a:ext cx="5093894" cy="409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8054468"/>
              </p:ext>
            </p:extLst>
          </p:nvPr>
        </p:nvGraphicFramePr>
        <p:xfrm>
          <a:off x="1198035" y="2578889"/>
          <a:ext cx="5659965" cy="409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2421200" y="3849408"/>
            <a:ext cx="4436800" cy="615112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3318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0066"/>
            <a:ext cx="8229600" cy="487609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If a fungus has a really high infection rate, then related fungi should also have a high infection rate. (positive slope)</a:t>
            </a:r>
            <a:endParaRPr lang="en-US" sz="28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289049000"/>
              </p:ext>
            </p:extLst>
          </p:nvPr>
        </p:nvGraphicFramePr>
        <p:xfrm>
          <a:off x="838199" y="2639617"/>
          <a:ext cx="6278127" cy="394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27052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If a fungus has a really high infection rate, then related fungi should also have a high infection rate. (positive slope)</a:t>
            </a:r>
            <a:endParaRPr lang="en-US" sz="28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056565539"/>
              </p:ext>
            </p:extLst>
          </p:nvPr>
        </p:nvGraphicFramePr>
        <p:xfrm>
          <a:off x="838199" y="2639617"/>
          <a:ext cx="6373970" cy="394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23240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001334235"/>
              </p:ext>
            </p:extLst>
          </p:nvPr>
        </p:nvGraphicFramePr>
        <p:xfrm>
          <a:off x="1966622" y="1694226"/>
          <a:ext cx="5674050" cy="4615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2188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Bellringer</a:t>
            </a:r>
            <a:r>
              <a:rPr lang="en-US" dirty="0" smtClean="0"/>
              <a:t>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40405"/>
          </a:xfrm>
        </p:spPr>
        <p:txBody>
          <a:bodyPr/>
          <a:lstStyle/>
          <a:p>
            <a:r>
              <a:rPr lang="en-US" dirty="0" smtClean="0"/>
              <a:t>What is the </a:t>
            </a:r>
            <a:r>
              <a:rPr lang="en-US" u="sng" dirty="0" smtClean="0"/>
              <a:t>y-intercept </a:t>
            </a:r>
            <a:r>
              <a:rPr lang="en-US" dirty="0" smtClean="0"/>
              <a:t>and </a:t>
            </a:r>
            <a:r>
              <a:rPr lang="en-US" u="sng" dirty="0" smtClean="0"/>
              <a:t>slope</a:t>
            </a:r>
            <a:r>
              <a:rPr lang="en-US" dirty="0" smtClean="0"/>
              <a:t> of this line?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605706"/>
              </p:ext>
            </p:extLst>
          </p:nvPr>
        </p:nvGraphicFramePr>
        <p:xfrm>
          <a:off x="1035707" y="2440605"/>
          <a:ext cx="7220189" cy="3934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758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8085"/>
            <a:ext cx="8229600" cy="1515043"/>
          </a:xfrm>
        </p:spPr>
        <p:txBody>
          <a:bodyPr>
            <a:normAutofit/>
          </a:bodyPr>
          <a:lstStyle/>
          <a:p>
            <a:r>
              <a:rPr lang="en-US" dirty="0"/>
              <a:t>y</a:t>
            </a:r>
            <a:r>
              <a:rPr lang="en-US" dirty="0" smtClean="0"/>
              <a:t>-intercept</a:t>
            </a:r>
            <a:r>
              <a:rPr lang="en-US" dirty="0"/>
              <a:t> </a:t>
            </a:r>
            <a:r>
              <a:rPr lang="en-US" dirty="0" smtClean="0"/>
              <a:t>= 1</a:t>
            </a:r>
          </a:p>
          <a:p>
            <a:r>
              <a:rPr lang="en-US" dirty="0" smtClean="0"/>
              <a:t>slope = 1/2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584425"/>
              </p:ext>
            </p:extLst>
          </p:nvPr>
        </p:nvGraphicFramePr>
        <p:xfrm>
          <a:off x="1035707" y="2440605"/>
          <a:ext cx="7220189" cy="3934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470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Scatter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0" y="1600200"/>
            <a:ext cx="4143253" cy="4437236"/>
          </a:xfrm>
        </p:spPr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u="sng" dirty="0" smtClean="0"/>
              <a:t>scatter plot</a:t>
            </a:r>
            <a:r>
              <a:rPr lang="en-US" dirty="0" smtClean="0"/>
              <a:t> is a graph of (</a:t>
            </a:r>
            <a:r>
              <a:rPr lang="en-US" dirty="0" err="1" smtClean="0"/>
              <a:t>x,y</a:t>
            </a:r>
            <a:r>
              <a:rPr lang="en-US" dirty="0" smtClean="0"/>
              <a:t>) points, but without a line connecting all of them.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8085016"/>
              </p:ext>
            </p:extLst>
          </p:nvPr>
        </p:nvGraphicFramePr>
        <p:xfrm>
          <a:off x="4373109" y="1600200"/>
          <a:ext cx="4770891" cy="396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8423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Scatter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590" y="1600200"/>
            <a:ext cx="4143253" cy="4437236"/>
          </a:xfrm>
        </p:spPr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u="sng" dirty="0" smtClean="0"/>
              <a:t>best fit line</a:t>
            </a:r>
            <a:r>
              <a:rPr lang="en-US" dirty="0" smtClean="0"/>
              <a:t> is a line that is close to the points in a scatter plot.  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8539370"/>
              </p:ext>
            </p:extLst>
          </p:nvPr>
        </p:nvGraphicFramePr>
        <p:xfrm>
          <a:off x="4373109" y="1600200"/>
          <a:ext cx="4770891" cy="396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4573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800px-Discovery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863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68178" y="6420765"/>
            <a:ext cx="386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Picture from Wikipedia, Author </a:t>
            </a:r>
            <a:r>
              <a:rPr lang="en-US" dirty="0" err="1" smtClean="0"/>
              <a:t>Sandbh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062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995 copy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Experiments in Panama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260807"/>
            <a:ext cx="7332506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 know that tree seeds are sometimes killed by fungus.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155908"/>
            <a:ext cx="4518184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How do seeds defend themselves?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018398"/>
            <a:ext cx="6433973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Are there ways to classify how different fungi act?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420564" y="6488668"/>
            <a:ext cx="161158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9736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3245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842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Took clean seeds, and exposed them to different kinds of fungus.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Measured if the fungus attacked the seeds.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20564" y="6488668"/>
            <a:ext cx="161158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by Simon Stump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76155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Specialist fungi will have higher infection rates (positive slope).</a:t>
            </a:r>
            <a:endParaRPr lang="en-US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9138038"/>
              </p:ext>
            </p:extLst>
          </p:nvPr>
        </p:nvGraphicFramePr>
        <p:xfrm>
          <a:off x="704594" y="2320939"/>
          <a:ext cx="5093894" cy="409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145135"/>
              </p:ext>
            </p:extLst>
          </p:nvPr>
        </p:nvGraphicFramePr>
        <p:xfrm>
          <a:off x="1198035" y="2578889"/>
          <a:ext cx="5659965" cy="409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91937" y="6581001"/>
            <a:ext cx="2852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Data from Stump and Arnold, Unpublished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73734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318</Words>
  <Application>Microsoft Macintosh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Best Fit Lines &amp; Scientific Hypotheses</vt:lpstr>
      <vt:lpstr>Bellringer question</vt:lpstr>
      <vt:lpstr>PowerPoint Presentation</vt:lpstr>
      <vt:lpstr>Scatter Plots</vt:lpstr>
      <vt:lpstr>Scatter Plots</vt:lpstr>
      <vt:lpstr>PowerPoint Presentation</vt:lpstr>
      <vt:lpstr>Experiments in Panama</vt:lpstr>
      <vt:lpstr>The Experiment</vt:lpstr>
      <vt:lpstr>Hypothesis 1</vt:lpstr>
      <vt:lpstr>Hypothesis 1</vt:lpstr>
      <vt:lpstr>Hypothesis 2</vt:lpstr>
      <vt:lpstr>Hypothesis 2</vt:lpstr>
      <vt:lpstr>Activity</vt:lpstr>
    </vt:vector>
  </TitlesOfParts>
  <Company>University of Arizona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Scatterplots and  Scientific Hypotheses</dc:title>
  <dc:creator>Simon Stump</dc:creator>
  <cp:lastModifiedBy>Simon Stump</cp:lastModifiedBy>
  <cp:revision>32</cp:revision>
  <cp:lastPrinted>2014-02-23T23:22:07Z</cp:lastPrinted>
  <dcterms:created xsi:type="dcterms:W3CDTF">2014-01-27T20:34:36Z</dcterms:created>
  <dcterms:modified xsi:type="dcterms:W3CDTF">2014-02-27T23:53:38Z</dcterms:modified>
</cp:coreProperties>
</file>