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jpeg" ContentType="image/jpeg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9" r:id="rId3"/>
    <p:sldId id="258" r:id="rId4"/>
    <p:sldId id="260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7" d="100"/>
          <a:sy n="57" d="100"/>
        </p:scale>
        <p:origin x="-172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7764E-C43E-AA48-ABA2-63AA9ACC0F6C}" type="datetimeFigureOut">
              <a:rPr lang="en-US" smtClean="0"/>
              <a:t>2/27/14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4D540-A83B-D242-A2AD-18F3FE0D18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141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7764E-C43E-AA48-ABA2-63AA9ACC0F6C}" type="datetimeFigureOut">
              <a:rPr lang="en-US" smtClean="0"/>
              <a:t>2/27/14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4D540-A83B-D242-A2AD-18F3FE0D18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426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7764E-C43E-AA48-ABA2-63AA9ACC0F6C}" type="datetimeFigureOut">
              <a:rPr lang="en-US" smtClean="0"/>
              <a:t>2/27/14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4D540-A83B-D242-A2AD-18F3FE0D18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023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7764E-C43E-AA48-ABA2-63AA9ACC0F6C}" type="datetimeFigureOut">
              <a:rPr lang="en-US" smtClean="0"/>
              <a:t>2/27/14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4D540-A83B-D242-A2AD-18F3FE0D18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668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7764E-C43E-AA48-ABA2-63AA9ACC0F6C}" type="datetimeFigureOut">
              <a:rPr lang="en-US" smtClean="0"/>
              <a:t>2/27/14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4D540-A83B-D242-A2AD-18F3FE0D18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906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7764E-C43E-AA48-ABA2-63AA9ACC0F6C}" type="datetimeFigureOut">
              <a:rPr lang="en-US" smtClean="0"/>
              <a:t>2/27/14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4D540-A83B-D242-A2AD-18F3FE0D18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650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7764E-C43E-AA48-ABA2-63AA9ACC0F6C}" type="datetimeFigureOut">
              <a:rPr lang="en-US" smtClean="0"/>
              <a:t>2/27/14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4D540-A83B-D242-A2AD-18F3FE0D18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458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7764E-C43E-AA48-ABA2-63AA9ACC0F6C}" type="datetimeFigureOut">
              <a:rPr lang="en-US" smtClean="0"/>
              <a:t>2/27/14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4D540-A83B-D242-A2AD-18F3FE0D18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560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7764E-C43E-AA48-ABA2-63AA9ACC0F6C}" type="datetimeFigureOut">
              <a:rPr lang="en-US" smtClean="0"/>
              <a:t>2/27/14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4D540-A83B-D242-A2AD-18F3FE0D18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143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7764E-C43E-AA48-ABA2-63AA9ACC0F6C}" type="datetimeFigureOut">
              <a:rPr lang="en-US" smtClean="0"/>
              <a:t>2/27/14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4D540-A83B-D242-A2AD-18F3FE0D18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046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7764E-C43E-AA48-ABA2-63AA9ACC0F6C}" type="datetimeFigureOut">
              <a:rPr lang="en-US" smtClean="0"/>
              <a:t>2/27/14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4D540-A83B-D242-A2AD-18F3FE0D18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8400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E7764E-C43E-AA48-ABA2-63AA9ACC0F6C}" type="datetimeFigureOut">
              <a:rPr lang="en-US" smtClean="0"/>
              <a:t>2/27/14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E4D540-A83B-D242-A2AD-18F3FE0D18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732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4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4" Type="http://schemas.openxmlformats.org/officeDocument/2006/relationships/image" Target="../media/image4.e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Untitl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66334" y="25793"/>
            <a:ext cx="7186309" cy="6858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0566" y="2969541"/>
            <a:ext cx="1649952" cy="1649952"/>
          </a:xfrm>
          <a:prstGeom prst="rect">
            <a:avLst/>
          </a:prstGeom>
          <a:ln w="38100" cmpd="sng">
            <a:solidFill>
              <a:schemeClr val="tx1"/>
            </a:solidFill>
          </a:ln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9798" y="3190356"/>
            <a:ext cx="959159" cy="918631"/>
          </a:xfrm>
          <a:prstGeom prst="rect">
            <a:avLst/>
          </a:prstGeom>
          <a:ln w="38100" cmpd="sng">
            <a:solidFill>
              <a:schemeClr val="tx1"/>
            </a:solidFill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The Solar System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06082" y="4086703"/>
            <a:ext cx="11003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FF00"/>
                </a:solidFill>
              </a:rPr>
              <a:t>The Moon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56130" y="2507876"/>
            <a:ext cx="13888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The Earth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62508" y="5709463"/>
            <a:ext cx="11838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The Sun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90800" y="1923100"/>
            <a:ext cx="3945161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3600" dirty="0" smtClean="0"/>
              <a:t>How do they move?</a:t>
            </a:r>
            <a:endParaRPr lang="en-US" sz="3600" dirty="0"/>
          </a:p>
        </p:txBody>
      </p:sp>
      <p:sp>
        <p:nvSpPr>
          <p:cNvPr id="11" name="TextBox 10"/>
          <p:cNvSpPr txBox="1"/>
          <p:nvPr/>
        </p:nvSpPr>
        <p:spPr>
          <a:xfrm>
            <a:off x="1227897" y="3565810"/>
            <a:ext cx="6384391" cy="64633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0000"/>
                </a:solidFill>
              </a:rPr>
              <a:t>Why doesn’t the Earth fly away?</a:t>
            </a:r>
            <a:endParaRPr lang="en-US" sz="3600" dirty="0">
              <a:solidFill>
                <a:srgbClr val="0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45002" y="6551591"/>
            <a:ext cx="11872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Photos by NASA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24011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Untitl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66334" y="25793"/>
            <a:ext cx="7186309" cy="6858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0566" y="2969541"/>
            <a:ext cx="1649952" cy="1649952"/>
          </a:xfrm>
          <a:prstGeom prst="rect">
            <a:avLst/>
          </a:prstGeom>
          <a:ln w="38100" cmpd="sng">
            <a:solidFill>
              <a:schemeClr val="tx1"/>
            </a:solidFill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9798" y="3190356"/>
            <a:ext cx="959159" cy="918631"/>
          </a:xfrm>
          <a:prstGeom prst="rect">
            <a:avLst/>
          </a:prstGeom>
          <a:ln w="38100" cmpd="sng">
            <a:solidFill>
              <a:schemeClr val="tx1"/>
            </a:solidFill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The Solar System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06082" y="4086703"/>
            <a:ext cx="11003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FF00"/>
                </a:solidFill>
              </a:rPr>
              <a:t>The Moon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56130" y="2507876"/>
            <a:ext cx="13888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The Earth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62508" y="5709463"/>
            <a:ext cx="11838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The Sun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27897" y="1684876"/>
            <a:ext cx="6384391" cy="341632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0000"/>
                </a:solidFill>
              </a:rPr>
              <a:t>Which is stronger:</a:t>
            </a:r>
          </a:p>
          <a:p>
            <a:r>
              <a:rPr lang="en-US" sz="3600" dirty="0" smtClean="0">
                <a:solidFill>
                  <a:srgbClr val="000000"/>
                </a:solidFill>
              </a:rPr>
              <a:t>-the force of gravity between the Earth and the sun?</a:t>
            </a:r>
          </a:p>
          <a:p>
            <a:r>
              <a:rPr lang="en-US" sz="3600" dirty="0" smtClean="0">
                <a:solidFill>
                  <a:srgbClr val="000000"/>
                </a:solidFill>
              </a:rPr>
              <a:t>                             or</a:t>
            </a:r>
          </a:p>
          <a:p>
            <a:r>
              <a:rPr lang="en-US" sz="3600" dirty="0" smtClean="0">
                <a:solidFill>
                  <a:srgbClr val="000000"/>
                </a:solidFill>
              </a:rPr>
              <a:t>-the force of gravity between the Earth and the moon?</a:t>
            </a:r>
            <a:endParaRPr lang="en-US" sz="3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5959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Equation of Gravity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123467"/>
            <a:ext cx="8229600" cy="3002696"/>
          </a:xfrm>
        </p:spPr>
        <p:txBody>
          <a:bodyPr>
            <a:normAutofit fontScale="92500"/>
          </a:bodyPr>
          <a:lstStyle/>
          <a:p>
            <a:r>
              <a:rPr lang="en-US" i="1" dirty="0" smtClean="0"/>
              <a:t>F</a:t>
            </a:r>
            <a:r>
              <a:rPr lang="en-US" dirty="0" smtClean="0"/>
              <a:t> = force of gravity</a:t>
            </a:r>
          </a:p>
          <a:p>
            <a:r>
              <a:rPr lang="en-US" dirty="0" smtClean="0"/>
              <a:t>G = gravitational constant = 6.674x10</a:t>
            </a:r>
            <a:r>
              <a:rPr lang="en-US" baseline="30000" dirty="0" smtClean="0"/>
              <a:t>-11</a:t>
            </a:r>
            <a:r>
              <a:rPr lang="en-US" dirty="0" smtClean="0"/>
              <a:t> Nm</a:t>
            </a:r>
            <a:r>
              <a:rPr lang="en-US" baseline="30000" dirty="0" smtClean="0"/>
              <a:t>2</a:t>
            </a:r>
            <a:r>
              <a:rPr lang="en-US" dirty="0" smtClean="0"/>
              <a:t>/kg</a:t>
            </a:r>
            <a:r>
              <a:rPr lang="en-US" baseline="30000" dirty="0" smtClean="0"/>
              <a:t>2</a:t>
            </a:r>
            <a:endParaRPr lang="en-US" dirty="0" smtClean="0"/>
          </a:p>
          <a:p>
            <a:r>
              <a:rPr lang="en-US" i="1" dirty="0" smtClean="0"/>
              <a:t>m</a:t>
            </a:r>
            <a:r>
              <a:rPr lang="en-US" baseline="-25000" dirty="0" smtClean="0"/>
              <a:t>1</a:t>
            </a:r>
            <a:r>
              <a:rPr lang="en-US" dirty="0" smtClean="0"/>
              <a:t> = mass of the first thing (in kg)</a:t>
            </a:r>
          </a:p>
          <a:p>
            <a:r>
              <a:rPr lang="en-US" i="1" dirty="0" smtClean="0"/>
              <a:t>m</a:t>
            </a:r>
            <a:r>
              <a:rPr lang="en-US" baseline="-25000" dirty="0" smtClean="0"/>
              <a:t>1</a:t>
            </a:r>
            <a:r>
              <a:rPr lang="en-US" dirty="0" smtClean="0"/>
              <a:t> = mass of the second thing (in kg)</a:t>
            </a:r>
          </a:p>
          <a:p>
            <a:r>
              <a:rPr lang="en-US" i="1" dirty="0" smtClean="0"/>
              <a:t>r</a:t>
            </a:r>
            <a:r>
              <a:rPr lang="en-US" dirty="0" smtClean="0"/>
              <a:t> = distance between the two things (in m)</a:t>
            </a:r>
            <a:endParaRPr lang="en-US" i="1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528898"/>
              </p:ext>
            </p:extLst>
          </p:nvPr>
        </p:nvGraphicFramePr>
        <p:xfrm>
          <a:off x="2932073" y="1417638"/>
          <a:ext cx="3131585" cy="1591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Equation" r:id="rId3" imgW="774700" imgH="393700" progId="Equation.DSMT4">
                  <p:embed/>
                </p:oleObj>
              </mc:Choice>
              <mc:Fallback>
                <p:oleObj name="Equation" r:id="rId3" imgW="774700" imgH="3937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32073" y="1417638"/>
                        <a:ext cx="3131585" cy="1591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79587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Untitl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66334" y="25793"/>
            <a:ext cx="7186309" cy="6858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0566" y="2969541"/>
            <a:ext cx="1649952" cy="1649952"/>
          </a:xfrm>
          <a:prstGeom prst="rect">
            <a:avLst/>
          </a:prstGeom>
          <a:ln w="38100" cmpd="sng">
            <a:solidFill>
              <a:schemeClr val="tx1"/>
            </a:solidFill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9798" y="3190356"/>
            <a:ext cx="959159" cy="918631"/>
          </a:xfrm>
          <a:prstGeom prst="rect">
            <a:avLst/>
          </a:prstGeom>
          <a:ln w="38100" cmpd="sng">
            <a:solidFill>
              <a:schemeClr val="tx1"/>
            </a:solidFill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The Solar System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06082" y="4086703"/>
            <a:ext cx="11003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FF00"/>
                </a:solidFill>
              </a:rPr>
              <a:t>The Moon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56130" y="2507876"/>
            <a:ext cx="13888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The Earth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62508" y="5709463"/>
            <a:ext cx="11838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The Sun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08562" y="3611976"/>
            <a:ext cx="6396000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What is the force of gravity between the sun and the Earth?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6531705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Equation of Gravity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00975"/>
            <a:ext cx="8229600" cy="3002696"/>
          </a:xfrm>
        </p:spPr>
        <p:txBody>
          <a:bodyPr>
            <a:normAutofit fontScale="92500"/>
          </a:bodyPr>
          <a:lstStyle/>
          <a:p>
            <a:r>
              <a:rPr lang="en-US" i="1" dirty="0" smtClean="0"/>
              <a:t>F</a:t>
            </a:r>
            <a:r>
              <a:rPr lang="en-US" dirty="0" smtClean="0"/>
              <a:t> = force of gravity</a:t>
            </a:r>
          </a:p>
          <a:p>
            <a:r>
              <a:rPr lang="en-US" dirty="0" smtClean="0"/>
              <a:t>G = gravitational constant = 6.674x10</a:t>
            </a:r>
            <a:r>
              <a:rPr lang="en-US" baseline="30000" dirty="0" smtClean="0"/>
              <a:t>-11</a:t>
            </a:r>
            <a:r>
              <a:rPr lang="en-US" dirty="0"/>
              <a:t> Nm</a:t>
            </a:r>
            <a:r>
              <a:rPr lang="en-US" baseline="30000" dirty="0"/>
              <a:t>2</a:t>
            </a:r>
            <a:r>
              <a:rPr lang="en-US" dirty="0"/>
              <a:t>/kg</a:t>
            </a:r>
            <a:r>
              <a:rPr lang="en-US" baseline="30000" dirty="0"/>
              <a:t>2</a:t>
            </a:r>
            <a:endParaRPr lang="en-US" dirty="0" smtClean="0"/>
          </a:p>
          <a:p>
            <a:r>
              <a:rPr lang="en-US" i="1" dirty="0" smtClean="0"/>
              <a:t>m</a:t>
            </a:r>
            <a:r>
              <a:rPr lang="en-US" baseline="-25000" dirty="0" smtClean="0"/>
              <a:t>1</a:t>
            </a:r>
            <a:r>
              <a:rPr lang="en-US" dirty="0" smtClean="0"/>
              <a:t> = mass of the first thing (in kg)</a:t>
            </a:r>
          </a:p>
          <a:p>
            <a:r>
              <a:rPr lang="en-US" i="1" dirty="0" smtClean="0"/>
              <a:t>m</a:t>
            </a:r>
            <a:r>
              <a:rPr lang="en-US" baseline="-25000" dirty="0" smtClean="0"/>
              <a:t>1</a:t>
            </a:r>
            <a:r>
              <a:rPr lang="en-US" dirty="0" smtClean="0"/>
              <a:t> = mass of the second thing (in kg)</a:t>
            </a:r>
          </a:p>
          <a:p>
            <a:r>
              <a:rPr lang="en-US" i="1" dirty="0" smtClean="0"/>
              <a:t>r</a:t>
            </a:r>
            <a:r>
              <a:rPr lang="en-US" dirty="0" smtClean="0"/>
              <a:t> = distance between the two things (in m)</a:t>
            </a:r>
            <a:endParaRPr lang="en-US" i="1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2046605"/>
              </p:ext>
            </p:extLst>
          </p:nvPr>
        </p:nvGraphicFramePr>
        <p:xfrm>
          <a:off x="2932073" y="1209513"/>
          <a:ext cx="3131585" cy="1591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Equation" r:id="rId3" imgW="774700" imgH="393700" progId="Equation.DSMT4">
                  <p:embed/>
                </p:oleObj>
              </mc:Choice>
              <mc:Fallback>
                <p:oleObj name="Equation" r:id="rId3" imgW="774700" imgH="3937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32073" y="1209513"/>
                        <a:ext cx="3131585" cy="1591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250071" y="5945948"/>
            <a:ext cx="72553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Remember: There are 1000 m (or 10</a:t>
            </a:r>
            <a:r>
              <a:rPr lang="en-US" sz="2800" baseline="30000" dirty="0" smtClean="0"/>
              <a:t>3</a:t>
            </a:r>
            <a:r>
              <a:rPr lang="en-US" sz="2800" dirty="0" smtClean="0"/>
              <a:t> m) in 1 km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0789520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</TotalTime>
  <Words>203</Words>
  <Application>Microsoft Macintosh PowerPoint</Application>
  <PresentationFormat>On-screen Show (4:3)</PresentationFormat>
  <Paragraphs>33</Paragraphs>
  <Slides>5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Theme</vt:lpstr>
      <vt:lpstr>Equation</vt:lpstr>
      <vt:lpstr>The Solar System</vt:lpstr>
      <vt:lpstr>The Solar System</vt:lpstr>
      <vt:lpstr>Equation of Gravity</vt:lpstr>
      <vt:lpstr>The Solar System</vt:lpstr>
      <vt:lpstr>Equation of Gravity</vt:lpstr>
    </vt:vector>
  </TitlesOfParts>
  <Company>University of Arizona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Simon Stump</dc:creator>
  <cp:lastModifiedBy>Simon Stump</cp:lastModifiedBy>
  <cp:revision>10</cp:revision>
  <dcterms:created xsi:type="dcterms:W3CDTF">2013-09-09T16:25:46Z</dcterms:created>
  <dcterms:modified xsi:type="dcterms:W3CDTF">2014-02-27T23:37:46Z</dcterms:modified>
</cp:coreProperties>
</file>