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9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7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2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5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7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6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90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746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40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65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2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25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9C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30CD0-960A-A54B-96AA-2787400FBA64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0C71D-3EF3-E043-95CB-035855264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3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Exponential 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8" y="4770595"/>
            <a:ext cx="2846572" cy="1736409"/>
          </a:xfrm>
          <a:prstGeom prst="rect">
            <a:avLst/>
          </a:prstGeom>
        </p:spPr>
      </p:pic>
      <p:pic>
        <p:nvPicPr>
          <p:cNvPr id="6" name="Picture 5" descr="220px-Cylindropuntia_bigelovi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778" y="314707"/>
            <a:ext cx="1478888" cy="22183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2009" y="6396335"/>
            <a:ext cx="3132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Photos by: </a:t>
            </a:r>
            <a:r>
              <a:rPr lang="en-US" sz="1200" dirty="0"/>
              <a:t>Matthew </a:t>
            </a:r>
            <a:r>
              <a:rPr lang="en-US" sz="1200" dirty="0" smtClean="0"/>
              <a:t>Field, </a:t>
            </a:r>
            <a:r>
              <a:rPr lang="en-US" sz="1200" dirty="0" err="1" smtClean="0"/>
              <a:t>www.wikipedia.com</a:t>
            </a:r>
            <a:endParaRPr lang="en-US" sz="1200" dirty="0" smtClean="0"/>
          </a:p>
          <a:p>
            <a:r>
              <a:rPr lang="en-US" sz="1200" dirty="0" smtClean="0"/>
              <a:t>and Tom Brennan, </a:t>
            </a:r>
            <a:r>
              <a:rPr lang="en-US" sz="1200" dirty="0" err="1" smtClean="0"/>
              <a:t>www.reptilezofaz.com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57809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5"/>
            <a:ext cx="2910460" cy="17753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976" y="273051"/>
            <a:ext cx="8229600" cy="1143000"/>
          </a:xfrm>
        </p:spPr>
        <p:txBody>
          <a:bodyPr/>
          <a:lstStyle/>
          <a:p>
            <a:r>
              <a:rPr lang="en-US" dirty="0" smtClean="0"/>
              <a:t>Growth Rate Equation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35384" y="1417638"/>
            <a:ext cx="2336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/>
              <a:t>N=S*</a:t>
            </a:r>
            <a:r>
              <a:rPr lang="en-US" sz="6000" dirty="0" err="1" smtClean="0"/>
              <a:t>λ</a:t>
            </a:r>
            <a:r>
              <a:rPr lang="en-US" sz="6000" baseline="30000" dirty="0" err="1" smtClean="0"/>
              <a:t>t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89718" y="2512175"/>
            <a:ext cx="2520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 population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10446" y="3355280"/>
            <a:ext cx="299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Starting population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604224" y="2958451"/>
            <a:ext cx="1968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Growth rate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919540" y="2250565"/>
            <a:ext cx="90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Time</a:t>
            </a:r>
            <a:endParaRPr lang="en-US" sz="28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93879" y="2250565"/>
            <a:ext cx="1241505" cy="26161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13622" y="2250565"/>
            <a:ext cx="775308" cy="123110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324776" y="2250565"/>
            <a:ext cx="412251" cy="78483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" idx="3"/>
          </p:cNvCxnSpPr>
          <p:nvPr/>
        </p:nvCxnSpPr>
        <p:spPr>
          <a:xfrm flipH="1" flipV="1">
            <a:off x="5671706" y="1925470"/>
            <a:ext cx="1306826" cy="43303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85798" y="4339167"/>
            <a:ext cx="80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Two important points:</a:t>
            </a:r>
          </a:p>
          <a:p>
            <a:pPr marL="514350" indent="-514350">
              <a:buAutoNum type="arabicParenR"/>
            </a:pPr>
            <a:r>
              <a:rPr lang="el-GR" sz="3200" dirty="0" smtClean="0"/>
              <a:t>λ</a:t>
            </a:r>
            <a:r>
              <a:rPr lang="en-US" sz="3200" dirty="0" smtClean="0"/>
              <a:t> does not need to be a whole number.</a:t>
            </a:r>
          </a:p>
          <a:p>
            <a:pPr marL="514350" indent="-514350">
              <a:buAutoNum type="arabicParenR"/>
            </a:pPr>
            <a:r>
              <a:rPr lang="el-GR" sz="3200" dirty="0" smtClean="0"/>
              <a:t>λ</a:t>
            </a:r>
            <a:r>
              <a:rPr lang="en-US" sz="3200" dirty="0" smtClean="0"/>
              <a:t>&gt;1 means the population is increasing, and </a:t>
            </a:r>
            <a:r>
              <a:rPr lang="el-GR" sz="3200" dirty="0" smtClean="0"/>
              <a:t>λ</a:t>
            </a:r>
            <a:r>
              <a:rPr lang="en-US" sz="3200" dirty="0" smtClean="0"/>
              <a:t>&lt;1 means the population is decreasing.</a:t>
            </a:r>
            <a:endParaRPr lang="en-US" sz="3200" dirty="0"/>
          </a:p>
        </p:txBody>
      </p:sp>
      <p:pic>
        <p:nvPicPr>
          <p:cNvPr id="20" name="Picture 19" descr="220px-Cylindropuntia_bigelovi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084" y="0"/>
            <a:ext cx="1316915" cy="197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51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5"/>
            <a:ext cx="2910460" cy="17753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976" y="273051"/>
            <a:ext cx="8229600" cy="1143000"/>
          </a:xfrm>
        </p:spPr>
        <p:txBody>
          <a:bodyPr/>
          <a:lstStyle/>
          <a:p>
            <a:r>
              <a:rPr lang="en-US" dirty="0" smtClean="0"/>
              <a:t>Growth Rate Equation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35384" y="1417638"/>
            <a:ext cx="2336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/>
              <a:t>N=S*</a:t>
            </a:r>
            <a:r>
              <a:rPr lang="en-US" sz="6000" dirty="0" err="1" smtClean="0"/>
              <a:t>λ</a:t>
            </a:r>
            <a:r>
              <a:rPr lang="en-US" sz="6000" baseline="30000" dirty="0" err="1" smtClean="0"/>
              <a:t>t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89718" y="2512175"/>
            <a:ext cx="2520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 population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10446" y="3355280"/>
            <a:ext cx="299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Starting population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604224" y="2958451"/>
            <a:ext cx="1968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Growth rate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919540" y="2250565"/>
            <a:ext cx="90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Time</a:t>
            </a:r>
            <a:endParaRPr lang="en-US" sz="28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93879" y="2250565"/>
            <a:ext cx="1241505" cy="26161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13622" y="2250565"/>
            <a:ext cx="775308" cy="123110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324776" y="2250565"/>
            <a:ext cx="412251" cy="78483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" idx="3"/>
          </p:cNvCxnSpPr>
          <p:nvPr/>
        </p:nvCxnSpPr>
        <p:spPr>
          <a:xfrm flipH="1" flipV="1">
            <a:off x="5671706" y="1925470"/>
            <a:ext cx="1306826" cy="43303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85798" y="3878500"/>
            <a:ext cx="80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Example:</a:t>
            </a:r>
          </a:p>
          <a:p>
            <a:r>
              <a:rPr lang="en-US" sz="3200" dirty="0" smtClean="0"/>
              <a:t>What if there were 500 geckos, and each year there were only 95% as many geckos as before.  How many would there be in 8 years?</a:t>
            </a:r>
          </a:p>
        </p:txBody>
      </p:sp>
      <p:pic>
        <p:nvPicPr>
          <p:cNvPr id="20" name="Picture 19" descr="220px-Cylindropuntia_bigelovi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084" y="0"/>
            <a:ext cx="1316915" cy="1975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12791" y="6068088"/>
            <a:ext cx="5084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cs typeface="Times New Roman"/>
              </a:rPr>
              <a:t>Answer: 500*(0.95)</a:t>
            </a:r>
            <a:r>
              <a:rPr lang="en-US" sz="2800" baseline="30000" dirty="0" smtClean="0">
                <a:cs typeface="Times New Roman"/>
              </a:rPr>
              <a:t>8</a:t>
            </a:r>
            <a:r>
              <a:rPr lang="en-US" sz="2800" dirty="0" smtClean="0">
                <a:cs typeface="Times New Roman"/>
              </a:rPr>
              <a:t> = About 332</a:t>
            </a:r>
            <a:endParaRPr lang="en-US" sz="28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9005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9789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Cholla</a:t>
            </a:r>
            <a:r>
              <a:rPr lang="en-US" dirty="0" smtClean="0"/>
              <a:t> Cactus</a:t>
            </a:r>
            <a:endParaRPr lang="en-US" dirty="0"/>
          </a:p>
        </p:txBody>
      </p:sp>
      <p:pic>
        <p:nvPicPr>
          <p:cNvPr id="4" name="Picture 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945" y="314707"/>
            <a:ext cx="886530" cy="13297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51995" y="979605"/>
            <a:ext cx="782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N=1</a:t>
            </a:r>
            <a:endParaRPr lang="en-US" sz="2800" b="1" dirty="0"/>
          </a:p>
        </p:txBody>
      </p:sp>
      <p:pic>
        <p:nvPicPr>
          <p:cNvPr id="6" name="Picture 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73" y="2419270"/>
            <a:ext cx="886530" cy="1329795"/>
          </a:xfrm>
          <a:prstGeom prst="rect">
            <a:avLst/>
          </a:prstGeom>
        </p:spPr>
      </p:pic>
      <p:pic>
        <p:nvPicPr>
          <p:cNvPr id="7" name="Picture 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175" y="2419270"/>
            <a:ext cx="886530" cy="1329795"/>
          </a:xfrm>
          <a:prstGeom prst="rect">
            <a:avLst/>
          </a:prstGeom>
        </p:spPr>
      </p:pic>
      <p:pic>
        <p:nvPicPr>
          <p:cNvPr id="8" name="Picture 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07" y="2419270"/>
            <a:ext cx="886530" cy="1329795"/>
          </a:xfrm>
          <a:prstGeom prst="rect">
            <a:avLst/>
          </a:prstGeom>
        </p:spPr>
      </p:pic>
      <p:pic>
        <p:nvPicPr>
          <p:cNvPr id="9" name="Picture 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909" y="2419270"/>
            <a:ext cx="886530" cy="13297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40723" y="3340429"/>
            <a:ext cx="782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N=4</a:t>
            </a:r>
            <a:endParaRPr lang="en-US" sz="2800" b="1" dirty="0"/>
          </a:p>
        </p:txBody>
      </p:sp>
      <p:cxnSp>
        <p:nvCxnSpPr>
          <p:cNvPr id="12" name="Straight Arrow Connector 11"/>
          <p:cNvCxnSpPr>
            <a:stCxn id="4" idx="2"/>
            <a:endCxn id="6" idx="0"/>
          </p:cNvCxnSpPr>
          <p:nvPr/>
        </p:nvCxnSpPr>
        <p:spPr>
          <a:xfrm flipH="1">
            <a:off x="1550938" y="1644502"/>
            <a:ext cx="2345272" cy="77476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  <a:endCxn id="7" idx="0"/>
          </p:cNvCxnSpPr>
          <p:nvPr/>
        </p:nvCxnSpPr>
        <p:spPr>
          <a:xfrm flipH="1">
            <a:off x="3135440" y="1644502"/>
            <a:ext cx="760770" cy="77476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" idx="2"/>
            <a:endCxn id="8" idx="0"/>
          </p:cNvCxnSpPr>
          <p:nvPr/>
        </p:nvCxnSpPr>
        <p:spPr>
          <a:xfrm>
            <a:off x="3896210" y="1644502"/>
            <a:ext cx="897462" cy="77476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4" idx="2"/>
            <a:endCxn id="9" idx="0"/>
          </p:cNvCxnSpPr>
          <p:nvPr/>
        </p:nvCxnSpPr>
        <p:spPr>
          <a:xfrm>
            <a:off x="3896210" y="1644502"/>
            <a:ext cx="2481964" cy="77476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5439"/>
            <a:ext cx="886530" cy="1329795"/>
          </a:xfrm>
          <a:prstGeom prst="rect">
            <a:avLst/>
          </a:prstGeom>
        </p:spPr>
      </p:pic>
      <p:pic>
        <p:nvPicPr>
          <p:cNvPr id="23" name="Picture 2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73" y="4203173"/>
            <a:ext cx="886530" cy="1329795"/>
          </a:xfrm>
          <a:prstGeom prst="rect">
            <a:avLst/>
          </a:prstGeom>
        </p:spPr>
      </p:pic>
      <p:pic>
        <p:nvPicPr>
          <p:cNvPr id="24" name="Picture 2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43" y="5181336"/>
            <a:ext cx="886530" cy="1329795"/>
          </a:xfrm>
          <a:prstGeom prst="rect">
            <a:avLst/>
          </a:prstGeom>
        </p:spPr>
      </p:pic>
      <p:pic>
        <p:nvPicPr>
          <p:cNvPr id="33" name="Picture 3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65" y="5375805"/>
            <a:ext cx="886530" cy="1329795"/>
          </a:xfrm>
          <a:prstGeom prst="rect">
            <a:avLst/>
          </a:prstGeom>
        </p:spPr>
      </p:pic>
      <p:cxnSp>
        <p:nvCxnSpPr>
          <p:cNvPr id="34" name="Straight Arrow Connector 33"/>
          <p:cNvCxnSpPr>
            <a:stCxn id="6" idx="2"/>
            <a:endCxn id="22" idx="0"/>
          </p:cNvCxnSpPr>
          <p:nvPr/>
        </p:nvCxnSpPr>
        <p:spPr>
          <a:xfrm flipH="1">
            <a:off x="443265" y="3749065"/>
            <a:ext cx="1107673" cy="38637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2"/>
            <a:endCxn id="24" idx="0"/>
          </p:cNvCxnSpPr>
          <p:nvPr/>
        </p:nvCxnSpPr>
        <p:spPr>
          <a:xfrm flipH="1">
            <a:off x="664408" y="3749065"/>
            <a:ext cx="886530" cy="143227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6" idx="2"/>
            <a:endCxn id="23" idx="0"/>
          </p:cNvCxnSpPr>
          <p:nvPr/>
        </p:nvCxnSpPr>
        <p:spPr>
          <a:xfrm>
            <a:off x="1550938" y="3749065"/>
            <a:ext cx="0" cy="45410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6" idx="2"/>
            <a:endCxn id="33" idx="0"/>
          </p:cNvCxnSpPr>
          <p:nvPr/>
        </p:nvCxnSpPr>
        <p:spPr>
          <a:xfrm>
            <a:off x="1550938" y="3749065"/>
            <a:ext cx="281092" cy="16267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975" y="4266937"/>
            <a:ext cx="886530" cy="1329795"/>
          </a:xfrm>
          <a:prstGeom prst="rect">
            <a:avLst/>
          </a:prstGeom>
        </p:spPr>
      </p:pic>
      <p:pic>
        <p:nvPicPr>
          <p:cNvPr id="47" name="Picture 4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648" y="4334671"/>
            <a:ext cx="886530" cy="1329795"/>
          </a:xfrm>
          <a:prstGeom prst="rect">
            <a:avLst/>
          </a:prstGeom>
        </p:spPr>
      </p:pic>
      <p:pic>
        <p:nvPicPr>
          <p:cNvPr id="48" name="Picture 4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524" y="5312834"/>
            <a:ext cx="886530" cy="1329795"/>
          </a:xfrm>
          <a:prstGeom prst="rect">
            <a:avLst/>
          </a:prstGeom>
        </p:spPr>
      </p:pic>
      <p:pic>
        <p:nvPicPr>
          <p:cNvPr id="49" name="Picture 4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913" y="5465234"/>
            <a:ext cx="886530" cy="1329795"/>
          </a:xfrm>
          <a:prstGeom prst="rect">
            <a:avLst/>
          </a:prstGeom>
        </p:spPr>
      </p:pic>
      <p:cxnSp>
        <p:nvCxnSpPr>
          <p:cNvPr id="50" name="Straight Arrow Connector 49"/>
          <p:cNvCxnSpPr>
            <a:stCxn id="7" idx="2"/>
            <a:endCxn id="46" idx="0"/>
          </p:cNvCxnSpPr>
          <p:nvPr/>
        </p:nvCxnSpPr>
        <p:spPr>
          <a:xfrm flipH="1">
            <a:off x="2433240" y="3749065"/>
            <a:ext cx="702200" cy="51787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7" idx="2"/>
            <a:endCxn id="48" idx="0"/>
          </p:cNvCxnSpPr>
          <p:nvPr/>
        </p:nvCxnSpPr>
        <p:spPr>
          <a:xfrm flipH="1">
            <a:off x="2839789" y="3749065"/>
            <a:ext cx="295651" cy="1563769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7" idx="2"/>
            <a:endCxn id="47" idx="0"/>
          </p:cNvCxnSpPr>
          <p:nvPr/>
        </p:nvCxnSpPr>
        <p:spPr>
          <a:xfrm>
            <a:off x="3135440" y="3749065"/>
            <a:ext cx="405473" cy="585606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7" idx="2"/>
            <a:endCxn id="49" idx="0"/>
          </p:cNvCxnSpPr>
          <p:nvPr/>
        </p:nvCxnSpPr>
        <p:spPr>
          <a:xfrm>
            <a:off x="3135440" y="3749065"/>
            <a:ext cx="848738" cy="1716169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800" y="4329908"/>
            <a:ext cx="886530" cy="1329795"/>
          </a:xfrm>
          <a:prstGeom prst="rect">
            <a:avLst/>
          </a:prstGeom>
        </p:spPr>
      </p:pic>
      <p:pic>
        <p:nvPicPr>
          <p:cNvPr id="55" name="Picture 5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23" y="4397642"/>
            <a:ext cx="886530" cy="1329795"/>
          </a:xfrm>
          <a:prstGeom prst="rect">
            <a:avLst/>
          </a:prstGeom>
        </p:spPr>
      </p:pic>
      <p:pic>
        <p:nvPicPr>
          <p:cNvPr id="56" name="Picture 5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93" y="5465234"/>
            <a:ext cx="886530" cy="1329795"/>
          </a:xfrm>
          <a:prstGeom prst="rect">
            <a:avLst/>
          </a:prstGeom>
        </p:spPr>
      </p:pic>
      <p:pic>
        <p:nvPicPr>
          <p:cNvPr id="57" name="Picture 5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588" y="5528205"/>
            <a:ext cx="886530" cy="1329795"/>
          </a:xfrm>
          <a:prstGeom prst="rect">
            <a:avLst/>
          </a:prstGeom>
        </p:spPr>
      </p:pic>
      <p:cxnSp>
        <p:nvCxnSpPr>
          <p:cNvPr id="58" name="Straight Arrow Connector 57"/>
          <p:cNvCxnSpPr>
            <a:stCxn id="9" idx="2"/>
            <a:endCxn id="54" idx="0"/>
          </p:cNvCxnSpPr>
          <p:nvPr/>
        </p:nvCxnSpPr>
        <p:spPr>
          <a:xfrm>
            <a:off x="6378174" y="3749065"/>
            <a:ext cx="543891" cy="580843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9" idx="2"/>
            <a:endCxn id="56" idx="0"/>
          </p:cNvCxnSpPr>
          <p:nvPr/>
        </p:nvCxnSpPr>
        <p:spPr>
          <a:xfrm>
            <a:off x="6378174" y="3749065"/>
            <a:ext cx="917884" cy="1716169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9" idx="2"/>
            <a:endCxn id="55" idx="0"/>
          </p:cNvCxnSpPr>
          <p:nvPr/>
        </p:nvCxnSpPr>
        <p:spPr>
          <a:xfrm>
            <a:off x="6378174" y="3749065"/>
            <a:ext cx="1804414" cy="64857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9" idx="2"/>
            <a:endCxn id="57" idx="0"/>
          </p:cNvCxnSpPr>
          <p:nvPr/>
        </p:nvCxnSpPr>
        <p:spPr>
          <a:xfrm>
            <a:off x="6378174" y="3749065"/>
            <a:ext cx="2247679" cy="17791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Picture 6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182" y="4329908"/>
            <a:ext cx="886530" cy="1329795"/>
          </a:xfrm>
          <a:prstGeom prst="rect">
            <a:avLst/>
          </a:prstGeom>
        </p:spPr>
      </p:pic>
      <p:pic>
        <p:nvPicPr>
          <p:cNvPr id="63" name="Picture 6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55" y="4397642"/>
            <a:ext cx="886530" cy="1329795"/>
          </a:xfrm>
          <a:prstGeom prst="rect">
            <a:avLst/>
          </a:prstGeom>
        </p:spPr>
      </p:pic>
      <p:pic>
        <p:nvPicPr>
          <p:cNvPr id="64" name="Picture 6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19" y="5375805"/>
            <a:ext cx="886530" cy="1329795"/>
          </a:xfrm>
          <a:prstGeom prst="rect">
            <a:avLst/>
          </a:prstGeom>
        </p:spPr>
      </p:pic>
      <p:pic>
        <p:nvPicPr>
          <p:cNvPr id="65" name="Picture 6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120" y="5528205"/>
            <a:ext cx="886530" cy="1329795"/>
          </a:xfrm>
          <a:prstGeom prst="rect">
            <a:avLst/>
          </a:prstGeom>
        </p:spPr>
      </p:pic>
      <p:cxnSp>
        <p:nvCxnSpPr>
          <p:cNvPr id="66" name="Straight Arrow Connector 65"/>
          <p:cNvCxnSpPr>
            <a:stCxn id="8" idx="2"/>
            <a:endCxn id="62" idx="0"/>
          </p:cNvCxnSpPr>
          <p:nvPr/>
        </p:nvCxnSpPr>
        <p:spPr>
          <a:xfrm flipH="1">
            <a:off x="4637447" y="3749065"/>
            <a:ext cx="156225" cy="580843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8" idx="2"/>
            <a:endCxn id="64" idx="0"/>
          </p:cNvCxnSpPr>
          <p:nvPr/>
        </p:nvCxnSpPr>
        <p:spPr>
          <a:xfrm>
            <a:off x="4793672" y="3749065"/>
            <a:ext cx="254712" cy="16267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8" idx="2"/>
            <a:endCxn id="63" idx="0"/>
          </p:cNvCxnSpPr>
          <p:nvPr/>
        </p:nvCxnSpPr>
        <p:spPr>
          <a:xfrm>
            <a:off x="4793672" y="3749065"/>
            <a:ext cx="951448" cy="64857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8" idx="2"/>
            <a:endCxn id="65" idx="0"/>
          </p:cNvCxnSpPr>
          <p:nvPr/>
        </p:nvCxnSpPr>
        <p:spPr>
          <a:xfrm>
            <a:off x="4793672" y="3749065"/>
            <a:ext cx="1394713" cy="17791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587289" y="5961127"/>
            <a:ext cx="96400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N=16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27006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338" y="4116307"/>
            <a:ext cx="886530" cy="1329795"/>
          </a:xfrm>
          <a:prstGeom prst="rect">
            <a:avLst/>
          </a:prstGeom>
        </p:spPr>
      </p:pic>
      <p:pic>
        <p:nvPicPr>
          <p:cNvPr id="127" name="Picture 12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338" y="4969140"/>
            <a:ext cx="886530" cy="1329795"/>
          </a:xfrm>
          <a:prstGeom prst="rect">
            <a:avLst/>
          </a:prstGeom>
        </p:spPr>
      </p:pic>
      <p:pic>
        <p:nvPicPr>
          <p:cNvPr id="128" name="Picture 12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556" y="5634037"/>
            <a:ext cx="886530" cy="1329795"/>
          </a:xfrm>
          <a:prstGeom prst="rect">
            <a:avLst/>
          </a:prstGeom>
        </p:spPr>
      </p:pic>
      <p:pic>
        <p:nvPicPr>
          <p:cNvPr id="129" name="Picture 12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08" y="-197791"/>
            <a:ext cx="886530" cy="1329795"/>
          </a:xfrm>
          <a:prstGeom prst="rect">
            <a:avLst/>
          </a:prstGeom>
        </p:spPr>
      </p:pic>
      <p:pic>
        <p:nvPicPr>
          <p:cNvPr id="130" name="Picture 12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47" y="361274"/>
            <a:ext cx="886530" cy="1329795"/>
          </a:xfrm>
          <a:prstGeom prst="rect">
            <a:avLst/>
          </a:prstGeom>
        </p:spPr>
      </p:pic>
      <p:pic>
        <p:nvPicPr>
          <p:cNvPr id="131" name="Picture 13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847" y="1197308"/>
            <a:ext cx="886530" cy="1329795"/>
          </a:xfrm>
          <a:prstGeom prst="rect">
            <a:avLst/>
          </a:prstGeom>
        </p:spPr>
      </p:pic>
      <p:pic>
        <p:nvPicPr>
          <p:cNvPr id="132" name="Picture 13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338" y="2159826"/>
            <a:ext cx="886530" cy="1329795"/>
          </a:xfrm>
          <a:prstGeom prst="rect">
            <a:avLst/>
          </a:prstGeom>
        </p:spPr>
      </p:pic>
      <p:pic>
        <p:nvPicPr>
          <p:cNvPr id="133" name="Picture 13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847" y="3184973"/>
            <a:ext cx="886530" cy="13297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9789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Cholla</a:t>
            </a:r>
            <a:r>
              <a:rPr lang="en-US" dirty="0" smtClean="0"/>
              <a:t> Cactus</a:t>
            </a:r>
            <a:endParaRPr lang="en-US" dirty="0"/>
          </a:p>
        </p:txBody>
      </p:sp>
      <p:pic>
        <p:nvPicPr>
          <p:cNvPr id="4" name="Picture 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945" y="314707"/>
            <a:ext cx="886530" cy="1329795"/>
          </a:xfrm>
          <a:prstGeom prst="rect">
            <a:avLst/>
          </a:prstGeom>
        </p:spPr>
      </p:pic>
      <p:pic>
        <p:nvPicPr>
          <p:cNvPr id="70" name="Picture 6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524" y="208874"/>
            <a:ext cx="886530" cy="1329795"/>
          </a:xfrm>
          <a:prstGeom prst="rect">
            <a:avLst/>
          </a:prstGeom>
        </p:spPr>
      </p:pic>
      <p:pic>
        <p:nvPicPr>
          <p:cNvPr id="71" name="Picture 7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78" y="208874"/>
            <a:ext cx="886530" cy="1329795"/>
          </a:xfrm>
          <a:prstGeom prst="rect">
            <a:avLst/>
          </a:prstGeom>
        </p:spPr>
      </p:pic>
      <p:pic>
        <p:nvPicPr>
          <p:cNvPr id="72" name="Picture 7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2" y="467107"/>
            <a:ext cx="886530" cy="1329795"/>
          </a:xfrm>
          <a:prstGeom prst="rect">
            <a:avLst/>
          </a:prstGeom>
        </p:spPr>
      </p:pic>
      <p:pic>
        <p:nvPicPr>
          <p:cNvPr id="73" name="Picture 7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054" y="1538669"/>
            <a:ext cx="886530" cy="1329795"/>
          </a:xfrm>
          <a:prstGeom prst="rect">
            <a:avLst/>
          </a:prstGeom>
        </p:spPr>
      </p:pic>
      <p:pic>
        <p:nvPicPr>
          <p:cNvPr id="74" name="Picture 7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633" y="1432836"/>
            <a:ext cx="886530" cy="1329795"/>
          </a:xfrm>
          <a:prstGeom prst="rect">
            <a:avLst/>
          </a:prstGeom>
        </p:spPr>
      </p:pic>
      <p:pic>
        <p:nvPicPr>
          <p:cNvPr id="75" name="Picture 7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87" y="1432836"/>
            <a:ext cx="886530" cy="1329795"/>
          </a:xfrm>
          <a:prstGeom prst="rect">
            <a:avLst/>
          </a:prstGeom>
        </p:spPr>
      </p:pic>
      <p:pic>
        <p:nvPicPr>
          <p:cNvPr id="76" name="Picture 7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1" y="1691069"/>
            <a:ext cx="886530" cy="1329795"/>
          </a:xfrm>
          <a:prstGeom prst="rect">
            <a:avLst/>
          </a:prstGeom>
        </p:spPr>
      </p:pic>
      <p:pic>
        <p:nvPicPr>
          <p:cNvPr id="77" name="Picture 7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945" y="2520274"/>
            <a:ext cx="886530" cy="1329795"/>
          </a:xfrm>
          <a:prstGeom prst="rect">
            <a:avLst/>
          </a:prstGeom>
        </p:spPr>
      </p:pic>
      <p:pic>
        <p:nvPicPr>
          <p:cNvPr id="78" name="Picture 7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524" y="2414441"/>
            <a:ext cx="886530" cy="1329795"/>
          </a:xfrm>
          <a:prstGeom prst="rect">
            <a:avLst/>
          </a:prstGeom>
        </p:spPr>
      </p:pic>
      <p:pic>
        <p:nvPicPr>
          <p:cNvPr id="79" name="Picture 7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78" y="2414441"/>
            <a:ext cx="886530" cy="1329795"/>
          </a:xfrm>
          <a:prstGeom prst="rect">
            <a:avLst/>
          </a:prstGeom>
        </p:spPr>
      </p:pic>
      <p:pic>
        <p:nvPicPr>
          <p:cNvPr id="80" name="Picture 7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2" y="2672674"/>
            <a:ext cx="886530" cy="1329795"/>
          </a:xfrm>
          <a:prstGeom prst="rect">
            <a:avLst/>
          </a:prstGeom>
        </p:spPr>
      </p:pic>
      <p:pic>
        <p:nvPicPr>
          <p:cNvPr id="81" name="Picture 8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054" y="3536274"/>
            <a:ext cx="886530" cy="1329795"/>
          </a:xfrm>
          <a:prstGeom prst="rect">
            <a:avLst/>
          </a:prstGeom>
        </p:spPr>
      </p:pic>
      <p:pic>
        <p:nvPicPr>
          <p:cNvPr id="82" name="Picture 8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633" y="3430441"/>
            <a:ext cx="886530" cy="1329795"/>
          </a:xfrm>
          <a:prstGeom prst="rect">
            <a:avLst/>
          </a:prstGeom>
        </p:spPr>
      </p:pic>
      <p:pic>
        <p:nvPicPr>
          <p:cNvPr id="83" name="Picture 8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87" y="3430441"/>
            <a:ext cx="886530" cy="1329795"/>
          </a:xfrm>
          <a:prstGeom prst="rect">
            <a:avLst/>
          </a:prstGeom>
        </p:spPr>
      </p:pic>
      <p:pic>
        <p:nvPicPr>
          <p:cNvPr id="84" name="Picture 8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1" y="3688674"/>
            <a:ext cx="886530" cy="1329795"/>
          </a:xfrm>
          <a:prstGeom prst="rect">
            <a:avLst/>
          </a:prstGeom>
        </p:spPr>
      </p:pic>
      <p:pic>
        <p:nvPicPr>
          <p:cNvPr id="85" name="Picture 8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54" y="4514768"/>
            <a:ext cx="886530" cy="1329795"/>
          </a:xfrm>
          <a:prstGeom prst="rect">
            <a:avLst/>
          </a:prstGeom>
        </p:spPr>
      </p:pic>
      <p:pic>
        <p:nvPicPr>
          <p:cNvPr id="86" name="Picture 8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33" y="4408935"/>
            <a:ext cx="886530" cy="1329795"/>
          </a:xfrm>
          <a:prstGeom prst="rect">
            <a:avLst/>
          </a:prstGeom>
        </p:spPr>
      </p:pic>
      <p:pic>
        <p:nvPicPr>
          <p:cNvPr id="87" name="Picture 8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687" y="4408935"/>
            <a:ext cx="886530" cy="1329795"/>
          </a:xfrm>
          <a:prstGeom prst="rect">
            <a:avLst/>
          </a:prstGeom>
        </p:spPr>
      </p:pic>
      <p:pic>
        <p:nvPicPr>
          <p:cNvPr id="88" name="Picture 8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21" y="4667168"/>
            <a:ext cx="886530" cy="1329795"/>
          </a:xfrm>
          <a:prstGeom prst="rect">
            <a:avLst/>
          </a:prstGeom>
        </p:spPr>
      </p:pic>
      <p:pic>
        <p:nvPicPr>
          <p:cNvPr id="90" name="Picture 8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63" y="5528205"/>
            <a:ext cx="886530" cy="1329795"/>
          </a:xfrm>
          <a:prstGeom prst="rect">
            <a:avLst/>
          </a:prstGeom>
        </p:spPr>
      </p:pic>
      <p:pic>
        <p:nvPicPr>
          <p:cNvPr id="91" name="Picture 9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142" y="5422372"/>
            <a:ext cx="886530" cy="1329795"/>
          </a:xfrm>
          <a:prstGeom prst="rect">
            <a:avLst/>
          </a:prstGeom>
        </p:spPr>
      </p:pic>
      <p:pic>
        <p:nvPicPr>
          <p:cNvPr id="92" name="Picture 9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796" y="5422372"/>
            <a:ext cx="886530" cy="1329795"/>
          </a:xfrm>
          <a:prstGeom prst="rect">
            <a:avLst/>
          </a:prstGeom>
        </p:spPr>
      </p:pic>
      <p:pic>
        <p:nvPicPr>
          <p:cNvPr id="93" name="Picture 9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0" y="5680605"/>
            <a:ext cx="886530" cy="1329795"/>
          </a:xfrm>
          <a:prstGeom prst="rect">
            <a:avLst/>
          </a:prstGeom>
        </p:spPr>
      </p:pic>
      <p:pic>
        <p:nvPicPr>
          <p:cNvPr id="94" name="Picture 9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808" y="118567"/>
            <a:ext cx="886530" cy="1329795"/>
          </a:xfrm>
          <a:prstGeom prst="rect">
            <a:avLst/>
          </a:prstGeom>
        </p:spPr>
      </p:pic>
      <p:pic>
        <p:nvPicPr>
          <p:cNvPr id="95" name="Picture 9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387" y="12734"/>
            <a:ext cx="886530" cy="1329795"/>
          </a:xfrm>
          <a:prstGeom prst="rect">
            <a:avLst/>
          </a:prstGeom>
        </p:spPr>
      </p:pic>
      <p:pic>
        <p:nvPicPr>
          <p:cNvPr id="96" name="Picture 9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041" y="12734"/>
            <a:ext cx="886530" cy="1329795"/>
          </a:xfrm>
          <a:prstGeom prst="rect">
            <a:avLst/>
          </a:prstGeom>
        </p:spPr>
      </p:pic>
      <p:pic>
        <p:nvPicPr>
          <p:cNvPr id="97" name="Picture 9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75" y="270967"/>
            <a:ext cx="886530" cy="1329795"/>
          </a:xfrm>
          <a:prstGeom prst="rect">
            <a:avLst/>
          </a:prstGeom>
        </p:spPr>
      </p:pic>
      <p:pic>
        <p:nvPicPr>
          <p:cNvPr id="98" name="Picture 9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17" y="1342529"/>
            <a:ext cx="886530" cy="1329795"/>
          </a:xfrm>
          <a:prstGeom prst="rect">
            <a:avLst/>
          </a:prstGeom>
        </p:spPr>
      </p:pic>
      <p:pic>
        <p:nvPicPr>
          <p:cNvPr id="99" name="Picture 9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496" y="1236696"/>
            <a:ext cx="886530" cy="1329795"/>
          </a:xfrm>
          <a:prstGeom prst="rect">
            <a:avLst/>
          </a:prstGeom>
        </p:spPr>
      </p:pic>
      <p:pic>
        <p:nvPicPr>
          <p:cNvPr id="100" name="Picture 9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150" y="1236696"/>
            <a:ext cx="886530" cy="1329795"/>
          </a:xfrm>
          <a:prstGeom prst="rect">
            <a:avLst/>
          </a:prstGeom>
        </p:spPr>
      </p:pic>
      <p:pic>
        <p:nvPicPr>
          <p:cNvPr id="101" name="Picture 10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984" y="1494929"/>
            <a:ext cx="886530" cy="1329795"/>
          </a:xfrm>
          <a:prstGeom prst="rect">
            <a:avLst/>
          </a:prstGeom>
        </p:spPr>
      </p:pic>
      <p:pic>
        <p:nvPicPr>
          <p:cNvPr id="102" name="Picture 10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808" y="2324134"/>
            <a:ext cx="886530" cy="1329795"/>
          </a:xfrm>
          <a:prstGeom prst="rect">
            <a:avLst/>
          </a:prstGeom>
        </p:spPr>
      </p:pic>
      <p:pic>
        <p:nvPicPr>
          <p:cNvPr id="103" name="Picture 10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387" y="2218301"/>
            <a:ext cx="886530" cy="1329795"/>
          </a:xfrm>
          <a:prstGeom prst="rect">
            <a:avLst/>
          </a:prstGeom>
        </p:spPr>
      </p:pic>
      <p:pic>
        <p:nvPicPr>
          <p:cNvPr id="104" name="Picture 10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041" y="2218301"/>
            <a:ext cx="886530" cy="1329795"/>
          </a:xfrm>
          <a:prstGeom prst="rect">
            <a:avLst/>
          </a:prstGeom>
        </p:spPr>
      </p:pic>
      <p:pic>
        <p:nvPicPr>
          <p:cNvPr id="105" name="Picture 10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75" y="2476534"/>
            <a:ext cx="886530" cy="1329795"/>
          </a:xfrm>
          <a:prstGeom prst="rect">
            <a:avLst/>
          </a:prstGeom>
        </p:spPr>
      </p:pic>
      <p:pic>
        <p:nvPicPr>
          <p:cNvPr id="106" name="Picture 10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17" y="3340134"/>
            <a:ext cx="886530" cy="1329795"/>
          </a:xfrm>
          <a:prstGeom prst="rect">
            <a:avLst/>
          </a:prstGeom>
        </p:spPr>
      </p:pic>
      <p:pic>
        <p:nvPicPr>
          <p:cNvPr id="107" name="Picture 10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496" y="3234301"/>
            <a:ext cx="886530" cy="1329795"/>
          </a:xfrm>
          <a:prstGeom prst="rect">
            <a:avLst/>
          </a:prstGeom>
        </p:spPr>
      </p:pic>
      <p:pic>
        <p:nvPicPr>
          <p:cNvPr id="108" name="Picture 10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150" y="3234301"/>
            <a:ext cx="886530" cy="1329795"/>
          </a:xfrm>
          <a:prstGeom prst="rect">
            <a:avLst/>
          </a:prstGeom>
        </p:spPr>
      </p:pic>
      <p:pic>
        <p:nvPicPr>
          <p:cNvPr id="109" name="Picture 10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984" y="3492534"/>
            <a:ext cx="886530" cy="1329795"/>
          </a:xfrm>
          <a:prstGeom prst="rect">
            <a:avLst/>
          </a:prstGeom>
        </p:spPr>
      </p:pic>
      <p:pic>
        <p:nvPicPr>
          <p:cNvPr id="110" name="Picture 10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317" y="4318628"/>
            <a:ext cx="886530" cy="1329795"/>
          </a:xfrm>
          <a:prstGeom prst="rect">
            <a:avLst/>
          </a:prstGeom>
        </p:spPr>
      </p:pic>
      <p:pic>
        <p:nvPicPr>
          <p:cNvPr id="111" name="Picture 11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896" y="4212795"/>
            <a:ext cx="886530" cy="1329795"/>
          </a:xfrm>
          <a:prstGeom prst="rect">
            <a:avLst/>
          </a:prstGeom>
        </p:spPr>
      </p:pic>
      <p:pic>
        <p:nvPicPr>
          <p:cNvPr id="112" name="Picture 11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550" y="4212795"/>
            <a:ext cx="886530" cy="1329795"/>
          </a:xfrm>
          <a:prstGeom prst="rect">
            <a:avLst/>
          </a:prstGeom>
        </p:spPr>
      </p:pic>
      <p:pic>
        <p:nvPicPr>
          <p:cNvPr id="113" name="Picture 11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84" y="4471028"/>
            <a:ext cx="886530" cy="1329795"/>
          </a:xfrm>
          <a:prstGeom prst="rect">
            <a:avLst/>
          </a:prstGeom>
        </p:spPr>
      </p:pic>
      <p:pic>
        <p:nvPicPr>
          <p:cNvPr id="114" name="Picture 11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026" y="5422372"/>
            <a:ext cx="886530" cy="1329795"/>
          </a:xfrm>
          <a:prstGeom prst="rect">
            <a:avLst/>
          </a:prstGeom>
        </p:spPr>
      </p:pic>
      <p:pic>
        <p:nvPicPr>
          <p:cNvPr id="115" name="Picture 11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05" y="5226232"/>
            <a:ext cx="886530" cy="1329795"/>
          </a:xfrm>
          <a:prstGeom prst="rect">
            <a:avLst/>
          </a:prstGeom>
        </p:spPr>
      </p:pic>
      <p:pic>
        <p:nvPicPr>
          <p:cNvPr id="116" name="Picture 115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659" y="5226232"/>
            <a:ext cx="886530" cy="1329795"/>
          </a:xfrm>
          <a:prstGeom prst="rect">
            <a:avLst/>
          </a:prstGeom>
        </p:spPr>
      </p:pic>
      <p:pic>
        <p:nvPicPr>
          <p:cNvPr id="117" name="Picture 11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475" y="5542590"/>
            <a:ext cx="886530" cy="1329795"/>
          </a:xfrm>
          <a:prstGeom prst="rect">
            <a:avLst/>
          </a:prstGeom>
        </p:spPr>
      </p:pic>
      <p:pic>
        <p:nvPicPr>
          <p:cNvPr id="118" name="Picture 117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854" y="6298935"/>
            <a:ext cx="886530" cy="1329795"/>
          </a:xfrm>
          <a:prstGeom prst="rect">
            <a:avLst/>
          </a:prstGeom>
        </p:spPr>
      </p:pic>
      <p:pic>
        <p:nvPicPr>
          <p:cNvPr id="119" name="Picture 118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433" y="6193102"/>
            <a:ext cx="886530" cy="1329795"/>
          </a:xfrm>
          <a:prstGeom prst="rect">
            <a:avLst/>
          </a:prstGeom>
        </p:spPr>
      </p:pic>
      <p:pic>
        <p:nvPicPr>
          <p:cNvPr id="120" name="Picture 119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87" y="6193102"/>
            <a:ext cx="886530" cy="1329795"/>
          </a:xfrm>
          <a:prstGeom prst="rect">
            <a:avLst/>
          </a:prstGeom>
        </p:spPr>
      </p:pic>
      <p:pic>
        <p:nvPicPr>
          <p:cNvPr id="121" name="Picture 120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1" y="6451335"/>
            <a:ext cx="886530" cy="1329795"/>
          </a:xfrm>
          <a:prstGeom prst="rect">
            <a:avLst/>
          </a:prstGeom>
        </p:spPr>
      </p:pic>
      <p:pic>
        <p:nvPicPr>
          <p:cNvPr id="122" name="Picture 121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317" y="6193102"/>
            <a:ext cx="886530" cy="1329795"/>
          </a:xfrm>
          <a:prstGeom prst="rect">
            <a:avLst/>
          </a:prstGeom>
        </p:spPr>
      </p:pic>
      <p:pic>
        <p:nvPicPr>
          <p:cNvPr id="123" name="Picture 122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296" y="5996962"/>
            <a:ext cx="886530" cy="1329795"/>
          </a:xfrm>
          <a:prstGeom prst="rect">
            <a:avLst/>
          </a:prstGeom>
        </p:spPr>
      </p:pic>
      <p:pic>
        <p:nvPicPr>
          <p:cNvPr id="124" name="Picture 12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0" y="5996962"/>
            <a:ext cx="886530" cy="1329795"/>
          </a:xfrm>
          <a:prstGeom prst="rect">
            <a:avLst/>
          </a:prstGeom>
        </p:spPr>
      </p:pic>
      <p:pic>
        <p:nvPicPr>
          <p:cNvPr id="125" name="Picture 124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766" y="6313320"/>
            <a:ext cx="886530" cy="1329795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3648077" y="2351513"/>
            <a:ext cx="118666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N=64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6903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cactus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2179453"/>
              </p:ext>
            </p:extLst>
          </p:nvPr>
        </p:nvGraphicFramePr>
        <p:xfrm>
          <a:off x="373062" y="1417638"/>
          <a:ext cx="3415772" cy="502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7886"/>
                <a:gridCol w="17078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 smtClean="0"/>
                        <a:t>Year</a:t>
                      </a:r>
                      <a:endParaRPr lang="en-US" sz="24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 smtClean="0"/>
                        <a:t># of Cactus</a:t>
                      </a:r>
                      <a:endParaRPr lang="en-US" sz="2400" u="sn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16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64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?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?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?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?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?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18000" y="2159000"/>
            <a:ext cx="4656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Is there a way to calculate this without drawing trees?</a:t>
            </a:r>
            <a:endParaRPr lang="en-US" sz="2800" dirty="0"/>
          </a:p>
        </p:txBody>
      </p:sp>
      <p:pic>
        <p:nvPicPr>
          <p:cNvPr id="7" name="Picture 6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104" y="274638"/>
            <a:ext cx="886530" cy="13297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60333" y="4019776"/>
            <a:ext cx="46566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Can you figure out the number of trees on year 8, without calculating all of the other years?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15242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Cholla</a:t>
            </a:r>
            <a:r>
              <a:rPr lang="en-US" dirty="0" smtClean="0"/>
              <a:t> populations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year 8, there will be…</a:t>
            </a:r>
          </a:p>
          <a:p>
            <a:pPr marL="0" indent="0" algn="ctr">
              <a:buNone/>
            </a:pPr>
            <a:r>
              <a:rPr lang="en-US" sz="3600" u="sng" dirty="0" smtClean="0"/>
              <a:t>65,536 </a:t>
            </a:r>
            <a:r>
              <a:rPr lang="en-US" sz="3600" u="sng" dirty="0" err="1" smtClean="0"/>
              <a:t>cholla</a:t>
            </a:r>
            <a:r>
              <a:rPr lang="en-US" sz="3600" u="sng" dirty="0" smtClean="0"/>
              <a:t>!</a:t>
            </a:r>
            <a:endParaRPr lang="en-US" sz="3600" u="sng" dirty="0"/>
          </a:p>
          <a:p>
            <a:r>
              <a:rPr lang="en-US" dirty="0" smtClean="0"/>
              <a:t>Does this seem realistic?  Why or why not?</a:t>
            </a:r>
          </a:p>
          <a:p>
            <a:endParaRPr lang="en-US" dirty="0"/>
          </a:p>
          <a:p>
            <a:r>
              <a:rPr lang="en-US" u="sng" dirty="0" smtClean="0"/>
              <a:t>Carrying Capacity</a:t>
            </a:r>
            <a:r>
              <a:rPr lang="en-US" dirty="0" smtClean="0"/>
              <a:t>- The maximum number of plants or animals that can live in a place.</a:t>
            </a:r>
          </a:p>
        </p:txBody>
      </p:sp>
      <p:pic>
        <p:nvPicPr>
          <p:cNvPr id="4" name="Picture 3" descr="220px-Cylindropuntia_bigelov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104" y="274638"/>
            <a:ext cx="886530" cy="132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1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33"/>
            <a:ext cx="8229600" cy="1143000"/>
          </a:xfrm>
        </p:spPr>
        <p:txBody>
          <a:bodyPr/>
          <a:lstStyle/>
          <a:p>
            <a:r>
              <a:rPr lang="en-US" dirty="0" smtClean="0"/>
              <a:t>Lizards</a:t>
            </a:r>
            <a:endParaRPr lang="en-US" dirty="0"/>
          </a:p>
        </p:txBody>
      </p:sp>
      <p:pic>
        <p:nvPicPr>
          <p:cNvPr id="7" name="Picture 6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3" y="1107261"/>
            <a:ext cx="2540000" cy="1549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86841" y="1476130"/>
            <a:ext cx="446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Western Banded Gecko (</a:t>
            </a:r>
            <a:r>
              <a:rPr lang="en-US" i="1" dirty="0" err="1" smtClean="0"/>
              <a:t>Coleonyx</a:t>
            </a:r>
            <a:r>
              <a:rPr lang="en-US" i="1" dirty="0" smtClean="0"/>
              <a:t> </a:t>
            </a:r>
            <a:r>
              <a:rPr lang="en-US" i="1" dirty="0" err="1" smtClean="0"/>
              <a:t>variegatus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9" name="Picture 8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67" y="3609161"/>
            <a:ext cx="2540000" cy="1549400"/>
          </a:xfrm>
          <a:prstGeom prst="rect">
            <a:avLst/>
          </a:prstGeom>
        </p:spPr>
      </p:pic>
      <p:pic>
        <p:nvPicPr>
          <p:cNvPr id="10" name="Picture 9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967" y="3609161"/>
            <a:ext cx="2540000" cy="1549400"/>
          </a:xfrm>
          <a:prstGeom prst="rect">
            <a:avLst/>
          </a:prstGeom>
        </p:spPr>
      </p:pic>
      <p:pic>
        <p:nvPicPr>
          <p:cNvPr id="11" name="Picture 10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633" y="3609161"/>
            <a:ext cx="2540000" cy="1549400"/>
          </a:xfrm>
          <a:prstGeom prst="rect">
            <a:avLst/>
          </a:prstGeom>
        </p:spPr>
      </p:pic>
      <p:pic>
        <p:nvPicPr>
          <p:cNvPr id="12" name="Picture 11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217" y="18819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3" name="Picture 12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50" y="4558228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084" y="45735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5" name="Picture 14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4" y="45735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16" name="Straight Arrow Connector 15"/>
          <p:cNvCxnSpPr>
            <a:stCxn id="7" idx="2"/>
            <a:endCxn id="9" idx="0"/>
          </p:cNvCxnSpPr>
          <p:nvPr/>
        </p:nvCxnSpPr>
        <p:spPr>
          <a:xfrm flipH="1">
            <a:off x="1570567" y="2656661"/>
            <a:ext cx="757766" cy="95250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7" idx="2"/>
            <a:endCxn id="11" idx="0"/>
          </p:cNvCxnSpPr>
          <p:nvPr/>
        </p:nvCxnSpPr>
        <p:spPr>
          <a:xfrm>
            <a:off x="2328333" y="2656661"/>
            <a:ext cx="5321300" cy="95250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328333" y="2603460"/>
            <a:ext cx="2434167" cy="100570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218784" y="2578292"/>
            <a:ext cx="3586549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 female offspring per year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763658" y="5609551"/>
            <a:ext cx="3588382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many geckos will there be in 5 years?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5248418" y="5761951"/>
            <a:ext cx="1357415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</a:t>
            </a:r>
            <a:r>
              <a:rPr lang="en-US" sz="2800" baseline="30000" dirty="0" smtClean="0"/>
              <a:t>5</a:t>
            </a:r>
            <a:r>
              <a:rPr lang="en-US" sz="2800" dirty="0" smtClean="0"/>
              <a:t> = 243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04113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33"/>
            <a:ext cx="8229600" cy="1143000"/>
          </a:xfrm>
        </p:spPr>
        <p:txBody>
          <a:bodyPr/>
          <a:lstStyle/>
          <a:p>
            <a:r>
              <a:rPr lang="en-US" dirty="0" smtClean="0"/>
              <a:t>Lizards</a:t>
            </a:r>
            <a:endParaRPr lang="en-US" dirty="0"/>
          </a:p>
        </p:txBody>
      </p:sp>
      <p:pic>
        <p:nvPicPr>
          <p:cNvPr id="7" name="Picture 6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3" y="1107261"/>
            <a:ext cx="2540000" cy="1549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6874" y="6488668"/>
            <a:ext cx="446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Western Banded Gecko (</a:t>
            </a:r>
            <a:r>
              <a:rPr lang="en-US" i="1" dirty="0" err="1" smtClean="0"/>
              <a:t>Coleonyx</a:t>
            </a:r>
            <a:r>
              <a:rPr lang="en-US" i="1" dirty="0" smtClean="0"/>
              <a:t> </a:t>
            </a:r>
            <a:r>
              <a:rPr lang="en-US" i="1" dirty="0" err="1" smtClean="0"/>
              <a:t>variegatus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9" name="Picture 8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67" y="3024161"/>
            <a:ext cx="2540000" cy="1549400"/>
          </a:xfrm>
          <a:prstGeom prst="rect">
            <a:avLst/>
          </a:prstGeom>
        </p:spPr>
      </p:pic>
      <p:pic>
        <p:nvPicPr>
          <p:cNvPr id="10" name="Picture 9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967" y="3024161"/>
            <a:ext cx="2540000" cy="1549400"/>
          </a:xfrm>
          <a:prstGeom prst="rect">
            <a:avLst/>
          </a:prstGeom>
        </p:spPr>
      </p:pic>
      <p:pic>
        <p:nvPicPr>
          <p:cNvPr id="11" name="Picture 10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633" y="3024161"/>
            <a:ext cx="2540000" cy="1549400"/>
          </a:xfrm>
          <a:prstGeom prst="rect">
            <a:avLst/>
          </a:prstGeom>
        </p:spPr>
      </p:pic>
      <p:pic>
        <p:nvPicPr>
          <p:cNvPr id="12" name="Picture 11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217" y="18819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3" name="Picture 12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350" y="3973228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084" y="39885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5" name="Picture 14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4" y="398856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16" name="Straight Arrow Connector 15"/>
          <p:cNvCxnSpPr>
            <a:stCxn id="7" idx="2"/>
            <a:endCxn id="9" idx="0"/>
          </p:cNvCxnSpPr>
          <p:nvPr/>
        </p:nvCxnSpPr>
        <p:spPr>
          <a:xfrm flipH="1">
            <a:off x="1570567" y="2656661"/>
            <a:ext cx="757766" cy="36750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7" idx="2"/>
            <a:endCxn id="11" idx="0"/>
          </p:cNvCxnSpPr>
          <p:nvPr/>
        </p:nvCxnSpPr>
        <p:spPr>
          <a:xfrm>
            <a:off x="2328333" y="2656661"/>
            <a:ext cx="5321300" cy="36750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2"/>
          </p:cNvCxnSpPr>
          <p:nvPr/>
        </p:nvCxnSpPr>
        <p:spPr>
          <a:xfrm>
            <a:off x="2328333" y="2656661"/>
            <a:ext cx="2434167" cy="95250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3075" y="6392294"/>
            <a:ext cx="3586549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 female offspring per year</a:t>
            </a:r>
            <a:endParaRPr lang="en-US" sz="2400" dirty="0"/>
          </a:p>
        </p:txBody>
      </p:sp>
      <p:pic>
        <p:nvPicPr>
          <p:cNvPr id="20" name="Picture 19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399" y="1158021"/>
            <a:ext cx="2540000" cy="1549400"/>
          </a:xfrm>
          <a:prstGeom prst="rect">
            <a:avLst/>
          </a:prstGeom>
        </p:spPr>
      </p:pic>
      <p:pic>
        <p:nvPicPr>
          <p:cNvPr id="21" name="Picture 20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283" y="1932721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4" name="Picture 33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4" y="4792623"/>
            <a:ext cx="2540000" cy="1549400"/>
          </a:xfrm>
          <a:prstGeom prst="rect">
            <a:avLst/>
          </a:prstGeom>
        </p:spPr>
      </p:pic>
      <p:pic>
        <p:nvPicPr>
          <p:cNvPr id="35" name="Picture 34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874" y="4792623"/>
            <a:ext cx="2540000" cy="1549400"/>
          </a:xfrm>
          <a:prstGeom prst="rect">
            <a:avLst/>
          </a:prstGeom>
        </p:spPr>
      </p:pic>
      <p:pic>
        <p:nvPicPr>
          <p:cNvPr id="36" name="Picture 35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40" y="4792623"/>
            <a:ext cx="2540000" cy="1549400"/>
          </a:xfrm>
          <a:prstGeom prst="rect">
            <a:avLst/>
          </a:prstGeom>
        </p:spPr>
      </p:pic>
      <p:pic>
        <p:nvPicPr>
          <p:cNvPr id="37" name="Picture 36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257" y="5741690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8" name="Picture 37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991" y="5757023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9" name="Picture 38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741" y="5757023"/>
            <a:ext cx="721499" cy="721499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40" name="Straight Arrow Connector 39"/>
          <p:cNvCxnSpPr>
            <a:stCxn id="20" idx="2"/>
            <a:endCxn id="34" idx="0"/>
          </p:cNvCxnSpPr>
          <p:nvPr/>
        </p:nvCxnSpPr>
        <p:spPr>
          <a:xfrm flipH="1">
            <a:off x="1603474" y="2707421"/>
            <a:ext cx="4136925" cy="208520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20" idx="2"/>
            <a:endCxn id="36" idx="0"/>
          </p:cNvCxnSpPr>
          <p:nvPr/>
        </p:nvCxnSpPr>
        <p:spPr>
          <a:xfrm>
            <a:off x="5740399" y="2707421"/>
            <a:ext cx="1942141" cy="208520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0" idx="2"/>
          </p:cNvCxnSpPr>
          <p:nvPr/>
        </p:nvCxnSpPr>
        <p:spPr>
          <a:xfrm flipH="1">
            <a:off x="4795407" y="2707421"/>
            <a:ext cx="944992" cy="208520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80070" y="4281173"/>
            <a:ext cx="7009050" cy="58477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What if there were 2 geckos at the start?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9212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 Rate Equation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02866" y="2357935"/>
            <a:ext cx="2336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/>
              <a:t>N=S*</a:t>
            </a:r>
            <a:r>
              <a:rPr lang="en-US" sz="6000" dirty="0" err="1" smtClean="0"/>
              <a:t>λ</a:t>
            </a:r>
            <a:r>
              <a:rPr lang="en-US" sz="6000" baseline="30000" dirty="0" err="1" smtClean="0"/>
              <a:t>t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452472"/>
            <a:ext cx="2520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 population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77928" y="4295577"/>
            <a:ext cx="299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Starting population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671706" y="3898748"/>
            <a:ext cx="1968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Growth rate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987022" y="3190862"/>
            <a:ext cx="90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Time</a:t>
            </a:r>
            <a:endParaRPr lang="en-US" sz="28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161361" y="3190862"/>
            <a:ext cx="1241505" cy="26161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81104" y="3190862"/>
            <a:ext cx="775308" cy="123110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392258" y="3190862"/>
            <a:ext cx="412251" cy="78483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" idx="3"/>
          </p:cNvCxnSpPr>
          <p:nvPr/>
        </p:nvCxnSpPr>
        <p:spPr>
          <a:xfrm flipH="1" flipV="1">
            <a:off x="5739188" y="2865767"/>
            <a:ext cx="1306826" cy="43303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8" y="4818797"/>
            <a:ext cx="2540000" cy="1549400"/>
          </a:xfrm>
          <a:prstGeom prst="rect">
            <a:avLst/>
          </a:prstGeom>
        </p:spPr>
      </p:pic>
      <p:pic>
        <p:nvPicPr>
          <p:cNvPr id="16" name="Picture 15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12" y="5593497"/>
            <a:ext cx="721499" cy="721499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67779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 Rate Equation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35384" y="1417638"/>
            <a:ext cx="2336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/>
              <a:t>N=S*</a:t>
            </a:r>
            <a:r>
              <a:rPr lang="en-US" sz="6000" dirty="0" err="1" smtClean="0"/>
              <a:t>λ</a:t>
            </a:r>
            <a:r>
              <a:rPr lang="en-US" sz="6000" baseline="30000" dirty="0" err="1" smtClean="0"/>
              <a:t>t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89718" y="2512175"/>
            <a:ext cx="2520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 population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10446" y="3355280"/>
            <a:ext cx="299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Starting population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604224" y="2958451"/>
            <a:ext cx="1968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Growth rate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919540" y="2250565"/>
            <a:ext cx="90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Time</a:t>
            </a:r>
            <a:endParaRPr lang="en-US" sz="28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93879" y="2250565"/>
            <a:ext cx="1241505" cy="26161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13622" y="2250565"/>
            <a:ext cx="775308" cy="123110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324776" y="2250565"/>
            <a:ext cx="412251" cy="78483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" idx="3"/>
          </p:cNvCxnSpPr>
          <p:nvPr/>
        </p:nvCxnSpPr>
        <p:spPr>
          <a:xfrm flipH="1" flipV="1">
            <a:off x="5671706" y="1925470"/>
            <a:ext cx="1306826" cy="43303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41493" y="4085166"/>
            <a:ext cx="2677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cs typeface="Calibri"/>
              </a:rPr>
              <a:t>N=(2)*3</a:t>
            </a:r>
            <a:r>
              <a:rPr lang="en-US" sz="5400" baseline="30000" dirty="0" smtClean="0">
                <a:cs typeface="Calibri"/>
              </a:rPr>
              <a:t>5</a:t>
            </a:r>
            <a:endParaRPr lang="en-US" sz="5400" dirty="0"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1493" y="5228166"/>
            <a:ext cx="41002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cs typeface="Calibri"/>
              </a:rPr>
              <a:t>N=486 geckos</a:t>
            </a:r>
            <a:endParaRPr lang="en-US" sz="5400" dirty="0">
              <a:cs typeface="Calibri"/>
            </a:endParaRPr>
          </a:p>
        </p:txBody>
      </p:sp>
      <p:pic>
        <p:nvPicPr>
          <p:cNvPr id="17" name="Picture 16" descr="T-COLVA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8" y="4861130"/>
            <a:ext cx="2540000" cy="1549400"/>
          </a:xfrm>
          <a:prstGeom prst="rect">
            <a:avLst/>
          </a:prstGeom>
        </p:spPr>
      </p:pic>
      <p:pic>
        <p:nvPicPr>
          <p:cNvPr id="18" name="Picture 17" descr="160px-Venus_symbol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12" y="5635830"/>
            <a:ext cx="721499" cy="721499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779073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322</Words>
  <Application>Microsoft Macintosh PowerPoint</Application>
  <PresentationFormat>On-screen Show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Exponential Growth</vt:lpstr>
      <vt:lpstr>Cholla Cactus</vt:lpstr>
      <vt:lpstr>Cholla Cactus</vt:lpstr>
      <vt:lpstr>Number of cactus</vt:lpstr>
      <vt:lpstr>Cholla populations</vt:lpstr>
      <vt:lpstr>Lizards</vt:lpstr>
      <vt:lpstr>Lizards</vt:lpstr>
      <vt:lpstr>Growth Rate Equation</vt:lpstr>
      <vt:lpstr>Growth Rate Equation</vt:lpstr>
      <vt:lpstr>Growth Rate Equation</vt:lpstr>
      <vt:lpstr>Growth Rate Equation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Exponents and Geometric Growth</dc:title>
  <dc:creator>Simon Stump</dc:creator>
  <cp:lastModifiedBy>Simon Stump</cp:lastModifiedBy>
  <cp:revision>15</cp:revision>
  <dcterms:created xsi:type="dcterms:W3CDTF">2013-10-31T19:17:38Z</dcterms:created>
  <dcterms:modified xsi:type="dcterms:W3CDTF">2014-02-14T17:29:24Z</dcterms:modified>
</cp:coreProperties>
</file>