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261" r:id="rId3"/>
    <p:sldId id="262" r:id="rId4"/>
    <p:sldId id="263" r:id="rId5"/>
    <p:sldId id="264" r:id="rId6"/>
    <p:sldId id="266" r:id="rId7"/>
    <p:sldId id="267" r:id="rId8"/>
    <p:sldId id="268" r:id="rId9"/>
    <p:sldId id="269" r:id="rId10"/>
    <p:sldId id="270" r:id="rId11"/>
    <p:sldId id="276" r:id="rId12"/>
    <p:sldId id="272" r:id="rId13"/>
    <p:sldId id="273" r:id="rId14"/>
    <p:sldId id="274" r:id="rId15"/>
    <p:sldId id="277" r:id="rId16"/>
    <p:sldId id="275" r:id="rId17"/>
  </p:sldIdLst>
  <p:sldSz cx="10080625" cy="7559675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DejaVu Sans" charset="0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DejaVu Sans" charset="0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DejaVu Sans" charset="0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DejaVu Sans" charset="0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DejaVu San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DejaVu San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DejaVu San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DejaVu San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DejaVu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618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16F4656D-217E-41CC-A04C-F84FFFDE471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4541DA9-A43C-4054-B355-8C2A561DE957}" type="slidenum">
              <a:rPr lang="en-US"/>
              <a:pPr/>
              <a:t>1</a:t>
            </a:fld>
            <a:endParaRPr lang="en-US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94536A5-A082-4F2F-957B-F1F88FD98B64}" type="slidenum">
              <a:rPr lang="en-US"/>
              <a:pPr/>
              <a:t>10</a:t>
            </a:fld>
            <a:endParaRPr lang="en-US"/>
          </a:p>
        </p:txBody>
      </p:sp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7DCD44A-BA1A-4089-93BB-AAD79B85D3C3}" type="slidenum">
              <a:rPr lang="en-US"/>
              <a:pPr/>
              <a:t>12</a:t>
            </a:fld>
            <a:endParaRPr lang="en-US"/>
          </a:p>
        </p:txBody>
      </p:sp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08098A1-2F4F-4CCE-BA6F-9519B4BAAEF1}" type="slidenum">
              <a:rPr lang="en-US"/>
              <a:pPr/>
              <a:t>13</a:t>
            </a:fld>
            <a:endParaRPr lang="en-US"/>
          </a:p>
        </p:txBody>
      </p:sp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81AA23B-4D79-4A5E-B539-392070F324D7}" type="slidenum">
              <a:rPr lang="en-US"/>
              <a:pPr/>
              <a:t>14</a:t>
            </a:fld>
            <a:endParaRPr lang="en-US"/>
          </a:p>
        </p:txBody>
      </p:sp>
      <p:sp>
        <p:nvSpPr>
          <p:cNvPr id="419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602933A-99EF-4116-BEED-009B7056D967}" type="slidenum">
              <a:rPr lang="en-US"/>
              <a:pPr/>
              <a:t>16</a:t>
            </a:fld>
            <a:endParaRPr lang="en-US"/>
          </a:p>
        </p:txBody>
      </p:sp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B334DF-5922-4FBA-9E98-6BB83B36F609}" type="slidenum">
              <a:rPr lang="en-US"/>
              <a:pPr/>
              <a:t>2</a:t>
            </a:fld>
            <a:endParaRPr lang="en-US"/>
          </a:p>
        </p:txBody>
      </p:sp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E63B61-48DF-4C6E-A066-576D7825D759}" type="slidenum">
              <a:rPr lang="en-US"/>
              <a:pPr/>
              <a:t>3</a:t>
            </a:fld>
            <a:endParaRPr lang="en-US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D0228A2-CF9C-4D80-9857-7C2E1FD49932}" type="slidenum">
              <a:rPr lang="en-US"/>
              <a:pPr/>
              <a:t>4</a:t>
            </a:fld>
            <a:endParaRPr lang="en-US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1F10498-F1EF-43ED-8640-45D21AF40BE2}" type="slidenum">
              <a:rPr lang="en-US"/>
              <a:pPr/>
              <a:t>5</a:t>
            </a:fld>
            <a:endParaRPr lang="en-US"/>
          </a:p>
        </p:txBody>
      </p:sp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A7CCEE9-E913-4B54-AE6D-41BA3B14DA5F}" type="slidenum">
              <a:rPr lang="en-US"/>
              <a:pPr/>
              <a:t>6</a:t>
            </a:fld>
            <a:endParaRPr lang="en-US"/>
          </a:p>
        </p:txBody>
      </p:sp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E3C41E-D23F-4DF4-B64F-53CC6D8EF26B}" type="slidenum">
              <a:rPr lang="en-US"/>
              <a:pPr/>
              <a:t>7</a:t>
            </a:fld>
            <a:endParaRPr lang="en-US"/>
          </a:p>
        </p:txBody>
      </p:sp>
      <p:sp>
        <p:nvSpPr>
          <p:cNvPr id="34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860E72A-2B25-4D6D-B7E6-AF33DE6FBA70}" type="slidenum">
              <a:rPr lang="en-US"/>
              <a:pPr/>
              <a:t>8</a:t>
            </a:fld>
            <a:endParaRPr lang="en-US"/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D4BE077-CDD7-4938-8F8E-0A7B685D2F2B}" type="slidenum">
              <a:rPr lang="en-US"/>
              <a:pPr/>
              <a:t>9</a:t>
            </a:fld>
            <a:endParaRPr lang="en-US"/>
          </a:p>
        </p:txBody>
      </p:sp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77875" y="4776788"/>
            <a:ext cx="6218238" cy="4435475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93F7D38-A928-420B-89E5-5B15886E64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D53E26C-2729-4511-810E-441E86792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F9C2776-4758-4CD9-8241-EE8DF738C9B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7226300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fld id="{D13DF73A-2B7C-46F3-886D-0251D0860F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379B0D0-C8A1-4F8F-9CB2-4D5E8D2601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FAE4D64-E074-4E46-B15E-6B2A82FA81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F895934-9797-431D-987E-B79E7B551F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0743FA9-0900-420E-BA45-57B1365F2E7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41C62AF-EA5E-4A99-8BE1-6DD6EF2A7F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B0A5FDF-3AB5-4D46-BA77-83872F8460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0AC844E-C3E0-4667-A3D0-51E1F4EBE3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50E10E9-8983-4271-9A6B-71AEF390ABB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6300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CE0B853B-3070-4450-8FA0-4E5BCCB1C60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DejaVu Sans" charset="0"/>
        </a:defRPr>
      </a:lvl2pPr>
      <a:lvl3pPr marL="1143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DejaVu Sans" charset="0"/>
        </a:defRPr>
      </a:lvl3pPr>
      <a:lvl4pPr marL="1600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DejaVu Sans" charset="0"/>
        </a:defRPr>
      </a:lvl4pPr>
      <a:lvl5pPr marL="20574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DejaVu Sans" charset="0"/>
        </a:defRPr>
      </a:lvl5pPr>
      <a:lvl6pPr marL="25146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DejaVu Sans" charset="0"/>
        </a:defRPr>
      </a:lvl6pPr>
      <a:lvl7pPr marL="29718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DejaVu Sans" charset="0"/>
        </a:defRPr>
      </a:lvl7pPr>
      <a:lvl8pPr marL="34290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DejaVu Sans" charset="0"/>
        </a:defRPr>
      </a:lvl8pPr>
      <a:lvl9pPr marL="3886200" indent="-228600" algn="ctr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DejaVu Sans" charset="0"/>
        </a:defRPr>
      </a:lvl9pPr>
    </p:titleStyle>
    <p:bodyStyle>
      <a:lvl1pPr marL="342900" indent="-342900" algn="l" defTabSz="457200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57200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57200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503238" y="346075"/>
            <a:ext cx="9070975" cy="6365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8224" rIns="0" bIns="0" anchor="ctr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>
                <a:solidFill>
                  <a:srgbClr val="000000"/>
                </a:solidFill>
              </a:rPr>
              <a:t>MATHLETES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>
                <a:solidFill>
                  <a:srgbClr val="000000"/>
                </a:solidFill>
              </a:rPr>
              <a:t>10-24-12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The Constant Quotient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2" y="1417637"/>
            <a:ext cx="9070975" cy="4989513"/>
          </a:xfrm>
          <a:ln/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1, 1, 2, 3, 5, 8, 13, 21, 34, 55, 89...</a:t>
            </a:r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Observe the following: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5/3 = 1.6666...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8/5 = 1.6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13/8 = 1.625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21/13 </a:t>
            </a:r>
            <a:r>
              <a:rPr lang="en-US" dirty="0" smtClean="0"/>
              <a:t>≈ </a:t>
            </a:r>
            <a:r>
              <a:rPr lang="en-US" dirty="0"/>
              <a:t>1.6154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34/21 </a:t>
            </a:r>
            <a:r>
              <a:rPr lang="en-US" dirty="0" smtClean="0"/>
              <a:t>≈ </a:t>
            </a:r>
            <a:r>
              <a:rPr lang="en-US" dirty="0"/>
              <a:t>1.6190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55/34 </a:t>
            </a:r>
            <a:r>
              <a:rPr lang="en-US" dirty="0" smtClean="0"/>
              <a:t>≈ </a:t>
            </a:r>
            <a:r>
              <a:rPr lang="en-US" dirty="0"/>
              <a:t>1.6176</a:t>
            </a:r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As we take quotients of consecutive terms, they get closer and closer to some particular number.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Constant Quotient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It also satisfies the following equations:</a:t>
            </a:r>
          </a:p>
          <a:p>
            <a:endParaRPr lang="en-US" dirty="0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1077912" y="1798637"/>
          <a:ext cx="7924800" cy="2457450"/>
        </p:xfrm>
        <a:graphic>
          <a:graphicData uri="http://schemas.openxmlformats.org/presentationml/2006/ole">
            <p:oleObj spid="_x0000_s44034" name="Equation" r:id="rId3" imgW="1346040" imgH="43164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068512" y="5151437"/>
          <a:ext cx="5454359" cy="1998663"/>
        </p:xfrm>
        <a:graphic>
          <a:graphicData uri="http://schemas.openxmlformats.org/presentationml/2006/ole">
            <p:oleObj spid="_x0000_s44035" name="Equation" r:id="rId4" imgW="1143000" imgH="419040" progId="Equation.3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φ </a:t>
            </a:r>
            <a:r>
              <a:rPr lang="en-US" dirty="0" smtClean="0"/>
              <a:t>≈ </a:t>
            </a:r>
            <a:r>
              <a:rPr lang="en-US" dirty="0"/>
              <a:t>1.618034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  <a:ln/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The most “aesthetically pleasing” rectangle has a length to width ratio of φ:1 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9625" y="2711450"/>
            <a:ext cx="5692775" cy="414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7975"/>
            <a:ext cx="9070975" cy="1250950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Fibonacci Numbers and the Golden Ratio in art and nature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  <a:ln/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The Parthenon in Greece</a:t>
            </a: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0488" y="2349500"/>
            <a:ext cx="7554912" cy="4965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7975"/>
            <a:ext cx="9070975" cy="1250950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Fibonacci Numbers and the Golden Ratio in art and nature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  <a:ln/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Count the number of spirals in the sunflower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2379663"/>
            <a:ext cx="5302250" cy="4706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Stars! (At least their drawings)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8112" y="1951037"/>
            <a:ext cx="4962525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7975"/>
            <a:ext cx="9070975" cy="1250950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A Formula connecting the Golden Ratio to the Fibonacci Sequence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  <a:ln/>
        </p:spPr>
        <p:txBody>
          <a:bodyPr/>
          <a:lstStyle/>
          <a:p>
            <a:pPr marL="431800" indent="-323850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431800" indent="-323850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431800" indent="-323850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431800" indent="-323850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431800" indent="-323850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/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/>
              <a:t>S</a:t>
            </a:r>
            <a:r>
              <a:rPr lang="en-US" baseline="-33000" dirty="0"/>
              <a:t>1</a:t>
            </a:r>
            <a:r>
              <a:rPr lang="en-US" dirty="0"/>
              <a:t> = 1, S</a:t>
            </a:r>
            <a:r>
              <a:rPr lang="en-US" baseline="-33000" dirty="0"/>
              <a:t>2</a:t>
            </a:r>
            <a:r>
              <a:rPr lang="en-US" dirty="0"/>
              <a:t> = 1, S</a:t>
            </a:r>
            <a:r>
              <a:rPr lang="en-US" baseline="-33000" dirty="0"/>
              <a:t>3</a:t>
            </a:r>
            <a:r>
              <a:rPr lang="en-US" dirty="0"/>
              <a:t> = 2, S</a:t>
            </a:r>
            <a:r>
              <a:rPr lang="en-US" baseline="-33000" dirty="0"/>
              <a:t>4</a:t>
            </a:r>
            <a:r>
              <a:rPr lang="en-US" dirty="0"/>
              <a:t> = 3...</a:t>
            </a: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2792413" y="2174875"/>
          <a:ext cx="4289425" cy="1776413"/>
        </p:xfrm>
        <a:graphic>
          <a:graphicData uri="http://schemas.openxmlformats.org/presentationml/2006/ole">
            <p:oleObj spid="_x0000_s22531" name="Equation" r:id="rId4" imgW="1079280" imgH="457200" progId="Equation.3">
              <p:embed/>
            </p:oleObj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Fibonacci Numbers and </a:t>
            </a:r>
            <a:br>
              <a:rPr lang="en-US"/>
            </a:br>
            <a:r>
              <a:rPr lang="en-US"/>
              <a:t>“The Golden Ratio”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503238" y="1814513"/>
            <a:ext cx="9070975" cy="4899025"/>
          </a:xfrm>
          <a:prstGeom prst="rect">
            <a:avLst/>
          </a:prstGeom>
          <a:noFill/>
          <a:ln/>
        </p:spPr>
        <p:txBody>
          <a:bodyPr lIns="0" tIns="28224" rIns="0" bIns="0" anchor="ctr"/>
          <a:lstStyle/>
          <a:p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286000"/>
            <a:ext cx="5373688" cy="3948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Sequences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  <a:ln/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A sequence of numbers can be any list of numbers</a:t>
            </a:r>
          </a:p>
          <a:p>
            <a:pPr marL="863600" lvl="1" indent="-323850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/>
              <a:t>1, 2, 3, 4, 5, 6, 7, 8, 9, 10...</a:t>
            </a:r>
          </a:p>
          <a:p>
            <a:pPr marL="863600" lvl="1" indent="-323850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/>
              <a:t>2, 3, 5, 7, 11, 13, 17, 19...</a:t>
            </a:r>
          </a:p>
          <a:p>
            <a:pPr marL="863600" lvl="1" indent="-323850">
              <a:spcAft>
                <a:spcPts val="1425"/>
              </a:spcAft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/>
              <a:t>1, 4, 9, 16, 25, 36, 49, 64...</a:t>
            </a:r>
          </a:p>
          <a:p>
            <a:pPr marL="863600" lvl="1" indent="-323850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/>
              <a:t>Often, we are interested in sequences with some kind of pattern or rule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>
                <a:latin typeface="Electron" charset="0"/>
              </a:rPr>
              <a:t>Examples of sequences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9070975" cy="4989513"/>
          </a:xfrm>
          <a:ln/>
        </p:spPr>
        <p:txBody>
          <a:bodyPr tIns="0"/>
          <a:lstStyle/>
          <a:p>
            <a:pPr marL="431800" indent="-323850"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>
                <a:latin typeface="Electron" charset="0"/>
              </a:rPr>
              <a:t>What rules or patterns do you see from the following sequences?</a:t>
            </a:r>
          </a:p>
          <a:p>
            <a:pPr marL="863600" lvl="1" indent="-323850"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>
                <a:latin typeface="Electron" charset="0"/>
              </a:rPr>
              <a:t>3, 9, 15, 21, 27, 33...</a:t>
            </a:r>
          </a:p>
          <a:p>
            <a:pPr marL="863600" lvl="1" indent="-323850"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>
                <a:latin typeface="Electron" charset="0"/>
              </a:rPr>
              <a:t>1, 3, 9, 27, 81, 243, 729...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>
                <a:latin typeface="Electron" charset="0"/>
              </a:rPr>
              <a:t>Examples of sequences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9070975" cy="4989513"/>
          </a:xfrm>
          <a:ln/>
        </p:spPr>
        <p:txBody>
          <a:bodyPr tIns="0"/>
          <a:lstStyle/>
          <a:p>
            <a:pPr marL="431800" indent="-323850"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>
                <a:latin typeface="Electron" charset="0"/>
              </a:rPr>
              <a:t>3, 9, 15, 21, 27, 33...</a:t>
            </a:r>
          </a:p>
          <a:p>
            <a:pPr marL="863600" lvl="1" indent="-323850">
              <a:lnSpc>
                <a:spcPct val="100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>
                <a:latin typeface="Electron" charset="0"/>
              </a:rPr>
              <a:t>Add 6 to the previous number</a:t>
            </a:r>
          </a:p>
          <a:p>
            <a:pPr marL="863600" lvl="1" indent="-323850">
              <a:lnSpc>
                <a:spcPct val="100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>
                <a:latin typeface="Electron" charset="0"/>
              </a:rPr>
              <a:t>S</a:t>
            </a:r>
            <a:r>
              <a:rPr lang="en-US" sz="4800" baseline="-33000">
                <a:latin typeface="Electron" charset="0"/>
              </a:rPr>
              <a:t>n</a:t>
            </a:r>
            <a:r>
              <a:rPr lang="en-US" sz="4800">
                <a:latin typeface="Electron" charset="0"/>
              </a:rPr>
              <a:t> = S</a:t>
            </a:r>
            <a:r>
              <a:rPr lang="en-US" sz="4800" baseline="-33000">
                <a:latin typeface="Electron" charset="0"/>
              </a:rPr>
              <a:t>n-1</a:t>
            </a:r>
            <a:r>
              <a:rPr lang="en-US" sz="4800">
                <a:latin typeface="Electron" charset="0"/>
              </a:rPr>
              <a:t> + 6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/>
          <a:lstStyle/>
          <a:p>
            <a:pPr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>
                <a:latin typeface="Electron" charset="0"/>
              </a:rPr>
              <a:t>Examples of sequences</a:t>
            </a: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9070975" cy="4989513"/>
          </a:xfrm>
          <a:ln/>
        </p:spPr>
        <p:txBody>
          <a:bodyPr tIns="0"/>
          <a:lstStyle/>
          <a:p>
            <a:pPr marL="431800" indent="-323850"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>
                <a:latin typeface="Electron" charset="0"/>
              </a:rPr>
              <a:t>1, 3, 9, 27, 81, 243...</a:t>
            </a:r>
          </a:p>
          <a:p>
            <a:pPr marL="863600" lvl="1" indent="-323850">
              <a:lnSpc>
                <a:spcPct val="100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>
                <a:latin typeface="Electron" charset="0"/>
              </a:rPr>
              <a:t>Multiply the previous number by 3 </a:t>
            </a:r>
          </a:p>
          <a:p>
            <a:pPr marL="863600" lvl="1" indent="-323850">
              <a:lnSpc>
                <a:spcPct val="100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>
                <a:latin typeface="Electron" charset="0"/>
              </a:rPr>
              <a:t>S</a:t>
            </a:r>
            <a:r>
              <a:rPr lang="en-US" sz="4800" baseline="-33000">
                <a:latin typeface="Electron" charset="0"/>
              </a:rPr>
              <a:t>n</a:t>
            </a:r>
            <a:r>
              <a:rPr lang="en-US" sz="4800">
                <a:latin typeface="Electron" charset="0"/>
              </a:rPr>
              <a:t> = 3*S</a:t>
            </a:r>
            <a:r>
              <a:rPr lang="en-US" sz="4800" baseline="-33000">
                <a:latin typeface="Electron" charset="0"/>
              </a:rPr>
              <a:t>n-1</a:t>
            </a:r>
            <a:r>
              <a:rPr lang="en-US" sz="4800">
                <a:latin typeface="Electron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The Fibonacci Sequence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  <a:ln/>
        </p:spPr>
        <p:txBody>
          <a:bodyPr tIns="0"/>
          <a:lstStyle/>
          <a:p>
            <a:pPr marL="431800" indent="-323850"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 dirty="0">
                <a:latin typeface="Electron" charset="0"/>
              </a:rPr>
              <a:t>Start with the numbers 1 and 1, and apply the following rule:</a:t>
            </a:r>
          </a:p>
          <a:p>
            <a:pPr marL="431800" indent="-323850" algn="ctr">
              <a:lnSpc>
                <a:spcPct val="100000"/>
              </a:lnSpc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8000" dirty="0" err="1" smtClean="0">
                <a:latin typeface="Electron" charset="0"/>
              </a:rPr>
              <a:t>S</a:t>
            </a:r>
            <a:r>
              <a:rPr lang="en-US" sz="8000" baseline="-33000" dirty="0" err="1" smtClean="0">
                <a:latin typeface="Electron" charset="0"/>
              </a:rPr>
              <a:t>n</a:t>
            </a:r>
            <a:r>
              <a:rPr lang="en-US" sz="8000" dirty="0" smtClean="0">
                <a:latin typeface="Electron" charset="0"/>
              </a:rPr>
              <a:t> </a:t>
            </a:r>
            <a:r>
              <a:rPr lang="en-US" sz="8000" dirty="0">
                <a:latin typeface="Electron" charset="0"/>
              </a:rPr>
              <a:t>= S</a:t>
            </a:r>
            <a:r>
              <a:rPr lang="en-US" sz="8000" baseline="-33000" dirty="0">
                <a:latin typeface="Electron" charset="0"/>
              </a:rPr>
              <a:t>n-1</a:t>
            </a:r>
            <a:r>
              <a:rPr lang="en-US" sz="8000" dirty="0">
                <a:latin typeface="Electron" charset="0"/>
              </a:rPr>
              <a:t> + S</a:t>
            </a:r>
            <a:r>
              <a:rPr lang="en-US" sz="8000" baseline="-33000" dirty="0">
                <a:latin typeface="Electron" charset="0"/>
              </a:rPr>
              <a:t>n-2</a:t>
            </a:r>
          </a:p>
          <a:p>
            <a:pPr marL="431800" indent="-323850">
              <a:lnSpc>
                <a:spcPct val="100000"/>
              </a:lnSpc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4800" dirty="0" smtClean="0">
                <a:latin typeface="Electron" charset="0"/>
              </a:rPr>
              <a:t>In </a:t>
            </a:r>
            <a:r>
              <a:rPr lang="en-US" sz="4800" dirty="0">
                <a:latin typeface="Electron" charset="0"/>
              </a:rPr>
              <a:t>other words, the next term is found from adding up the previous 2 numbers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The First Few Fibonacci Numbers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  <a:ln/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1, 1, 2, 3, 5, 8, 13, 21, 34, 55, 89...</a:t>
            </a:r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It goes on forever!</a:t>
            </a:r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A few things to note:</a:t>
            </a:r>
          </a:p>
          <a:p>
            <a:pPr marL="863600" lvl="1" indent="-323850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/>
              <a:t>Has both even and odd numbers</a:t>
            </a:r>
          </a:p>
          <a:p>
            <a:pPr marL="863600" lvl="1" indent="-323850">
              <a:spcAft>
                <a:spcPts val="1425"/>
              </a:spcAft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/>
              <a:t>Has both prime and composite numbers</a:t>
            </a:r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What other properties might this sequence have?</a:t>
            </a:r>
          </a:p>
          <a:p>
            <a:pPr marL="863600" lvl="1" indent="-323850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7975"/>
            <a:ext cx="9070975" cy="1250950"/>
          </a:xfrm>
          <a:ln/>
        </p:spPr>
        <p:txBody>
          <a:bodyPr tIns="38807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/>
              <a:t>Can you start with different numbers?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03238" y="1768475"/>
            <a:ext cx="9070975" cy="4989513"/>
          </a:xfrm>
          <a:ln/>
        </p:spPr>
        <p:txBody>
          <a:bodyPr/>
          <a:lstStyle/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Of course! 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 dirty="0" smtClean="0"/>
              <a:t>4, -3, 1, -2, -1, -3, -4, -7, -11...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 dirty="0" smtClean="0"/>
              <a:t>1, 6, 7, 13, 20, 33, 53, 86...</a:t>
            </a:r>
          </a:p>
          <a:p>
            <a:pPr marL="863600" lvl="1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sz="3200" dirty="0" smtClean="0"/>
              <a:t>0, 0, 0, 0, 0...</a:t>
            </a:r>
          </a:p>
          <a:p>
            <a:pPr marL="431800" indent="-323850">
              <a:buSzPct val="45000"/>
              <a:buFont typeface="Wingdings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en-US" dirty="0" smtClean="0"/>
          </a:p>
          <a:p>
            <a:pPr marL="431800" indent="-323850">
              <a:buSzPct val="45000"/>
              <a:buFont typeface="Wingdings" charset="2"/>
              <a:buChar char="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en-US" dirty="0" smtClean="0"/>
              <a:t>It turns out they all have similar properties (except the silly 0,0,0... case) 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"/>
        <a:cs typeface="DejaVu Sans"/>
      </a:majorFont>
      <a:minorFont>
        <a:latin typeface="Arial"/>
        <a:ea typeface="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DejaVu San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520</Words>
  <Application>Microsoft Office PowerPoint</Application>
  <PresentationFormat>Custom</PresentationFormat>
  <Paragraphs>83</Paragraphs>
  <Slides>16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Equation</vt:lpstr>
      <vt:lpstr>Slide 1</vt:lpstr>
      <vt:lpstr>Fibonacci Numbers and  “The Golden Ratio”</vt:lpstr>
      <vt:lpstr>Sequences</vt:lpstr>
      <vt:lpstr>Examples of sequences</vt:lpstr>
      <vt:lpstr>Examples of sequences</vt:lpstr>
      <vt:lpstr>Examples of sequences</vt:lpstr>
      <vt:lpstr>The Fibonacci Sequence</vt:lpstr>
      <vt:lpstr>The First Few Fibonacci Numbers</vt:lpstr>
      <vt:lpstr>Can you start with different numbers?</vt:lpstr>
      <vt:lpstr>The Constant Quotient</vt:lpstr>
      <vt:lpstr>The Constant Quotient</vt:lpstr>
      <vt:lpstr>φ ≈ 1.618034</vt:lpstr>
      <vt:lpstr>Fibonacci Numbers and the Golden Ratio in art and nature</vt:lpstr>
      <vt:lpstr>Fibonacci Numbers and the Golden Ratio in art and nature</vt:lpstr>
      <vt:lpstr>Stars! (At least their drawings)</vt:lpstr>
      <vt:lpstr>A Formula connecting the Golden Ratio to the Fibonacci Sequence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Mitchell Wilson</dc:creator>
  <cp:lastModifiedBy>Mitchell Wilson</cp:lastModifiedBy>
  <cp:revision>10</cp:revision>
  <cp:lastPrinted>1601-01-01T00:00:00Z</cp:lastPrinted>
  <dcterms:created xsi:type="dcterms:W3CDTF">2012-10-22T21:30:44Z</dcterms:created>
  <dcterms:modified xsi:type="dcterms:W3CDTF">2012-11-19T06:11:22Z</dcterms:modified>
</cp:coreProperties>
</file>