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80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B4C9FFC-773A-4D12-9DFC-3F0631C0AC80}" type="datetimeFigureOut">
              <a:rPr lang="en-US" smtClean="0"/>
              <a:pPr/>
              <a:t>11/18/2012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0C9268F-6EA3-4E15-9E56-561C746BCF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Time Is It?</a:t>
            </a:r>
            <a:endParaRPr lang="en-US" dirty="0"/>
          </a:p>
        </p:txBody>
      </p:sp>
      <p:pic>
        <p:nvPicPr>
          <p:cNvPr id="4" name="Content Placeholder 3" descr="2012-09-15 18.42.44binarytim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88016" y="1774825"/>
            <a:ext cx="6167967" cy="46259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Permutations (Order Matters)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How many ways can you choose r people from a group of size n if the order matters?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048000" y="4038600"/>
          <a:ext cx="3008312" cy="2544763"/>
        </p:xfrm>
        <a:graphic>
          <a:graphicData uri="http://schemas.openxmlformats.org/presentationml/2006/ole">
            <p:oleObj spid="_x0000_s3074" name="Equation" r:id="rId3" imgW="49500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Permutations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6000" dirty="0" smtClean="0"/>
              <a:t>7 people are running a race. In how many different ways can first, second, and third place awards get handed out?</a:t>
            </a:r>
          </a:p>
          <a:p>
            <a:r>
              <a:rPr lang="en-US" sz="6000" dirty="0" smtClean="0"/>
              <a:t>n = 7, r = 3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Permutations Example</a:t>
            </a:r>
            <a:endParaRPr lang="en-US" dirty="0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>
            <p:ph idx="1"/>
          </p:nvPr>
        </p:nvGraphicFramePr>
        <p:xfrm>
          <a:off x="228600" y="2057400"/>
          <a:ext cx="8915400" cy="3771900"/>
        </p:xfrm>
        <a:graphic>
          <a:graphicData uri="http://schemas.openxmlformats.org/presentationml/2006/ole">
            <p:oleObj spid="_x0000_s28674" name="Equation" r:id="rId3" imgW="1981080" imgH="838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Combinations (Order Doesn’t Matter)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How many ways can you choose r people from a group of size n if the order DOESN’T matter?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701925" y="4038600"/>
          <a:ext cx="3702050" cy="2544763"/>
        </p:xfrm>
        <a:graphic>
          <a:graphicData uri="http://schemas.openxmlformats.org/presentationml/2006/ole">
            <p:oleObj spid="_x0000_s29698" name="Equation" r:id="rId3" imgW="6094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6000" dirty="0" smtClean="0"/>
              <a:t>The </a:t>
            </a:r>
            <a:r>
              <a:rPr lang="en-US" sz="6000" dirty="0" err="1" smtClean="0"/>
              <a:t>Mathletes</a:t>
            </a:r>
            <a:r>
              <a:rPr lang="en-US" sz="6000" dirty="0" smtClean="0"/>
              <a:t> club has 8 members. We need to send 2 students to the front office. How many different combinations of 2 students can we send?</a:t>
            </a:r>
          </a:p>
          <a:p>
            <a:r>
              <a:rPr lang="en-US" sz="6000" dirty="0" smtClean="0"/>
              <a:t>n=8, r = 2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Combinations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answer as before:</a:t>
            </a:r>
            <a:endParaRPr lang="en-US" dirty="0"/>
          </a:p>
        </p:txBody>
      </p:sp>
      <p:graphicFrame>
        <p:nvGraphicFramePr>
          <p:cNvPr id="31746" name="Content Placeholder 3"/>
          <p:cNvGraphicFramePr>
            <a:graphicFrameLocks noChangeAspect="1"/>
          </p:cNvGraphicFramePr>
          <p:nvPr/>
        </p:nvGraphicFramePr>
        <p:xfrm>
          <a:off x="0" y="2590800"/>
          <a:ext cx="9144000" cy="1895314"/>
        </p:xfrm>
        <a:graphic>
          <a:graphicData uri="http://schemas.openxmlformats.org/presentationml/2006/ole">
            <p:oleObj spid="_x0000_s31746" name="Equation" r:id="rId3" imgW="236196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Notations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Permutations</a:t>
            </a:r>
          </a:p>
          <a:p>
            <a:pPr lvl="1"/>
            <a:r>
              <a:rPr lang="en-US" dirty="0" err="1" smtClean="0"/>
              <a:t>nPr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n,r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Combinations</a:t>
            </a:r>
          </a:p>
          <a:p>
            <a:pPr lvl="1"/>
            <a:r>
              <a:rPr lang="en-US" dirty="0" err="1" smtClean="0"/>
              <a:t>nCr</a:t>
            </a:r>
            <a:r>
              <a:rPr lang="en-US" dirty="0" smtClean="0"/>
              <a:t>, C(</a:t>
            </a:r>
            <a:r>
              <a:rPr lang="en-US" dirty="0" err="1" smtClean="0"/>
              <a:t>n,r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“n choose r” </a:t>
            </a:r>
          </a:p>
          <a:p>
            <a:pPr lvl="1"/>
            <a:r>
              <a:rPr lang="en-US" dirty="0" smtClean="0"/>
              <a:t>  </a:t>
            </a:r>
          </a:p>
          <a:p>
            <a:pPr lvl="1"/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295400" y="4953000"/>
          <a:ext cx="666750" cy="1143000"/>
        </p:xfrm>
        <a:graphic>
          <a:graphicData uri="http://schemas.openxmlformats.org/presentationml/2006/ole">
            <p:oleObj spid="_x0000_s32770" name="Equation" r:id="rId3" imgW="2664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each of the following: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patterns show up?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447800" y="2438400"/>
          <a:ext cx="6085417" cy="1752600"/>
        </p:xfrm>
        <a:graphic>
          <a:graphicData uri="http://schemas.openxmlformats.org/presentationml/2006/ole">
            <p:oleObj spid="_x0000_s33794" name="Equation" r:id="rId3" imgW="158724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 that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for any r and n. 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81200" y="2667000"/>
          <a:ext cx="4756150" cy="1600200"/>
        </p:xfrm>
        <a:graphic>
          <a:graphicData uri="http://schemas.openxmlformats.org/presentationml/2006/ole">
            <p:oleObj spid="_x0000_s34818" name="Equation" r:id="rId3" imgW="1358640" imgH="457200" progId="Equation.3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Freak Out Your Friends!</a:t>
            </a:r>
            <a:endParaRPr lang="en-US" dirty="0"/>
          </a:p>
        </p:txBody>
      </p:sp>
      <p:pic>
        <p:nvPicPr>
          <p:cNvPr id="4" name="Content Placeholder 3" descr="2011-11-06_21.19.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066800"/>
            <a:ext cx="8229600" cy="6172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Topic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The factorial function (n!)</a:t>
            </a:r>
          </a:p>
          <a:p>
            <a:r>
              <a:rPr lang="en-US" sz="4800" dirty="0" smtClean="0"/>
              <a:t>Permutations</a:t>
            </a:r>
          </a:p>
          <a:p>
            <a:r>
              <a:rPr lang="en-US" sz="4800" dirty="0" smtClean="0"/>
              <a:t>Combinations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The </a:t>
            </a:r>
            <a:r>
              <a:rPr lang="en-US" sz="4800" dirty="0" err="1" smtClean="0"/>
              <a:t>Mathletes</a:t>
            </a:r>
            <a:r>
              <a:rPr lang="en-US" sz="4800" dirty="0" smtClean="0"/>
              <a:t> club has 8 members. We need to send 2 students to the front office. How many different combinations of 2 students can we send? 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Students A, B, C, D, E, F, G, 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4">
            <a:normAutofit/>
          </a:bodyPr>
          <a:lstStyle/>
          <a:p>
            <a:r>
              <a:rPr lang="en-US" sz="3600" dirty="0" smtClean="0"/>
              <a:t>AB</a:t>
            </a:r>
          </a:p>
          <a:p>
            <a:r>
              <a:rPr lang="en-US" sz="3600" dirty="0" smtClean="0"/>
              <a:t>AC</a:t>
            </a:r>
          </a:p>
          <a:p>
            <a:r>
              <a:rPr lang="en-US" sz="3600" dirty="0" smtClean="0"/>
              <a:t>AD</a:t>
            </a:r>
          </a:p>
          <a:p>
            <a:r>
              <a:rPr lang="en-US" sz="3600" dirty="0" smtClean="0"/>
              <a:t>AE</a:t>
            </a:r>
          </a:p>
          <a:p>
            <a:r>
              <a:rPr lang="en-US" sz="3600" dirty="0" smtClean="0"/>
              <a:t>AF</a:t>
            </a:r>
          </a:p>
          <a:p>
            <a:r>
              <a:rPr lang="en-US" sz="3600" dirty="0" smtClean="0"/>
              <a:t>AG</a:t>
            </a:r>
          </a:p>
          <a:p>
            <a:r>
              <a:rPr lang="en-US" sz="3600" dirty="0" smtClean="0"/>
              <a:t>AH</a:t>
            </a:r>
          </a:p>
          <a:p>
            <a:r>
              <a:rPr lang="en-US" sz="3600" dirty="0" smtClean="0"/>
              <a:t>BC</a:t>
            </a:r>
          </a:p>
          <a:p>
            <a:r>
              <a:rPr lang="en-US" sz="3600" dirty="0" smtClean="0"/>
              <a:t>BD</a:t>
            </a:r>
          </a:p>
          <a:p>
            <a:r>
              <a:rPr lang="en-US" sz="3600" dirty="0" smtClean="0"/>
              <a:t>BE</a:t>
            </a:r>
          </a:p>
          <a:p>
            <a:r>
              <a:rPr lang="en-US" sz="3600" dirty="0" smtClean="0"/>
              <a:t>BF</a:t>
            </a:r>
          </a:p>
          <a:p>
            <a:r>
              <a:rPr lang="en-US" sz="3600" dirty="0" smtClean="0"/>
              <a:t>BG</a:t>
            </a:r>
          </a:p>
          <a:p>
            <a:r>
              <a:rPr lang="en-US" sz="3600" dirty="0" smtClean="0"/>
              <a:t>BH</a:t>
            </a:r>
          </a:p>
          <a:p>
            <a:r>
              <a:rPr lang="en-US" sz="3600" dirty="0" smtClean="0"/>
              <a:t>CD</a:t>
            </a:r>
          </a:p>
          <a:p>
            <a:r>
              <a:rPr lang="en-US" sz="3600" dirty="0" smtClean="0"/>
              <a:t>CE</a:t>
            </a:r>
          </a:p>
          <a:p>
            <a:r>
              <a:rPr lang="en-US" sz="3600" dirty="0" smtClean="0"/>
              <a:t>CF</a:t>
            </a:r>
          </a:p>
          <a:p>
            <a:r>
              <a:rPr lang="en-US" sz="3600" dirty="0" smtClean="0"/>
              <a:t>CG</a:t>
            </a:r>
          </a:p>
          <a:p>
            <a:r>
              <a:rPr lang="en-US" sz="3600" dirty="0" smtClean="0"/>
              <a:t>CH</a:t>
            </a:r>
          </a:p>
          <a:p>
            <a:r>
              <a:rPr lang="en-US" sz="3600" dirty="0" smtClean="0"/>
              <a:t>DE</a:t>
            </a:r>
          </a:p>
          <a:p>
            <a:r>
              <a:rPr lang="en-US" sz="3600" dirty="0" smtClean="0"/>
              <a:t>DF</a:t>
            </a:r>
          </a:p>
          <a:p>
            <a:r>
              <a:rPr lang="en-US" sz="3600" dirty="0" smtClean="0"/>
              <a:t>DG</a:t>
            </a:r>
          </a:p>
          <a:p>
            <a:r>
              <a:rPr lang="en-US" sz="3600" dirty="0" smtClean="0"/>
              <a:t>DH</a:t>
            </a:r>
          </a:p>
          <a:p>
            <a:r>
              <a:rPr lang="en-US" sz="3600" dirty="0" smtClean="0"/>
              <a:t>EF</a:t>
            </a:r>
          </a:p>
          <a:p>
            <a:r>
              <a:rPr lang="en-US" sz="3600" dirty="0" smtClean="0"/>
              <a:t>EG</a:t>
            </a:r>
          </a:p>
          <a:p>
            <a:r>
              <a:rPr lang="en-US" sz="3600" dirty="0" smtClean="0"/>
              <a:t>EH</a:t>
            </a:r>
          </a:p>
          <a:p>
            <a:r>
              <a:rPr lang="en-US" sz="3600" dirty="0" smtClean="0"/>
              <a:t>FG</a:t>
            </a:r>
          </a:p>
          <a:p>
            <a:r>
              <a:rPr lang="en-US" sz="3600" dirty="0" smtClean="0"/>
              <a:t>FH</a:t>
            </a:r>
          </a:p>
          <a:p>
            <a:r>
              <a:rPr lang="en-US" sz="3600" dirty="0" smtClean="0"/>
              <a:t>GH</a:t>
            </a:r>
          </a:p>
          <a:p>
            <a:r>
              <a:rPr lang="en-US" sz="3600" dirty="0" smtClean="0"/>
              <a:t>28 possible</a:t>
            </a:r>
            <a:br>
              <a:rPr lang="en-US" sz="3600" dirty="0" smtClean="0"/>
            </a:br>
            <a:r>
              <a:rPr lang="en-US" sz="3600" dirty="0" smtClean="0"/>
              <a:t>ways!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Order Matter?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800" dirty="0" smtClean="0"/>
              <a:t>For the classroom example, no. </a:t>
            </a:r>
          </a:p>
          <a:p>
            <a:r>
              <a:rPr lang="en-US" sz="4800" dirty="0" smtClean="0"/>
              <a:t>Where might it matter?</a:t>
            </a:r>
          </a:p>
          <a:p>
            <a:pPr lvl="1"/>
            <a:r>
              <a:rPr lang="en-US" sz="4800" dirty="0" smtClean="0"/>
              <a:t>Running a race – who gets First Place? Second? Third?</a:t>
            </a:r>
          </a:p>
          <a:p>
            <a:pPr lvl="1"/>
            <a:r>
              <a:rPr lang="en-US" sz="4800" dirty="0" smtClean="0"/>
              <a:t>Lottery drawing – who gets the Grand Prize? The runner-up?</a:t>
            </a:r>
          </a:p>
          <a:p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Factorial (!)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For a positive integer, n, we define n! as follows…</a:t>
            </a:r>
          </a:p>
          <a:p>
            <a:endParaRPr lang="en-US" sz="4800" dirty="0" smtClean="0"/>
          </a:p>
          <a:p>
            <a:endParaRPr lang="en-US" sz="4800" dirty="0" smtClean="0"/>
          </a:p>
          <a:p>
            <a:r>
              <a:rPr lang="en-US" sz="4800" dirty="0" smtClean="0"/>
              <a:t>Example: 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0" y="3505200"/>
          <a:ext cx="9144000" cy="892098"/>
        </p:xfrm>
        <a:graphic>
          <a:graphicData uri="http://schemas.openxmlformats.org/presentationml/2006/ole">
            <p:oleObj spid="_x0000_s1026" name="Equation" r:id="rId3" imgW="2082600" imgH="203040" progId="Equation.3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914400" y="5486400"/>
          <a:ext cx="7137400" cy="781050"/>
        </p:xfrm>
        <a:graphic>
          <a:graphicData uri="http://schemas.openxmlformats.org/presentationml/2006/ole">
            <p:oleObj spid="_x0000_s1027" name="Equation" r:id="rId4" imgW="16254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Compute 7!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compute 7!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609600" y="1905000"/>
          <a:ext cx="8018803" cy="4468812"/>
        </p:xfrm>
        <a:graphic>
          <a:graphicData uri="http://schemas.openxmlformats.org/presentationml/2006/ole">
            <p:oleObj spid="_x0000_s2050" name="Equation" r:id="rId3" imgW="1549080" imgH="8632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Thing to Note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9600" dirty="0" smtClean="0"/>
              <a:t>0! = 1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2027</TotalTime>
  <Words>344</Words>
  <Application>Microsoft Office PowerPoint</Application>
  <PresentationFormat>On-screen Show (4:3)</PresentationFormat>
  <Paragraphs>89</Paragraphs>
  <Slides>19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Module</vt:lpstr>
      <vt:lpstr>Equation</vt:lpstr>
      <vt:lpstr>What Time Is It?</vt:lpstr>
      <vt:lpstr>Today’s Topic</vt:lpstr>
      <vt:lpstr>Sample Question:</vt:lpstr>
      <vt:lpstr>Students A, B, C, D, E, F, G, H</vt:lpstr>
      <vt:lpstr>Does Order Matter?</vt:lpstr>
      <vt:lpstr>The Factorial (!) Function</vt:lpstr>
      <vt:lpstr>Example</vt:lpstr>
      <vt:lpstr>How to compute 7!</vt:lpstr>
      <vt:lpstr>One Thing to Note</vt:lpstr>
      <vt:lpstr>Permutations (Order Matters)</vt:lpstr>
      <vt:lpstr>Permutations Example</vt:lpstr>
      <vt:lpstr>Permutations Example</vt:lpstr>
      <vt:lpstr>Combinations (Order Doesn’t Matter)</vt:lpstr>
      <vt:lpstr>Combinations Example</vt:lpstr>
      <vt:lpstr>Combinations Example</vt:lpstr>
      <vt:lpstr>Different Notations</vt:lpstr>
      <vt:lpstr>Closure</vt:lpstr>
      <vt:lpstr>Challenge!</vt:lpstr>
      <vt:lpstr>Freak Out Your Friends!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Mitchell Wilson</dc:creator>
  <cp:lastModifiedBy>Mitchell Wilson</cp:lastModifiedBy>
  <cp:revision>87</cp:revision>
  <dcterms:created xsi:type="dcterms:W3CDTF">2012-09-10T21:07:05Z</dcterms:created>
  <dcterms:modified xsi:type="dcterms:W3CDTF">2012-11-19T06:05:19Z</dcterms:modified>
</cp:coreProperties>
</file>