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4" r:id="rId7"/>
    <p:sldId id="265" r:id="rId8"/>
    <p:sldId id="263" r:id="rId9"/>
    <p:sldId id="262" r:id="rId10"/>
    <p:sldId id="257" r:id="rId11"/>
    <p:sldId id="266" r:id="rId12"/>
    <p:sldId id="270" r:id="rId13"/>
    <p:sldId id="269" r:id="rId14"/>
    <p:sldId id="268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60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>
        <c:manualLayout>
          <c:layoutTarget val="inner"/>
          <c:xMode val="edge"/>
          <c:yMode val="edge"/>
          <c:x val="2.4265264539301008E-2"/>
          <c:y val="5.262261334980186E-2"/>
          <c:w val="0.93172710319104846"/>
          <c:h val="0.881849107096907"/>
        </c:manualLayout>
      </c:layout>
      <c:scatterChart>
        <c:scatterStyle val="lineMarker"/>
        <c:ser>
          <c:idx val="0"/>
          <c:order val="0"/>
          <c:spPr>
            <a:ln w="63500"/>
          </c:spPr>
          <c:marker>
            <c:symbol val="none"/>
          </c:marker>
          <c:xVal>
            <c:numRef>
              <c:f>Sheet1!$A$1:$A$21</c:f>
              <c:numCache>
                <c:formatCode>General</c:formatCode>
                <c:ptCount val="2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</c:numCache>
            </c:numRef>
          </c:xVal>
          <c:yVal>
            <c:numRef>
              <c:f>Sheet1!$B$1:$B$21</c:f>
              <c:numCache>
                <c:formatCode>General</c:formatCode>
                <c:ptCount val="21"/>
                <c:pt idx="0">
                  <c:v>40</c:v>
                </c:pt>
                <c:pt idx="1">
                  <c:v>42</c:v>
                </c:pt>
                <c:pt idx="2">
                  <c:v>44</c:v>
                </c:pt>
                <c:pt idx="3">
                  <c:v>46</c:v>
                </c:pt>
                <c:pt idx="4">
                  <c:v>48</c:v>
                </c:pt>
                <c:pt idx="5">
                  <c:v>50</c:v>
                </c:pt>
                <c:pt idx="6">
                  <c:v>52</c:v>
                </c:pt>
                <c:pt idx="7">
                  <c:v>54</c:v>
                </c:pt>
                <c:pt idx="8">
                  <c:v>56</c:v>
                </c:pt>
                <c:pt idx="9">
                  <c:v>58</c:v>
                </c:pt>
                <c:pt idx="10">
                  <c:v>60</c:v>
                </c:pt>
                <c:pt idx="11">
                  <c:v>62</c:v>
                </c:pt>
                <c:pt idx="12">
                  <c:v>64</c:v>
                </c:pt>
                <c:pt idx="13">
                  <c:v>66</c:v>
                </c:pt>
                <c:pt idx="14">
                  <c:v>68</c:v>
                </c:pt>
                <c:pt idx="15">
                  <c:v>70</c:v>
                </c:pt>
                <c:pt idx="16">
                  <c:v>72</c:v>
                </c:pt>
                <c:pt idx="17">
                  <c:v>74</c:v>
                </c:pt>
                <c:pt idx="18">
                  <c:v>76</c:v>
                </c:pt>
                <c:pt idx="19">
                  <c:v>78</c:v>
                </c:pt>
                <c:pt idx="20">
                  <c:v>80</c:v>
                </c:pt>
              </c:numCache>
            </c:numRef>
          </c:yVal>
        </c:ser>
        <c:axId val="58817920"/>
        <c:axId val="65169664"/>
      </c:scatterChart>
      <c:valAx>
        <c:axId val="58817920"/>
        <c:scaling>
          <c:orientation val="minMax"/>
          <c:max val="20"/>
          <c:min val="-5"/>
        </c:scaling>
        <c:axPos val="b"/>
        <c:numFmt formatCode="General" sourceLinked="1"/>
        <c:tickLblPos val="nextTo"/>
        <c:txPr>
          <a:bodyPr/>
          <a:lstStyle/>
          <a:p>
            <a:pPr>
              <a:defRPr sz="2000" baseline="0"/>
            </a:pPr>
            <a:endParaRPr lang="en-US"/>
          </a:p>
        </c:txPr>
        <c:crossAx val="65169664"/>
        <c:crosses val="autoZero"/>
        <c:crossBetween val="midCat"/>
      </c:valAx>
      <c:valAx>
        <c:axId val="65169664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2000" baseline="0"/>
            </a:pPr>
            <a:endParaRPr lang="en-US"/>
          </a:p>
        </c:txPr>
        <c:crossAx val="58817920"/>
        <c:crosses val="autoZero"/>
        <c:crossBetween val="midCat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>
        <c:manualLayout>
          <c:layoutTarget val="inner"/>
          <c:xMode val="edge"/>
          <c:yMode val="edge"/>
          <c:x val="0.17263206323347513"/>
          <c:y val="9.4214473190851147E-2"/>
          <c:w val="0.75907414698162734"/>
          <c:h val="0.71842957130358753"/>
        </c:manualLayout>
      </c:layout>
      <c:scatterChart>
        <c:scatterStyle val="lineMarker"/>
        <c:ser>
          <c:idx val="0"/>
          <c:order val="0"/>
          <c:spPr>
            <a:ln w="63500"/>
          </c:spPr>
          <c:marker>
            <c:symbol val="none"/>
          </c:marker>
          <c:xVal>
            <c:numRef>
              <c:f>Sheet1!$A$1:$A$21</c:f>
              <c:numCache>
                <c:formatCode>General</c:formatCode>
                <c:ptCount val="2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</c:numCache>
            </c:numRef>
          </c:xVal>
          <c:yVal>
            <c:numRef>
              <c:f>Sheet1!$E$1:$E$21</c:f>
              <c:numCache>
                <c:formatCode>General</c:formatCode>
                <c:ptCount val="21"/>
                <c:pt idx="0">
                  <c:v>7000</c:v>
                </c:pt>
                <c:pt idx="1">
                  <c:v>6970</c:v>
                </c:pt>
                <c:pt idx="2">
                  <c:v>6940</c:v>
                </c:pt>
                <c:pt idx="3">
                  <c:v>6910</c:v>
                </c:pt>
                <c:pt idx="4">
                  <c:v>6880</c:v>
                </c:pt>
                <c:pt idx="5">
                  <c:v>6850</c:v>
                </c:pt>
                <c:pt idx="6">
                  <c:v>6820</c:v>
                </c:pt>
                <c:pt idx="7">
                  <c:v>6790</c:v>
                </c:pt>
                <c:pt idx="8">
                  <c:v>6760</c:v>
                </c:pt>
                <c:pt idx="9">
                  <c:v>6730</c:v>
                </c:pt>
                <c:pt idx="10">
                  <c:v>6700</c:v>
                </c:pt>
                <c:pt idx="11">
                  <c:v>6670</c:v>
                </c:pt>
                <c:pt idx="12">
                  <c:v>6640</c:v>
                </c:pt>
                <c:pt idx="13">
                  <c:v>6610</c:v>
                </c:pt>
                <c:pt idx="14">
                  <c:v>6580</c:v>
                </c:pt>
                <c:pt idx="15">
                  <c:v>6550</c:v>
                </c:pt>
                <c:pt idx="16">
                  <c:v>6520</c:v>
                </c:pt>
                <c:pt idx="17">
                  <c:v>6490</c:v>
                </c:pt>
                <c:pt idx="18">
                  <c:v>6460</c:v>
                </c:pt>
                <c:pt idx="19">
                  <c:v>6430</c:v>
                </c:pt>
                <c:pt idx="20">
                  <c:v>6400</c:v>
                </c:pt>
              </c:numCache>
            </c:numRef>
          </c:yVal>
        </c:ser>
        <c:axId val="51139712"/>
        <c:axId val="51142016"/>
      </c:scatterChart>
      <c:valAx>
        <c:axId val="51139712"/>
        <c:scaling>
          <c:orientation val="minMax"/>
          <c:max val="20"/>
        </c:scaling>
        <c:axPos val="b"/>
        <c:numFmt formatCode="General" sourceLinked="1"/>
        <c:tickLblPos val="nextTo"/>
        <c:txPr>
          <a:bodyPr/>
          <a:lstStyle/>
          <a:p>
            <a:pPr>
              <a:defRPr sz="2000" baseline="0"/>
            </a:pPr>
            <a:endParaRPr lang="en-US"/>
          </a:p>
        </c:txPr>
        <c:crossAx val="51142016"/>
        <c:crosses val="autoZero"/>
        <c:crossBetween val="midCat"/>
      </c:valAx>
      <c:valAx>
        <c:axId val="51142016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2000" baseline="0"/>
            </a:pPr>
            <a:endParaRPr lang="en-US"/>
          </a:p>
        </c:txPr>
        <c:crossAx val="51139712"/>
        <c:crosses val="autoZero"/>
        <c:crossBetween val="midCat"/>
      </c:valAx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scatterChart>
        <c:scatterStyle val="lineMarker"/>
        <c:ser>
          <c:idx val="0"/>
          <c:order val="0"/>
          <c:spPr>
            <a:ln w="63500"/>
          </c:spPr>
          <c:marker>
            <c:symbol val="none"/>
          </c:marker>
          <c:xVal>
            <c:numRef>
              <c:f>Sheet1!$A$1:$A$21</c:f>
              <c:numCache>
                <c:formatCode>General</c:formatCode>
                <c:ptCount val="2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</c:numCache>
            </c:numRef>
          </c:xVal>
          <c:yVal>
            <c:numRef>
              <c:f>Sheet1!$C$1:$C$21</c:f>
              <c:numCache>
                <c:formatCode>General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</c:numCache>
            </c:numRef>
          </c:yVal>
        </c:ser>
        <c:axId val="65066496"/>
        <c:axId val="65292160"/>
      </c:scatterChart>
      <c:valAx>
        <c:axId val="65066496"/>
        <c:scaling>
          <c:orientation val="minMax"/>
          <c:max val="20"/>
        </c:scaling>
        <c:axPos val="b"/>
        <c:numFmt formatCode="General" sourceLinked="1"/>
        <c:tickLblPos val="nextTo"/>
        <c:txPr>
          <a:bodyPr/>
          <a:lstStyle/>
          <a:p>
            <a:pPr>
              <a:defRPr sz="2000" baseline="0"/>
            </a:pPr>
            <a:endParaRPr lang="en-US"/>
          </a:p>
        </c:txPr>
        <c:crossAx val="65292160"/>
        <c:crosses val="autoZero"/>
        <c:crossBetween val="midCat"/>
      </c:valAx>
      <c:valAx>
        <c:axId val="65292160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2000" baseline="0"/>
            </a:pPr>
            <a:endParaRPr lang="en-US"/>
          </a:p>
        </c:txPr>
        <c:crossAx val="65066496"/>
        <c:crosses val="autoZero"/>
        <c:crossBetween val="midCat"/>
      </c:valAx>
    </c:plotArea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>
        <c:manualLayout>
          <c:layoutTarget val="inner"/>
          <c:xMode val="edge"/>
          <c:yMode val="edge"/>
          <c:x val="5.7976408472196789E-2"/>
          <c:y val="4.6271608290343019E-2"/>
          <c:w val="0.92354498565586274"/>
          <c:h val="0.89610869761969414"/>
        </c:manualLayout>
      </c:layout>
      <c:scatterChart>
        <c:scatterStyle val="lineMarker"/>
        <c:ser>
          <c:idx val="0"/>
          <c:order val="0"/>
          <c:spPr>
            <a:ln w="63500"/>
          </c:spPr>
          <c:marker>
            <c:symbol val="none"/>
          </c:marker>
          <c:xVal>
            <c:numRef>
              <c:f>Sheet1!$A$1:$A$4</c:f>
              <c:numCache>
                <c:formatCode>General</c:formatCode>
                <c:ptCount val="4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</c:numCache>
            </c:numRef>
          </c:xVal>
          <c:yVal>
            <c:numRef>
              <c:f>Sheet1!$D$1:$D$4</c:f>
              <c:numCache>
                <c:formatCode>General</c:formatCode>
                <c:ptCount val="4"/>
                <c:pt idx="0">
                  <c:v>3</c:v>
                </c:pt>
                <c:pt idx="1">
                  <c:v>12</c:v>
                </c:pt>
                <c:pt idx="2">
                  <c:v>21</c:v>
                </c:pt>
                <c:pt idx="3">
                  <c:v>30</c:v>
                </c:pt>
              </c:numCache>
            </c:numRef>
          </c:yVal>
        </c:ser>
        <c:axId val="65170048"/>
        <c:axId val="65323776"/>
      </c:scatterChart>
      <c:valAx>
        <c:axId val="65170048"/>
        <c:scaling>
          <c:orientation val="minMax"/>
          <c:max val="3"/>
        </c:scaling>
        <c:axPos val="b"/>
        <c:numFmt formatCode="General" sourceLinked="1"/>
        <c:tickLblPos val="nextTo"/>
        <c:txPr>
          <a:bodyPr/>
          <a:lstStyle/>
          <a:p>
            <a:pPr>
              <a:defRPr sz="2000" baseline="0"/>
            </a:pPr>
            <a:endParaRPr lang="en-US"/>
          </a:p>
        </c:txPr>
        <c:crossAx val="65323776"/>
        <c:crosses val="autoZero"/>
        <c:crossBetween val="midCat"/>
      </c:valAx>
      <c:valAx>
        <c:axId val="65323776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2000" baseline="0"/>
            </a:pPr>
            <a:endParaRPr lang="en-US"/>
          </a:p>
        </c:txPr>
        <c:crossAx val="65170048"/>
        <c:crosses val="autoZero"/>
        <c:crossBetween val="midCat"/>
      </c:valAx>
    </c:plotArea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>
        <c:manualLayout>
          <c:layoutTarget val="inner"/>
          <c:xMode val="edge"/>
          <c:yMode val="edge"/>
          <c:x val="5.1291513560804899E-2"/>
          <c:y val="3.8669072615923013E-2"/>
          <c:w val="0.89193066491688544"/>
          <c:h val="0.89719889180519119"/>
        </c:manualLayout>
      </c:layout>
      <c:scatterChart>
        <c:scatterStyle val="lineMarker"/>
        <c:ser>
          <c:idx val="0"/>
          <c:order val="0"/>
          <c:xVal>
            <c:numRef>
              <c:f>Sheet1!$G$4:$G$7</c:f>
              <c:numCache>
                <c:formatCode>General</c:formatCode>
                <c:ptCount val="4"/>
                <c:pt idx="0">
                  <c:v>-1</c:v>
                </c:pt>
                <c:pt idx="1">
                  <c:v>0</c:v>
                </c:pt>
                <c:pt idx="2">
                  <c:v>1</c:v>
                </c:pt>
                <c:pt idx="3">
                  <c:v>2</c:v>
                </c:pt>
              </c:numCache>
            </c:numRef>
          </c:xVal>
          <c:yVal>
            <c:numRef>
              <c:f>Sheet1!$H$4:$H$7</c:f>
              <c:numCache>
                <c:formatCode>General</c:formatCode>
                <c:ptCount val="4"/>
                <c:pt idx="0">
                  <c:v>-4</c:v>
                </c:pt>
                <c:pt idx="1">
                  <c:v>-2</c:v>
                </c:pt>
                <c:pt idx="2">
                  <c:v>0</c:v>
                </c:pt>
                <c:pt idx="3">
                  <c:v>2</c:v>
                </c:pt>
              </c:numCache>
            </c:numRef>
          </c:yVal>
        </c:ser>
        <c:axId val="58814848"/>
        <c:axId val="71468544"/>
      </c:scatterChart>
      <c:valAx>
        <c:axId val="58814848"/>
        <c:scaling>
          <c:orientation val="minMax"/>
          <c:max val="2"/>
          <c:min val="-1"/>
        </c:scaling>
        <c:axPos val="b"/>
        <c:numFmt formatCode="General" sourceLinked="1"/>
        <c:tickLblPos val="nextTo"/>
        <c:crossAx val="71468544"/>
        <c:crosses val="autoZero"/>
        <c:crossBetween val="midCat"/>
      </c:valAx>
      <c:valAx>
        <c:axId val="71468544"/>
        <c:scaling>
          <c:orientation val="minMax"/>
          <c:max val="2"/>
          <c:min val="-4"/>
        </c:scaling>
        <c:axPos val="l"/>
        <c:majorGridlines/>
        <c:numFmt formatCode="General" sourceLinked="1"/>
        <c:tickLblPos val="nextTo"/>
        <c:crossAx val="58814848"/>
        <c:crosses val="autoZero"/>
        <c:crossBetween val="midCat"/>
      </c:valAx>
    </c:plotArea>
    <c:plotVisOnly val="1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15D5-3FC9-4D20-9FBC-B8409F8621DF}" type="datetimeFigureOut">
              <a:rPr lang="en-US" smtClean="0"/>
              <a:t>9/27/2012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3A9CF-54CB-4405-9D59-7A59100FC0B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15D5-3FC9-4D20-9FBC-B8409F8621DF}" type="datetimeFigureOut">
              <a:rPr lang="en-US" smtClean="0"/>
              <a:t>9/27/2012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3A9CF-54CB-4405-9D59-7A59100FC0B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15D5-3FC9-4D20-9FBC-B8409F8621DF}" type="datetimeFigureOut">
              <a:rPr lang="en-US" smtClean="0"/>
              <a:t>9/27/2012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3A9CF-54CB-4405-9D59-7A59100FC0B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15D5-3FC9-4D20-9FBC-B8409F8621DF}" type="datetimeFigureOut">
              <a:rPr lang="en-US" smtClean="0"/>
              <a:t>9/27/2012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3A9CF-54CB-4405-9D59-7A59100FC0B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15D5-3FC9-4D20-9FBC-B8409F8621DF}" type="datetimeFigureOut">
              <a:rPr lang="en-US" smtClean="0"/>
              <a:t>9/27/2012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3A9CF-54CB-4405-9D59-7A59100FC0B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15D5-3FC9-4D20-9FBC-B8409F8621DF}" type="datetimeFigureOut">
              <a:rPr lang="en-US" smtClean="0"/>
              <a:t>9/27/2012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3A9CF-54CB-4405-9D59-7A59100FC0B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15D5-3FC9-4D20-9FBC-B8409F8621DF}" type="datetimeFigureOut">
              <a:rPr lang="en-US" smtClean="0"/>
              <a:t>9/27/2012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3A9CF-54CB-4405-9D59-7A59100FC0B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15D5-3FC9-4D20-9FBC-B8409F8621DF}" type="datetimeFigureOut">
              <a:rPr lang="en-US" smtClean="0"/>
              <a:t>9/27/2012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3A9CF-54CB-4405-9D59-7A59100FC0B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15D5-3FC9-4D20-9FBC-B8409F8621DF}" type="datetimeFigureOut">
              <a:rPr lang="en-US" smtClean="0"/>
              <a:t>9/27/2012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3A9CF-54CB-4405-9D59-7A59100FC0B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15D5-3FC9-4D20-9FBC-B8409F8621DF}" type="datetimeFigureOut">
              <a:rPr lang="en-US" smtClean="0"/>
              <a:t>9/27/2012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3A9CF-54CB-4405-9D59-7A59100FC0B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A15D5-3FC9-4D20-9FBC-B8409F8621DF}" type="datetimeFigureOut">
              <a:rPr lang="en-US" smtClean="0"/>
              <a:t>9/27/2012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3A9CF-54CB-4405-9D59-7A59100FC0B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9A15D5-3FC9-4D20-9FBC-B8409F8621DF}" type="datetimeFigureOut">
              <a:rPr lang="en-US" smtClean="0"/>
              <a:t>9/27/2012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3A9CF-54CB-4405-9D59-7A59100FC0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chart" Target="../charts/char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chart" Target="../charts/char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chart" Target="../charts/char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Graphing Linear Equations in Two Variables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Mr. Wilson</a:t>
            </a:r>
          </a:p>
          <a:p>
            <a:r>
              <a:rPr lang="en-US" dirty="0" smtClean="0"/>
              <a:t>Honors Algebra 1-2, FWJH</a:t>
            </a:r>
          </a:p>
          <a:p>
            <a:r>
              <a:rPr lang="en-US" dirty="0" smtClean="0"/>
              <a:t>September 28, 2012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Does a Linear Graph Look Like?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sz="4000" dirty="0" smtClean="0"/>
              <a:t>Things to pay attention to:</a:t>
            </a:r>
          </a:p>
          <a:p>
            <a:pPr>
              <a:buNone/>
            </a:pPr>
            <a:r>
              <a:rPr lang="en-US" sz="4000" dirty="0"/>
              <a:t>	</a:t>
            </a:r>
            <a:r>
              <a:rPr lang="en-US" sz="4000" dirty="0" smtClean="0"/>
              <a:t>The shapes of the graphs</a:t>
            </a:r>
          </a:p>
          <a:p>
            <a:pPr>
              <a:buNone/>
            </a:pPr>
            <a:r>
              <a:rPr lang="en-US" sz="4000" dirty="0"/>
              <a:t>	</a:t>
            </a:r>
            <a:r>
              <a:rPr lang="en-US" sz="4000" dirty="0" smtClean="0"/>
              <a:t>The looks of the equations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Crickets: Nature’s Weatherman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/>
          <a:lstStyle/>
          <a:p>
            <a:r>
              <a:rPr lang="en-US" dirty="0" smtClean="0"/>
              <a:t>Counting the number of times a cricket chirps in 7 seconds can tell you the temperature!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2514600" y="2057400"/>
          <a:ext cx="4472214" cy="1079500"/>
        </p:xfrm>
        <a:graphic>
          <a:graphicData uri="http://schemas.openxmlformats.org/presentationml/2006/ole">
            <p:oleObj spid="_x0000_s23554" name="Equation" r:id="rId3" imgW="736560" imgH="177480" progId="Equation.3">
              <p:embed/>
            </p:oleObj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1676400" y="2971800"/>
          <a:ext cx="57912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Skiing Down a Mountain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4525963"/>
          </a:xfrm>
        </p:spPr>
        <p:txBody>
          <a:bodyPr/>
          <a:lstStyle/>
          <a:p>
            <a:r>
              <a:rPr lang="en-US" dirty="0" smtClean="0"/>
              <a:t>A Skier’s elevation (E) as she skis down a mountainside over time (t) is 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2278063" y="1600200"/>
          <a:ext cx="4664075" cy="882650"/>
        </p:xfrm>
        <a:graphic>
          <a:graphicData uri="http://schemas.openxmlformats.org/presentationml/2006/ole">
            <p:oleObj spid="_x0000_s28674" name="Equation" r:id="rId3" imgW="939600" imgH="177480" progId="Equation.3">
              <p:embed/>
            </p:oleObj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1219200" y="2362200"/>
          <a:ext cx="66294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Many </a:t>
            </a:r>
            <a:r>
              <a:rPr lang="en-US" dirty="0" err="1" smtClean="0"/>
              <a:t>Mullahys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95400"/>
            <a:ext cx="8229600" cy="4525963"/>
          </a:xfrm>
        </p:spPr>
        <p:txBody>
          <a:bodyPr/>
          <a:lstStyle/>
          <a:p>
            <a:r>
              <a:rPr lang="en-US" dirty="0" smtClean="0"/>
              <a:t>The number of Ms </a:t>
            </a:r>
            <a:r>
              <a:rPr lang="en-US" dirty="0" err="1" smtClean="0"/>
              <a:t>Mullahys</a:t>
            </a:r>
            <a:r>
              <a:rPr lang="en-US" dirty="0" smtClean="0"/>
              <a:t> is 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676400" y="1752600"/>
          <a:ext cx="3987800" cy="1073150"/>
        </p:xfrm>
        <a:graphic>
          <a:graphicData uri="http://schemas.openxmlformats.org/presentationml/2006/ole">
            <p:oleObj spid="_x0000_s27650" name="Equation" r:id="rId3" imgW="660240" imgH="177480" progId="Equation.3">
              <p:embed/>
            </p:oleObj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1143000" y="2743200"/>
          <a:ext cx="70866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92162"/>
          </a:xfrm>
        </p:spPr>
        <p:txBody>
          <a:bodyPr/>
          <a:lstStyle/>
          <a:p>
            <a:r>
              <a:rPr lang="en-US" dirty="0" smtClean="0"/>
              <a:t>Taxi Fares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525963"/>
          </a:xfrm>
        </p:spPr>
        <p:txBody>
          <a:bodyPr/>
          <a:lstStyle/>
          <a:p>
            <a:r>
              <a:rPr lang="en-US" dirty="0" smtClean="0"/>
              <a:t>What will the taxi fare (F) be for a trip covering a distance of M miles?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2252663" y="1981200"/>
          <a:ext cx="5019675" cy="1211263"/>
        </p:xfrm>
        <a:graphic>
          <a:graphicData uri="http://schemas.openxmlformats.org/presentationml/2006/ole">
            <p:oleObj spid="_x0000_s25602" name="Equation" r:id="rId3" imgW="736560" imgH="177480" progId="Equation.3">
              <p:embed/>
            </p:oleObj>
          </a:graphicData>
        </a:graphic>
      </p:graphicFrame>
      <p:graphicFrame>
        <p:nvGraphicFramePr>
          <p:cNvPr id="5" name="Chart 4"/>
          <p:cNvGraphicFramePr/>
          <p:nvPr/>
        </p:nvGraphicFramePr>
        <p:xfrm>
          <a:off x="1752600" y="3276600"/>
          <a:ext cx="5791200" cy="3276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Are Some Things We Noticed?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</a:t>
            </a:r>
            <a:r>
              <a:rPr lang="en-US" dirty="0"/>
              <a:t>) Graph is a straight line.</a:t>
            </a:r>
          </a:p>
          <a:p>
            <a:pPr>
              <a:buNone/>
            </a:pPr>
            <a:r>
              <a:rPr lang="en-US" dirty="0"/>
              <a:t>2) Have an infinite # of ordered pair solutions.</a:t>
            </a:r>
          </a:p>
          <a:p>
            <a:pPr>
              <a:buNone/>
            </a:pPr>
            <a:r>
              <a:rPr lang="en-US" dirty="0"/>
              <a:t>3) Variables do not have exponents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no x</a:t>
            </a:r>
            <a:r>
              <a:rPr lang="en-US" baseline="30000" dirty="0" smtClean="0"/>
              <a:t>2</a:t>
            </a:r>
            <a:r>
              <a:rPr lang="en-US" dirty="0" smtClean="0"/>
              <a:t> or y</a:t>
            </a:r>
            <a:r>
              <a:rPr lang="en-US" baseline="30000" dirty="0" smtClean="0"/>
              <a:t>3</a:t>
            </a:r>
            <a:r>
              <a:rPr lang="en-US" dirty="0" smtClean="0"/>
              <a:t> business</a:t>
            </a:r>
            <a:endParaRPr lang="en-US" dirty="0"/>
          </a:p>
          <a:p>
            <a:pPr>
              <a:buNone/>
            </a:pPr>
            <a:r>
              <a:rPr lang="en-US" dirty="0"/>
              <a:t>4) Can have either one or two variables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From now on, we’ll just use x and y as our variables. 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Are These Linear Equations?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4800" dirty="0"/>
              <a:t>1)    	</a:t>
            </a:r>
            <a:r>
              <a:rPr lang="en-US" sz="4800" dirty="0" smtClean="0"/>
              <a:t>y = 2x - 4</a:t>
            </a:r>
            <a:r>
              <a:rPr lang="en-US" sz="4800" dirty="0"/>
              <a:t>		</a:t>
            </a:r>
            <a:endParaRPr lang="en-US" sz="4800" dirty="0" smtClean="0"/>
          </a:p>
          <a:p>
            <a:pPr>
              <a:buNone/>
            </a:pPr>
            <a:r>
              <a:rPr lang="en-US" sz="4800" dirty="0" smtClean="0"/>
              <a:t>2</a:t>
            </a:r>
            <a:r>
              <a:rPr lang="en-US" sz="4800" dirty="0"/>
              <a:t>) 	</a:t>
            </a:r>
            <a:r>
              <a:rPr lang="en-US" sz="4800" dirty="0" smtClean="0"/>
              <a:t>	3x + 6y = 9</a:t>
            </a:r>
          </a:p>
          <a:p>
            <a:pPr>
              <a:buNone/>
            </a:pPr>
            <a:r>
              <a:rPr lang="en-US" sz="4800" dirty="0" smtClean="0"/>
              <a:t>3)		x</a:t>
            </a:r>
            <a:r>
              <a:rPr lang="en-US" sz="4800" baseline="30000" dirty="0" smtClean="0"/>
              <a:t>2</a:t>
            </a:r>
            <a:r>
              <a:rPr lang="en-US" sz="4800" dirty="0" smtClean="0"/>
              <a:t> + y</a:t>
            </a:r>
            <a:r>
              <a:rPr lang="en-US" sz="4800" baseline="30000" dirty="0" smtClean="0"/>
              <a:t>2</a:t>
            </a:r>
            <a:r>
              <a:rPr lang="en-US" sz="4800" dirty="0" smtClean="0"/>
              <a:t> = 15</a:t>
            </a:r>
          </a:p>
          <a:p>
            <a:pPr>
              <a:buNone/>
            </a:pPr>
            <a:r>
              <a:rPr lang="en-US" sz="4800" dirty="0" smtClean="0"/>
              <a:t>4)		x = -3</a:t>
            </a:r>
          </a:p>
          <a:p>
            <a:pPr>
              <a:buNone/>
            </a:pPr>
            <a:r>
              <a:rPr lang="en-US" sz="4800" dirty="0" smtClean="0"/>
              <a:t>5)  		2y/3 – x = 12 </a:t>
            </a:r>
            <a:r>
              <a:rPr lang="en-US" sz="4000" dirty="0"/>
              <a:t>	</a:t>
            </a:r>
            <a:endParaRPr lang="en-US" sz="4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Determine whether (</a:t>
            </a:r>
            <a:r>
              <a:rPr lang="en-US" dirty="0" err="1" smtClean="0"/>
              <a:t>x,y</a:t>
            </a:r>
            <a:r>
              <a:rPr lang="en-US" dirty="0" smtClean="0"/>
              <a:t>) = (3, 4) a solution of</a:t>
            </a:r>
          </a:p>
          <a:p>
            <a:pPr algn="ctr">
              <a:buNone/>
            </a:pPr>
            <a:r>
              <a:rPr lang="en-US" sz="4800" dirty="0" smtClean="0"/>
              <a:t>y = 2x – 2 </a:t>
            </a:r>
          </a:p>
          <a:p>
            <a:pPr algn="ctr">
              <a:buNone/>
            </a:pPr>
            <a:endParaRPr lang="en-US" sz="4800" dirty="0" smtClean="0"/>
          </a:p>
          <a:p>
            <a:pPr>
              <a:buNone/>
            </a:pPr>
            <a:r>
              <a:rPr lang="en-US" dirty="0" smtClean="0"/>
              <a:t>Is (3,4) on the graph of </a:t>
            </a:r>
          </a:p>
          <a:p>
            <a:pPr algn="ctr">
              <a:buNone/>
            </a:pPr>
            <a:r>
              <a:rPr lang="en-US" sz="4800" dirty="0" smtClean="0"/>
              <a:t>y = 2x – 2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Determine whether (5, -1) is on the graph of </a:t>
            </a:r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n-US" sz="4800" dirty="0" smtClean="0"/>
              <a:t>y = 2x + 7</a:t>
            </a:r>
            <a:endParaRPr lang="en-US" sz="4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Graph a Linear Equation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Step 1: Solve for y by itself.</a:t>
            </a:r>
          </a:p>
          <a:p>
            <a:r>
              <a:rPr lang="en-US" dirty="0" smtClean="0"/>
              <a:t>Step 2: Make a two-column t-chart. We’ll put x on the left and y on the right. </a:t>
            </a:r>
          </a:p>
          <a:p>
            <a:r>
              <a:rPr lang="en-US" dirty="0" smtClean="0"/>
              <a:t>Step 3: Pick a few different values of x (your choice, but pick ones that will be easy to work with.)</a:t>
            </a:r>
          </a:p>
          <a:p>
            <a:r>
              <a:rPr lang="en-US" dirty="0" smtClean="0"/>
              <a:t>Step 4: For each x you picked, determine what value y</a:t>
            </a:r>
            <a:r>
              <a:rPr lang="en-US" dirty="0"/>
              <a:t> </a:t>
            </a:r>
            <a:r>
              <a:rPr lang="en-US" dirty="0" smtClean="0"/>
              <a:t>has to be. </a:t>
            </a:r>
          </a:p>
          <a:p>
            <a:r>
              <a:rPr lang="en-US" dirty="0" smtClean="0"/>
              <a:t>Step 5: Plot your ordered pairs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Graph?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graph is a list of ordered pairs following the coordinates on the axes. </a:t>
            </a:r>
          </a:p>
          <a:p>
            <a:pPr lvl="1"/>
            <a:r>
              <a:rPr lang="en-US" dirty="0" smtClean="0"/>
              <a:t>We usually call the horizontal axis the x-axis</a:t>
            </a:r>
          </a:p>
          <a:p>
            <a:pPr lvl="1"/>
            <a:r>
              <a:rPr lang="en-US" dirty="0" smtClean="0"/>
              <a:t>The vertical axis is usually called the y-axis</a:t>
            </a:r>
          </a:p>
          <a:p>
            <a:pPr lvl="1"/>
            <a:r>
              <a:rPr lang="en-US" dirty="0" smtClean="0"/>
              <a:t>We write these ordered pairs as (</a:t>
            </a:r>
            <a:r>
              <a:rPr lang="en-US" dirty="0" err="1" smtClean="0"/>
              <a:t>x,y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We start where the axes intersect: the origin</a:t>
            </a:r>
          </a:p>
          <a:p>
            <a:r>
              <a:rPr lang="en-US" dirty="0" smtClean="0"/>
              <a:t>A graph can have a finite or an infinite number of ordered pairs.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How to Graph a Linear Equation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525963"/>
          </a:xfrm>
        </p:spPr>
        <p:txBody>
          <a:bodyPr/>
          <a:lstStyle/>
          <a:p>
            <a:r>
              <a:rPr lang="en-US" dirty="0" smtClean="0"/>
              <a:t>Step 6: Draw a straight line through your points. Make the line go on forever. (Note: the graph MUST go through ALL your points)</a:t>
            </a:r>
          </a:p>
          <a:p>
            <a:r>
              <a:rPr lang="en-US" dirty="0" smtClean="0"/>
              <a:t>Example: y = 2x - 2</a:t>
            </a:r>
            <a:endParaRPr lang="en-US" dirty="0"/>
          </a:p>
        </p:txBody>
      </p:sp>
      <p:pic>
        <p:nvPicPr>
          <p:cNvPr id="4" name="Picture 3" descr="2xminus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" y="3181882"/>
            <a:ext cx="4953000" cy="3676118"/>
          </a:xfrm>
          <a:prstGeom prst="rect">
            <a:avLst/>
          </a:prstGeom>
        </p:spPr>
      </p:pic>
      <p:graphicFrame>
        <p:nvGraphicFramePr>
          <p:cNvPr id="5" name="Chart 4"/>
          <p:cNvGraphicFramePr/>
          <p:nvPr/>
        </p:nvGraphicFramePr>
        <p:xfrm>
          <a:off x="3429000" y="3200400"/>
          <a:ext cx="57150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SLATES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Graph the equation y = 3x -4</a:t>
            </a:r>
          </a:p>
          <a:p>
            <a:endParaRPr lang="en-US" dirty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Graph the equation 3y – 3x = 6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Graph with Finite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229600" cy="4525963"/>
          </a:xfrm>
        </p:spPr>
        <p:txBody>
          <a:bodyPr/>
          <a:lstStyle/>
          <a:p>
            <a:r>
              <a:rPr lang="en-US" dirty="0" smtClean="0"/>
              <a:t>We can individually list all the points</a:t>
            </a:r>
            <a:endParaRPr lang="en-US" dirty="0"/>
          </a:p>
        </p:txBody>
      </p:sp>
      <p:pic>
        <p:nvPicPr>
          <p:cNvPr id="4" name="Picture 2" descr="http://nuclearpowertraining.tpub.com/h1014v1/img/h1014v1_187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2178558"/>
            <a:ext cx="5257800" cy="46794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Graph with Infinite 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draw lines or curves without lifting our pencils</a:t>
            </a:r>
            <a:endParaRPr lang="en-US" dirty="0"/>
          </a:p>
        </p:txBody>
      </p:sp>
      <p:pic>
        <p:nvPicPr>
          <p:cNvPr id="7170" name="Picture 2" descr="http://www.brucesimmons.com/assets/multimedia_stills/cubic_polynomial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2286000"/>
            <a:ext cx="5756729" cy="4343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Graphing Equations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points we draw are solutions to a specific equation or meet certain requirements</a:t>
            </a:r>
          </a:p>
          <a:p>
            <a:pPr lvl="1"/>
            <a:r>
              <a:rPr lang="en-US" dirty="0" smtClean="0"/>
              <a:t>Linear Equations (</a:t>
            </a:r>
            <a:r>
              <a:rPr lang="en-US" b="1" dirty="0" smtClean="0"/>
              <a:t>what we’ll be doing today!!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Quadratic </a:t>
            </a:r>
            <a:r>
              <a:rPr lang="en-US" dirty="0"/>
              <a:t>E</a:t>
            </a:r>
            <a:r>
              <a:rPr lang="en-US" dirty="0" smtClean="0"/>
              <a:t>quations (Later this year)</a:t>
            </a:r>
          </a:p>
          <a:p>
            <a:pPr lvl="1"/>
            <a:r>
              <a:rPr lang="en-US" dirty="0" smtClean="0"/>
              <a:t>Learn more kinds of equations in Algebra 3-4, trig, and different classes. 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Graphing Equations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Find all points (x, y) that satisfy</a:t>
            </a: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838200" y="2667000"/>
          <a:ext cx="7611533" cy="1181100"/>
        </p:xfrm>
        <a:graphic>
          <a:graphicData uri="http://schemas.openxmlformats.org/presentationml/2006/ole">
            <p:oleObj spid="_x0000_s22531" name="Equation" r:id="rId3" imgW="1473120" imgH="228600" progId="Equation.3">
              <p:embed/>
            </p:oleObj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508" name="Picture 4" descr="https://encrypted-tbn2.gstatic.com/images?q=tbn:ANd9GcSN7OPru1S75-buAEFV45dET3MuxTqKzRwVfYXAQaDuuEzd4Wf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762000"/>
            <a:ext cx="5486400" cy="548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Equations Can Describe This?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000" dirty="0" smtClean="0"/>
              <a:t>I</a:t>
            </a:r>
          </a:p>
          <a:p>
            <a:endParaRPr lang="en-US" sz="1000" dirty="0"/>
          </a:p>
          <a:p>
            <a:endParaRPr lang="en-US" sz="1000" dirty="0" smtClean="0"/>
          </a:p>
          <a:p>
            <a:endParaRPr lang="en-US" sz="1000" dirty="0"/>
          </a:p>
          <a:p>
            <a:endParaRPr lang="en-US" sz="1000" dirty="0" smtClean="0"/>
          </a:p>
          <a:p>
            <a:endParaRPr lang="en-US" sz="1000" dirty="0"/>
          </a:p>
          <a:p>
            <a:endParaRPr lang="en-US" sz="1000" dirty="0" smtClean="0"/>
          </a:p>
          <a:p>
            <a:endParaRPr lang="en-US" sz="1000" dirty="0"/>
          </a:p>
          <a:p>
            <a:endParaRPr lang="en-US" sz="1000" dirty="0" smtClean="0"/>
          </a:p>
          <a:p>
            <a:endParaRPr lang="en-US" sz="1000" dirty="0"/>
          </a:p>
          <a:p>
            <a:endParaRPr lang="en-US" sz="1000" dirty="0" smtClean="0"/>
          </a:p>
          <a:p>
            <a:endParaRPr lang="en-US" sz="1000" dirty="0"/>
          </a:p>
          <a:p>
            <a:endParaRPr lang="en-US" sz="1000" dirty="0" smtClean="0"/>
          </a:p>
          <a:p>
            <a:endParaRPr lang="en-US" sz="1000" dirty="0"/>
          </a:p>
          <a:p>
            <a:endParaRPr lang="en-US" sz="1000" dirty="0" smtClean="0"/>
          </a:p>
          <a:p>
            <a:endParaRPr lang="en-US" sz="1000" dirty="0"/>
          </a:p>
          <a:p>
            <a:endParaRPr lang="en-US" sz="1000" dirty="0" smtClean="0"/>
          </a:p>
          <a:p>
            <a:endParaRPr lang="en-US" sz="1000" dirty="0"/>
          </a:p>
          <a:p>
            <a:endParaRPr lang="en-US" sz="1000" dirty="0" smtClean="0"/>
          </a:p>
          <a:p>
            <a:endParaRPr lang="en-US" sz="1000" dirty="0"/>
          </a:p>
          <a:p>
            <a:endParaRPr lang="en-US" sz="1000" dirty="0" smtClean="0"/>
          </a:p>
          <a:p>
            <a:endParaRPr lang="en-US" sz="1000" dirty="0"/>
          </a:p>
          <a:p>
            <a:endParaRPr lang="en-US" sz="1000" dirty="0" smtClean="0"/>
          </a:p>
          <a:p>
            <a:endParaRPr lang="en-US" sz="1000" dirty="0"/>
          </a:p>
          <a:p>
            <a:pPr>
              <a:buNone/>
            </a:pPr>
            <a:r>
              <a:rPr lang="en-US" sz="1000" dirty="0" smtClean="0"/>
              <a:t>Image courtesy of wolframalpha.com</a:t>
            </a:r>
          </a:p>
          <a:p>
            <a:pPr>
              <a:buNone/>
            </a:pPr>
            <a:endParaRPr lang="en-US" sz="1000" dirty="0"/>
          </a:p>
        </p:txBody>
      </p:sp>
      <p:pic>
        <p:nvPicPr>
          <p:cNvPr id="20482" name="Picture 2" descr="http://www4a.wolframalpha.com/Calculate/MSP/MSP11111a38a067ghi2a327000058hc939a000bia41?MSPStoreType=image/gif&amp;s=13&amp;w=360&amp;h=167&amp;cdf=Resizeab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95400"/>
            <a:ext cx="9144000" cy="41357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Batman Curve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143000"/>
            <a:ext cx="8229600" cy="45259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8434" name="Picture 2" descr="http://www4a.wolframalpha.com/Calculate/MSP/MSP125531a389cf463fe1h1200003637ce4gbfb1iia1?MSPStoreType=image/gif&amp;s=59&amp;w=486&amp;h=24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52600"/>
            <a:ext cx="9144000" cy="45155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513</Words>
  <Application>Microsoft Office PowerPoint</Application>
  <PresentationFormat>On-screen Show (4:3)</PresentationFormat>
  <Paragraphs>99</Paragraphs>
  <Slides>21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Office Theme</vt:lpstr>
      <vt:lpstr>Microsoft Equation 3.0</vt:lpstr>
      <vt:lpstr>Graphing Linear Equations in Two Variables</vt:lpstr>
      <vt:lpstr>What is a Graph?</vt:lpstr>
      <vt:lpstr>A Graph with Finite Points</vt:lpstr>
      <vt:lpstr>A Graph with Infinite Points</vt:lpstr>
      <vt:lpstr>Graphing Equations</vt:lpstr>
      <vt:lpstr>Example of Graphing Equations</vt:lpstr>
      <vt:lpstr>Slide 7</vt:lpstr>
      <vt:lpstr>What Equations Can Describe This?</vt:lpstr>
      <vt:lpstr>The Batman Curve</vt:lpstr>
      <vt:lpstr>What Does a Linear Graph Look Like?</vt:lpstr>
      <vt:lpstr>Crickets: Nature’s Weatherman</vt:lpstr>
      <vt:lpstr>Skiing Down a Mountain</vt:lpstr>
      <vt:lpstr>How Many Mullahys?</vt:lpstr>
      <vt:lpstr>Taxi Fares</vt:lpstr>
      <vt:lpstr>What Are Some Things We Noticed?</vt:lpstr>
      <vt:lpstr>Are These Linear Equations?</vt:lpstr>
      <vt:lpstr>Question</vt:lpstr>
      <vt:lpstr>Slide 18</vt:lpstr>
      <vt:lpstr>How To Graph a Linear Equation</vt:lpstr>
      <vt:lpstr>How to Graph a Linear Equation</vt:lpstr>
      <vt:lpstr>SLATES TIME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Graphing Linear Equations in Two Variables</dc:title>
  <dc:creator>Mitchell Wilson</dc:creator>
  <cp:lastModifiedBy>Mitchell Wilson</cp:lastModifiedBy>
  <cp:revision>14</cp:revision>
  <dcterms:created xsi:type="dcterms:W3CDTF">2012-09-28T03:25:56Z</dcterms:created>
  <dcterms:modified xsi:type="dcterms:W3CDTF">2012-09-28T05:16:04Z</dcterms:modified>
</cp:coreProperties>
</file>