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3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00"/>
    <a:srgbClr val="FF6699"/>
    <a:srgbClr val="FF6B6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584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948" y="609600"/>
            <a:ext cx="5404104" cy="3282696"/>
          </a:xfrm>
          <a:prstGeom prst="roundRect">
            <a:avLst>
              <a:gd name="adj" fmla="val 10522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vert="horz" lIns="91440" tIns="182880" rIns="91440" bIns="18288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342900" indent="-342900" algn="ctr" defTabSz="914400" rtl="0" eaLnBrk="1" latinLnBrk="0" hangingPunct="1">
              <a:lnSpc>
                <a:spcPts val="5200"/>
              </a:lnSpc>
              <a:spcBef>
                <a:spcPts val="2000"/>
              </a:spcBef>
              <a:buSzPct val="80000"/>
              <a:buFont typeface="Wingdings" pitchFamily="2" charset="2"/>
              <a:buNone/>
              <a:defRPr sz="5400" b="1" kern="1200" baseline="0">
                <a:gradFill>
                  <a:gsLst>
                    <a:gs pos="50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91000"/>
            <a:ext cx="5029200" cy="1447800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807293" cy="968189"/>
          </a:xfr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b">
            <a:noAutofit/>
            <a:sp3d extrusionH="12700">
              <a:extrusionClr>
                <a:schemeClr val="bg1"/>
              </a:extrusionClr>
            </a:sp3d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b="1" kern="1200" baseline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807293" cy="3585882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>
              <a:lnSpc>
                <a:spcPct val="110000"/>
              </a:lnSpc>
              <a:buNone/>
              <a:defRPr sz="20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00600" y="671514"/>
            <a:ext cx="3810000" cy="4599734"/>
          </a:xfrm>
          <a:prstGeom prst="roundRect">
            <a:avLst>
              <a:gd name="adj" fmla="val 439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vert="horz" lIns="91440" tIns="45720" rIns="91440" bIns="45720" rtlCol="0">
            <a:noAutofit/>
            <a:scene3d>
              <a:camera prst="orthographicFront"/>
              <a:lightRig rig="chilly" dir="t"/>
            </a:scene3d>
            <a:sp3d extrusionH="6350">
              <a:bevelT w="19050" h="12700" prst="softRound"/>
              <a:extrusionClr>
                <a:schemeClr val="bg1"/>
              </a:extrusionClr>
            </a:sp3d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SzPct val="80000"/>
              <a:buFont typeface="Wingdings" pitchFamily="2" charset="2"/>
              <a:buNone/>
              <a:defRPr sz="24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>
                  <a:innerShdw blurRad="63500" dist="25400" dir="10800000">
                    <a:schemeClr val="bg1">
                      <a:alpha val="50000"/>
                    </a:scheme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30306"/>
            <a:ext cx="5484813" cy="11430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47839"/>
            <a:ext cx="7823200" cy="4316411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2082" y="389966"/>
            <a:ext cx="1524000" cy="5736198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399" y="644525"/>
            <a:ext cx="6399213" cy="5419726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881187" y="631824"/>
            <a:ext cx="5407025" cy="3281363"/>
          </a:xfrm>
          <a:prstGeom prst="roundRect">
            <a:avLst>
              <a:gd name="adj" fmla="val 888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368" y="4495800"/>
            <a:ext cx="7827264" cy="1219200"/>
          </a:xfrm>
        </p:spPr>
        <p:txBody>
          <a:bodyPr anchor="b" anchorCtr="0">
            <a:noAutofit/>
          </a:bodyPr>
          <a:lstStyle>
            <a:lvl1pPr>
              <a:lnSpc>
                <a:spcPts val="5200"/>
              </a:lnSpc>
              <a:defRPr sz="48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" y="5715000"/>
            <a:ext cx="7827264" cy="501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21132"/>
            <a:ext cx="2133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12541"/>
            <a:ext cx="2895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12541"/>
            <a:ext cx="2133600" cy="300318"/>
          </a:xfrm>
        </p:spPr>
        <p:txBody>
          <a:bodyPr/>
          <a:lstStyle>
            <a:lvl1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2424953"/>
            <a:ext cx="7823200" cy="1474788"/>
          </a:xfrm>
        </p:spPr>
        <p:txBody>
          <a:bodyPr anchor="b" anchorCtr="0"/>
          <a:lstStyle>
            <a:lvl1pPr algn="ctr">
              <a:defRPr sz="4800" b="1" cap="none" baseline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0" y="3913188"/>
            <a:ext cx="7823200" cy="5546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47838"/>
            <a:ext cx="3563470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747838"/>
            <a:ext cx="3565526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398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71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471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794760" cy="968189"/>
          </a:xfrm>
        </p:spPr>
        <p:txBody>
          <a:bodyPr anchor="b"/>
          <a:lstStyle>
            <a:lvl1pPr algn="l">
              <a:lnSpc>
                <a:spcPts val="4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58906"/>
            <a:ext cx="3794760" cy="5405719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>
                <a:effectLst/>
              </a:defRPr>
            </a:lvl1pPr>
            <a:lvl2pPr>
              <a:spcBef>
                <a:spcPts val="2000"/>
              </a:spcBef>
              <a:defRPr sz="2000">
                <a:effectLst/>
              </a:defRPr>
            </a:lvl2pPr>
            <a:lvl3pPr>
              <a:spcBef>
                <a:spcPts val="2000"/>
              </a:spcBef>
              <a:defRPr sz="1800">
                <a:effectLst/>
              </a:defRPr>
            </a:lvl3pPr>
            <a:lvl4pPr>
              <a:spcBef>
                <a:spcPts val="2000"/>
              </a:spcBef>
              <a:defRPr sz="1800">
                <a:effectLst/>
              </a:defRPr>
            </a:lvl4pPr>
            <a:lvl5pPr>
              <a:spcBef>
                <a:spcPts val="2000"/>
              </a:spcBef>
              <a:defRPr sz="1800"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794760" cy="38144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7313613" cy="1264024"/>
          </a:xfrm>
          <a:prstGeom prst="rect">
            <a:avLst/>
          </a:prstGeo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ctr">
            <a:noAutofit/>
            <a:sp3d extrusionH="12700">
              <a:extrusionClr>
                <a:schemeClr val="bg1"/>
              </a:extrusionClr>
            </a:sp3d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47838"/>
            <a:ext cx="7313613" cy="430333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54F1E1E-DE93-2C43-810B-7E0DB3EE904D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25988"/>
            <a:ext cx="2895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6EA396DC-EEE7-944B-BD54-B35C25D3D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  <p:sldLayoutId id="2147484349" r:id="rId12"/>
  </p:sldLayoutIdLst>
  <p:txStyles>
    <p:titleStyle>
      <a:lvl1pPr algn="ctr" defTabSz="914400" rtl="0" eaLnBrk="1" latinLnBrk="0" hangingPunct="1">
        <a:lnSpc>
          <a:spcPts val="5600"/>
        </a:lnSpc>
        <a:spcBef>
          <a:spcPct val="0"/>
        </a:spcBef>
        <a:buNone/>
        <a:defRPr sz="5400" b="1" kern="1200" baseline="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SzPct val="80000"/>
        <a:buFont typeface="Wingdings" pitchFamily="2" charset="2"/>
        <a:buChar char="l"/>
        <a:defRPr sz="24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2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0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Nature of</a:t>
            </a:r>
            <a:br>
              <a:rPr lang="en-US" dirty="0" smtClean="0"/>
            </a:br>
            <a:r>
              <a:rPr lang="en-US" dirty="0" smtClean="0"/>
              <a:t>Infinity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33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Cantor’s Dangerous Idea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900" y="937567"/>
            <a:ext cx="811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Consider the following two sets: </a:t>
            </a:r>
            <a:endParaRPr lang="en-US" sz="2400" dirty="0"/>
          </a:p>
        </p:txBody>
      </p:sp>
      <p:grpSp>
        <p:nvGrpSpPr>
          <p:cNvPr id="36" name="Group 35"/>
          <p:cNvGrpSpPr/>
          <p:nvPr/>
        </p:nvGrpSpPr>
        <p:grpSpPr>
          <a:xfrm>
            <a:off x="752754" y="2857500"/>
            <a:ext cx="3231591" cy="556356"/>
            <a:chOff x="930554" y="2280209"/>
            <a:chExt cx="3231591" cy="556356"/>
          </a:xfrm>
        </p:grpSpPr>
        <p:grpSp>
          <p:nvGrpSpPr>
            <p:cNvPr id="32" name="Group 31"/>
            <p:cNvGrpSpPr/>
            <p:nvPr/>
          </p:nvGrpSpPr>
          <p:grpSpPr>
            <a:xfrm>
              <a:off x="1061009" y="2280209"/>
              <a:ext cx="2920727" cy="88631"/>
              <a:chOff x="1061009" y="2280209"/>
              <a:chExt cx="2920727" cy="88631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104900" y="2324100"/>
                <a:ext cx="2832100" cy="1588"/>
              </a:xfrm>
              <a:prstGeom prst="line">
                <a:avLst/>
              </a:prstGeom>
              <a:ln>
                <a:solidFill>
                  <a:schemeClr val="accent5"/>
                </a:solidFill>
                <a:headEnd type="oval"/>
                <a:tailEnd type="oval"/>
              </a:ln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/>
              <p:cNvSpPr>
                <a:spLocks noChangeAspect="1"/>
              </p:cNvSpPr>
              <p:nvPr/>
            </p:nvSpPr>
            <p:spPr>
              <a:xfrm>
                <a:off x="3893954" y="2281058"/>
                <a:ext cx="87782" cy="877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>
                <a:spLocks noChangeAspect="1"/>
              </p:cNvSpPr>
              <p:nvPr/>
            </p:nvSpPr>
            <p:spPr>
              <a:xfrm>
                <a:off x="1061009" y="2280209"/>
                <a:ext cx="87782" cy="877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930554" y="2374900"/>
              <a:ext cx="374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0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88054" y="2374900"/>
              <a:ext cx="374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1</a:t>
              </a:r>
              <a:endParaRPr lang="en-US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838699" y="1640744"/>
            <a:ext cx="3837502" cy="3786926"/>
            <a:chOff x="4584699" y="1462944"/>
            <a:chExt cx="3837502" cy="3786926"/>
          </a:xfrm>
        </p:grpSpPr>
        <p:sp>
          <p:nvSpPr>
            <p:cNvPr id="35" name="Rectangle 34"/>
            <p:cNvSpPr>
              <a:spLocks noChangeAspect="1"/>
            </p:cNvSpPr>
            <p:nvPr/>
          </p:nvSpPr>
          <p:spPr>
            <a:xfrm>
              <a:off x="5060390" y="1962709"/>
              <a:ext cx="2826310" cy="282549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84699" y="4788205"/>
              <a:ext cx="9525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(0,0)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469700" y="4788205"/>
              <a:ext cx="9525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(1,0)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69700" y="1462944"/>
              <a:ext cx="9525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(1,1)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584699" y="1462944"/>
              <a:ext cx="9525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(0,1)</a:t>
              </a:r>
              <a:endParaRPr lang="en-US" dirty="0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469900" y="5685135"/>
            <a:ext cx="811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Do </a:t>
            </a:r>
            <a:r>
              <a:rPr lang="en-US" sz="2400" dirty="0" smtClean="0"/>
              <a:t>these two sets have the same number of elements? </a:t>
            </a:r>
            <a:endParaRPr lang="en-US" sz="2400" dirty="0"/>
          </a:p>
        </p:txBody>
      </p:sp>
      <p:sp>
        <p:nvSpPr>
          <p:cNvPr id="65" name="TextBox 64"/>
          <p:cNvSpPr txBox="1"/>
          <p:nvPr/>
        </p:nvSpPr>
        <p:spPr>
          <a:xfrm>
            <a:off x="1734717" y="3990032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0.</a:t>
            </a:r>
            <a:endParaRPr lang="en-US" sz="2400" dirty="0"/>
          </a:p>
        </p:txBody>
      </p:sp>
      <p:sp>
        <p:nvSpPr>
          <p:cNvPr id="67" name="TextBox 66"/>
          <p:cNvSpPr txBox="1"/>
          <p:nvPr/>
        </p:nvSpPr>
        <p:spPr>
          <a:xfrm>
            <a:off x="2331617" y="3987800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71" name="TextBox 70"/>
          <p:cNvSpPr txBox="1"/>
          <p:nvPr/>
        </p:nvSpPr>
        <p:spPr>
          <a:xfrm>
            <a:off x="1985263" y="3987800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</a:t>
            </a:r>
            <a:endParaRPr lang="en-US" sz="2400" dirty="0"/>
          </a:p>
        </p:txBody>
      </p:sp>
      <p:sp>
        <p:nvSpPr>
          <p:cNvPr id="73" name="TextBox 72"/>
          <p:cNvSpPr txBox="1"/>
          <p:nvPr/>
        </p:nvSpPr>
        <p:spPr>
          <a:xfrm>
            <a:off x="2687217" y="3990032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9</a:t>
            </a:r>
            <a:endParaRPr lang="en-US" sz="2400" dirty="0"/>
          </a:p>
        </p:txBody>
      </p:sp>
      <p:sp>
        <p:nvSpPr>
          <p:cNvPr id="75" name="TextBox 74"/>
          <p:cNvSpPr txBox="1"/>
          <p:nvPr/>
        </p:nvSpPr>
        <p:spPr>
          <a:xfrm>
            <a:off x="3058972" y="3987800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grpSp>
        <p:nvGrpSpPr>
          <p:cNvPr id="78" name="Group 77"/>
          <p:cNvGrpSpPr/>
          <p:nvPr/>
        </p:nvGrpSpPr>
        <p:grpSpPr>
          <a:xfrm>
            <a:off x="2501900" y="2844796"/>
            <a:ext cx="695091" cy="1143004"/>
            <a:chOff x="2501900" y="2844796"/>
            <a:chExt cx="695091" cy="1143004"/>
          </a:xfrm>
        </p:grpSpPr>
        <p:cxnSp>
          <p:nvCxnSpPr>
            <p:cNvPr id="62" name="Straight Arrow Connector 61"/>
            <p:cNvCxnSpPr/>
            <p:nvPr/>
          </p:nvCxnSpPr>
          <p:spPr>
            <a:xfrm rot="5400000" flipH="1" flipV="1">
              <a:off x="2292216" y="3168516"/>
              <a:ext cx="1028968" cy="6096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3087263" y="2844796"/>
              <a:ext cx="109728" cy="10972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1734717" y="3990032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0.</a:t>
            </a:r>
            <a:endParaRPr lang="en-US" sz="2400" dirty="0"/>
          </a:p>
        </p:txBody>
      </p:sp>
      <p:sp>
        <p:nvSpPr>
          <p:cNvPr id="82" name="TextBox 81"/>
          <p:cNvSpPr txBox="1"/>
          <p:nvPr/>
        </p:nvSpPr>
        <p:spPr>
          <a:xfrm>
            <a:off x="2166517" y="3992264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</a:t>
            </a:r>
            <a:endParaRPr lang="en-US" sz="2400" dirty="0"/>
          </a:p>
        </p:txBody>
      </p:sp>
      <p:sp>
        <p:nvSpPr>
          <p:cNvPr id="83" name="TextBox 82"/>
          <p:cNvSpPr txBox="1"/>
          <p:nvPr/>
        </p:nvSpPr>
        <p:spPr>
          <a:xfrm>
            <a:off x="2496717" y="3992263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84" name="TextBox 83"/>
          <p:cNvSpPr txBox="1"/>
          <p:nvPr/>
        </p:nvSpPr>
        <p:spPr>
          <a:xfrm>
            <a:off x="2865017" y="3987800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8</a:t>
            </a:r>
            <a:endParaRPr lang="en-US" sz="2400" dirty="0"/>
          </a:p>
        </p:txBody>
      </p:sp>
      <p:sp>
        <p:nvSpPr>
          <p:cNvPr id="85" name="TextBox 84"/>
          <p:cNvSpPr txBox="1"/>
          <p:nvPr/>
        </p:nvSpPr>
        <p:spPr>
          <a:xfrm>
            <a:off x="3062104" y="3990032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106" name="TextBox 105"/>
          <p:cNvSpPr txBox="1"/>
          <p:nvPr/>
        </p:nvSpPr>
        <p:spPr>
          <a:xfrm>
            <a:off x="1732406" y="3992264"/>
            <a:ext cx="206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0.719…</a:t>
            </a:r>
            <a:endParaRPr lang="en-US" sz="2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1735564" y="4351982"/>
            <a:ext cx="206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0.548…</a:t>
            </a:r>
            <a:endParaRPr lang="en-US" sz="2400" dirty="0"/>
          </a:p>
        </p:txBody>
      </p:sp>
      <p:sp>
        <p:nvSpPr>
          <p:cNvPr id="108" name="TextBox 107"/>
          <p:cNvSpPr txBox="1"/>
          <p:nvPr/>
        </p:nvSpPr>
        <p:spPr>
          <a:xfrm>
            <a:off x="5471321" y="2835876"/>
            <a:ext cx="2914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(0.719…, 0.548…)</a:t>
            </a:r>
            <a:endParaRPr lang="en-US" sz="2400" dirty="0"/>
          </a:p>
        </p:txBody>
      </p:sp>
      <p:cxnSp>
        <p:nvCxnSpPr>
          <p:cNvPr id="110" name="Straight Arrow Connector 109"/>
          <p:cNvCxnSpPr/>
          <p:nvPr/>
        </p:nvCxnSpPr>
        <p:spPr>
          <a:xfrm flipV="1">
            <a:off x="3004717" y="3360830"/>
            <a:ext cx="4091513" cy="10886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7113164" y="3283513"/>
            <a:ext cx="109728" cy="1097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077617" y="6057900"/>
            <a:ext cx="954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YES!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1.38889E-6 0.05555 " pathEditMode="relative" ptsTypes="AA">
                                      <p:cBhvr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1.38889E-6 0.05555 " pathEditMode="relative" ptsTypes="AA">
                                      <p:cBhvr>
                                        <p:cTn id="6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1.38889E-6 0.05555 " pathEditMode="relative" ptsTypes="AA">
                                      <p:cBhvr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1.38889E-6 0.05555 " pathEditMode="relative" ptsTypes="AA">
                                      <p:cBhvr>
                                        <p:cTn id="6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1.38889E-6 0.05555 " pathEditMode="relative" ptsTypes="AA">
                                      <p:cBhvr>
                                        <p:cTn id="7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4" grpId="0"/>
      <p:bldP spid="65" grpId="0"/>
      <p:bldP spid="65" grpId="1"/>
      <p:bldP spid="67" grpId="0"/>
      <p:bldP spid="67" grpId="1"/>
      <p:bldP spid="71" grpId="0"/>
      <p:bldP spid="71" grpId="1"/>
      <p:bldP spid="73" grpId="0"/>
      <p:bldP spid="73" grpId="1"/>
      <p:bldP spid="75" grpId="0"/>
      <p:bldP spid="75" grpId="1"/>
      <p:bldP spid="80" grpId="0"/>
      <p:bldP spid="80" grpId="1"/>
      <p:bldP spid="80" grpId="2"/>
      <p:bldP spid="82" grpId="0"/>
      <p:bldP spid="82" grpId="1"/>
      <p:bldP spid="82" grpId="2"/>
      <p:bldP spid="83" grpId="0"/>
      <p:bldP spid="83" grpId="1"/>
      <p:bldP spid="83" grpId="2"/>
      <p:bldP spid="84" grpId="0"/>
      <p:bldP spid="84" grpId="1"/>
      <p:bldP spid="84" grpId="2"/>
      <p:bldP spid="85" grpId="0"/>
      <p:bldP spid="85" grpId="1"/>
      <p:bldP spid="85" grpId="2"/>
      <p:bldP spid="106" grpId="0"/>
      <p:bldP spid="107" grpId="0"/>
      <p:bldP spid="108" grpId="0"/>
      <p:bldP spid="111" grpId="0" animBg="1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505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HOTEL INFINITY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500" y="797867"/>
            <a:ext cx="8385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Cantor wondered if </a:t>
            </a:r>
            <a:r>
              <a:rPr lang="en-US" sz="2400" b="1" dirty="0" smtClean="0">
                <a:solidFill>
                  <a:srgbClr val="FF0000"/>
                </a:solidFill>
              </a:rPr>
              <a:t>every</a:t>
            </a:r>
            <a:r>
              <a:rPr lang="en-US" sz="2400" dirty="0" smtClean="0"/>
              <a:t> infinite set has the same number of elements?</a:t>
            </a:r>
            <a:endParaRPr lang="en-US" sz="2400" dirty="0"/>
          </a:p>
        </p:txBody>
      </p:sp>
      <p:sp>
        <p:nvSpPr>
          <p:cNvPr id="146" name="TextBox 145"/>
          <p:cNvSpPr txBox="1"/>
          <p:nvPr/>
        </p:nvSpPr>
        <p:spPr>
          <a:xfrm>
            <a:off x="308610" y="2733594"/>
            <a:ext cx="8394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Given an infinite </a:t>
            </a:r>
            <a:r>
              <a:rPr lang="en-US" sz="2400" dirty="0" smtClean="0"/>
              <a:t>set, </a:t>
            </a:r>
            <a:r>
              <a:rPr lang="en-US" sz="2400" dirty="0" smtClean="0"/>
              <a:t>can you check </a:t>
            </a:r>
            <a:r>
              <a:rPr lang="en-US" sz="2400" b="1" dirty="0" smtClean="0">
                <a:solidFill>
                  <a:schemeClr val="accent5"/>
                </a:solidFill>
              </a:rPr>
              <a:t>each element into its own room </a:t>
            </a:r>
            <a:r>
              <a:rPr lang="en-US" sz="2400" dirty="0" smtClean="0"/>
              <a:t>in your hotel?</a:t>
            </a:r>
            <a:endParaRPr lang="en-US" sz="2400" dirty="0"/>
          </a:p>
        </p:txBody>
      </p:sp>
      <p:sp>
        <p:nvSpPr>
          <p:cNvPr id="147" name="TextBox 146"/>
          <p:cNvSpPr txBox="1"/>
          <p:nvPr/>
        </p:nvSpPr>
        <p:spPr>
          <a:xfrm>
            <a:off x="308610" y="1768564"/>
            <a:ext cx="8530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 answer this, imagine you are the manager of a hotel with an infinite number of rooms numbered 1, 2, 3, …</a:t>
            </a:r>
            <a:endParaRPr lang="en-US" sz="2400" dirty="0"/>
          </a:p>
        </p:txBody>
      </p:sp>
      <p:grpSp>
        <p:nvGrpSpPr>
          <p:cNvPr id="203" name="Group 202"/>
          <p:cNvGrpSpPr/>
          <p:nvPr/>
        </p:nvGrpSpPr>
        <p:grpSpPr>
          <a:xfrm>
            <a:off x="203200" y="3764180"/>
            <a:ext cx="10017760" cy="2808491"/>
            <a:chOff x="203200" y="3916580"/>
            <a:chExt cx="10017760" cy="2808491"/>
          </a:xfrm>
        </p:grpSpPr>
        <p:grpSp>
          <p:nvGrpSpPr>
            <p:cNvPr id="143" name="Group 142"/>
            <p:cNvGrpSpPr/>
            <p:nvPr/>
          </p:nvGrpSpPr>
          <p:grpSpPr>
            <a:xfrm>
              <a:off x="203200" y="3941981"/>
              <a:ext cx="10007600" cy="2717800"/>
              <a:chOff x="215900" y="2514600"/>
              <a:chExt cx="10007600" cy="2717800"/>
            </a:xfrm>
          </p:grpSpPr>
          <p:sp>
            <p:nvSpPr>
              <p:cNvPr id="56" name="Cube 55"/>
              <p:cNvSpPr/>
              <p:nvPr/>
            </p:nvSpPr>
            <p:spPr>
              <a:xfrm>
                <a:off x="215900" y="2514600"/>
                <a:ext cx="10007600" cy="2717800"/>
              </a:xfrm>
              <a:prstGeom prst="cube">
                <a:avLst/>
              </a:prstGeom>
              <a:gradFill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6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</a:gradFill>
              <a:ln>
                <a:solidFill>
                  <a:schemeClr val="accent5"/>
                </a:solidFill>
              </a:ln>
              <a:scene3d>
                <a:camera prst="perspectiveFront" fov="0">
                  <a:rot lat="0" lon="10799999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6" name="Group 75"/>
              <p:cNvGrpSpPr/>
              <p:nvPr/>
            </p:nvGrpSpPr>
            <p:grpSpPr>
              <a:xfrm>
                <a:off x="1367790" y="4362450"/>
                <a:ext cx="495300" cy="863600"/>
                <a:chOff x="1367790" y="4368800"/>
                <a:chExt cx="495300" cy="863600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73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>
                <a:off x="1990090" y="4364990"/>
                <a:ext cx="495300" cy="863600"/>
                <a:chOff x="1367790" y="4368800"/>
                <a:chExt cx="495300" cy="8636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Oval 85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>
                <a:off x="2612390" y="4362450"/>
                <a:ext cx="495300" cy="863600"/>
                <a:chOff x="1367790" y="4368800"/>
                <a:chExt cx="495300" cy="863600"/>
              </a:xfrm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/>
              <p:cNvGrpSpPr/>
              <p:nvPr/>
            </p:nvGrpSpPr>
            <p:grpSpPr>
              <a:xfrm>
                <a:off x="3234690" y="4364990"/>
                <a:ext cx="495300" cy="863600"/>
                <a:chOff x="1367790" y="4368800"/>
                <a:chExt cx="495300" cy="863600"/>
              </a:xfrm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3854450" y="4362450"/>
                <a:ext cx="495300" cy="863600"/>
                <a:chOff x="1367790" y="4368800"/>
                <a:chExt cx="495300" cy="863600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95"/>
              <p:cNvGrpSpPr/>
              <p:nvPr/>
            </p:nvGrpSpPr>
            <p:grpSpPr>
              <a:xfrm>
                <a:off x="4476750" y="4364990"/>
                <a:ext cx="495300" cy="863600"/>
                <a:chOff x="1367790" y="4368800"/>
                <a:chExt cx="495300" cy="863600"/>
              </a:xfrm>
            </p:grpSpPr>
            <p:sp>
              <p:nvSpPr>
                <p:cNvPr id="97" name="Rectangle 96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9" name="Group 98"/>
              <p:cNvGrpSpPr/>
              <p:nvPr/>
            </p:nvGrpSpPr>
            <p:grpSpPr>
              <a:xfrm>
                <a:off x="511175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101"/>
              <p:cNvGrpSpPr/>
              <p:nvPr/>
            </p:nvGrpSpPr>
            <p:grpSpPr>
              <a:xfrm>
                <a:off x="5734050" y="4354830"/>
                <a:ext cx="495300" cy="863600"/>
                <a:chOff x="1367790" y="4368800"/>
                <a:chExt cx="495300" cy="863600"/>
              </a:xfrm>
            </p:grpSpPr>
            <p:sp>
              <p:nvSpPr>
                <p:cNvPr id="103" name="Rectangle 102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" name="Group 104"/>
              <p:cNvGrpSpPr/>
              <p:nvPr/>
            </p:nvGrpSpPr>
            <p:grpSpPr>
              <a:xfrm>
                <a:off x="635635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09" name="Rectangle 108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11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/>
              <p:cNvGrpSpPr/>
              <p:nvPr/>
            </p:nvGrpSpPr>
            <p:grpSpPr>
              <a:xfrm>
                <a:off x="6978650" y="4354830"/>
                <a:ext cx="495300" cy="863600"/>
                <a:chOff x="1367790" y="4368800"/>
                <a:chExt cx="495300" cy="863600"/>
              </a:xfrm>
            </p:grpSpPr>
            <p:sp>
              <p:nvSpPr>
                <p:cNvPr id="114" name="Rectangle 113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6" name="Group 115"/>
              <p:cNvGrpSpPr/>
              <p:nvPr/>
            </p:nvGrpSpPr>
            <p:grpSpPr>
              <a:xfrm>
                <a:off x="759841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17" name="Rectangle 116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Oval 117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" name="Group 118"/>
              <p:cNvGrpSpPr/>
              <p:nvPr/>
            </p:nvGrpSpPr>
            <p:grpSpPr>
              <a:xfrm>
                <a:off x="8220710" y="4354830"/>
                <a:ext cx="495300" cy="863600"/>
                <a:chOff x="1367790" y="4368800"/>
                <a:chExt cx="495300" cy="863600"/>
              </a:xfrm>
            </p:grpSpPr>
            <p:sp>
              <p:nvSpPr>
                <p:cNvPr id="120" name="Rectangle 119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Oval 120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885825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23" name="Rectangle 122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Oval 123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5" name="TextBox 124"/>
              <p:cNvSpPr txBox="1"/>
              <p:nvPr/>
            </p:nvSpPr>
            <p:spPr>
              <a:xfrm>
                <a:off x="1475740" y="4397424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2098040" y="43878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2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720340" y="4397424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3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3342640" y="43878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4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3949700" y="44005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5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4572000" y="4390976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6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5207000" y="44005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7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5842000" y="4390976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8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TextBox 137"/>
              <p:cNvSpPr txBox="1"/>
              <p:nvPr/>
            </p:nvSpPr>
            <p:spPr>
              <a:xfrm>
                <a:off x="6457950" y="439293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9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7004050" y="4405630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10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7623810" y="4396056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11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8246110" y="4405630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12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8896350" y="4396056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13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2" name="Cube 201"/>
            <p:cNvSpPr/>
            <p:nvPr/>
          </p:nvSpPr>
          <p:spPr>
            <a:xfrm>
              <a:off x="213360" y="3916580"/>
              <a:ext cx="10007600" cy="2808491"/>
            </a:xfrm>
            <a:prstGeom prst="cub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14000"/>
                  </a:schemeClr>
                </a:gs>
                <a:gs pos="85000">
                  <a:schemeClr val="bg1"/>
                </a:gs>
              </a:gsLst>
              <a:lin ang="10560000" scaled="0"/>
            </a:gradFill>
            <a:ln>
              <a:noFill/>
            </a:ln>
            <a:effectLst/>
            <a:scene3d>
              <a:camera prst="perspectiveFront" fov="0">
                <a:rot lat="0" lon="10799999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6" grpId="0"/>
      <p:bldP spid="1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505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HOTEL INFINITY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500" y="797867"/>
            <a:ext cx="8385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you find a way to check in the </a:t>
            </a:r>
            <a:r>
              <a:rPr lang="en-US" sz="2400" b="1" dirty="0" smtClean="0">
                <a:solidFill>
                  <a:srgbClr val="1C4596"/>
                </a:solidFill>
              </a:rPr>
              <a:t>even counting numbers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146" name="TextBox 145"/>
          <p:cNvSpPr txBox="1"/>
          <p:nvPr/>
        </p:nvSpPr>
        <p:spPr>
          <a:xfrm>
            <a:off x="308610" y="2733594"/>
            <a:ext cx="839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you find a way to check in the </a:t>
            </a:r>
            <a:r>
              <a:rPr lang="en-US" sz="2400" b="1" dirty="0" smtClean="0">
                <a:solidFill>
                  <a:srgbClr val="1C4596"/>
                </a:solidFill>
              </a:rPr>
              <a:t>rational numbers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147" name="TextBox 146"/>
          <p:cNvSpPr txBox="1"/>
          <p:nvPr/>
        </p:nvSpPr>
        <p:spPr>
          <a:xfrm>
            <a:off x="308610" y="1870164"/>
            <a:ext cx="853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you find a way to check in the </a:t>
            </a:r>
            <a:r>
              <a:rPr lang="en-US" sz="2400" b="1" dirty="0" smtClean="0">
                <a:solidFill>
                  <a:srgbClr val="1C4596"/>
                </a:solidFill>
              </a:rPr>
              <a:t>integers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grpSp>
        <p:nvGrpSpPr>
          <p:cNvPr id="3" name="Group 202"/>
          <p:cNvGrpSpPr/>
          <p:nvPr/>
        </p:nvGrpSpPr>
        <p:grpSpPr>
          <a:xfrm>
            <a:off x="203200" y="3764180"/>
            <a:ext cx="10017760" cy="2808491"/>
            <a:chOff x="203200" y="3916580"/>
            <a:chExt cx="10017760" cy="2808491"/>
          </a:xfrm>
        </p:grpSpPr>
        <p:grpSp>
          <p:nvGrpSpPr>
            <p:cNvPr id="5" name="Group 142"/>
            <p:cNvGrpSpPr/>
            <p:nvPr/>
          </p:nvGrpSpPr>
          <p:grpSpPr>
            <a:xfrm>
              <a:off x="203200" y="3941981"/>
              <a:ext cx="10007600" cy="2717800"/>
              <a:chOff x="215900" y="2514600"/>
              <a:chExt cx="10007600" cy="2717800"/>
            </a:xfrm>
          </p:grpSpPr>
          <p:sp>
            <p:nvSpPr>
              <p:cNvPr id="56" name="Cube 55"/>
              <p:cNvSpPr/>
              <p:nvPr/>
            </p:nvSpPr>
            <p:spPr>
              <a:xfrm>
                <a:off x="215900" y="2514600"/>
                <a:ext cx="10007600" cy="2717800"/>
              </a:xfrm>
              <a:prstGeom prst="cube">
                <a:avLst/>
              </a:prstGeom>
              <a:gradFill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6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</a:gradFill>
              <a:ln>
                <a:solidFill>
                  <a:schemeClr val="accent5"/>
                </a:solidFill>
              </a:ln>
              <a:scene3d>
                <a:camera prst="perspectiveFront" fov="0">
                  <a:rot lat="0" lon="10799999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Group 75"/>
              <p:cNvGrpSpPr/>
              <p:nvPr/>
            </p:nvGrpSpPr>
            <p:grpSpPr>
              <a:xfrm>
                <a:off x="1367790" y="4362450"/>
                <a:ext cx="495300" cy="863600"/>
                <a:chOff x="1367790" y="4368800"/>
                <a:chExt cx="495300" cy="863600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73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" name="Group 78"/>
              <p:cNvGrpSpPr/>
              <p:nvPr/>
            </p:nvGrpSpPr>
            <p:grpSpPr>
              <a:xfrm>
                <a:off x="1990090" y="4364990"/>
                <a:ext cx="495300" cy="863600"/>
                <a:chOff x="1367790" y="4368800"/>
                <a:chExt cx="495300" cy="8636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Oval 85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" name="Group 86"/>
              <p:cNvGrpSpPr/>
              <p:nvPr/>
            </p:nvGrpSpPr>
            <p:grpSpPr>
              <a:xfrm>
                <a:off x="2612390" y="4362450"/>
                <a:ext cx="495300" cy="863600"/>
                <a:chOff x="1367790" y="4368800"/>
                <a:chExt cx="495300" cy="863600"/>
              </a:xfrm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" name="Group 89"/>
              <p:cNvGrpSpPr/>
              <p:nvPr/>
            </p:nvGrpSpPr>
            <p:grpSpPr>
              <a:xfrm>
                <a:off x="3234690" y="4364990"/>
                <a:ext cx="495300" cy="863600"/>
                <a:chOff x="1367790" y="4368800"/>
                <a:chExt cx="495300" cy="863600"/>
              </a:xfrm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" name="Group 92"/>
              <p:cNvGrpSpPr/>
              <p:nvPr/>
            </p:nvGrpSpPr>
            <p:grpSpPr>
              <a:xfrm>
                <a:off x="3854450" y="4362450"/>
                <a:ext cx="495300" cy="863600"/>
                <a:chOff x="1367790" y="4368800"/>
                <a:chExt cx="495300" cy="863600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95"/>
              <p:cNvGrpSpPr/>
              <p:nvPr/>
            </p:nvGrpSpPr>
            <p:grpSpPr>
              <a:xfrm>
                <a:off x="4476750" y="4364990"/>
                <a:ext cx="495300" cy="863600"/>
                <a:chOff x="1367790" y="4368800"/>
                <a:chExt cx="495300" cy="863600"/>
              </a:xfrm>
            </p:grpSpPr>
            <p:sp>
              <p:nvSpPr>
                <p:cNvPr id="97" name="Rectangle 96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98"/>
              <p:cNvGrpSpPr/>
              <p:nvPr/>
            </p:nvGrpSpPr>
            <p:grpSpPr>
              <a:xfrm>
                <a:off x="511175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01"/>
              <p:cNvGrpSpPr/>
              <p:nvPr/>
            </p:nvGrpSpPr>
            <p:grpSpPr>
              <a:xfrm>
                <a:off x="5734050" y="4354830"/>
                <a:ext cx="495300" cy="863600"/>
                <a:chOff x="1367790" y="4368800"/>
                <a:chExt cx="495300" cy="863600"/>
              </a:xfrm>
            </p:grpSpPr>
            <p:sp>
              <p:nvSpPr>
                <p:cNvPr id="103" name="Rectangle 102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04"/>
              <p:cNvGrpSpPr/>
              <p:nvPr/>
            </p:nvGrpSpPr>
            <p:grpSpPr>
              <a:xfrm>
                <a:off x="635635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09" name="Rectangle 108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11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12"/>
              <p:cNvGrpSpPr/>
              <p:nvPr/>
            </p:nvGrpSpPr>
            <p:grpSpPr>
              <a:xfrm>
                <a:off x="6978650" y="4354830"/>
                <a:ext cx="495300" cy="863600"/>
                <a:chOff x="1367790" y="4368800"/>
                <a:chExt cx="495300" cy="863600"/>
              </a:xfrm>
            </p:grpSpPr>
            <p:sp>
              <p:nvSpPr>
                <p:cNvPr id="114" name="Rectangle 113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15"/>
              <p:cNvGrpSpPr/>
              <p:nvPr/>
            </p:nvGrpSpPr>
            <p:grpSpPr>
              <a:xfrm>
                <a:off x="759841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17" name="Rectangle 116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Oval 117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18"/>
              <p:cNvGrpSpPr/>
              <p:nvPr/>
            </p:nvGrpSpPr>
            <p:grpSpPr>
              <a:xfrm>
                <a:off x="8220710" y="4354830"/>
                <a:ext cx="495300" cy="863600"/>
                <a:chOff x="1367790" y="4368800"/>
                <a:chExt cx="495300" cy="863600"/>
              </a:xfrm>
            </p:grpSpPr>
            <p:sp>
              <p:nvSpPr>
                <p:cNvPr id="120" name="Rectangle 119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Oval 120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21"/>
              <p:cNvGrpSpPr/>
              <p:nvPr/>
            </p:nvGrpSpPr>
            <p:grpSpPr>
              <a:xfrm>
                <a:off x="8858250" y="4352290"/>
                <a:ext cx="495300" cy="863600"/>
                <a:chOff x="1367790" y="4368800"/>
                <a:chExt cx="495300" cy="863600"/>
              </a:xfrm>
            </p:grpSpPr>
            <p:sp>
              <p:nvSpPr>
                <p:cNvPr id="123" name="Rectangle 122"/>
                <p:cNvSpPr/>
                <p:nvPr/>
              </p:nvSpPr>
              <p:spPr>
                <a:xfrm>
                  <a:off x="1367790" y="4368800"/>
                  <a:ext cx="495300" cy="86360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1000">
                      <a:schemeClr val="accent1">
                        <a:tint val="100000"/>
                        <a:shade val="60000"/>
                        <a:alpha val="100000"/>
                        <a:satMod val="100000"/>
                        <a:lumMod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</a:gradFill>
                <a:ln>
                  <a:solidFill>
                    <a:schemeClr val="accent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Oval 123"/>
                <p:cNvSpPr>
                  <a:spLocks noChangeAspect="1"/>
                </p:cNvSpPr>
                <p:nvPr/>
              </p:nvSpPr>
              <p:spPr>
                <a:xfrm flipH="1" flipV="1">
                  <a:off x="1422400" y="4762500"/>
                  <a:ext cx="91440" cy="9144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5" name="TextBox 124"/>
              <p:cNvSpPr txBox="1"/>
              <p:nvPr/>
            </p:nvSpPr>
            <p:spPr>
              <a:xfrm>
                <a:off x="1475740" y="4397424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2098040" y="43878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2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720340" y="4397424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3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3342640" y="43878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4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3949700" y="44005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5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4572000" y="4390976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6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5207000" y="440055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7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5842000" y="4390976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8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TextBox 137"/>
              <p:cNvSpPr txBox="1"/>
              <p:nvPr/>
            </p:nvSpPr>
            <p:spPr>
              <a:xfrm>
                <a:off x="6457950" y="4392930"/>
                <a:ext cx="250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9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7004050" y="4405630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10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7623810" y="4396056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11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8246110" y="4405630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12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8896350" y="4396056"/>
                <a:ext cx="495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13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2" name="Cube 201"/>
            <p:cNvSpPr/>
            <p:nvPr/>
          </p:nvSpPr>
          <p:spPr>
            <a:xfrm>
              <a:off x="213360" y="3916580"/>
              <a:ext cx="10007600" cy="2808491"/>
            </a:xfrm>
            <a:prstGeom prst="cub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14000"/>
                  </a:schemeClr>
                </a:gs>
                <a:gs pos="85000">
                  <a:schemeClr val="bg1"/>
                </a:gs>
              </a:gsLst>
              <a:lin ang="10560000" scaled="0"/>
            </a:gradFill>
            <a:ln>
              <a:noFill/>
            </a:ln>
            <a:effectLst/>
            <a:scene3d>
              <a:camera prst="perspectiveFront" fov="0">
                <a:rot lat="0" lon="10799999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6" grpId="0"/>
      <p:bldP spid="1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505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HOTEL INFINITY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2" name="Table 61"/>
          <p:cNvGraphicFramePr>
            <a:graphicFrameLocks noGrp="1"/>
          </p:cNvGraphicFramePr>
          <p:nvPr/>
        </p:nvGraphicFramePr>
        <p:xfrm>
          <a:off x="3488251" y="2009864"/>
          <a:ext cx="4572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7620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1/2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1/3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1/4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1/5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…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2/2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2/3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2/4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2/5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3/2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3/3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3/4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3/5</a:t>
                      </a: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4/2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4/3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4/4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4/5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 anchor="ctr" anchorCtr="1"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 vert="vert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…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en-US" dirty="0"/>
                    </a:p>
                  </a:txBody>
                  <a:tcPr vert="vert270" anchor="b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…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en-US" dirty="0"/>
                    </a:p>
                  </a:txBody>
                  <a:tcPr vert="vert270" anchor="b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…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en-US" dirty="0"/>
                    </a:p>
                  </a:txBody>
                  <a:tcPr vert="vert270" anchor="b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…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en-US" dirty="0"/>
                    </a:p>
                  </a:txBody>
                  <a:tcPr vert="vert270" anchor="b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dirty="0"/>
                    </a:p>
                  </a:txBody>
                  <a:tcPr vert="vert270" anchor="b" anchorCtr="1"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317500" y="797867"/>
            <a:ext cx="8385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can write the rational numbers out in a grid as follows:</a:t>
            </a:r>
            <a:endParaRPr lang="en-US" sz="2400" dirty="0"/>
          </a:p>
        </p:txBody>
      </p:sp>
      <p:sp>
        <p:nvSpPr>
          <p:cNvPr id="65" name="TextBox 64"/>
          <p:cNvSpPr txBox="1"/>
          <p:nvPr/>
        </p:nvSpPr>
        <p:spPr>
          <a:xfrm>
            <a:off x="571500" y="1908264"/>
            <a:ext cx="1701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1: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2: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3: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4: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5: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6: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Room 7:</a:t>
            </a:r>
          </a:p>
          <a:p>
            <a:endParaRPr lang="en-US" b="1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31902" y="5730984"/>
            <a:ext cx="553998" cy="46166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67" name="Right Arrow 66"/>
          <p:cNvSpPr/>
          <p:nvPr/>
        </p:nvSpPr>
        <p:spPr>
          <a:xfrm>
            <a:off x="4013200" y="2314664"/>
            <a:ext cx="36576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ight Arrow 67"/>
          <p:cNvSpPr/>
          <p:nvPr/>
        </p:nvSpPr>
        <p:spPr>
          <a:xfrm rot="7999631">
            <a:off x="3939407" y="2724321"/>
            <a:ext cx="64008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ight Arrow 68"/>
          <p:cNvSpPr/>
          <p:nvPr/>
        </p:nvSpPr>
        <p:spPr>
          <a:xfrm rot="18873129">
            <a:off x="3926707" y="3480531"/>
            <a:ext cx="64008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Arrow 69"/>
          <p:cNvSpPr/>
          <p:nvPr/>
        </p:nvSpPr>
        <p:spPr>
          <a:xfrm rot="18873129">
            <a:off x="4734684" y="2695580"/>
            <a:ext cx="64008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ight Arrow 70"/>
          <p:cNvSpPr/>
          <p:nvPr/>
        </p:nvSpPr>
        <p:spPr>
          <a:xfrm rot="8024197">
            <a:off x="3914006" y="4230061"/>
            <a:ext cx="64008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ight Arrow 71"/>
          <p:cNvSpPr/>
          <p:nvPr/>
        </p:nvSpPr>
        <p:spPr>
          <a:xfrm rot="8057596">
            <a:off x="4721983" y="3445110"/>
            <a:ext cx="64008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Arrow 72"/>
          <p:cNvSpPr/>
          <p:nvPr/>
        </p:nvSpPr>
        <p:spPr>
          <a:xfrm rot="8092603">
            <a:off x="5466460" y="2727663"/>
            <a:ext cx="64008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ight Arrow 75"/>
          <p:cNvSpPr/>
          <p:nvPr/>
        </p:nvSpPr>
        <p:spPr>
          <a:xfrm rot="5400000">
            <a:off x="3699009" y="3449936"/>
            <a:ext cx="36576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ight Arrow 76"/>
          <p:cNvSpPr/>
          <p:nvPr/>
        </p:nvSpPr>
        <p:spPr>
          <a:xfrm>
            <a:off x="5646928" y="2314664"/>
            <a:ext cx="274320" cy="1828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01600" stA="26000" endPos="20000" dist="127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689100" y="1907232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689100" y="2451595"/>
            <a:ext cx="81280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1/2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89100" y="2993490"/>
            <a:ext cx="81280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689100" y="3556115"/>
            <a:ext cx="81280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689100" y="4103247"/>
            <a:ext cx="81280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1/3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89100" y="4637679"/>
            <a:ext cx="81280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1/4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689100" y="5197511"/>
            <a:ext cx="81280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2/3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5" grpId="0"/>
      <p:bldP spid="66" grpId="0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6" grpId="0" animBg="1"/>
      <p:bldP spid="77" grpId="0" animBg="1"/>
      <p:bldP spid="78" grpId="0"/>
      <p:bldP spid="79" grpId="0"/>
      <p:bldP spid="80" grpId="0"/>
      <p:bldP spid="82" grpId="0"/>
      <p:bldP spid="83" grpId="0"/>
      <p:bldP spid="84" grpId="0"/>
      <p:bldP spid="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505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HOTEL INFINITY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7500" y="797867"/>
            <a:ext cx="838581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means that the set of </a:t>
            </a:r>
            <a:r>
              <a:rPr lang="en-US" sz="2400" b="1" dirty="0" smtClean="0">
                <a:solidFill>
                  <a:schemeClr val="accent5"/>
                </a:solidFill>
              </a:rPr>
              <a:t>even counting numbers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chemeClr val="accent6"/>
                </a:solidFill>
              </a:rPr>
              <a:t>counting numbers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FF6699"/>
                </a:solidFill>
              </a:rPr>
              <a:t>integers</a:t>
            </a:r>
            <a:r>
              <a:rPr lang="en-US" sz="2400" dirty="0" smtClean="0"/>
              <a:t>, and </a:t>
            </a:r>
            <a:r>
              <a:rPr lang="en-US" sz="2400" b="1" dirty="0" smtClean="0">
                <a:solidFill>
                  <a:srgbClr val="FF6600"/>
                </a:solidFill>
              </a:rPr>
              <a:t>rational numbers</a:t>
            </a:r>
            <a:r>
              <a:rPr lang="en-US" sz="2400" dirty="0" smtClean="0"/>
              <a:t> all have the </a:t>
            </a:r>
            <a:r>
              <a:rPr lang="en-US" sz="2400" b="1" dirty="0" smtClean="0">
                <a:solidFill>
                  <a:srgbClr val="FF0000"/>
                </a:solidFill>
              </a:rPr>
              <a:t>SAME</a:t>
            </a:r>
            <a:r>
              <a:rPr lang="en-US" sz="2400" dirty="0" smtClean="0"/>
              <a:t> number</a:t>
            </a:r>
            <a:r>
              <a:rPr lang="en-US" sz="2400" dirty="0" smtClean="0"/>
              <a:t> of elements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17500" y="2387600"/>
            <a:ext cx="838581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But we still haven’t answered our question of whether or not every infinite set has the same number of elements. 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317500" y="3852039"/>
            <a:ext cx="8385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It turns out that this is </a:t>
            </a:r>
            <a:r>
              <a:rPr lang="en-US" sz="2400" b="1" dirty="0" smtClean="0">
                <a:solidFill>
                  <a:srgbClr val="FF0000"/>
                </a:solidFill>
              </a:rPr>
              <a:t>not</a:t>
            </a:r>
            <a:r>
              <a:rPr lang="en-US" sz="2400" dirty="0" smtClean="0"/>
              <a:t> the case! The set of real numbers cannot be checked into our infinite hotel.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505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HOTEL INFINITY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7500" y="797867"/>
            <a:ext cx="838581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want to show that no matter how we check the real numbers in, there will be at least one real number left over.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240351" y="2675334"/>
            <a:ext cx="6608249" cy="3590231"/>
            <a:chOff x="1240351" y="2675334"/>
            <a:chExt cx="6608249" cy="3590231"/>
          </a:xfrm>
        </p:grpSpPr>
        <p:sp>
          <p:nvSpPr>
            <p:cNvPr id="6" name="TextBox 5"/>
            <p:cNvSpPr txBox="1"/>
            <p:nvPr/>
          </p:nvSpPr>
          <p:spPr>
            <a:xfrm>
              <a:off x="1240351" y="2675334"/>
              <a:ext cx="1401249" cy="307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2400" b="1" dirty="0" smtClean="0">
                  <a:solidFill>
                    <a:schemeClr val="accent5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Room 1:</a:t>
              </a:r>
            </a:p>
            <a:p>
              <a:pPr algn="just">
                <a:spcAft>
                  <a:spcPts val="1200"/>
                </a:spcAft>
              </a:pPr>
              <a:r>
                <a:rPr lang="en-US" sz="2400" b="1" dirty="0" smtClean="0">
                  <a:solidFill>
                    <a:schemeClr val="accent5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Room 2:</a:t>
              </a:r>
            </a:p>
            <a:p>
              <a:pPr algn="just">
                <a:spcAft>
                  <a:spcPts val="1200"/>
                </a:spcAft>
              </a:pPr>
              <a:r>
                <a:rPr lang="en-US" sz="2400" b="1" dirty="0" smtClean="0">
                  <a:solidFill>
                    <a:schemeClr val="accent5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Room 3:</a:t>
              </a:r>
            </a:p>
            <a:p>
              <a:pPr algn="just">
                <a:spcAft>
                  <a:spcPts val="1200"/>
                </a:spcAft>
              </a:pPr>
              <a:r>
                <a:rPr lang="en-US" sz="2400" b="1" dirty="0" smtClean="0">
                  <a:solidFill>
                    <a:schemeClr val="accent5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Room 4:</a:t>
              </a:r>
            </a:p>
            <a:p>
              <a:pPr algn="just">
                <a:spcAft>
                  <a:spcPts val="1200"/>
                </a:spcAft>
              </a:pPr>
              <a:r>
                <a:rPr lang="en-US" sz="2400" b="1" dirty="0" smtClean="0">
                  <a:solidFill>
                    <a:schemeClr val="accent5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Room 5:</a:t>
              </a:r>
            </a:p>
            <a:p>
              <a:pPr algn="just">
                <a:spcAft>
                  <a:spcPts val="1200"/>
                </a:spcAft>
              </a:pPr>
              <a:r>
                <a:rPr lang="en-US" sz="2400" b="1" dirty="0" smtClean="0">
                  <a:solidFill>
                    <a:schemeClr val="accent5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Room 6: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19400" y="2675334"/>
              <a:ext cx="5029200" cy="307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spcAft>
                  <a:spcPts val="1200"/>
                </a:spcAft>
              </a:pPr>
              <a:r>
                <a:rPr lang="en-US" sz="2400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 9.3780129370109283…</a:t>
              </a:r>
              <a:endParaRPr lang="en-US" sz="2400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  <a:p>
              <a:pPr algn="dist">
                <a:spcAft>
                  <a:spcPts val="1200"/>
                </a:spcAft>
              </a:pPr>
              <a:r>
                <a:rPr lang="en-US" sz="2400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 6.1230801298301928…</a:t>
              </a:r>
              <a:endParaRPr lang="en-US" sz="2400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  <a:p>
              <a:pPr algn="dist">
                <a:spcAft>
                  <a:spcPts val="1200"/>
                </a:spcAft>
              </a:pPr>
              <a:r>
                <a:rPr lang="en-US" sz="2400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 3.1221231245690900…</a:t>
              </a:r>
              <a:endParaRPr lang="en-US" sz="2400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  <a:p>
              <a:pPr algn="dist">
                <a:spcAft>
                  <a:spcPts val="1200"/>
                </a:spcAft>
              </a:pPr>
              <a:r>
                <a:rPr lang="en-US" sz="2400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19.1251212315673123…</a:t>
              </a:r>
              <a:endParaRPr lang="en-US" sz="2400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  <a:p>
              <a:pPr algn="dist">
                <a:spcAft>
                  <a:spcPts val="1200"/>
                </a:spcAft>
              </a:pPr>
              <a:r>
                <a:rPr lang="en-US" sz="2400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23.3337333333333333…</a:t>
              </a:r>
              <a:endParaRPr lang="en-US" sz="2400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  <a:p>
              <a:pPr algn="dist">
                <a:spcAft>
                  <a:spcPts val="1200"/>
                </a:spcAft>
              </a:pPr>
              <a:r>
                <a:rPr lang="en-US" sz="2400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 4.2342052527888545…</a:t>
              </a:r>
              <a:endParaRPr lang="en-US" sz="2400" b="1" dirty="0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76400" y="5803900"/>
              <a:ext cx="553998" cy="461665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r>
                <a:rPr lang="en-US" sz="2400" dirty="0" smtClean="0"/>
                <a:t>…</a:t>
              </a:r>
              <a:endParaRPr lang="en-US" sz="2400" dirty="0"/>
            </a:p>
          </p:txBody>
        </p:sp>
      </p:grpSp>
      <p:sp>
        <p:nvSpPr>
          <p:cNvPr id="11" name="Connector 10"/>
          <p:cNvSpPr>
            <a:spLocks noChangeAspect="1"/>
          </p:cNvSpPr>
          <p:nvPr/>
        </p:nvSpPr>
        <p:spPr>
          <a:xfrm>
            <a:off x="3083561" y="2726133"/>
            <a:ext cx="384053" cy="386243"/>
          </a:xfrm>
          <a:prstGeom prst="flowChartConnector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nector 11"/>
          <p:cNvSpPr>
            <a:spLocks noChangeAspect="1"/>
          </p:cNvSpPr>
          <p:nvPr/>
        </p:nvSpPr>
        <p:spPr>
          <a:xfrm>
            <a:off x="3467614" y="3252076"/>
            <a:ext cx="384053" cy="386243"/>
          </a:xfrm>
          <a:prstGeom prst="flowChartConnector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nector 12"/>
          <p:cNvSpPr>
            <a:spLocks noChangeAspect="1"/>
          </p:cNvSpPr>
          <p:nvPr/>
        </p:nvSpPr>
        <p:spPr>
          <a:xfrm>
            <a:off x="3723140" y="3765319"/>
            <a:ext cx="384053" cy="386243"/>
          </a:xfrm>
          <a:prstGeom prst="flowChartConnector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nector 13"/>
          <p:cNvSpPr>
            <a:spLocks noChangeAspect="1"/>
          </p:cNvSpPr>
          <p:nvPr/>
        </p:nvSpPr>
        <p:spPr>
          <a:xfrm>
            <a:off x="3951740" y="4273319"/>
            <a:ext cx="384053" cy="386243"/>
          </a:xfrm>
          <a:prstGeom prst="flowChartConnector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nector 14"/>
          <p:cNvSpPr>
            <a:spLocks noChangeAspect="1"/>
          </p:cNvSpPr>
          <p:nvPr/>
        </p:nvSpPr>
        <p:spPr>
          <a:xfrm>
            <a:off x="4181866" y="4795357"/>
            <a:ext cx="384053" cy="386243"/>
          </a:xfrm>
          <a:prstGeom prst="flowChartConnector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nector 15"/>
          <p:cNvSpPr>
            <a:spLocks noChangeAspect="1"/>
          </p:cNvSpPr>
          <p:nvPr/>
        </p:nvSpPr>
        <p:spPr>
          <a:xfrm>
            <a:off x="4451619" y="5316057"/>
            <a:ext cx="384053" cy="386243"/>
          </a:xfrm>
          <a:prstGeom prst="flowChartConnector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87500" y="2048636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spc="6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 8.01461…</a:t>
            </a:r>
            <a:endParaRPr lang="en-US" sz="2400" b="1" spc="600" dirty="0" smtClean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32761" y="1663700"/>
            <a:ext cx="384053" cy="846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439160" y="1663700"/>
            <a:ext cx="374904" cy="846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870960" y="1663700"/>
            <a:ext cx="106180" cy="846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038615" y="1663700"/>
            <a:ext cx="259078" cy="846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335794" y="1663700"/>
            <a:ext cx="230126" cy="846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605546" y="1663700"/>
            <a:ext cx="588754" cy="846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456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 does this mean?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68300" y="1064567"/>
            <a:ext cx="8385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many more </a:t>
            </a:r>
            <a:r>
              <a:rPr lang="en-US" sz="2400" b="1" dirty="0" smtClean="0">
                <a:solidFill>
                  <a:srgbClr val="FF0000"/>
                </a:solidFill>
              </a:rPr>
              <a:t>irrational numbers </a:t>
            </a:r>
            <a:r>
              <a:rPr lang="en-US" sz="2400" dirty="0" smtClean="0"/>
              <a:t>are there than </a:t>
            </a:r>
            <a:r>
              <a:rPr lang="en-US" sz="2400" b="1" dirty="0" err="1" smtClean="0">
                <a:solidFill>
                  <a:schemeClr val="accent5"/>
                </a:solidFill>
              </a:rPr>
              <a:t>rationals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68300" y="2255103"/>
            <a:ext cx="83858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you were to randomly choose a real </a:t>
            </a:r>
            <a:r>
              <a:rPr lang="en-US" sz="2400" dirty="0" smtClean="0"/>
              <a:t>number </a:t>
            </a:r>
            <a:r>
              <a:rPr lang="en-US" sz="2400" dirty="0" smtClean="0"/>
              <a:t>the probability that it is rational is </a:t>
            </a:r>
            <a:r>
              <a:rPr lang="en-US" sz="2400" b="1" dirty="0" smtClean="0">
                <a:solidFill>
                  <a:srgbClr val="1C4596"/>
                </a:solidFill>
              </a:rPr>
              <a:t>0</a:t>
            </a:r>
            <a:r>
              <a:rPr lang="en-US" sz="2400" dirty="0" smtClean="0"/>
              <a:t>!</a:t>
            </a:r>
          </a:p>
          <a:p>
            <a:endParaRPr lang="en-US" sz="2400" dirty="0" smtClean="0"/>
          </a:p>
          <a:p>
            <a:r>
              <a:rPr lang="en-US" sz="2400" dirty="0" smtClean="0"/>
              <a:t>The probability that it is irrational is 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dirty="0" smtClean="0"/>
              <a:t>!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80140" y="-280110"/>
            <a:ext cx="4687551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 is a set?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345" y="983914"/>
            <a:ext cx="75075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</a:t>
            </a:r>
            <a:r>
              <a:rPr lang="en-US" sz="2400" b="1" dirty="0" smtClean="0">
                <a:solidFill>
                  <a:srgbClr val="FF0000"/>
                </a:solidFill>
              </a:rPr>
              <a:t>set</a:t>
            </a:r>
            <a:r>
              <a:rPr lang="en-US" sz="2400" dirty="0" smtClean="0"/>
              <a:t> as any collection of well-defined objects, which we usually denote with  </a:t>
            </a:r>
            <a:r>
              <a:rPr lang="en-US" sz="2800" dirty="0" smtClean="0">
                <a:solidFill>
                  <a:schemeClr val="accent5"/>
                </a:solidFill>
              </a:rPr>
              <a:t>{ } </a:t>
            </a:r>
            <a:r>
              <a:rPr lang="en-US" sz="2800" dirty="0" smtClean="0"/>
              <a:t>.</a:t>
            </a:r>
            <a:endParaRPr lang="en-US" sz="2800" dirty="0">
              <a:solidFill>
                <a:schemeClr val="accent5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329770" y="2308981"/>
            <a:ext cx="4977026" cy="1482860"/>
            <a:chOff x="2287750" y="2231533"/>
            <a:chExt cx="4977026" cy="1482860"/>
          </a:xfrm>
        </p:grpSpPr>
        <p:sp>
          <p:nvSpPr>
            <p:cNvPr id="6" name="Double Brace 5"/>
            <p:cNvSpPr/>
            <p:nvPr/>
          </p:nvSpPr>
          <p:spPr>
            <a:xfrm>
              <a:off x="2287750" y="2399599"/>
              <a:ext cx="4977026" cy="1185797"/>
            </a:xfrm>
            <a:prstGeom prst="bracePair">
              <a:avLst/>
            </a:prstGeom>
            <a:noFill/>
            <a:ln w="698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67761" y="2608559"/>
              <a:ext cx="504484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500" dirty="0" smtClean="0"/>
                <a:t>1</a:t>
              </a:r>
              <a:endParaRPr lang="en-US" sz="45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175079" y="2456652"/>
              <a:ext cx="7106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err="1" smtClean="0">
                  <a:latin typeface="Copperplate"/>
                  <a:cs typeface="Copperplate"/>
                </a:rPr>
                <a:t>π</a:t>
              </a:r>
              <a:endParaRPr lang="en-US" sz="5400" dirty="0">
                <a:latin typeface="Copperplate"/>
                <a:cs typeface="Copperplate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872313" y="2647889"/>
              <a:ext cx="20917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/>
                <a:t>-12.652</a:t>
              </a:r>
              <a:endParaRPr lang="en-US" sz="4400" dirty="0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035108" y="2231533"/>
              <a:ext cx="497377" cy="1482860"/>
              <a:chOff x="4339582" y="4575114"/>
              <a:chExt cx="497377" cy="148286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339582" y="4575114"/>
                <a:ext cx="49737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/>
                  <a:t>2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339582" y="5288533"/>
                <a:ext cx="49737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/>
                  <a:t>3</a:t>
                </a:r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351395" y="5355795"/>
                <a:ext cx="46688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2834248" y="2685237"/>
              <a:ext cx="5322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,</a:t>
              </a:r>
              <a:endParaRPr lang="en-US" sz="4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38143" y="2685237"/>
              <a:ext cx="5322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,</a:t>
              </a:r>
              <a:endParaRPr lang="en-US" sz="4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600897" y="2685237"/>
              <a:ext cx="5322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,</a:t>
              </a:r>
              <a:endParaRPr lang="en-US" sz="44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962861" y="4358707"/>
            <a:ext cx="5710844" cy="1185797"/>
            <a:chOff x="1740687" y="3905862"/>
            <a:chExt cx="5710844" cy="1185797"/>
          </a:xfrm>
        </p:grpSpPr>
        <p:sp>
          <p:nvSpPr>
            <p:cNvPr id="24" name="Double Brace 23"/>
            <p:cNvSpPr/>
            <p:nvPr/>
          </p:nvSpPr>
          <p:spPr>
            <a:xfrm>
              <a:off x="1740687" y="3905862"/>
              <a:ext cx="5710844" cy="1185797"/>
            </a:xfrm>
            <a:prstGeom prst="bracePair">
              <a:avLst/>
            </a:prstGeom>
            <a:noFill/>
            <a:ln w="698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023051" y="4111276"/>
              <a:ext cx="512604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/>
                <a:t>…, -2, -1, 0, 1, 2, …</a:t>
              </a:r>
              <a:endParaRPr lang="en-US" sz="44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48210" y="2659374"/>
            <a:ext cx="8254578" cy="2585230"/>
            <a:chOff x="560266" y="3929206"/>
            <a:chExt cx="8254578" cy="2585230"/>
          </a:xfrm>
        </p:grpSpPr>
        <p:sp>
          <p:nvSpPr>
            <p:cNvPr id="45" name="Double Brace 44"/>
            <p:cNvSpPr/>
            <p:nvPr/>
          </p:nvSpPr>
          <p:spPr>
            <a:xfrm>
              <a:off x="560266" y="4115946"/>
              <a:ext cx="8254578" cy="2270538"/>
            </a:xfrm>
            <a:prstGeom prst="bracePair">
              <a:avLst/>
            </a:prstGeom>
            <a:noFill/>
            <a:ln w="698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 descr="elephant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4265338"/>
              <a:ext cx="2639182" cy="1979387"/>
            </a:xfrm>
            <a:prstGeom prst="rect">
              <a:avLst/>
            </a:prstGeom>
          </p:spPr>
        </p:pic>
        <p:pic>
          <p:nvPicPr>
            <p:cNvPr id="47" name="Picture 46" descr="toothbrush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6062" y="5017599"/>
              <a:ext cx="1221798" cy="588907"/>
            </a:xfrm>
            <a:prstGeom prst="rect">
              <a:avLst/>
            </a:prstGeom>
          </p:spPr>
        </p:pic>
        <p:pic>
          <p:nvPicPr>
            <p:cNvPr id="48" name="Picture 47" descr="Homer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52389" y="4111566"/>
              <a:ext cx="1358079" cy="2222893"/>
            </a:xfrm>
            <a:prstGeom prst="rect">
              <a:avLst/>
            </a:prstGeom>
          </p:spPr>
        </p:pic>
        <p:pic>
          <p:nvPicPr>
            <p:cNvPr id="49" name="Picture 48" descr="Dwilliams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78553" y="3929206"/>
              <a:ext cx="1157562" cy="258523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40420" y="-280110"/>
            <a:ext cx="4687551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Finite sets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345" y="983914"/>
            <a:ext cx="7507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say a set is </a:t>
            </a:r>
            <a:r>
              <a:rPr lang="en-US" sz="2400" b="1" dirty="0" smtClean="0">
                <a:solidFill>
                  <a:srgbClr val="FF0000"/>
                </a:solidFill>
              </a:rPr>
              <a:t>finite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if given enough time we could count the number of elements.</a:t>
            </a:r>
            <a:endParaRPr lang="en-US" sz="2800" dirty="0">
              <a:solidFill>
                <a:schemeClr val="accent5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877742" y="2001651"/>
            <a:ext cx="7171401" cy="4211268"/>
            <a:chOff x="877742" y="2001651"/>
            <a:chExt cx="7171401" cy="4211268"/>
          </a:xfrm>
        </p:grpSpPr>
        <p:grpSp>
          <p:nvGrpSpPr>
            <p:cNvPr id="33" name="Group 32"/>
            <p:cNvGrpSpPr/>
            <p:nvPr/>
          </p:nvGrpSpPr>
          <p:grpSpPr>
            <a:xfrm>
              <a:off x="877742" y="5492312"/>
              <a:ext cx="7171401" cy="720607"/>
              <a:chOff x="1027149" y="5852616"/>
              <a:chExt cx="7171401" cy="720607"/>
            </a:xfrm>
          </p:grpSpPr>
          <p:sp>
            <p:nvSpPr>
              <p:cNvPr id="26" name="Double Brace 25"/>
              <p:cNvSpPr/>
              <p:nvPr/>
            </p:nvSpPr>
            <p:spPr>
              <a:xfrm>
                <a:off x="1774174" y="5852616"/>
                <a:ext cx="5770735" cy="720607"/>
              </a:xfrm>
              <a:prstGeom prst="bracePair">
                <a:avLst/>
              </a:prstGeom>
              <a:noFill/>
              <a:ln w="41275" cap="flat" cmpd="sng" algn="ctr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027149" y="5946527"/>
                <a:ext cx="71714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Grains of sand in the Sahara Desert</a:t>
                </a:r>
                <a:endParaRPr lang="en-US" sz="2400" dirty="0"/>
              </a:p>
            </p:txBody>
          </p:sp>
        </p:grpSp>
        <p:pic>
          <p:nvPicPr>
            <p:cNvPr id="32" name="Picture 31" descr="sahara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4352" y="2001651"/>
              <a:ext cx="4533535" cy="3241477"/>
            </a:xfrm>
            <a:prstGeom prst="rect">
              <a:avLst/>
            </a:prstGeom>
            <a:effectLst>
              <a:outerShdw blurRad="50800" dist="76200" dir="270000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78956" y="-280110"/>
            <a:ext cx="4687551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INFinite</a:t>
            </a:r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sets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345" y="983914"/>
            <a:ext cx="750755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say a set is </a:t>
            </a:r>
            <a:r>
              <a:rPr lang="en-US" sz="2400" b="1" dirty="0" smtClean="0">
                <a:solidFill>
                  <a:srgbClr val="FF0000"/>
                </a:solidFill>
              </a:rPr>
              <a:t>infinite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if we cannot count the number of elements no matter how much time we have.</a:t>
            </a:r>
            <a:endParaRPr lang="en-US" sz="2800" dirty="0">
              <a:solidFill>
                <a:schemeClr val="accent5"/>
              </a:solidFill>
            </a:endParaRPr>
          </a:p>
        </p:txBody>
      </p:sp>
      <p:grpSp>
        <p:nvGrpSpPr>
          <p:cNvPr id="4" name="Group 32"/>
          <p:cNvGrpSpPr/>
          <p:nvPr/>
        </p:nvGrpSpPr>
        <p:grpSpPr>
          <a:xfrm>
            <a:off x="728345" y="5628528"/>
            <a:ext cx="7507558" cy="720607"/>
            <a:chOff x="1027149" y="5852616"/>
            <a:chExt cx="7171401" cy="720607"/>
          </a:xfrm>
        </p:grpSpPr>
        <p:sp>
          <p:nvSpPr>
            <p:cNvPr id="26" name="Double Brace 25"/>
            <p:cNvSpPr/>
            <p:nvPr/>
          </p:nvSpPr>
          <p:spPr>
            <a:xfrm>
              <a:off x="1774174" y="5852616"/>
              <a:ext cx="5770735" cy="720607"/>
            </a:xfrm>
            <a:prstGeom prst="bracePair">
              <a:avLst/>
            </a:prstGeom>
            <a:noFill/>
            <a:ln w="4127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27149" y="5946527"/>
              <a:ext cx="7171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Lines passing through the point (0,0)</a:t>
              </a:r>
              <a:endParaRPr lang="en-US" sz="2400" dirty="0"/>
            </a:p>
          </p:txBody>
        </p:sp>
      </p:grpSp>
      <p:pic>
        <p:nvPicPr>
          <p:cNvPr id="10" name="Picture 9" descr="linesthroughorig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683" y="1972404"/>
            <a:ext cx="3722713" cy="354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78956" y="-280110"/>
            <a:ext cx="6536446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Farmer’s Paradox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1731861" y="3171768"/>
            <a:ext cx="7172796" cy="869773"/>
            <a:chOff x="1731861" y="2993968"/>
            <a:chExt cx="7172796" cy="869773"/>
          </a:xfrm>
        </p:grpSpPr>
        <p:grpSp>
          <p:nvGrpSpPr>
            <p:cNvPr id="20" name="Group 19"/>
            <p:cNvGrpSpPr/>
            <p:nvPr/>
          </p:nvGrpSpPr>
          <p:grpSpPr>
            <a:xfrm>
              <a:off x="2646261" y="3038476"/>
              <a:ext cx="1109508" cy="822256"/>
              <a:chOff x="2625595" y="3230590"/>
              <a:chExt cx="1109508" cy="822256"/>
            </a:xfrm>
          </p:grpSpPr>
          <p:pic>
            <p:nvPicPr>
              <p:cNvPr id="15" name="Picture 14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3560661" y="3038476"/>
              <a:ext cx="1109508" cy="822256"/>
              <a:chOff x="2625595" y="3230590"/>
              <a:chExt cx="1109508" cy="822256"/>
            </a:xfrm>
          </p:grpSpPr>
          <p:pic>
            <p:nvPicPr>
              <p:cNvPr id="22" name="Picture 21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475061" y="3038476"/>
              <a:ext cx="1109508" cy="822256"/>
              <a:chOff x="2625595" y="3230590"/>
              <a:chExt cx="1109508" cy="822256"/>
            </a:xfrm>
          </p:grpSpPr>
          <p:pic>
            <p:nvPicPr>
              <p:cNvPr id="33" name="Picture 32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1731861" y="3038476"/>
              <a:ext cx="1109508" cy="822256"/>
              <a:chOff x="2625595" y="3230590"/>
              <a:chExt cx="1109508" cy="822256"/>
            </a:xfrm>
          </p:grpSpPr>
          <p:pic>
            <p:nvPicPr>
              <p:cNvPr id="39" name="Picture 38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</a:rPr>
                  <a:t>1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6290967" y="3041485"/>
              <a:ext cx="1109508" cy="822256"/>
              <a:chOff x="2625595" y="3230590"/>
              <a:chExt cx="1109508" cy="822256"/>
            </a:xfrm>
          </p:grpSpPr>
          <p:pic>
            <p:nvPicPr>
              <p:cNvPr id="51" name="Picture 50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52" name="TextBox 51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</a:rPr>
                  <a:t>6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7205367" y="3041485"/>
              <a:ext cx="1109508" cy="822256"/>
              <a:chOff x="2625595" y="3230590"/>
              <a:chExt cx="1109508" cy="822256"/>
            </a:xfrm>
          </p:grpSpPr>
          <p:pic>
            <p:nvPicPr>
              <p:cNvPr id="54" name="Picture 53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55" name="TextBox 54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7</a:t>
                </a: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5376567" y="3041485"/>
              <a:ext cx="1109508" cy="822256"/>
              <a:chOff x="2625595" y="3230590"/>
              <a:chExt cx="1109508" cy="822256"/>
            </a:xfrm>
          </p:grpSpPr>
          <p:pic>
            <p:nvPicPr>
              <p:cNvPr id="60" name="Picture 59" descr="sign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25595" y="3230590"/>
                <a:ext cx="683500" cy="822256"/>
              </a:xfrm>
              <a:prstGeom prst="rect">
                <a:avLst/>
              </a:prstGeom>
            </p:spPr>
          </p:pic>
          <p:sp>
            <p:nvSpPr>
              <p:cNvPr id="61" name="TextBox 60"/>
              <p:cNvSpPr txBox="1"/>
              <p:nvPr/>
            </p:nvSpPr>
            <p:spPr>
              <a:xfrm>
                <a:off x="2763976" y="3267938"/>
                <a:ext cx="971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7952206" y="2993968"/>
              <a:ext cx="9524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/>
                <a:t>…</a:t>
              </a:r>
              <a:endParaRPr lang="en-US" sz="3600" dirty="0"/>
            </a:p>
          </p:txBody>
        </p:sp>
      </p:grpSp>
      <p:pic>
        <p:nvPicPr>
          <p:cNvPr id="63" name="Picture 62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585" y="5033066"/>
            <a:ext cx="865962" cy="967178"/>
          </a:xfrm>
          <a:prstGeom prst="rect">
            <a:avLst/>
          </a:prstGeom>
        </p:spPr>
      </p:pic>
      <p:pic>
        <p:nvPicPr>
          <p:cNvPr id="64" name="Picture 63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002" y="5036074"/>
            <a:ext cx="865962" cy="967178"/>
          </a:xfrm>
          <a:prstGeom prst="rect">
            <a:avLst/>
          </a:prstGeom>
        </p:spPr>
      </p:pic>
      <p:pic>
        <p:nvPicPr>
          <p:cNvPr id="65" name="Picture 64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098" y="5039082"/>
            <a:ext cx="865962" cy="967178"/>
          </a:xfrm>
          <a:prstGeom prst="rect">
            <a:avLst/>
          </a:prstGeom>
        </p:spPr>
      </p:pic>
      <p:pic>
        <p:nvPicPr>
          <p:cNvPr id="66" name="Picture 65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195" y="5039082"/>
            <a:ext cx="865962" cy="967178"/>
          </a:xfrm>
          <a:prstGeom prst="rect">
            <a:avLst/>
          </a:prstGeom>
        </p:spPr>
      </p:pic>
      <p:pic>
        <p:nvPicPr>
          <p:cNvPr id="67" name="Picture 66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300" y="5039082"/>
            <a:ext cx="865962" cy="967178"/>
          </a:xfrm>
          <a:prstGeom prst="rect">
            <a:avLst/>
          </a:prstGeom>
        </p:spPr>
      </p:pic>
      <p:pic>
        <p:nvPicPr>
          <p:cNvPr id="68" name="Picture 67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398" y="5039082"/>
            <a:ext cx="865962" cy="967178"/>
          </a:xfrm>
          <a:prstGeom prst="rect">
            <a:avLst/>
          </a:prstGeom>
        </p:spPr>
      </p:pic>
      <p:pic>
        <p:nvPicPr>
          <p:cNvPr id="69" name="Picture 68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797" y="5039082"/>
            <a:ext cx="865962" cy="967178"/>
          </a:xfrm>
          <a:prstGeom prst="rect">
            <a:avLst/>
          </a:prstGeom>
        </p:spPr>
      </p:pic>
      <p:pic>
        <p:nvPicPr>
          <p:cNvPr id="83" name="Picture 82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901" y="1906198"/>
            <a:ext cx="865962" cy="967178"/>
          </a:xfrm>
          <a:prstGeom prst="rect">
            <a:avLst/>
          </a:prstGeom>
        </p:spPr>
      </p:pic>
      <p:pic>
        <p:nvPicPr>
          <p:cNvPr id="84" name="Picture 83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318" y="1909206"/>
            <a:ext cx="865962" cy="967178"/>
          </a:xfrm>
          <a:prstGeom prst="rect">
            <a:avLst/>
          </a:prstGeom>
        </p:spPr>
      </p:pic>
      <p:pic>
        <p:nvPicPr>
          <p:cNvPr id="86" name="Picture 85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511" y="1912214"/>
            <a:ext cx="865962" cy="967178"/>
          </a:xfrm>
          <a:prstGeom prst="rect">
            <a:avLst/>
          </a:prstGeom>
        </p:spPr>
      </p:pic>
      <p:pic>
        <p:nvPicPr>
          <p:cNvPr id="85" name="Picture 84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414" y="1912214"/>
            <a:ext cx="865962" cy="967178"/>
          </a:xfrm>
          <a:prstGeom prst="rect">
            <a:avLst/>
          </a:prstGeom>
        </p:spPr>
      </p:pic>
      <p:pic>
        <p:nvPicPr>
          <p:cNvPr id="87" name="Picture 86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616" y="1912214"/>
            <a:ext cx="865962" cy="967178"/>
          </a:xfrm>
          <a:prstGeom prst="rect">
            <a:avLst/>
          </a:prstGeom>
        </p:spPr>
      </p:pic>
      <p:pic>
        <p:nvPicPr>
          <p:cNvPr id="88" name="Picture 87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714" y="1912214"/>
            <a:ext cx="865962" cy="967178"/>
          </a:xfrm>
          <a:prstGeom prst="rect">
            <a:avLst/>
          </a:prstGeom>
        </p:spPr>
      </p:pic>
      <p:pic>
        <p:nvPicPr>
          <p:cNvPr id="89" name="Picture 88" descr="pl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113" y="1912214"/>
            <a:ext cx="865962" cy="967178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8070821" y="5202723"/>
            <a:ext cx="952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…</a:t>
            </a:r>
            <a:endParaRPr lang="en-US" sz="3600" dirty="0"/>
          </a:p>
        </p:txBody>
      </p:sp>
      <p:sp>
        <p:nvSpPr>
          <p:cNvPr id="91" name="TextBox 90"/>
          <p:cNvSpPr txBox="1"/>
          <p:nvPr/>
        </p:nvSpPr>
        <p:spPr>
          <a:xfrm>
            <a:off x="8070820" y="2110194"/>
            <a:ext cx="952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…</a:t>
            </a:r>
            <a:endParaRPr lang="en-US" sz="3600" dirty="0"/>
          </a:p>
        </p:txBody>
      </p:sp>
      <p:grpSp>
        <p:nvGrpSpPr>
          <p:cNvPr id="101" name="Group 100"/>
          <p:cNvGrpSpPr/>
          <p:nvPr/>
        </p:nvGrpSpPr>
        <p:grpSpPr>
          <a:xfrm>
            <a:off x="3442280" y="1530877"/>
            <a:ext cx="922150" cy="939272"/>
            <a:chOff x="3457276" y="1524000"/>
            <a:chExt cx="922150" cy="939272"/>
          </a:xfrm>
        </p:grpSpPr>
        <p:sp>
          <p:nvSpPr>
            <p:cNvPr id="99" name="Rectangle 98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6218962" y="1544536"/>
            <a:ext cx="922150" cy="939272"/>
            <a:chOff x="3457276" y="1524000"/>
            <a:chExt cx="922150" cy="939272"/>
          </a:xfrm>
        </p:grpSpPr>
        <p:sp>
          <p:nvSpPr>
            <p:cNvPr id="107" name="Rectangle 106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6" name="Picture 95" descr="AA0274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66" y="1830271"/>
            <a:ext cx="685639" cy="924531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97" name="TextBox 96"/>
          <p:cNvSpPr txBox="1"/>
          <p:nvPr/>
        </p:nvSpPr>
        <p:spPr>
          <a:xfrm>
            <a:off x="728347" y="2742102"/>
            <a:ext cx="616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</a:t>
            </a:r>
            <a:endParaRPr lang="en-US" sz="2400" dirty="0"/>
          </a:p>
        </p:txBody>
      </p:sp>
      <p:sp>
        <p:nvSpPr>
          <p:cNvPr id="98" name="TextBox 97"/>
          <p:cNvSpPr txBox="1"/>
          <p:nvPr/>
        </p:nvSpPr>
        <p:spPr>
          <a:xfrm>
            <a:off x="637966" y="5987026"/>
            <a:ext cx="781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Bob</a:t>
            </a:r>
            <a:endParaRPr lang="en-US" sz="2400" dirty="0"/>
          </a:p>
        </p:txBody>
      </p:sp>
      <p:grpSp>
        <p:nvGrpSpPr>
          <p:cNvPr id="103" name="Group 102"/>
          <p:cNvGrpSpPr/>
          <p:nvPr/>
        </p:nvGrpSpPr>
        <p:grpSpPr>
          <a:xfrm>
            <a:off x="1687199" y="4658095"/>
            <a:ext cx="922150" cy="939272"/>
            <a:chOff x="3457276" y="1524000"/>
            <a:chExt cx="922150" cy="939272"/>
          </a:xfrm>
        </p:grpSpPr>
        <p:sp>
          <p:nvSpPr>
            <p:cNvPr id="104" name="Rectangle 103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3497398" y="4665745"/>
            <a:ext cx="922150" cy="939272"/>
            <a:chOff x="3457276" y="1524000"/>
            <a:chExt cx="922150" cy="939272"/>
          </a:xfrm>
        </p:grpSpPr>
        <p:sp>
          <p:nvSpPr>
            <p:cNvPr id="114" name="Rectangle 113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20" y="4356268"/>
            <a:ext cx="1615311" cy="16153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550" y="1130340"/>
            <a:ext cx="1615311" cy="1615311"/>
          </a:xfrm>
          <a:prstGeom prst="rect">
            <a:avLst/>
          </a:prstGeom>
        </p:spPr>
      </p:pic>
      <p:grpSp>
        <p:nvGrpSpPr>
          <p:cNvPr id="110" name="Group 109"/>
          <p:cNvGrpSpPr/>
          <p:nvPr/>
        </p:nvGrpSpPr>
        <p:grpSpPr>
          <a:xfrm>
            <a:off x="2585466" y="4653045"/>
            <a:ext cx="922150" cy="939272"/>
            <a:chOff x="3457276" y="1524000"/>
            <a:chExt cx="922150" cy="939272"/>
          </a:xfrm>
        </p:grpSpPr>
        <p:sp>
          <p:nvSpPr>
            <p:cNvPr id="111" name="Rectangle 110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403161" y="4658622"/>
            <a:ext cx="922150" cy="939272"/>
            <a:chOff x="3457276" y="1524000"/>
            <a:chExt cx="922150" cy="939272"/>
          </a:xfrm>
        </p:grpSpPr>
        <p:sp>
          <p:nvSpPr>
            <p:cNvPr id="117" name="Rectangle 116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326898" y="4665745"/>
            <a:ext cx="922150" cy="939272"/>
            <a:chOff x="3457276" y="1524000"/>
            <a:chExt cx="922150" cy="939272"/>
          </a:xfrm>
        </p:grpSpPr>
        <p:sp>
          <p:nvSpPr>
            <p:cNvPr id="120" name="Rectangle 119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6226067" y="4658622"/>
            <a:ext cx="922150" cy="939272"/>
            <a:chOff x="3457276" y="1524000"/>
            <a:chExt cx="922150" cy="939272"/>
          </a:xfrm>
        </p:grpSpPr>
        <p:sp>
          <p:nvSpPr>
            <p:cNvPr id="123" name="Rectangle 122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067413" y="4658622"/>
            <a:ext cx="922150" cy="939272"/>
            <a:chOff x="3457276" y="1524000"/>
            <a:chExt cx="922150" cy="939272"/>
          </a:xfrm>
        </p:grpSpPr>
        <p:sp>
          <p:nvSpPr>
            <p:cNvPr id="126" name="Rectangle 125"/>
            <p:cNvSpPr/>
            <p:nvPr/>
          </p:nvSpPr>
          <p:spPr>
            <a:xfrm rot="11952156">
              <a:off x="3718092" y="1524000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 rot="9658986">
              <a:off x="3457276" y="1548872"/>
              <a:ext cx="66133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6" name="Picture 75" descr="AA0274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66" y="4924523"/>
            <a:ext cx="685639" cy="924531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77" name="TextBox 76"/>
          <p:cNvSpPr txBox="1"/>
          <p:nvPr/>
        </p:nvSpPr>
        <p:spPr>
          <a:xfrm>
            <a:off x="1819982" y="833372"/>
            <a:ext cx="881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many of </a:t>
            </a:r>
            <a:r>
              <a:rPr lang="en-US" sz="2400" b="1" dirty="0" smtClean="0">
                <a:solidFill>
                  <a:srgbClr val="FF0000"/>
                </a:solidFill>
              </a:rPr>
              <a:t>Al’s</a:t>
            </a:r>
            <a:r>
              <a:rPr lang="en-US" sz="2400" dirty="0" smtClean="0"/>
              <a:t> plants will be left? </a:t>
            </a:r>
          </a:p>
          <a:p>
            <a:r>
              <a:rPr lang="en-US" sz="2400" dirty="0" smtClean="0"/>
              <a:t>How many of </a:t>
            </a:r>
            <a:r>
              <a:rPr lang="en-US" sz="2400" b="1" dirty="0" smtClean="0">
                <a:solidFill>
                  <a:schemeClr val="accent5"/>
                </a:solidFill>
              </a:rPr>
              <a:t>Bob’s</a:t>
            </a:r>
            <a:r>
              <a:rPr lang="en-US" sz="2400" dirty="0" smtClean="0"/>
              <a:t> plants will be left?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8.14815E-6 L 0.12917 8.14815E-6 " pathEditMode="relative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2.59259E-6 L 0.12934 -2.59259E-6 " pathEditMode="relative" ptsTypes="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17 8.51852E-6 L 0.23212 -0.00024 " pathEditMode="relative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35 -1.48148E-6 L 0.23004 -1.48148E-6 " pathEditMode="relative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212 -0.00022 L 0.33351 -0.00022 " pathEditMode="relative" ptsTypes="AA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004 -1.48148E-6 L 0.33143 -1.48148E-6 " pathEditMode="relative" ptsTypes="AA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51 -0.00022 L 0.43351 -0.00022 " pathEditMode="relative" ptsTypes="AA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143 -1.48148E-6 L 0.43143 -0.00023 " pathEditMode="relative" ptsTypes="AA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C 0.01285 -0.02824 0.05486 -0.14931 0.07743 -0.16945 C 0.1 -0.18958 0.1191 -0.1206 0.13507 -0.1213 C 0.15104 -0.12199 0.15868 -0.17431 0.17327 -0.17407 C 0.18785 -0.17384 0.20573 -0.11968 0.22257 -0.11945 C 0.23941 -0.11921 0.25573 -0.19236 0.27465 -0.17315 C 0.29358 -0.15394 0.32309 -0.03982 0.33577 -0.00463 " pathEditMode="relative" rAng="0" ptsTypes="aaaaaaA">
                                      <p:cBhvr>
                                        <p:cTn id="7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-96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C 0.0283 -0.06736 0.05643 -0.13611 0.07969 -0.13704 C 0.10295 -0.13797 0.12743 -0.03264 0.13993 -0.0051 " pathEditMode="relative" rAng="0" ptsTypes="aaA">
                                      <p:cBhvr>
                                        <p:cTn id="8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351 -0.00022 L 0.5349 -0.00022 " pathEditMode="relative" ptsTypes="AA">
                                      <p:cBhvr>
                                        <p:cTn id="8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143 -0.00023 L 0.53265 -0.00023 " pathEditMode="relative" ptsTypes="AA">
                                      <p:cBhvr>
                                        <p:cTn id="9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9 -0.00023 L 0.62952 -0.00023 " pathEditMode="relative" ptsTypes="AA">
                                      <p:cBhvr>
                                        <p:cTn id="10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265 -0.00023 L 0.62744 -0.00023 " pathEditMode="relative" ptsTypes="AA">
                                      <p:cBhvr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952 -0.00023 L 0.72379 -0.00023 " pathEditMode="relative" ptsTypes="AA">
                                      <p:cBhvr>
                                        <p:cTn id="1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744 -0.00023 L 0.72188 -0.00023 " pathEditMode="relative" ptsTypes="AA">
                                      <p:cBhvr>
                                        <p:cTn id="1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507 -0.01111 C 0.34462 -0.03588 0.37622 -0.13958 0.39271 -0.15833 C 0.4092 -0.17708 0.41997 -0.12222 0.43438 -0.12315 C 0.44879 -0.12407 0.46337 -0.16482 0.47882 -0.16389 C 0.49427 -0.16296 0.51163 -0.11759 0.52743 -0.11759 C 0.54323 -0.11759 0.55504 -0.1831 0.57327 -0.16389 C 0.59149 -0.14468 0.62327 -0.03634 0.63646 -0.00278 " pathEditMode="relative" rAng="0" ptsTypes="aaaaaaA">
                                      <p:cBhvr>
                                        <p:cTn id="123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82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785 -0.01042 C 0.14531 -0.03102 0.16649 -0.1338 0.18299 -0.13357 C 0.19948 -0.13334 0.22587 -0.03473 0.23715 -0.00857 " pathEditMode="relative" rAng="0" ptsTypes="aaA">
                                      <p:cBhvr>
                                        <p:cTn id="12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379 -0.00023 L 0.85851 -0.00023 " pathEditMode="relative" ptsTypes="AA">
                                      <p:cBhvr>
                                        <p:cTn id="1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188 -0.00023 L 0.85677 -0.00023 " pathEditMode="relative" ptsTypes="AA">
                                      <p:cBhvr>
                                        <p:cTn id="1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646 -0.00278 C 0.65781 -0.07014 0.67934 -0.13727 0.69688 -0.15556 C 0.71441 -0.17385 0.72778 -0.11181 0.74132 -0.11204 C 0.75486 -0.11227 0.76649 -0.15625 0.77813 -0.15741 C 0.78976 -0.15857 0.79531 -0.1132 0.81077 -0.11852 C 0.82622 -0.12385 0.84861 -0.15649 0.87118 -0.18889 " pathEditMode="relative" ptsTypes="aaaaaA">
                                      <p:cBhvr>
                                        <p:cTn id="15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438 -0.01412 C 0.24288 -0.0338 0.26771 -0.13311 0.28507 -0.13264 C 0.30243 -0.13218 0.32743 -0.03658 0.33854 -0.01135 " pathEditMode="relative" rAng="0" ptsTypes="aaA">
                                      <p:cBhvr>
                                        <p:cTn id="157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58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854 -0.01135 C 0.3467 -0.03102 0.37031 -0.12986 0.38715 -0.12986 C 0.40399 -0.12986 0.4283 -0.03611 0.43924 -0.01135 " pathEditMode="relative" rAng="0" ptsTypes="aaA">
                                      <p:cBhvr>
                                        <p:cTn id="1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59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500"/>
                            </p:stCondLst>
                            <p:childTnLst>
                              <p:par>
                                <p:cTn id="1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715 -0.01505 C 0.44462 -0.03334 0.46545 -0.12547 0.48229 -0.12523 C 0.49913 -0.125 0.52622 -0.03727 0.53785 -0.01412 " pathEditMode="relative" rAng="0" ptsTypes="aaA">
                                      <p:cBhvr>
                                        <p:cTn id="1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55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0"/>
                            </p:stCondLst>
                            <p:childTnLst>
                              <p:par>
                                <p:cTn id="1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507 -0.0169 C 0.54306 -0.03496 0.56511 -0.12593 0.58299 -0.12523 C 0.60087 -0.12454 0.62969 -0.03658 0.64202 -0.0132 " pathEditMode="relative" rAng="0" ptsTypes="aaA">
                                      <p:cBhvr>
                                        <p:cTn id="17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-53"/>
                                    </p:animMotion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500"/>
                            </p:stCondLst>
                            <p:childTnLst>
                              <p:par>
                                <p:cTn id="1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202 -0.0132 C 0.64948 -0.03148 0.67031 -0.12223 0.68646 -0.12246 C 0.70261 -0.12269 0.72761 -0.03681 0.73854 -0.01412 " pathEditMode="relative" rAng="0" ptsTypes="aaA">
                                      <p:cBhvr>
                                        <p:cTn id="18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55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6000"/>
                            </p:stCondLst>
                            <p:childTnLst>
                              <p:par>
                                <p:cTn id="1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854 -0.01412 C 0.74757 -0.03195 0.77136 -0.1257 0.79271 -0.12061 C 0.81406 -0.11551 0.85156 -0.01204 0.86702 0.01643 " pathEditMode="relative" rAng="0" ptsTypes="aaA">
                                      <p:cBhvr>
                                        <p:cTn id="1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41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7" grpId="0"/>
      <p:bldP spid="97" grpId="1"/>
      <p:bldP spid="98" grpId="0"/>
      <p:bldP spid="98" grpId="1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02281" y="-280110"/>
            <a:ext cx="6536446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GEorg</a:t>
            </a:r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Cantor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04800" y="1271775"/>
            <a:ext cx="5229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Georg Cantor </a:t>
            </a:r>
            <a:r>
              <a:rPr lang="en-US" sz="2400" dirty="0" smtClean="0"/>
              <a:t>was an 18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 German Mathematician, and was the first to rigorously study infinite sets. He is considered the creator of an area of mathematics called </a:t>
            </a:r>
            <a:r>
              <a:rPr lang="en-US" sz="2400" b="1" dirty="0" smtClean="0">
                <a:solidFill>
                  <a:schemeClr val="accent5"/>
                </a:solidFill>
              </a:rPr>
              <a:t>Set Theory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3928528"/>
            <a:ext cx="52293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Cantor was a mathematical genius whose theory of infinite sets was groundbreaking and way ahead of its time.</a:t>
            </a:r>
            <a:endParaRPr lang="en-US" sz="2400" dirty="0"/>
          </a:p>
        </p:txBody>
      </p:sp>
      <p:pic>
        <p:nvPicPr>
          <p:cNvPr id="9" name="Picture 8" descr="canto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96" y="1390306"/>
            <a:ext cx="3176358" cy="4161028"/>
          </a:xfrm>
          <a:prstGeom prst="rect">
            <a:avLst/>
          </a:prstGeom>
          <a:effectLst>
            <a:outerShdw blurRad="50800" dist="508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02281" y="-280110"/>
            <a:ext cx="6536446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GEorg</a:t>
            </a:r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Cantor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83914"/>
            <a:ext cx="845516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fact, his theory was so </a:t>
            </a:r>
            <a:r>
              <a:rPr lang="en-US" sz="2400" b="1" dirty="0" smtClean="0">
                <a:solidFill>
                  <a:srgbClr val="FF0000"/>
                </a:solidFill>
              </a:rPr>
              <a:t>fantastic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FF0000"/>
                </a:solidFill>
              </a:rPr>
              <a:t>counter-intuitive</a:t>
            </a:r>
            <a:r>
              <a:rPr lang="en-US" sz="2400" dirty="0" smtClean="0"/>
              <a:t> that many mathematicians refused to believe them and treated Cantor with a great deal of contempt. </a:t>
            </a:r>
            <a:endParaRPr lang="en-US" sz="2400" dirty="0"/>
          </a:p>
        </p:txBody>
      </p:sp>
      <p:pic>
        <p:nvPicPr>
          <p:cNvPr id="4" name="Picture 3" descr="kroneck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30" y="2789407"/>
            <a:ext cx="2715225" cy="3562249"/>
          </a:xfrm>
          <a:prstGeom prst="rect">
            <a:avLst/>
          </a:prstGeom>
          <a:effectLst>
            <a:outerShdw blurRad="50800" dist="50800" dir="270000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556000" y="3262228"/>
            <a:ext cx="5203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“I don’t know what predominates in Cantor's theory - philosophy or theology, but I am sure that there is no mathematics there.”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364835" y="4858426"/>
            <a:ext cx="325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b="1" dirty="0" smtClean="0">
                <a:solidFill>
                  <a:srgbClr val="1C4596"/>
                </a:solidFill>
              </a:rPr>
              <a:t> Leopold </a:t>
            </a:r>
            <a:r>
              <a:rPr lang="en-US" b="1" dirty="0" err="1" smtClean="0">
                <a:solidFill>
                  <a:srgbClr val="1C4596"/>
                </a:solidFill>
              </a:rPr>
              <a:t>Kronecker</a:t>
            </a:r>
            <a:r>
              <a:rPr lang="en-US" dirty="0" smtClean="0"/>
              <a:t>, </a:t>
            </a:r>
          </a:p>
          <a:p>
            <a:r>
              <a:rPr lang="en-US" dirty="0" smtClean="0"/>
              <a:t>  Cantor’s one-time advisor </a:t>
            </a:r>
            <a:r>
              <a:rPr lang="en-US" dirty="0" err="1" smtClean="0">
                <a:solidFill>
                  <a:schemeClr val="bg1"/>
                </a:solidFill>
              </a:rPr>
              <a:t>a</a:t>
            </a:r>
            <a:r>
              <a:rPr lang="en-US" dirty="0" err="1" smtClean="0"/>
              <a:t>and</a:t>
            </a:r>
            <a:r>
              <a:rPr lang="en-US" dirty="0" smtClean="0"/>
              <a:t> most ardent critic</a:t>
            </a:r>
            <a:endParaRPr lang="en-US" dirty="0"/>
          </a:p>
        </p:txBody>
      </p:sp>
      <p:pic>
        <p:nvPicPr>
          <p:cNvPr id="9" name="Picture 8" descr="poinca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59" y="2873396"/>
            <a:ext cx="2286000" cy="33766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56000" y="3264760"/>
            <a:ext cx="520396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“The future will view Cantor’s theory of infinite sets as disease from which one has recovered”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64835" y="4472054"/>
            <a:ext cx="325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b="1" dirty="0" smtClean="0">
                <a:solidFill>
                  <a:srgbClr val="1C4596"/>
                </a:solidFill>
              </a:rPr>
              <a:t> Henri Poincare</a:t>
            </a:r>
            <a:endParaRPr lang="en-US" dirty="0"/>
          </a:p>
        </p:txBody>
      </p:sp>
      <p:pic>
        <p:nvPicPr>
          <p:cNvPr id="15" name="Picture 14" descr="hilber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130" y="2949774"/>
            <a:ext cx="2715225" cy="319387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56001" y="3265140"/>
            <a:ext cx="5060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“[Cantor’s work] is the finest product of mathematical genius and one of the supreme achievements of purely intellectual human activity”</a:t>
            </a:r>
          </a:p>
          <a:p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364835" y="5193091"/>
            <a:ext cx="325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b="1" dirty="0" smtClean="0">
                <a:solidFill>
                  <a:srgbClr val="1C4596"/>
                </a:solidFill>
              </a:rPr>
              <a:t> David Hilbert</a:t>
            </a:r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304800" y="1352214"/>
            <a:ext cx="8455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However, many came to see the </a:t>
            </a:r>
            <a:r>
              <a:rPr lang="en-US" sz="2400" b="1" dirty="0" smtClean="0">
                <a:solidFill>
                  <a:srgbClr val="1C4596"/>
                </a:solidFill>
              </a:rPr>
              <a:t>genius</a:t>
            </a:r>
            <a:r>
              <a:rPr lang="en-US" sz="2400" dirty="0" smtClean="0"/>
              <a:t> in Cantor’s ideas.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5" grpId="0"/>
      <p:bldP spid="5" grpId="1"/>
      <p:bldP spid="6" grpId="0"/>
      <p:bldP spid="6" grpId="1"/>
      <p:bldP spid="11" grpId="0"/>
      <p:bldP spid="11" grpId="1"/>
      <p:bldP spid="12" grpId="0"/>
      <p:bldP spid="12" grpId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33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Cantor’s Dangerous Idea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900" y="937567"/>
            <a:ext cx="81153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Cantor wanted to measure the </a:t>
            </a:r>
            <a:r>
              <a:rPr lang="en-US" sz="2400" b="1" dirty="0" smtClean="0">
                <a:solidFill>
                  <a:srgbClr val="FF0000"/>
                </a:solidFill>
              </a:rPr>
              <a:t>size</a:t>
            </a:r>
            <a:r>
              <a:rPr lang="en-US" sz="2400" dirty="0" smtClean="0"/>
              <a:t> of sets. With finite sets this is easy enough, you </a:t>
            </a:r>
            <a:r>
              <a:rPr lang="en-US" sz="2400" dirty="0" smtClean="0"/>
              <a:t>can </a:t>
            </a:r>
            <a:r>
              <a:rPr lang="en-US" sz="2400" dirty="0" smtClean="0"/>
              <a:t>simply count the number of elements of the set.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69900" y="2277239"/>
            <a:ext cx="786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if the set is </a:t>
            </a:r>
            <a:r>
              <a:rPr lang="en-US" sz="2400" b="1" dirty="0" smtClean="0">
                <a:solidFill>
                  <a:schemeClr val="accent5"/>
                </a:solidFill>
              </a:rPr>
              <a:t>infinite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69900" y="2878435"/>
            <a:ext cx="7861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 answer this question, imagine you forgot how to count and consider the two sets below: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69900" y="3968288"/>
            <a:ext cx="4635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Clearly, these sets are the same size. </a:t>
            </a:r>
            <a:r>
              <a:rPr lang="en-US" sz="2400" b="1" dirty="0" smtClean="0">
                <a:solidFill>
                  <a:srgbClr val="FF0000"/>
                </a:solidFill>
              </a:rPr>
              <a:t>Without counting </a:t>
            </a:r>
            <a:r>
              <a:rPr lang="en-US" sz="2400" dirty="0" smtClean="0"/>
              <a:t>can you come up with a way of showing they have the same number of elements? </a:t>
            </a:r>
            <a:endParaRPr lang="en-US" sz="2400" dirty="0"/>
          </a:p>
        </p:txBody>
      </p:sp>
      <p:sp>
        <p:nvSpPr>
          <p:cNvPr id="37" name="Up-Down Arrow 36"/>
          <p:cNvSpPr/>
          <p:nvPr/>
        </p:nvSpPr>
        <p:spPr>
          <a:xfrm>
            <a:off x="6591300" y="4725516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Up-Down Arrow 37"/>
          <p:cNvSpPr/>
          <p:nvPr/>
        </p:nvSpPr>
        <p:spPr>
          <a:xfrm>
            <a:off x="6139688" y="4722053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Up-Down Arrow 38"/>
          <p:cNvSpPr/>
          <p:nvPr/>
        </p:nvSpPr>
        <p:spPr>
          <a:xfrm>
            <a:off x="8158988" y="4725516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Up-Down Arrow 39"/>
          <p:cNvSpPr/>
          <p:nvPr/>
        </p:nvSpPr>
        <p:spPr>
          <a:xfrm>
            <a:off x="7048500" y="4725516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-Down Arrow 41"/>
          <p:cNvSpPr/>
          <p:nvPr/>
        </p:nvSpPr>
        <p:spPr>
          <a:xfrm>
            <a:off x="7581900" y="4725516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5872480" y="4120688"/>
            <a:ext cx="2877820" cy="642928"/>
            <a:chOff x="5872480" y="4120688"/>
            <a:chExt cx="2877820" cy="642928"/>
          </a:xfrm>
        </p:grpSpPr>
        <p:sp>
          <p:nvSpPr>
            <p:cNvPr id="8" name="Double Brace 7"/>
            <p:cNvSpPr/>
            <p:nvPr/>
          </p:nvSpPr>
          <p:spPr>
            <a:xfrm>
              <a:off x="5872480" y="4120688"/>
              <a:ext cx="2877820" cy="642928"/>
            </a:xfrm>
            <a:prstGeom prst="bracePair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grpSp>
          <p:nvGrpSpPr>
            <p:cNvPr id="61" name="Group 60"/>
            <p:cNvGrpSpPr/>
            <p:nvPr/>
          </p:nvGrpSpPr>
          <p:grpSpPr>
            <a:xfrm>
              <a:off x="6058838" y="4185062"/>
              <a:ext cx="2468880" cy="515054"/>
              <a:chOff x="4116070" y="5939135"/>
              <a:chExt cx="2468880" cy="515054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5797550" y="5992524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116070" y="5939135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2</a:t>
                </a:r>
                <a:endParaRPr lang="en-US" sz="2400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4573270" y="5939135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8</a:t>
                </a:r>
                <a:endParaRPr lang="en-US" sz="24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030470" y="5939135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5</a:t>
                </a:r>
                <a:endParaRPr lang="en-US" sz="24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487670" y="5939135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71</a:t>
                </a:r>
                <a:endParaRPr lang="en-US" sz="24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064250" y="5939135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11</a:t>
                </a:r>
                <a:endParaRPr lang="en-US" sz="2400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4292600" y="5992524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219700" y="5992524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751070" y="5992524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5892800" y="5186372"/>
            <a:ext cx="2857500" cy="642928"/>
            <a:chOff x="5892800" y="5186372"/>
            <a:chExt cx="2857500" cy="642928"/>
          </a:xfrm>
        </p:grpSpPr>
        <p:sp>
          <p:nvSpPr>
            <p:cNvPr id="11" name="Double Brace 10"/>
            <p:cNvSpPr/>
            <p:nvPr/>
          </p:nvSpPr>
          <p:spPr>
            <a:xfrm>
              <a:off x="5892800" y="5186372"/>
              <a:ext cx="2857500" cy="642928"/>
            </a:xfrm>
            <a:prstGeom prst="bracePair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grpSp>
          <p:nvGrpSpPr>
            <p:cNvPr id="62" name="Group 61"/>
            <p:cNvGrpSpPr/>
            <p:nvPr/>
          </p:nvGrpSpPr>
          <p:grpSpPr>
            <a:xfrm>
              <a:off x="6058838" y="5278735"/>
              <a:ext cx="2468880" cy="461665"/>
              <a:chOff x="4114800" y="6400800"/>
              <a:chExt cx="2468880" cy="461665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41148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1</a:t>
                </a:r>
                <a:endParaRPr lang="en-US" sz="240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5720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4</a:t>
                </a:r>
                <a:endParaRPr lang="en-US" sz="2400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50419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473700" y="6400800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16</a:t>
                </a:r>
                <a:endParaRPr lang="en-US" sz="2400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6062980" y="6400800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25</a:t>
                </a:r>
                <a:endParaRPr lang="en-US" sz="2400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8293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29895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22605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75742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</p:grpSp>
      </p:grpSp>
      <p:sp>
        <p:nvSpPr>
          <p:cNvPr id="65" name="TextBox 64"/>
          <p:cNvSpPr txBox="1"/>
          <p:nvPr/>
        </p:nvSpPr>
        <p:spPr>
          <a:xfrm>
            <a:off x="469900" y="3979039"/>
            <a:ext cx="4838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use the </a:t>
            </a:r>
            <a:r>
              <a:rPr lang="en-US" sz="2400" b="1" dirty="0" smtClean="0">
                <a:solidFill>
                  <a:schemeClr val="accent5"/>
                </a:solidFill>
              </a:rPr>
              <a:t>buddy system </a:t>
            </a:r>
            <a:r>
              <a:rPr lang="en-US" sz="2400" dirty="0" smtClean="0"/>
              <a:t>and pair elements from each set. If we have no elements left over, the sets are the same size! We call this pairing a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one-to-one correspondence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7" grpId="1"/>
      <p:bldP spid="37" grpId="0" animBg="1"/>
      <p:bldP spid="38" grpId="0" animBg="1"/>
      <p:bldP spid="39" grpId="0" animBg="1"/>
      <p:bldP spid="40" grpId="0" animBg="1"/>
      <p:bldP spid="42" grpId="0" animBg="1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3363" y="-280110"/>
            <a:ext cx="7928014" cy="1264024"/>
          </a:xfrm>
          <a:effectLst>
            <a:reflection stA="0" endPos="0" dir="5400000" sy="-100000" algn="bl" rotWithShape="0"/>
          </a:effectLst>
        </p:spPr>
        <p:txBody>
          <a:bodyPr/>
          <a:lstStyle/>
          <a:p>
            <a:r>
              <a:rPr lang="en-US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Cantor’s Dangerous Idea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900" y="937567"/>
            <a:ext cx="811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Suppose we remove two elements from the first set: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69900" y="3437235"/>
            <a:ext cx="81153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can see that these two sets are </a:t>
            </a:r>
            <a:r>
              <a:rPr lang="en-US" sz="2400" b="1" dirty="0" smtClean="0">
                <a:solidFill>
                  <a:srgbClr val="1C4596"/>
                </a:solidFill>
              </a:rPr>
              <a:t>no longer the same size </a:t>
            </a:r>
            <a:r>
              <a:rPr lang="en-US" sz="2400" dirty="0" smtClean="0"/>
              <a:t>by counting, and no matter how we try to pair elements up there will always be </a:t>
            </a:r>
            <a:r>
              <a:rPr lang="en-US" sz="2400" b="1" dirty="0" smtClean="0">
                <a:solidFill>
                  <a:srgbClr val="FF0000"/>
                </a:solidFill>
              </a:rPr>
              <a:t>two left over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7" name="Up-Down Arrow 36"/>
          <p:cNvSpPr/>
          <p:nvPr/>
        </p:nvSpPr>
        <p:spPr>
          <a:xfrm>
            <a:off x="3767250" y="2208635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Up-Down Arrow 39"/>
          <p:cNvSpPr/>
          <p:nvPr/>
        </p:nvSpPr>
        <p:spPr>
          <a:xfrm>
            <a:off x="4224450" y="2208635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-Down Arrow 41"/>
          <p:cNvSpPr/>
          <p:nvPr/>
        </p:nvSpPr>
        <p:spPr>
          <a:xfrm>
            <a:off x="4757850" y="2208635"/>
            <a:ext cx="210312" cy="515119"/>
          </a:xfrm>
          <a:prstGeom prst="upDownArrow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3525950" y="1603807"/>
            <a:ext cx="1778938" cy="642928"/>
            <a:chOff x="3525950" y="1603807"/>
            <a:chExt cx="1778938" cy="642928"/>
          </a:xfrm>
        </p:grpSpPr>
        <p:sp>
          <p:nvSpPr>
            <p:cNvPr id="8" name="Double Brace 7"/>
            <p:cNvSpPr/>
            <p:nvPr/>
          </p:nvSpPr>
          <p:spPr>
            <a:xfrm>
              <a:off x="3525950" y="1603807"/>
              <a:ext cx="1778938" cy="642928"/>
            </a:xfrm>
            <a:prstGeom prst="bracePair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grpSp>
          <p:nvGrpSpPr>
            <p:cNvPr id="9" name="Group 60"/>
            <p:cNvGrpSpPr/>
            <p:nvPr/>
          </p:nvGrpSpPr>
          <p:grpSpPr>
            <a:xfrm>
              <a:off x="3691988" y="1668181"/>
              <a:ext cx="1435100" cy="515054"/>
              <a:chOff x="4573270" y="5939135"/>
              <a:chExt cx="1435100" cy="515054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4573270" y="5939135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8</a:t>
                </a:r>
                <a:endParaRPr lang="en-US" sz="24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030470" y="5939135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5</a:t>
                </a:r>
                <a:endParaRPr lang="en-US" sz="24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487670" y="5939135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71</a:t>
                </a:r>
                <a:endParaRPr lang="en-US" sz="2400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219700" y="5992524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751070" y="5992524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</p:grpSp>
      </p:grpSp>
      <p:grpSp>
        <p:nvGrpSpPr>
          <p:cNvPr id="10" name="Group 63"/>
          <p:cNvGrpSpPr/>
          <p:nvPr/>
        </p:nvGrpSpPr>
        <p:grpSpPr>
          <a:xfrm>
            <a:off x="3068750" y="2669491"/>
            <a:ext cx="2857500" cy="642928"/>
            <a:chOff x="5892800" y="5186372"/>
            <a:chExt cx="2857500" cy="642928"/>
          </a:xfrm>
        </p:grpSpPr>
        <p:sp>
          <p:nvSpPr>
            <p:cNvPr id="11" name="Double Brace 10"/>
            <p:cNvSpPr/>
            <p:nvPr/>
          </p:nvSpPr>
          <p:spPr>
            <a:xfrm>
              <a:off x="5892800" y="5186372"/>
              <a:ext cx="2857500" cy="642928"/>
            </a:xfrm>
            <a:prstGeom prst="bracePair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grpSp>
          <p:nvGrpSpPr>
            <p:cNvPr id="12" name="Group 61"/>
            <p:cNvGrpSpPr/>
            <p:nvPr/>
          </p:nvGrpSpPr>
          <p:grpSpPr>
            <a:xfrm>
              <a:off x="6058838" y="5278735"/>
              <a:ext cx="2468880" cy="461665"/>
              <a:chOff x="4114800" y="6400800"/>
              <a:chExt cx="2468880" cy="461665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41148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1</a:t>
                </a:r>
                <a:endParaRPr lang="en-US" sz="240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5720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4</a:t>
                </a:r>
                <a:endParaRPr lang="en-US" sz="2400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50419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473700" y="6400800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16</a:t>
                </a:r>
                <a:endParaRPr lang="en-US" sz="2400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6062980" y="6400800"/>
                <a:ext cx="5207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25</a:t>
                </a:r>
                <a:endParaRPr lang="en-US" sz="2400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82930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29895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22605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757420" y="6400800"/>
                <a:ext cx="35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66012" y="4910435"/>
            <a:ext cx="81153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is obvious and pretty boring when we’re considering finite sets, but when we look at </a:t>
            </a:r>
            <a:r>
              <a:rPr lang="en-US" sz="2400" b="1" dirty="0" smtClean="0">
                <a:solidFill>
                  <a:srgbClr val="FF0000"/>
                </a:solidFill>
              </a:rPr>
              <a:t>infinite</a:t>
            </a:r>
            <a:r>
              <a:rPr lang="en-US" sz="2400" dirty="0" smtClean="0"/>
              <a:t> sets we find some surprises…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7" grpId="0" animBg="1"/>
      <p:bldP spid="40" grpId="0" animBg="1"/>
      <p:bldP spid="42" grpId="0" animBg="1"/>
      <p:bldP spid="41" grpId="0"/>
    </p:bldLst>
  </p:timing>
</p:sld>
</file>

<file path=ppt/theme/theme1.xml><?xml version="1.0" encoding="utf-8"?>
<a:theme xmlns:a="http://schemas.openxmlformats.org/drawingml/2006/main" name="Studio">
  <a:themeElements>
    <a:clrScheme name="Studio">
      <a:dk1>
        <a:sysClr val="windowText" lastClr="000000"/>
      </a:dk1>
      <a:lt1>
        <a:sysClr val="window" lastClr="FFFFFF"/>
      </a:lt1>
      <a:dk2>
        <a:srgbClr val="535252"/>
      </a:dk2>
      <a:lt2>
        <a:srgbClr val="AAB5C2"/>
      </a:lt2>
      <a:accent1>
        <a:srgbClr val="F7901E"/>
      </a:accent1>
      <a:accent2>
        <a:srgbClr val="FEC60B"/>
      </a:accent2>
      <a:accent3>
        <a:srgbClr val="9FE62F"/>
      </a:accent3>
      <a:accent4>
        <a:srgbClr val="4EA5D1"/>
      </a:accent4>
      <a:accent5>
        <a:srgbClr val="1C4596"/>
      </a:accent5>
      <a:accent6>
        <a:srgbClr val="542D90"/>
      </a:accent6>
      <a:hlink>
        <a:srgbClr val="ED2024"/>
      </a:hlink>
      <a:folHlink>
        <a:srgbClr val="BD912D"/>
      </a:folHlink>
    </a:clrScheme>
    <a:fontScheme name="Perspective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Studio">
      <a:fillStyleLst>
        <a:solidFill>
          <a:schemeClr val="phClr"/>
        </a:solidFill>
        <a:gradFill rotWithShape="1">
          <a:gsLst>
            <a:gs pos="3800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</a:schemeClr>
            </a:gs>
            <a:gs pos="60000">
              <a:schemeClr val="phClr">
                <a:tint val="100000"/>
                <a:shade val="60000"/>
                <a:alpha val="100000"/>
                <a:satMod val="100000"/>
                <a:lumMod val="100000"/>
              </a:schemeClr>
            </a:gs>
            <a:gs pos="100000">
              <a:schemeClr val="phClr">
                <a:shade val="20000"/>
                <a:satMod val="100000"/>
                <a:lumMod val="100000"/>
              </a:schemeClr>
            </a:gs>
          </a:gsLst>
          <a:lin ang="5400000" scaled="0"/>
        </a:gradFill>
      </a:fillStyleLst>
      <a:lnStyleLst>
        <a:ln w="2857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01600" stA="26000" endPos="20000" dist="12700" dir="5400000" sy="-100000" rotWithShape="0"/>
          </a:effectLst>
        </a:effectStyle>
        <a:effectStyle>
          <a:effectLst>
            <a:outerShdw blurRad="444500" dist="317500" dir="5400000" sx="90000" sy="-2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chilly" dir="t"/>
          </a:scene3d>
          <a:sp3d contourW="12700" prstMaterial="softEdge">
            <a:bevelT w="63500" h="2540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30000">
              <a:schemeClr val="phClr">
                <a:tint val="10000"/>
                <a:alpha val="80000"/>
                <a:satMod val="300000"/>
              </a:schemeClr>
            </a:gs>
            <a:gs pos="100000">
              <a:schemeClr val="phClr">
                <a:tint val="80000"/>
                <a:shade val="100000"/>
                <a:alpha val="100000"/>
                <a:satMod val="200000"/>
              </a:schemeClr>
            </a:gs>
          </a:gsLst>
          <a:lin ang="5400000" scaled="1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1181</TotalTime>
  <Words>1030</Words>
  <Application>Microsoft Macintosh PowerPoint</Application>
  <PresentationFormat>On-screen Show (4:3)</PresentationFormat>
  <Paragraphs>222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Studio</vt:lpstr>
      <vt:lpstr>The Nature of Infinity</vt:lpstr>
      <vt:lpstr>What is a set?</vt:lpstr>
      <vt:lpstr>Finite sets</vt:lpstr>
      <vt:lpstr>INFinite sets</vt:lpstr>
      <vt:lpstr>Farmer’s Paradox</vt:lpstr>
      <vt:lpstr>GEorg Cantor</vt:lpstr>
      <vt:lpstr>GEorg Cantor</vt:lpstr>
      <vt:lpstr>Cantor’s Dangerous Idea</vt:lpstr>
      <vt:lpstr>Cantor’s Dangerous Idea</vt:lpstr>
      <vt:lpstr>Cantor’s Dangerous Idea</vt:lpstr>
      <vt:lpstr>HOTEL INFINITY</vt:lpstr>
      <vt:lpstr>HOTEL INFINITY</vt:lpstr>
      <vt:lpstr>HOTEL INFINITY</vt:lpstr>
      <vt:lpstr>HOTEL INFINITY</vt:lpstr>
      <vt:lpstr>HOTEL INFINITY</vt:lpstr>
      <vt:lpstr>What does this mean?</vt:lpstr>
    </vt:vector>
  </TitlesOfParts>
  <Company>University of Arizona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Nature of Infinity</dc:title>
  <dc:creator>Matthew Lafferty</dc:creator>
  <cp:lastModifiedBy>Matthew Lafferty</cp:lastModifiedBy>
  <cp:revision>226</cp:revision>
  <dcterms:created xsi:type="dcterms:W3CDTF">2011-04-01T13:50:01Z</dcterms:created>
  <dcterms:modified xsi:type="dcterms:W3CDTF">2011-04-01T14:15:59Z</dcterms:modified>
</cp:coreProperties>
</file>