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935" r:id="rId1"/>
  </p:sldMasterIdLst>
  <p:sldIdLst>
    <p:sldId id="256" r:id="rId2"/>
    <p:sldId id="266" r:id="rId3"/>
    <p:sldId id="267" r:id="rId4"/>
    <p:sldId id="268" r:id="rId5"/>
    <p:sldId id="271" r:id="rId6"/>
    <p:sldId id="275" r:id="rId7"/>
    <p:sldId id="272" r:id="rId8"/>
    <p:sldId id="273" r:id="rId9"/>
    <p:sldId id="274" r:id="rId10"/>
    <p:sldId id="276" r:id="rId11"/>
    <p:sldId id="277" r:id="rId12"/>
    <p:sldId id="260" r:id="rId13"/>
    <p:sldId id="261" r:id="rId14"/>
    <p:sldId id="262" r:id="rId15"/>
    <p:sldId id="263" r:id="rId16"/>
    <p:sldId id="258" r:id="rId17"/>
    <p:sldId id="264" r:id="rId18"/>
    <p:sldId id="265" r:id="rId19"/>
    <p:sldId id="25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E5E5E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5598" autoAdjust="0"/>
    <p:restoredTop sz="94660" autoAdjust="0"/>
  </p:normalViewPr>
  <p:slideViewPr>
    <p:cSldViewPr snapToGrid="0" snapToObjects="1">
      <p:cViewPr>
        <p:scale>
          <a:sx n="100" d="100"/>
          <a:sy n="100" d="100"/>
        </p:scale>
        <p:origin x="-58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1708B46-8A48-0647-8E27-D3A0DACB4333}" type="datetimeFigureOut">
              <a:rPr lang="en-US" smtClean="0"/>
              <a:pPr/>
              <a:t>11/8/10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E08DF941-E668-EB47-B4F5-EE4812F9B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Math is Everywhere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F7F7F"/>
                </a:solidFill>
                <a:latin typeface="Trajan Pro"/>
                <a:cs typeface="Trajan Pro"/>
              </a:rPr>
              <a:t>St. Michael’s Family Math Night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Trajan Pro"/>
                <a:cs typeface="Trajan Pro"/>
              </a:rPr>
              <a:t>November 10, 2010</a:t>
            </a:r>
            <a:endParaRPr lang="en-US" dirty="0">
              <a:solidFill>
                <a:schemeClr val="bg1">
                  <a:lumMod val="50000"/>
                </a:schemeClr>
              </a:solidFill>
              <a:latin typeface="Trajan Pro"/>
              <a:cs typeface="Trajan Pro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Math is in your genes 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4500" y="1009134"/>
            <a:ext cx="6621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One area of active mathematical research is called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knot theory</a:t>
            </a:r>
            <a:r>
              <a:rPr lang="en-US" dirty="0" smtClean="0">
                <a:latin typeface="Microsoft Sans Serif"/>
                <a:cs typeface="Microsoft Sans Serif"/>
              </a:rPr>
              <a:t>.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500" y="1543734"/>
            <a:ext cx="749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Knot theorists are mathematicians that try to determine if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two knots are really same knot</a:t>
            </a:r>
            <a:r>
              <a:rPr lang="en-US" dirty="0" smtClean="0">
                <a:latin typeface="Microsoft Sans Serif"/>
                <a:cs typeface="Microsoft Sans Serif"/>
              </a:rPr>
              <a:t>, just tangled differently. For example,</a:t>
            </a:r>
            <a:endParaRPr lang="en-US" dirty="0">
              <a:latin typeface="Microsoft Sans Serif"/>
              <a:cs typeface="Microsoft Sans Serif"/>
            </a:endParaRPr>
          </a:p>
        </p:txBody>
      </p:sp>
      <p:pic>
        <p:nvPicPr>
          <p:cNvPr id="7" name="Picture 6" descr="unkn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87" y="2630411"/>
            <a:ext cx="2557513" cy="268292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Oval 7"/>
          <p:cNvSpPr/>
          <p:nvPr/>
        </p:nvSpPr>
        <p:spPr>
          <a:xfrm>
            <a:off x="5549900" y="2730500"/>
            <a:ext cx="2146300" cy="2159000"/>
          </a:xfrm>
          <a:prstGeom prst="ellipse">
            <a:avLst/>
          </a:prstGeom>
          <a:noFill/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4038600" y="3390900"/>
            <a:ext cx="1028700" cy="800100"/>
          </a:xfrm>
          <a:prstGeom prst="rightArrow">
            <a:avLst/>
          </a:prstGeom>
          <a:gradFill>
            <a:gsLst>
              <a:gs pos="0">
                <a:schemeClr val="accent6"/>
              </a:gs>
              <a:gs pos="69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380999" y="1009134"/>
            <a:ext cx="8338201" cy="2750066"/>
            <a:chOff x="380999" y="1009134"/>
            <a:chExt cx="8338201" cy="2750066"/>
          </a:xfrm>
        </p:grpSpPr>
        <p:pic>
          <p:nvPicPr>
            <p:cNvPr id="10" name="Picture 9" descr="knots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999" y="1009134"/>
              <a:ext cx="8338201" cy="2750066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150887" y="2113865"/>
              <a:ext cx="6786613" cy="172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76287" y="3429000"/>
              <a:ext cx="6786613" cy="172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828800" y="3601135"/>
            <a:ext cx="551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The above are all possible knots with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0</a:t>
            </a:r>
            <a:r>
              <a:rPr lang="en-US" dirty="0" smtClean="0">
                <a:latin typeface="Microsoft Sans Serif"/>
                <a:cs typeface="Microsoft Sans Serif"/>
              </a:rPr>
              <a:t>, </a:t>
            </a:r>
            <a:r>
              <a:rPr lang="en-US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3</a:t>
            </a:r>
            <a:r>
              <a:rPr lang="en-US" dirty="0" smtClean="0">
                <a:latin typeface="Microsoft Sans Serif"/>
                <a:cs typeface="Microsoft Sans Serif"/>
              </a:rPr>
              <a:t>, </a:t>
            </a:r>
            <a:r>
              <a:rPr lang="en-US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4</a:t>
            </a:r>
            <a:r>
              <a:rPr lang="en-US" dirty="0" smtClean="0">
                <a:latin typeface="Microsoft Sans Serif"/>
                <a:cs typeface="Microsoft Sans Serif"/>
              </a:rPr>
              <a:t>,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5</a:t>
            </a:r>
            <a:r>
              <a:rPr lang="en-US" dirty="0" smtClean="0">
                <a:latin typeface="Microsoft Sans Serif"/>
                <a:cs typeface="Microsoft Sans Serif"/>
              </a:rPr>
              <a:t>,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6</a:t>
            </a:r>
            <a:r>
              <a:rPr lang="en-US" dirty="0" smtClean="0">
                <a:latin typeface="Microsoft Sans Serif"/>
                <a:cs typeface="Microsoft Sans Serif"/>
              </a:rPr>
              <a:t>, or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7</a:t>
            </a:r>
            <a:r>
              <a:rPr lang="en-US" dirty="0" smtClean="0">
                <a:latin typeface="Microsoft Sans Serif"/>
                <a:cs typeface="Microsoft Sans Serif"/>
              </a:rPr>
              <a:t> crossings. 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8" grpId="0" animBg="1"/>
      <p:bldP spid="8" grpId="1" animBg="1"/>
      <p:bldP spid="9" grpId="0" animBg="1"/>
      <p:bldP spid="9" grpId="1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Math is in your genes 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4500" y="1009134"/>
            <a:ext cx="7931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In the 1980’s knot theorists made a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very exciting discovery</a:t>
            </a:r>
            <a:r>
              <a:rPr lang="en-US" dirty="0" smtClean="0">
                <a:latin typeface="Microsoft Sans Serif"/>
                <a:cs typeface="Microsoft Sans Serif"/>
              </a:rPr>
              <a:t>. They realized that the knots they’ve been studying for centuries show up in an unexpected place…</a:t>
            </a:r>
            <a:endParaRPr lang="en-US" dirty="0">
              <a:latin typeface="Microsoft Sans Serif"/>
              <a:cs typeface="Microsoft Sans Serif"/>
            </a:endParaRPr>
          </a:p>
        </p:txBody>
      </p:sp>
      <p:pic>
        <p:nvPicPr>
          <p:cNvPr id="11" name="Picture 10" descr="DN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154" y="2089150"/>
            <a:ext cx="3175000" cy="32639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4501" y="220345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Microsoft Sans Serif"/>
                <a:cs typeface="Microsoft Sans Serif"/>
              </a:rPr>
              <a:t>DNA</a:t>
            </a:r>
            <a:r>
              <a:rPr lang="en-US" dirty="0" smtClean="0">
                <a:latin typeface="Microsoft Sans Serif"/>
                <a:cs typeface="Microsoft Sans Serif"/>
              </a:rPr>
              <a:t> is</a:t>
            </a:r>
            <a:r>
              <a:rPr lang="en-US" dirty="0" smtClean="0">
                <a:latin typeface="Microsoft Sans Serif"/>
                <a:cs typeface="Microsoft Sans Serif"/>
              </a:rPr>
              <a:t> like the set of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blueprints</a:t>
            </a:r>
            <a:r>
              <a:rPr lang="en-US" dirty="0" smtClean="0">
                <a:latin typeface="Microsoft Sans Serif"/>
                <a:cs typeface="Microsoft Sans Serif"/>
              </a:rPr>
              <a:t> or the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recipe</a:t>
            </a:r>
            <a:r>
              <a:rPr lang="en-US" dirty="0" smtClean="0">
                <a:latin typeface="Microsoft Sans Serif"/>
                <a:cs typeface="Microsoft Sans Serif"/>
              </a:rPr>
              <a:t> used to build the different cells in the human body.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4501" y="3403600"/>
            <a:ext cx="411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O</a:t>
            </a:r>
            <a:r>
              <a:rPr lang="en-US" dirty="0" smtClean="0">
                <a:latin typeface="Microsoft Sans Serif"/>
                <a:cs typeface="Microsoft Sans Serif"/>
              </a:rPr>
              <a:t>ften </a:t>
            </a:r>
            <a:r>
              <a:rPr lang="en-US" dirty="0" smtClean="0">
                <a:latin typeface="Microsoft Sans Serif"/>
                <a:cs typeface="Microsoft Sans Serif"/>
              </a:rPr>
              <a:t>these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DNA</a:t>
            </a:r>
            <a:r>
              <a:rPr lang="en-US" dirty="0" smtClean="0">
                <a:latin typeface="Microsoft Sans Serif"/>
                <a:cs typeface="Microsoft Sans Serif"/>
              </a:rPr>
              <a:t> molecules come in a tangled mess like the</a:t>
            </a:r>
            <a:r>
              <a:rPr lang="en-US" dirty="0" smtClean="0">
                <a:latin typeface="Microsoft Sans Serif"/>
                <a:cs typeface="Microsoft Sans Serif"/>
              </a:rPr>
              <a:t> one to the right. In order for the </a:t>
            </a:r>
            <a:r>
              <a:rPr lang="en-US" b="1" dirty="0" smtClean="0">
                <a:solidFill>
                  <a:srgbClr val="C00000"/>
                </a:solidFill>
                <a:latin typeface="Microsoft Sans Serif"/>
                <a:cs typeface="Microsoft Sans Serif"/>
              </a:rPr>
              <a:t>DNA</a:t>
            </a:r>
            <a:r>
              <a:rPr lang="en-US" dirty="0" smtClean="0">
                <a:latin typeface="Microsoft Sans Serif"/>
                <a:cs typeface="Microsoft Sans Serif"/>
              </a:rPr>
              <a:t> molecule to do its job, our bodies need a way of untangling the mess.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09600" y="2998558"/>
            <a:ext cx="41148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Techniques from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knot theory </a:t>
            </a:r>
            <a:r>
              <a:rPr lang="en-US" dirty="0" smtClean="0">
                <a:latin typeface="Microsoft Sans Serif"/>
                <a:cs typeface="Microsoft Sans Serif"/>
              </a:rPr>
              <a:t>have helped</a:t>
            </a:r>
            <a:r>
              <a:rPr lang="en-US" dirty="0" smtClean="0">
                <a:latin typeface="Microsoft Sans Serif"/>
                <a:cs typeface="Microsoft Sans Serif"/>
              </a:rPr>
              <a:t> scientists understand how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DNA</a:t>
            </a:r>
            <a:r>
              <a:rPr lang="en-US" dirty="0" smtClean="0">
                <a:latin typeface="Microsoft Sans Serif"/>
                <a:cs typeface="Microsoft Sans Serif"/>
              </a:rPr>
              <a:t> molecules are “unpacked”, they have also help them understand and how </a:t>
            </a:r>
            <a:r>
              <a:rPr lang="en-US" b="1" dirty="0" smtClean="0">
                <a:solidFill>
                  <a:srgbClr val="C00000"/>
                </a:solidFill>
                <a:latin typeface="Microsoft Sans Serif"/>
                <a:cs typeface="Microsoft Sans Serif"/>
              </a:rPr>
              <a:t>DNA</a:t>
            </a:r>
            <a:r>
              <a:rPr lang="en-US" dirty="0" smtClean="0">
                <a:latin typeface="Microsoft Sans Serif"/>
                <a:cs typeface="Microsoft Sans Serif"/>
              </a:rPr>
              <a:t> replication can be stopped.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2" grpId="0"/>
      <p:bldP spid="12" grpId="1"/>
      <p:bldP spid="14" grpId="0"/>
      <p:bldP spid="14" grpId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Cicadas and number theory…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4992" y="885686"/>
            <a:ext cx="4976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Number Theory</a:t>
            </a:r>
            <a:r>
              <a:rPr lang="en-US" dirty="0" smtClean="0">
                <a:latin typeface="Microsoft Sans Serif"/>
                <a:cs typeface="Microsoft Sans Serif"/>
              </a:rPr>
              <a:t> is one of the oldest areas of mathematics, and began as the study of the </a:t>
            </a:r>
            <a:r>
              <a:rPr lang="en-US" b="1" dirty="0" smtClean="0">
                <a:solidFill>
                  <a:srgbClr val="C00000"/>
                </a:solidFill>
                <a:latin typeface="Microsoft Sans Serif"/>
                <a:cs typeface="Microsoft Sans Serif"/>
              </a:rPr>
              <a:t>whole numbers</a:t>
            </a:r>
            <a:r>
              <a:rPr lang="en-US" dirty="0" smtClean="0">
                <a:latin typeface="Microsoft Sans Serif"/>
                <a:cs typeface="Microsoft Sans Serif"/>
              </a:rPr>
              <a:t>.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 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  <a:latin typeface="Microsoft Sans Serif"/>
              <a:cs typeface="Microsoft Sans Serif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4993" y="2163802"/>
            <a:ext cx="4976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Number theorists are particularly interested in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prime numbers</a:t>
            </a:r>
            <a:r>
              <a:rPr lang="en-US" dirty="0" smtClean="0">
                <a:latin typeface="Microsoft Sans Serif"/>
                <a:cs typeface="Microsoft Sans Serif"/>
              </a:rPr>
              <a:t>, which are whole numbers that are only evenly divisible by 1 and themselves. 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Microsoft Sans Serif"/>
              <a:cs typeface="Microsoft Sans Serif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4993" y="3587234"/>
            <a:ext cx="3533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/>
                </a:solidFill>
              </a:rPr>
              <a:t>7</a:t>
            </a:r>
            <a:r>
              <a:rPr lang="en-US" dirty="0" smtClean="0"/>
              <a:t> is evenly divisible by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1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18579B"/>
                </a:solidFill>
              </a:rPr>
              <a:t>7</a:t>
            </a:r>
            <a:endParaRPr lang="en-US" b="1" dirty="0">
              <a:solidFill>
                <a:srgbClr val="18579B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4993" y="4100036"/>
            <a:ext cx="497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/>
                </a:solidFill>
              </a:rPr>
              <a:t>12</a:t>
            </a:r>
            <a:r>
              <a:rPr lang="en-US" dirty="0" smtClean="0"/>
              <a:t> is evenly divisible by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1, 2, 3, 4, 6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18579B"/>
                </a:solidFill>
              </a:rPr>
              <a:t>12</a:t>
            </a:r>
            <a:endParaRPr lang="en-US" b="1" dirty="0">
              <a:solidFill>
                <a:srgbClr val="18579B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4993" y="4995902"/>
            <a:ext cx="5776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So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7</a:t>
            </a:r>
            <a:r>
              <a:rPr lang="en-US" dirty="0" smtClean="0">
                <a:latin typeface="Microsoft Sans Serif"/>
                <a:cs typeface="Microsoft Sans Serif"/>
              </a:rPr>
              <a:t> is a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prime number</a:t>
            </a:r>
            <a:r>
              <a:rPr lang="en-US" dirty="0" smtClean="0">
                <a:latin typeface="Microsoft Sans Serif"/>
                <a:cs typeface="Microsoft Sans Serif"/>
              </a:rPr>
              <a:t> and </a:t>
            </a:r>
            <a:r>
              <a:rPr lang="en-US" b="1" dirty="0" smtClean="0">
                <a:solidFill>
                  <a:srgbClr val="C00000"/>
                </a:solidFill>
                <a:latin typeface="Microsoft Sans Serif"/>
                <a:cs typeface="Microsoft Sans Serif"/>
              </a:rPr>
              <a:t>12</a:t>
            </a:r>
            <a:r>
              <a:rPr lang="en-US" dirty="0" smtClean="0">
                <a:latin typeface="Microsoft Sans Serif"/>
                <a:cs typeface="Microsoft Sans Serif"/>
              </a:rPr>
              <a:t> is a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composite number</a:t>
            </a:r>
            <a:r>
              <a:rPr lang="en-US" dirty="0" smtClean="0">
                <a:latin typeface="Microsoft Sans Serif"/>
                <a:cs typeface="Microsoft Sans Serif"/>
              </a:rPr>
              <a:t>.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  <a:latin typeface="Microsoft Sans Serif"/>
              <a:cs typeface="Microsoft Sans Serif"/>
            </a:endParaRPr>
          </a:p>
        </p:txBody>
      </p:sp>
      <p:pic>
        <p:nvPicPr>
          <p:cNvPr id="23" name="Picture 22" descr="numbe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986" y="887061"/>
            <a:ext cx="2945061" cy="41654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6" grpId="0"/>
      <p:bldP spid="27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Cicadas and number theory…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7893" y="926067"/>
            <a:ext cx="3900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Periodic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 cicadas</a:t>
            </a:r>
            <a:r>
              <a:rPr lang="en-US" dirty="0" smtClean="0">
                <a:latin typeface="Microsoft Sans Serif"/>
                <a:cs typeface="Microsoft Sans Serif"/>
              </a:rPr>
              <a:t> are large insects known for the loud, shrill buzzing noise they produce to attract mates.</a:t>
            </a:r>
            <a:endParaRPr lang="en-US" dirty="0">
              <a:latin typeface="Microsoft Sans Serif"/>
              <a:cs typeface="Microsoft Sans Serif"/>
            </a:endParaRPr>
          </a:p>
        </p:txBody>
      </p:sp>
      <p:pic>
        <p:nvPicPr>
          <p:cNvPr id="10" name="Picture 9" descr="cicada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50" y="707886"/>
            <a:ext cx="4432300" cy="335746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3293" y="2000934"/>
            <a:ext cx="2623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They lay their eggs in trees</a:t>
            </a:r>
            <a:r>
              <a:rPr lang="en-US" dirty="0" smtClean="0"/>
              <a:t>.</a:t>
            </a: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5162123" y="4065353"/>
            <a:ext cx="3518327" cy="1751652"/>
            <a:chOff x="5162123" y="4065353"/>
            <a:chExt cx="3518327" cy="1751652"/>
          </a:xfrm>
        </p:grpSpPr>
        <p:sp>
          <p:nvSpPr>
            <p:cNvPr id="17" name="TextBox 16"/>
            <p:cNvSpPr txBox="1"/>
            <p:nvPr/>
          </p:nvSpPr>
          <p:spPr>
            <a:xfrm>
              <a:off x="5253437" y="4065353"/>
              <a:ext cx="342701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Once full-grown, the </a:t>
              </a:r>
              <a:r>
                <a:rPr lang="en-US" b="1" dirty="0" smtClean="0">
                  <a:solidFill>
                    <a:srgbClr val="18579B"/>
                  </a:solidFill>
                  <a:latin typeface="Microsoft Sans Serif"/>
                  <a:cs typeface="Microsoft Sans Serif"/>
                </a:rPr>
                <a:t>cicadas</a:t>
              </a:r>
              <a:r>
                <a:rPr lang="en-US" dirty="0" smtClean="0">
                  <a:latin typeface="Microsoft Sans Serif"/>
                  <a:cs typeface="Microsoft Sans Serif"/>
                </a:rPr>
                <a:t> emerge from the soil shed their skin (molt) and lay their eggs.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19" name="Bent Arrow 18"/>
            <p:cNvSpPr/>
            <p:nvPr/>
          </p:nvSpPr>
          <p:spPr>
            <a:xfrm rot="16200000" flipV="1">
              <a:off x="5634001" y="4516805"/>
              <a:ext cx="828322" cy="1772077"/>
            </a:xfrm>
            <a:prstGeom prst="bentArrow">
              <a:avLst>
                <a:gd name="adj1" fmla="val 25000"/>
                <a:gd name="adj2" fmla="val 20254"/>
                <a:gd name="adj3" fmla="val 25000"/>
                <a:gd name="adj4" fmla="val 43750"/>
              </a:avLst>
            </a:prstGeom>
            <a:gradFill flip="none" rotWithShape="1">
              <a:gsLst>
                <a:gs pos="0">
                  <a:schemeClr val="accent6"/>
                </a:gs>
                <a:gs pos="69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1040000" scaled="0"/>
              <a:tileRect/>
            </a:gra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80734" y="4568551"/>
            <a:ext cx="3781390" cy="1734761"/>
            <a:chOff x="1380734" y="4568551"/>
            <a:chExt cx="3781390" cy="1734761"/>
          </a:xfrm>
        </p:grpSpPr>
        <p:sp>
          <p:nvSpPr>
            <p:cNvPr id="16" name="TextBox 15"/>
            <p:cNvSpPr txBox="1"/>
            <p:nvPr/>
          </p:nvSpPr>
          <p:spPr>
            <a:xfrm>
              <a:off x="2214367" y="5102983"/>
              <a:ext cx="29477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The </a:t>
              </a:r>
              <a:r>
                <a:rPr lang="en-US" b="1" dirty="0" smtClean="0">
                  <a:solidFill>
                    <a:srgbClr val="18579B"/>
                  </a:solidFill>
                  <a:latin typeface="Microsoft Sans Serif"/>
                  <a:cs typeface="Microsoft Sans Serif"/>
                </a:rPr>
                <a:t>cicadas </a:t>
              </a:r>
              <a:r>
                <a:rPr lang="en-US" dirty="0" smtClean="0">
                  <a:latin typeface="Microsoft Sans Serif"/>
                  <a:cs typeface="Microsoft Sans Serif"/>
                </a:rPr>
                <a:t>will spend several years underground</a:t>
              </a:r>
            </a:p>
            <a:p>
              <a:r>
                <a:rPr lang="en-US" dirty="0" smtClean="0">
                  <a:latin typeface="Microsoft Sans Serif"/>
                  <a:cs typeface="Microsoft Sans Serif"/>
                </a:rPr>
                <a:t>feeding on the root sap of various trees and shrubs.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21" name="Bent Arrow 20"/>
            <p:cNvSpPr/>
            <p:nvPr/>
          </p:nvSpPr>
          <p:spPr>
            <a:xfrm flipV="1">
              <a:off x="1380734" y="4568551"/>
              <a:ext cx="795533" cy="1236191"/>
            </a:xfrm>
            <a:prstGeom prst="bentArrow">
              <a:avLst>
                <a:gd name="adj1" fmla="val 25000"/>
                <a:gd name="adj2" fmla="val 20254"/>
                <a:gd name="adj3" fmla="val 25000"/>
                <a:gd name="adj4" fmla="val 43750"/>
              </a:avLst>
            </a:prstGeom>
            <a:gradFill flip="none" rotWithShape="1">
              <a:gsLst>
                <a:gs pos="0">
                  <a:schemeClr val="accent6"/>
                </a:gs>
                <a:gs pos="69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1460000" scaled="0"/>
              <a:tileRect/>
            </a:gra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98693" y="2634565"/>
            <a:ext cx="2966807" cy="1870486"/>
            <a:chOff x="398693" y="2634565"/>
            <a:chExt cx="2966807" cy="1870486"/>
          </a:xfrm>
        </p:grpSpPr>
        <p:sp>
          <p:nvSpPr>
            <p:cNvPr id="15" name="TextBox 14"/>
            <p:cNvSpPr txBox="1"/>
            <p:nvPr/>
          </p:nvSpPr>
          <p:spPr>
            <a:xfrm>
              <a:off x="398693" y="3304722"/>
              <a:ext cx="296680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After the eggs hatch, the young </a:t>
              </a:r>
              <a:r>
                <a:rPr lang="en-US" b="1" dirty="0" smtClean="0">
                  <a:solidFill>
                    <a:srgbClr val="18579B"/>
                  </a:solidFill>
                  <a:latin typeface="Microsoft Sans Serif"/>
                  <a:cs typeface="Microsoft Sans Serif"/>
                </a:rPr>
                <a:t>cicadas </a:t>
              </a:r>
              <a:r>
                <a:rPr lang="en-US" dirty="0" smtClean="0">
                  <a:latin typeface="Microsoft Sans Serif"/>
                  <a:cs typeface="Microsoft Sans Serif"/>
                </a:rPr>
                <a:t>make their way down the tree and burrow into the soil below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22" name="Down Arrow 21"/>
            <p:cNvSpPr/>
            <p:nvPr/>
          </p:nvSpPr>
          <p:spPr>
            <a:xfrm>
              <a:off x="1342634" y="2634565"/>
              <a:ext cx="371866" cy="682857"/>
            </a:xfrm>
            <a:prstGeom prst="downArrow">
              <a:avLst/>
            </a:prstGeom>
            <a:gradFill>
              <a:gsLst>
                <a:gs pos="0">
                  <a:schemeClr val="accent6"/>
                </a:gs>
                <a:gs pos="69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Cicadas and number theory…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7893" y="926067"/>
            <a:ext cx="3900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What’s interesting is the amount of time that these periodic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cicadas</a:t>
            </a:r>
            <a:r>
              <a:rPr lang="en-US" dirty="0" smtClean="0">
                <a:latin typeface="Microsoft Sans Serif"/>
                <a:cs typeface="Microsoft Sans Serif"/>
              </a:rPr>
              <a:t> wait before emerging from the soil.</a:t>
            </a:r>
            <a:endParaRPr lang="en-US" dirty="0">
              <a:latin typeface="Microsoft Sans Serif"/>
              <a:cs typeface="Microsoft Sans Serif"/>
            </a:endParaRPr>
          </a:p>
        </p:txBody>
      </p:sp>
      <p:pic>
        <p:nvPicPr>
          <p:cNvPr id="10" name="Picture 9" descr="cicada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50" y="707886"/>
            <a:ext cx="4432300" cy="3357467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71500" y="2202934"/>
            <a:ext cx="2155856" cy="369332"/>
            <a:chOff x="571500" y="2202934"/>
            <a:chExt cx="2155856" cy="369332"/>
          </a:xfrm>
        </p:grpSpPr>
        <p:sp>
          <p:nvSpPr>
            <p:cNvPr id="18" name="TextBox 17"/>
            <p:cNvSpPr txBox="1"/>
            <p:nvPr/>
          </p:nvSpPr>
          <p:spPr>
            <a:xfrm>
              <a:off x="1600200" y="2202934"/>
              <a:ext cx="11271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18579B"/>
                  </a:solidFill>
                </a:rPr>
                <a:t>13</a:t>
              </a:r>
              <a:r>
                <a:rPr lang="en-US" dirty="0" smtClean="0"/>
                <a:t> years</a:t>
              </a:r>
              <a:endParaRPr lang="en-US" dirty="0"/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571500" y="2202934"/>
              <a:ext cx="1028700" cy="369332"/>
            </a:xfrm>
            <a:prstGeom prst="rightArrow">
              <a:avLst/>
            </a:prstGeom>
            <a:gradFill>
              <a:gsLst>
                <a:gs pos="0">
                  <a:schemeClr val="accent6"/>
                </a:gs>
                <a:gs pos="69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76493" y="2754868"/>
            <a:ext cx="2379463" cy="369332"/>
            <a:chOff x="576493" y="2754868"/>
            <a:chExt cx="2379463" cy="369332"/>
          </a:xfrm>
        </p:grpSpPr>
        <p:sp>
          <p:nvSpPr>
            <p:cNvPr id="20" name="TextBox 19"/>
            <p:cNvSpPr txBox="1"/>
            <p:nvPr/>
          </p:nvSpPr>
          <p:spPr>
            <a:xfrm>
              <a:off x="1828800" y="2754868"/>
              <a:ext cx="11271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18579B"/>
                  </a:solidFill>
                </a:rPr>
                <a:t>17</a:t>
              </a:r>
              <a:r>
                <a:rPr lang="en-US" dirty="0" smtClean="0"/>
                <a:t> years</a:t>
              </a:r>
              <a:endParaRPr lang="en-US" dirty="0"/>
            </a:p>
          </p:txBody>
        </p:sp>
        <p:sp>
          <p:nvSpPr>
            <p:cNvPr id="26" name="Right Arrow 25"/>
            <p:cNvSpPr/>
            <p:nvPr/>
          </p:nvSpPr>
          <p:spPr>
            <a:xfrm>
              <a:off x="576493" y="2754868"/>
              <a:ext cx="1252307" cy="369332"/>
            </a:xfrm>
            <a:prstGeom prst="rightArrow">
              <a:avLst/>
            </a:prstGeom>
            <a:gradFill>
              <a:gsLst>
                <a:gs pos="0">
                  <a:schemeClr val="accent6"/>
                </a:gs>
                <a:gs pos="69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47893" y="3603688"/>
            <a:ext cx="4173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Why are periodic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cicadas</a:t>
            </a:r>
            <a:r>
              <a:rPr lang="en-US" dirty="0" smtClean="0">
                <a:latin typeface="Microsoft Sans Serif"/>
                <a:cs typeface="Microsoft Sans Serif"/>
              </a:rPr>
              <a:t> waiting a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prime number</a:t>
            </a:r>
            <a:r>
              <a:rPr lang="en-US" dirty="0" smtClean="0">
                <a:latin typeface="Microsoft Sans Serif"/>
                <a:cs typeface="Microsoft Sans Serif"/>
              </a:rPr>
              <a:t> of years to emerge and lay their eggs?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Cicadas and number theory…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5692" y="882134"/>
            <a:ext cx="4722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In order to </a:t>
            </a:r>
            <a:r>
              <a:rPr lang="en-US" b="1" dirty="0" smtClean="0">
                <a:solidFill>
                  <a:srgbClr val="FF0000"/>
                </a:solidFill>
                <a:latin typeface="Microsoft Sans Serif"/>
                <a:cs typeface="Microsoft Sans Serif"/>
              </a:rPr>
              <a:t>avoid</a:t>
            </a:r>
            <a:r>
              <a:rPr lang="en-US" dirty="0" smtClean="0">
                <a:latin typeface="Microsoft Sans Serif"/>
                <a:cs typeface="Microsoft Sans Serif"/>
              </a:rPr>
              <a:t> being eaten by these guys…</a:t>
            </a:r>
            <a:endParaRPr lang="en-US" dirty="0">
              <a:latin typeface="Microsoft Sans Serif"/>
              <a:cs typeface="Microsoft Sans Serif"/>
            </a:endParaRPr>
          </a:p>
        </p:txBody>
      </p:sp>
      <p:pic>
        <p:nvPicPr>
          <p:cNvPr id="4" name="Picture 3" descr="cicada_killer_w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92" y="3373469"/>
            <a:ext cx="3398608" cy="2548956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bir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6729" y="996434"/>
            <a:ext cx="3172771" cy="251724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Praying Mantis 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356" y="3678774"/>
            <a:ext cx="3071146" cy="26708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25691" y="1314966"/>
            <a:ext cx="473534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By cycling at a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large prime number</a:t>
            </a:r>
            <a:r>
              <a:rPr lang="en-US" dirty="0" smtClean="0">
                <a:latin typeface="Microsoft Sans Serif"/>
                <a:cs typeface="Microsoft Sans Serif"/>
              </a:rPr>
              <a:t>, cicadas minimize the chance that some predator can make them a part of their regular diet. For example, the emergence of a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17</a:t>
            </a:r>
            <a:r>
              <a:rPr lang="en-US" dirty="0" smtClean="0">
                <a:latin typeface="Microsoft Sans Serif"/>
                <a:cs typeface="Microsoft Sans Serif"/>
              </a:rPr>
              <a:t>-year cicada species would sync with a </a:t>
            </a:r>
            <a:r>
              <a:rPr lang="en-US" b="1" dirty="0" smtClean="0">
                <a:solidFill>
                  <a:srgbClr val="C00000"/>
                </a:solidFill>
                <a:latin typeface="Microsoft Sans Serif"/>
                <a:cs typeface="Microsoft Sans Serif"/>
              </a:rPr>
              <a:t>5</a:t>
            </a:r>
            <a:r>
              <a:rPr lang="en-US" dirty="0" smtClean="0">
                <a:latin typeface="Microsoft Sans Serif"/>
                <a:cs typeface="Microsoft Sans Serif"/>
              </a:rPr>
              <a:t>-year predator only every </a:t>
            </a:r>
            <a:r>
              <a:rPr lang="en-US" b="1" dirty="0" smtClean="0">
                <a:solidFill>
                  <a:srgbClr val="C00000"/>
                </a:solidFill>
                <a:latin typeface="Microsoft Sans Serif"/>
                <a:cs typeface="Microsoft Sans Serif"/>
              </a:rPr>
              <a:t>85</a:t>
            </a:r>
            <a:r>
              <a:rPr lang="en-US" dirty="0" smtClean="0">
                <a:latin typeface="Microsoft Sans Serif"/>
                <a:cs typeface="Microsoft Sans Serif"/>
              </a:rPr>
              <a:t> years!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>
            <a:spLocks noChangeAspect="1"/>
          </p:cNvSpPr>
          <p:nvPr/>
        </p:nvSpPr>
        <p:spPr>
          <a:xfrm>
            <a:off x="842908" y="1330247"/>
            <a:ext cx="2855885" cy="2855885"/>
          </a:xfrm>
          <a:prstGeom prst="ellipse">
            <a:avLst/>
          </a:prstGeom>
          <a:noFill/>
          <a:ln w="38100"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2" idx="2"/>
            <a:endCxn id="2" idx="6"/>
          </p:cNvCxnSpPr>
          <p:nvPr/>
        </p:nvCxnSpPr>
        <p:spPr>
          <a:xfrm rot="10800000" flipH="1">
            <a:off x="842907" y="2758190"/>
            <a:ext cx="2855885" cy="1588"/>
          </a:xfrm>
          <a:prstGeom prst="straightConnector1">
            <a:avLst/>
          </a:prstGeom>
          <a:ln w="38100" cmpd="sng">
            <a:solidFill>
              <a:schemeClr val="accent6"/>
            </a:solidFill>
            <a:headEnd type="triangle" w="lg" len="lg"/>
            <a:tailEnd type="triangle" w="lg" len="lg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78933" y="2390447"/>
            <a:ext cx="1082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diameter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33449" y="4406900"/>
            <a:ext cx="1742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circumference</a:t>
            </a:r>
            <a:endParaRPr lang="en-US" dirty="0">
              <a:latin typeface="Microsoft Sans Serif"/>
              <a:cs typeface="Microsoft Sans Serif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43928" y="1094275"/>
            <a:ext cx="3227323" cy="3278125"/>
            <a:chOff x="516928" y="1005375"/>
            <a:chExt cx="3227323" cy="3278125"/>
          </a:xfrm>
        </p:grpSpPr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516928" y="1056177"/>
              <a:ext cx="3227323" cy="3227323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065867" y="1005375"/>
              <a:ext cx="186266" cy="1714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rot="5400000" flipH="1" flipV="1">
              <a:off x="2104574" y="1022923"/>
              <a:ext cx="1588" cy="108843"/>
            </a:xfrm>
            <a:prstGeom prst="straightConnector1">
              <a:avLst/>
            </a:prstGeom>
            <a:ln w="38100" cmpd="sng">
              <a:solidFill>
                <a:schemeClr val="accent4"/>
              </a:solidFill>
              <a:tailEnd type="triangle" w="lg" len="lg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5473700" y="1181100"/>
            <a:ext cx="1796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Microsoft Sans Serif"/>
                <a:cs typeface="Microsoft Sans Serif"/>
              </a:rPr>
              <a:t>circumference</a:t>
            </a:r>
            <a:endParaRPr lang="en-US" sz="2000" dirty="0">
              <a:latin typeface="Microsoft Sans Serif"/>
              <a:cs typeface="Microsoft Sans Serif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5549900" y="1588532"/>
            <a:ext cx="1635597" cy="1588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753100" y="1577647"/>
            <a:ext cx="11840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Microsoft Sans Serif"/>
                <a:cs typeface="Microsoft Sans Serif"/>
              </a:rPr>
              <a:t>diameter</a:t>
            </a:r>
            <a:endParaRPr lang="en-US" sz="2000" dirty="0">
              <a:latin typeface="Microsoft Sans Serif"/>
              <a:cs typeface="Microsoft Sans Serif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4762500" y="1181100"/>
            <a:ext cx="711200" cy="646331"/>
            <a:chOff x="4635500" y="1181100"/>
            <a:chExt cx="711200" cy="646331"/>
          </a:xfrm>
        </p:grpSpPr>
        <p:sp>
          <p:nvSpPr>
            <p:cNvPr id="33" name="TextBox 32"/>
            <p:cNvSpPr txBox="1"/>
            <p:nvPr/>
          </p:nvSpPr>
          <p:spPr>
            <a:xfrm>
              <a:off x="4635500" y="1181100"/>
              <a:ext cx="4953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solidFill>
                    <a:srgbClr val="18579B"/>
                  </a:solidFill>
                  <a:latin typeface="Times New Roman"/>
                  <a:cs typeface="Times New Roman"/>
                </a:rPr>
                <a:t>π</a:t>
              </a:r>
              <a:r>
                <a:rPr lang="en-US" sz="3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imes New Roman"/>
                  <a:cs typeface="Times New Roman"/>
                </a:rPr>
                <a:t> </a:t>
              </a:r>
              <a:endParaRPr lang="en-US" sz="3600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56749" y="1346814"/>
              <a:ext cx="3899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=</a:t>
              </a:r>
              <a:endParaRPr lang="en-US" sz="2400" b="1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5080000" y="2123747"/>
            <a:ext cx="389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=</a:t>
            </a:r>
            <a:endParaRPr lang="en-US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5435602" y="2136446"/>
            <a:ext cx="30194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3.14159265358979323846264338327950288419716939937505820974944592307816406286208998628034825342…</a:t>
            </a:r>
            <a:endParaRPr lang="en-US" sz="2400" dirty="0">
              <a:latin typeface="Microsoft Sans Serif"/>
              <a:cs typeface="Microsoft Sans Serif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4692" y="-385800"/>
            <a:ext cx="8183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π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is a magic number…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7508" y="4927600"/>
            <a:ext cx="78661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π</a:t>
            </a:r>
            <a:r>
              <a:rPr lang="en-US" dirty="0" smtClean="0">
                <a:latin typeface="Microsoft Sans Serif"/>
                <a:cs typeface="Microsoft Sans Serif"/>
              </a:rPr>
              <a:t> is an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irrational number</a:t>
            </a:r>
            <a:r>
              <a:rPr lang="en-US" dirty="0" smtClean="0">
                <a:latin typeface="Microsoft Sans Serif"/>
                <a:cs typeface="Microsoft Sans Serif"/>
              </a:rPr>
              <a:t> so its decimal expansion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goes on forever and never repeats</a:t>
            </a:r>
            <a:r>
              <a:rPr lang="en-US" dirty="0" smtClean="0">
                <a:latin typeface="Microsoft Sans Serif"/>
                <a:cs typeface="Microsoft Sans Serif"/>
              </a:rPr>
              <a:t>…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34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28" grpId="0"/>
      <p:bldP spid="29" grpId="0"/>
      <p:bldP spid="32" grpId="0"/>
      <p:bldP spid="37" grpId="0"/>
      <p:bldP spid="38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144692" y="-385800"/>
            <a:ext cx="8183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π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is a magic number…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600" y="863600"/>
            <a:ext cx="785817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Mathematicians have been trying to calculate </a:t>
            </a:r>
            <a:r>
              <a:rPr lang="en-US" sz="28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π</a:t>
            </a:r>
            <a:r>
              <a:rPr lang="en-US" dirty="0" smtClean="0">
                <a:latin typeface="Microsoft Sans Serif"/>
                <a:cs typeface="Microsoft Sans Serif"/>
              </a:rPr>
              <a:t> to more and more decimal places for thousands of years.</a:t>
            </a:r>
            <a:endParaRPr lang="en-US" dirty="0">
              <a:latin typeface="Microsoft Sans Serif"/>
              <a:cs typeface="Microsoft Sans Serif"/>
            </a:endParaRPr>
          </a:p>
        </p:txBody>
      </p:sp>
      <p:pic>
        <p:nvPicPr>
          <p:cNvPr id="4" name="Picture 3" descr="Rhi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840131"/>
            <a:ext cx="4208365" cy="2850297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013372" y="1700431"/>
            <a:ext cx="3736928" cy="1200329"/>
            <a:chOff x="5013372" y="1649631"/>
            <a:chExt cx="3736928" cy="1200329"/>
          </a:xfrm>
        </p:grpSpPr>
        <p:sp>
          <p:nvSpPr>
            <p:cNvPr id="5" name="TextBox 4"/>
            <p:cNvSpPr txBox="1"/>
            <p:nvPr/>
          </p:nvSpPr>
          <p:spPr>
            <a:xfrm>
              <a:off x="5013372" y="1649631"/>
              <a:ext cx="37369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Around 2000 BC the </a:t>
              </a:r>
              <a:r>
                <a:rPr lang="en-US" b="1" dirty="0" smtClean="0">
                  <a:solidFill>
                    <a:schemeClr val="accent6"/>
                  </a:solidFill>
                  <a:latin typeface="Microsoft Sans Serif"/>
                  <a:cs typeface="Microsoft Sans Serif"/>
                </a:rPr>
                <a:t>Babylonians</a:t>
              </a:r>
              <a:r>
                <a:rPr lang="en-US" dirty="0" smtClean="0">
                  <a:latin typeface="Microsoft Sans Serif"/>
                  <a:cs typeface="Microsoft Sans Serif"/>
                </a:rPr>
                <a:t> had estimated </a:t>
              </a:r>
              <a:r>
                <a:rPr lang="en-US" dirty="0" smtClean="0">
                  <a:latin typeface="Times New Roman"/>
                  <a:cs typeface="Times New Roman"/>
                </a:rPr>
                <a:t>  </a:t>
              </a:r>
              <a:r>
                <a:rPr lang="en-US" dirty="0" smtClean="0">
                  <a:latin typeface="Microsoft Sans Serif"/>
                  <a:cs typeface="Microsoft Sans Serif"/>
                </a:rPr>
                <a:t>  to be 3.125. The ancient </a:t>
              </a:r>
              <a:r>
                <a:rPr lang="en-US" b="1" dirty="0" smtClean="0">
                  <a:solidFill>
                    <a:schemeClr val="accent6"/>
                  </a:solidFill>
                  <a:latin typeface="Microsoft Sans Serif"/>
                  <a:cs typeface="Microsoft Sans Serif"/>
                </a:rPr>
                <a:t>Egyptians</a:t>
              </a:r>
              <a:r>
                <a:rPr lang="en-US" dirty="0" smtClean="0">
                  <a:latin typeface="Microsoft Sans Serif"/>
                  <a:cs typeface="Microsoft Sans Serif"/>
                </a:rPr>
                <a:t> had a better estimate of 3.141592. 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09922" y="1790819"/>
              <a:ext cx="3659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rgbClr val="18579B"/>
                  </a:solidFill>
                  <a:latin typeface="Times New Roman"/>
                  <a:cs typeface="Times New Roman"/>
                </a:rPr>
                <a:t>π</a:t>
              </a:r>
              <a:endParaRPr lang="en-US" sz="2800" dirty="0">
                <a:solidFill>
                  <a:srgbClr val="18579B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013373" y="3040460"/>
            <a:ext cx="3736928" cy="1477328"/>
            <a:chOff x="5013373" y="2951560"/>
            <a:chExt cx="3736928" cy="1477328"/>
          </a:xfrm>
        </p:grpSpPr>
        <p:sp>
          <p:nvSpPr>
            <p:cNvPr id="7" name="TextBox 6"/>
            <p:cNvSpPr txBox="1"/>
            <p:nvPr/>
          </p:nvSpPr>
          <p:spPr>
            <a:xfrm>
              <a:off x="5013373" y="2951560"/>
              <a:ext cx="373692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In 2002, a Japanese scientist found </a:t>
              </a:r>
              <a:r>
                <a:rPr lang="en-US" b="1" dirty="0" smtClean="0">
                  <a:solidFill>
                    <a:schemeClr val="accent6"/>
                  </a:solidFill>
                  <a:latin typeface="Microsoft Sans Serif"/>
                  <a:cs typeface="Microsoft Sans Serif"/>
                </a:rPr>
                <a:t>1.24 trillion digits </a:t>
              </a:r>
              <a:r>
                <a:rPr lang="en-US" dirty="0" smtClean="0">
                  <a:latin typeface="Microsoft Sans Serif"/>
                  <a:cs typeface="Microsoft Sans Serif"/>
                </a:rPr>
                <a:t>of     using a Hitachi supercomputer. It took the computer almost 18 days to perform the computation.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73144" y="3108980"/>
              <a:ext cx="3659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rgbClr val="18579B"/>
                  </a:solidFill>
                  <a:latin typeface="Times New Roman"/>
                  <a:cs typeface="Times New Roman"/>
                </a:rPr>
                <a:t>π</a:t>
              </a:r>
              <a:endParaRPr lang="en-US" sz="2800" dirty="0">
                <a:solidFill>
                  <a:srgbClr val="18579B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9600" y="4561672"/>
            <a:ext cx="8140700" cy="780872"/>
            <a:chOff x="609600" y="4492388"/>
            <a:chExt cx="8140700" cy="780872"/>
          </a:xfrm>
        </p:grpSpPr>
        <p:sp>
          <p:nvSpPr>
            <p:cNvPr id="8" name="TextBox 7"/>
            <p:cNvSpPr txBox="1"/>
            <p:nvPr/>
          </p:nvSpPr>
          <p:spPr>
            <a:xfrm>
              <a:off x="609600" y="4626929"/>
              <a:ext cx="8140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Using only the first </a:t>
              </a:r>
              <a:r>
                <a:rPr lang="en-US" b="1" dirty="0" smtClean="0">
                  <a:solidFill>
                    <a:srgbClr val="C00000"/>
                  </a:solidFill>
                  <a:latin typeface="Microsoft Sans Serif"/>
                  <a:cs typeface="Microsoft Sans Serif"/>
                </a:rPr>
                <a:t>11 decimal places </a:t>
              </a:r>
              <a:r>
                <a:rPr lang="en-US" dirty="0" smtClean="0">
                  <a:latin typeface="Microsoft Sans Serif"/>
                  <a:cs typeface="Microsoft Sans Serif"/>
                </a:rPr>
                <a:t>of     we could compute the circumference of Earth with an error of </a:t>
              </a:r>
              <a:r>
                <a:rPr lang="en-US" b="1" dirty="0" smtClean="0">
                  <a:solidFill>
                    <a:srgbClr val="C00000"/>
                  </a:solidFill>
                  <a:latin typeface="Microsoft Sans Serif"/>
                  <a:cs typeface="Microsoft Sans Serif"/>
                </a:rPr>
                <a:t>less than 1 millimeter</a:t>
              </a:r>
              <a:r>
                <a:rPr lang="en-US" dirty="0" smtClean="0">
                  <a:latin typeface="Microsoft Sans Serif"/>
                  <a:cs typeface="Microsoft Sans Serif"/>
                </a:rPr>
                <a:t>!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90965" y="4492388"/>
              <a:ext cx="3659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imes New Roman"/>
                  <a:cs typeface="Times New Roman"/>
                </a:rPr>
                <a:t>π</a:t>
              </a:r>
              <a:endParaRPr lang="en-US" sz="28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20615" y="5329844"/>
            <a:ext cx="8140700" cy="1057871"/>
            <a:chOff x="609600" y="4492388"/>
            <a:chExt cx="8140700" cy="1057871"/>
          </a:xfrm>
        </p:grpSpPr>
        <p:sp>
          <p:nvSpPr>
            <p:cNvPr id="16" name="TextBox 15"/>
            <p:cNvSpPr txBox="1"/>
            <p:nvPr/>
          </p:nvSpPr>
          <p:spPr>
            <a:xfrm>
              <a:off x="609600" y="4626929"/>
              <a:ext cx="81407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Using only the first </a:t>
              </a:r>
              <a:r>
                <a:rPr lang="en-US" b="1" dirty="0" smtClean="0">
                  <a:solidFill>
                    <a:srgbClr val="C00000"/>
                  </a:solidFill>
                  <a:latin typeface="Microsoft Sans Serif"/>
                  <a:cs typeface="Microsoft Sans Serif"/>
                </a:rPr>
                <a:t>39 decimal places </a:t>
              </a:r>
              <a:r>
                <a:rPr lang="en-US" dirty="0" smtClean="0">
                  <a:latin typeface="Microsoft Sans Serif"/>
                  <a:cs typeface="Microsoft Sans Serif"/>
                </a:rPr>
                <a:t>of     we could compute the circumference of </a:t>
              </a:r>
              <a:r>
                <a:rPr lang="en-US" b="1" dirty="0" smtClean="0">
                  <a:solidFill>
                    <a:srgbClr val="FF0000"/>
                  </a:solidFill>
                  <a:latin typeface="Microsoft Sans Serif"/>
                  <a:cs typeface="Microsoft Sans Serif"/>
                </a:rPr>
                <a:t>known universe</a:t>
              </a:r>
              <a:r>
                <a:rPr lang="en-US" dirty="0" smtClean="0">
                  <a:latin typeface="Microsoft Sans Serif"/>
                  <a:cs typeface="Microsoft Sans Serif"/>
                </a:rPr>
                <a:t> with an error </a:t>
              </a:r>
              <a:r>
                <a:rPr lang="en-US" b="1" dirty="0" smtClean="0">
                  <a:solidFill>
                    <a:srgbClr val="C00000"/>
                  </a:solidFill>
                  <a:latin typeface="Microsoft Sans Serif"/>
                  <a:cs typeface="Microsoft Sans Serif"/>
                </a:rPr>
                <a:t>less than size of a hydrogen atom</a:t>
              </a:r>
              <a:r>
                <a:rPr lang="en-US" dirty="0" smtClean="0">
                  <a:latin typeface="Microsoft Sans Serif"/>
                  <a:cs typeface="Microsoft Sans Serif"/>
                </a:rPr>
                <a:t>!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90965" y="4492388"/>
              <a:ext cx="3659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imes New Roman"/>
                  <a:cs typeface="Times New Roman"/>
                </a:rPr>
                <a:t>π</a:t>
              </a:r>
              <a:endParaRPr lang="en-US" sz="28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144692" y="-385800"/>
            <a:ext cx="8183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π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is a magic number…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pic>
        <p:nvPicPr>
          <p:cNvPr id="16" name="Picture 15" descr="nightsky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072" y="1031219"/>
            <a:ext cx="4371927" cy="4371927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38100"/>
          </a:effectLst>
        </p:spPr>
      </p:pic>
      <p:sp>
        <p:nvSpPr>
          <p:cNvPr id="18" name="TextBox 17"/>
          <p:cNvSpPr txBox="1"/>
          <p:nvPr/>
        </p:nvSpPr>
        <p:spPr>
          <a:xfrm>
            <a:off x="368300" y="2820551"/>
            <a:ext cx="36956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Mathematician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Robert Matthews</a:t>
            </a:r>
            <a:r>
              <a:rPr lang="en-US" dirty="0" smtClean="0">
                <a:latin typeface="Microsoft Sans Serif"/>
                <a:cs typeface="Microsoft Sans Serif"/>
              </a:rPr>
              <a:t>, computed the angular distances between the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100 brightest stars</a:t>
            </a:r>
            <a:r>
              <a:rPr lang="en-US" dirty="0" smtClean="0">
                <a:latin typeface="Microsoft Sans Serif"/>
                <a:cs typeface="Microsoft Sans Serif"/>
              </a:rPr>
              <a:t> in the night sky.</a:t>
            </a:r>
            <a:endParaRPr lang="en-US" dirty="0">
              <a:latin typeface="Microsoft Sans Serif"/>
              <a:cs typeface="Microsoft Sans Serif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5431760" y="2404140"/>
            <a:ext cx="934780" cy="317500"/>
          </a:xfrm>
          <a:prstGeom prst="line">
            <a:avLst/>
          </a:prstGeom>
          <a:ln w="38100" cap="flat" cmpd="sng">
            <a:solidFill>
              <a:srgbClr val="FFFF00"/>
            </a:solidFill>
            <a:prstDash val="sysDot"/>
            <a:round/>
            <a:headEnd type="oval" w="sm" len="sm"/>
            <a:tailEnd type="oval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0800000" flipV="1">
            <a:off x="5740400" y="2628900"/>
            <a:ext cx="1397000" cy="401380"/>
          </a:xfrm>
          <a:prstGeom prst="line">
            <a:avLst/>
          </a:prstGeom>
          <a:ln w="38100" cmpd="sng">
            <a:solidFill>
              <a:srgbClr val="FFFF00"/>
            </a:solidFill>
            <a:prstDash val="sysDot"/>
            <a:headEnd type="oval" w="sm" len="sm"/>
            <a:tailEnd type="oval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Arc 33"/>
          <p:cNvSpPr/>
          <p:nvPr/>
        </p:nvSpPr>
        <p:spPr>
          <a:xfrm>
            <a:off x="5613400" y="2590800"/>
            <a:ext cx="577850" cy="577850"/>
          </a:xfrm>
          <a:prstGeom prst="arc">
            <a:avLst/>
          </a:prstGeom>
          <a:ln w="38100" cmpd="sng">
            <a:solidFill>
              <a:schemeClr val="accent6">
                <a:lumMod val="60000"/>
                <a:lumOff val="40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55600" y="4367917"/>
            <a:ext cx="3695699" cy="1200329"/>
            <a:chOff x="144692" y="3812520"/>
            <a:chExt cx="3695699" cy="1200329"/>
          </a:xfrm>
        </p:grpSpPr>
        <p:sp>
          <p:nvSpPr>
            <p:cNvPr id="20" name="TextBox 19"/>
            <p:cNvSpPr txBox="1"/>
            <p:nvPr/>
          </p:nvSpPr>
          <p:spPr>
            <a:xfrm>
              <a:off x="2448266" y="3955346"/>
              <a:ext cx="3659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imes New Roman"/>
                  <a:cs typeface="Times New Roman"/>
                </a:rPr>
                <a:t>π</a:t>
              </a:r>
              <a:endParaRPr lang="en-US" sz="28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44692" y="3812520"/>
              <a:ext cx="36956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With these random numbers </a:t>
              </a:r>
              <a:r>
                <a:rPr lang="en-US" dirty="0" smtClean="0">
                  <a:latin typeface="Microsoft Sans Serif"/>
                  <a:cs typeface="Microsoft Sans Serif"/>
                </a:rPr>
                <a:t>he computed </a:t>
              </a:r>
              <a:r>
                <a:rPr lang="en-US" dirty="0" smtClean="0">
                  <a:latin typeface="Microsoft Sans Serif"/>
                  <a:cs typeface="Microsoft Sans Serif"/>
                </a:rPr>
                <a:t>the value of     to be </a:t>
              </a:r>
              <a:r>
                <a:rPr lang="en-US" b="1" dirty="0" smtClean="0">
                  <a:solidFill>
                    <a:schemeClr val="accent6"/>
                  </a:solidFill>
                  <a:latin typeface="Microsoft Sans Serif"/>
                  <a:cs typeface="Microsoft Sans Serif"/>
                </a:rPr>
                <a:t>3.12772</a:t>
              </a:r>
              <a:r>
                <a:rPr lang="en-US" dirty="0" smtClean="0">
                  <a:latin typeface="Microsoft Sans Serif"/>
                  <a:cs typeface="Microsoft Sans Serif"/>
                </a:rPr>
                <a:t>!</a:t>
              </a:r>
            </a:p>
            <a:p>
              <a:r>
                <a:rPr lang="en-US" dirty="0" smtClean="0">
                  <a:latin typeface="Microsoft Sans Serif"/>
                  <a:cs typeface="Microsoft Sans Serif"/>
                </a:rPr>
                <a:t> 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55600" y="1031219"/>
            <a:ext cx="3695699" cy="1477328"/>
            <a:chOff x="355600" y="4999047"/>
            <a:chExt cx="3695699" cy="1477328"/>
          </a:xfrm>
        </p:grpSpPr>
        <p:sp>
          <p:nvSpPr>
            <p:cNvPr id="12" name="TextBox 11"/>
            <p:cNvSpPr txBox="1"/>
            <p:nvPr/>
          </p:nvSpPr>
          <p:spPr>
            <a:xfrm>
              <a:off x="355600" y="4999047"/>
              <a:ext cx="369569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There is a very deep and mysterious connection between       </a:t>
              </a:r>
              <a:r>
                <a:rPr lang="en-US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imes New Roman"/>
                  <a:cs typeface="Times New Roman"/>
                </a:rPr>
                <a:t>        </a:t>
              </a:r>
              <a:r>
                <a:rPr lang="en-US" dirty="0" smtClean="0">
                  <a:latin typeface="Microsoft Sans Serif"/>
                  <a:cs typeface="Microsoft Sans Serif"/>
                </a:rPr>
                <a:t>and “randomness’’. In fact, We can find     encoded </a:t>
              </a:r>
              <a:r>
                <a:rPr lang="en-US" dirty="0" smtClean="0">
                  <a:latin typeface="Microsoft Sans Serif"/>
                  <a:cs typeface="Microsoft Sans Serif"/>
                </a:rPr>
                <a:t>in </a:t>
              </a:r>
              <a:r>
                <a:rPr lang="en-US" dirty="0" smtClean="0">
                  <a:latin typeface="Microsoft Sans Serif"/>
                  <a:cs typeface="Microsoft Sans Serif"/>
                </a:rPr>
                <a:t>the randomness </a:t>
              </a:r>
              <a:r>
                <a:rPr lang="en-US" dirty="0" smtClean="0">
                  <a:latin typeface="Microsoft Sans Serif"/>
                  <a:cs typeface="Microsoft Sans Serif"/>
                </a:rPr>
                <a:t>of the stars</a:t>
              </a:r>
              <a:r>
                <a:rPr lang="en-US" dirty="0" smtClean="0">
                  <a:latin typeface="Microsoft Sans Serif"/>
                  <a:cs typeface="Microsoft Sans Serif"/>
                </a:rPr>
                <a:t>…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234244" y="5692289"/>
              <a:ext cx="3659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imes New Roman"/>
                  <a:cs typeface="Times New Roman"/>
                </a:rPr>
                <a:t>π</a:t>
              </a:r>
              <a:endParaRPr lang="en-US" sz="2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609143" y="5143669"/>
              <a:ext cx="3659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imes New Roman"/>
                  <a:cs typeface="Times New Roman"/>
                </a:rPr>
                <a:t>π</a:t>
              </a:r>
              <a:endParaRPr lang="en-US" sz="2800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-385800"/>
            <a:ext cx="8183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π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is a magic number…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4000" y="901700"/>
            <a:ext cx="2933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Professor Hans-</a:t>
            </a:r>
            <a:r>
              <a:rPr lang="en-US" dirty="0" err="1" smtClean="0">
                <a:latin typeface="Microsoft Sans Serif"/>
                <a:cs typeface="Microsoft Sans Serif"/>
              </a:rPr>
              <a:t>Henrik</a:t>
            </a:r>
            <a:r>
              <a:rPr lang="en-US" dirty="0" smtClean="0">
                <a:latin typeface="Microsoft Sans Serif"/>
                <a:cs typeface="Microsoft Sans Serif"/>
              </a:rPr>
              <a:t> </a:t>
            </a:r>
            <a:r>
              <a:rPr lang="en-US" dirty="0" err="1" smtClean="0">
                <a:latin typeface="Microsoft Sans Serif"/>
                <a:cs typeface="Microsoft Sans Serif"/>
              </a:rPr>
              <a:t>Stolum</a:t>
            </a:r>
            <a:r>
              <a:rPr lang="en-US" dirty="0" smtClean="0">
                <a:latin typeface="Microsoft Sans Serif"/>
                <a:cs typeface="Microsoft Sans Serif"/>
              </a:rPr>
              <a:t>, an earth scientist at Cambridge University, calculated the </a:t>
            </a:r>
            <a:r>
              <a:rPr lang="en-US" b="1" dirty="0" smtClean="0">
                <a:latin typeface="Microsoft Sans Serif"/>
                <a:cs typeface="Microsoft Sans Serif"/>
              </a:rPr>
              <a:t>ratio</a:t>
            </a:r>
            <a:r>
              <a:rPr lang="en-US" dirty="0" smtClean="0">
                <a:latin typeface="Microsoft Sans Serif"/>
                <a:cs typeface="Microsoft Sans Serif"/>
              </a:rPr>
              <a:t> between the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actual length</a:t>
            </a:r>
            <a:r>
              <a:rPr lang="en-US" dirty="0" smtClean="0">
                <a:latin typeface="Microsoft Sans Serif"/>
                <a:cs typeface="Microsoft Sans Serif"/>
              </a:rPr>
              <a:t> of rivers from source to mouth and their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direct length</a:t>
            </a:r>
            <a:r>
              <a:rPr lang="en-US" dirty="0" smtClean="0">
                <a:latin typeface="Microsoft Sans Serif"/>
                <a:cs typeface="Microsoft Sans Serif"/>
              </a:rPr>
              <a:t> “as the crow flies”.</a:t>
            </a:r>
            <a:endParaRPr lang="en-US" dirty="0">
              <a:latin typeface="Microsoft Sans Serif"/>
              <a:cs typeface="Microsoft Sans Serif"/>
            </a:endParaRPr>
          </a:p>
        </p:txBody>
      </p:sp>
      <p:pic>
        <p:nvPicPr>
          <p:cNvPr id="20" name="Picture 19" descr="Nile_Ri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376" y="988439"/>
            <a:ext cx="5440176" cy="4423058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Freeform 20"/>
          <p:cNvSpPr/>
          <p:nvPr/>
        </p:nvSpPr>
        <p:spPr>
          <a:xfrm>
            <a:off x="4038600" y="1016000"/>
            <a:ext cx="3653366" cy="4394200"/>
          </a:xfrm>
          <a:custGeom>
            <a:avLst/>
            <a:gdLst>
              <a:gd name="connsiteX0" fmla="*/ 0 w 3653366"/>
              <a:gd name="connsiteY0" fmla="*/ 0 h 4394200"/>
              <a:gd name="connsiteX1" fmla="*/ 76200 w 3653366"/>
              <a:gd name="connsiteY1" fmla="*/ 59267 h 4394200"/>
              <a:gd name="connsiteX2" fmla="*/ 101600 w 3653366"/>
              <a:gd name="connsiteY2" fmla="*/ 118533 h 4394200"/>
              <a:gd name="connsiteX3" fmla="*/ 110067 w 3653366"/>
              <a:gd name="connsiteY3" fmla="*/ 186267 h 4394200"/>
              <a:gd name="connsiteX4" fmla="*/ 135467 w 3653366"/>
              <a:gd name="connsiteY4" fmla="*/ 270933 h 4394200"/>
              <a:gd name="connsiteX5" fmla="*/ 143933 w 3653366"/>
              <a:gd name="connsiteY5" fmla="*/ 347133 h 4394200"/>
              <a:gd name="connsiteX6" fmla="*/ 177800 w 3653366"/>
              <a:gd name="connsiteY6" fmla="*/ 448733 h 4394200"/>
              <a:gd name="connsiteX7" fmla="*/ 194733 w 3653366"/>
              <a:gd name="connsiteY7" fmla="*/ 541867 h 4394200"/>
              <a:gd name="connsiteX8" fmla="*/ 203200 w 3653366"/>
              <a:gd name="connsiteY8" fmla="*/ 643467 h 4394200"/>
              <a:gd name="connsiteX9" fmla="*/ 211667 w 3653366"/>
              <a:gd name="connsiteY9" fmla="*/ 702733 h 4394200"/>
              <a:gd name="connsiteX10" fmla="*/ 220133 w 3653366"/>
              <a:gd name="connsiteY10" fmla="*/ 787400 h 4394200"/>
              <a:gd name="connsiteX11" fmla="*/ 194733 w 3653366"/>
              <a:gd name="connsiteY11" fmla="*/ 855133 h 4394200"/>
              <a:gd name="connsiteX12" fmla="*/ 194733 w 3653366"/>
              <a:gd name="connsiteY12" fmla="*/ 905933 h 4394200"/>
              <a:gd name="connsiteX13" fmla="*/ 203200 w 3653366"/>
              <a:gd name="connsiteY13" fmla="*/ 982133 h 4394200"/>
              <a:gd name="connsiteX14" fmla="*/ 228600 w 3653366"/>
              <a:gd name="connsiteY14" fmla="*/ 1041400 h 4394200"/>
              <a:gd name="connsiteX15" fmla="*/ 262467 w 3653366"/>
              <a:gd name="connsiteY15" fmla="*/ 1117600 h 4394200"/>
              <a:gd name="connsiteX16" fmla="*/ 270933 w 3653366"/>
              <a:gd name="connsiteY16" fmla="*/ 1202267 h 4394200"/>
              <a:gd name="connsiteX17" fmla="*/ 270933 w 3653366"/>
              <a:gd name="connsiteY17" fmla="*/ 1236133 h 4394200"/>
              <a:gd name="connsiteX18" fmla="*/ 313267 w 3653366"/>
              <a:gd name="connsiteY18" fmla="*/ 1303867 h 4394200"/>
              <a:gd name="connsiteX19" fmla="*/ 372533 w 3653366"/>
              <a:gd name="connsiteY19" fmla="*/ 1371600 h 4394200"/>
              <a:gd name="connsiteX20" fmla="*/ 423333 w 3653366"/>
              <a:gd name="connsiteY20" fmla="*/ 1413933 h 4394200"/>
              <a:gd name="connsiteX21" fmla="*/ 423333 w 3653366"/>
              <a:gd name="connsiteY21" fmla="*/ 1464733 h 4394200"/>
              <a:gd name="connsiteX22" fmla="*/ 414867 w 3653366"/>
              <a:gd name="connsiteY22" fmla="*/ 1507067 h 4394200"/>
              <a:gd name="connsiteX23" fmla="*/ 406400 w 3653366"/>
              <a:gd name="connsiteY23" fmla="*/ 1549400 h 4394200"/>
              <a:gd name="connsiteX24" fmla="*/ 440267 w 3653366"/>
              <a:gd name="connsiteY24" fmla="*/ 1625600 h 4394200"/>
              <a:gd name="connsiteX25" fmla="*/ 440267 w 3653366"/>
              <a:gd name="connsiteY25" fmla="*/ 1684867 h 4394200"/>
              <a:gd name="connsiteX26" fmla="*/ 474133 w 3653366"/>
              <a:gd name="connsiteY26" fmla="*/ 1735667 h 4394200"/>
              <a:gd name="connsiteX27" fmla="*/ 533400 w 3653366"/>
              <a:gd name="connsiteY27" fmla="*/ 1752600 h 4394200"/>
              <a:gd name="connsiteX28" fmla="*/ 592667 w 3653366"/>
              <a:gd name="connsiteY28" fmla="*/ 1761067 h 4394200"/>
              <a:gd name="connsiteX29" fmla="*/ 643467 w 3653366"/>
              <a:gd name="connsiteY29" fmla="*/ 1778000 h 4394200"/>
              <a:gd name="connsiteX30" fmla="*/ 651933 w 3653366"/>
              <a:gd name="connsiteY30" fmla="*/ 1845733 h 4394200"/>
              <a:gd name="connsiteX31" fmla="*/ 711200 w 3653366"/>
              <a:gd name="connsiteY31" fmla="*/ 1854200 h 4394200"/>
              <a:gd name="connsiteX32" fmla="*/ 762000 w 3653366"/>
              <a:gd name="connsiteY32" fmla="*/ 1871133 h 4394200"/>
              <a:gd name="connsiteX33" fmla="*/ 821267 w 3653366"/>
              <a:gd name="connsiteY33" fmla="*/ 1896533 h 4394200"/>
              <a:gd name="connsiteX34" fmla="*/ 897467 w 3653366"/>
              <a:gd name="connsiteY34" fmla="*/ 1896533 h 4394200"/>
              <a:gd name="connsiteX35" fmla="*/ 965200 w 3653366"/>
              <a:gd name="connsiteY35" fmla="*/ 1896533 h 4394200"/>
              <a:gd name="connsiteX36" fmla="*/ 990600 w 3653366"/>
              <a:gd name="connsiteY36" fmla="*/ 1871133 h 4394200"/>
              <a:gd name="connsiteX37" fmla="*/ 999067 w 3653366"/>
              <a:gd name="connsiteY37" fmla="*/ 1837267 h 4394200"/>
              <a:gd name="connsiteX38" fmla="*/ 1075267 w 3653366"/>
              <a:gd name="connsiteY38" fmla="*/ 1854200 h 4394200"/>
              <a:gd name="connsiteX39" fmla="*/ 1143000 w 3653366"/>
              <a:gd name="connsiteY39" fmla="*/ 1837267 h 4394200"/>
              <a:gd name="connsiteX40" fmla="*/ 1219200 w 3653366"/>
              <a:gd name="connsiteY40" fmla="*/ 1811867 h 4394200"/>
              <a:gd name="connsiteX41" fmla="*/ 1261533 w 3653366"/>
              <a:gd name="connsiteY41" fmla="*/ 1744133 h 4394200"/>
              <a:gd name="connsiteX42" fmla="*/ 1329267 w 3653366"/>
              <a:gd name="connsiteY42" fmla="*/ 1684867 h 4394200"/>
              <a:gd name="connsiteX43" fmla="*/ 1371600 w 3653366"/>
              <a:gd name="connsiteY43" fmla="*/ 1634067 h 4394200"/>
              <a:gd name="connsiteX44" fmla="*/ 1422400 w 3653366"/>
              <a:gd name="connsiteY44" fmla="*/ 1574800 h 4394200"/>
              <a:gd name="connsiteX45" fmla="*/ 1473200 w 3653366"/>
              <a:gd name="connsiteY45" fmla="*/ 1507067 h 4394200"/>
              <a:gd name="connsiteX46" fmla="*/ 1498600 w 3653366"/>
              <a:gd name="connsiteY46" fmla="*/ 1447800 h 4394200"/>
              <a:gd name="connsiteX47" fmla="*/ 1532467 w 3653366"/>
              <a:gd name="connsiteY47" fmla="*/ 1363133 h 4394200"/>
              <a:gd name="connsiteX48" fmla="*/ 1566333 w 3653366"/>
              <a:gd name="connsiteY48" fmla="*/ 1295400 h 4394200"/>
              <a:gd name="connsiteX49" fmla="*/ 1651000 w 3653366"/>
              <a:gd name="connsiteY49" fmla="*/ 1303867 h 4394200"/>
              <a:gd name="connsiteX50" fmla="*/ 1710267 w 3653366"/>
              <a:gd name="connsiteY50" fmla="*/ 1261533 h 4394200"/>
              <a:gd name="connsiteX51" fmla="*/ 1744133 w 3653366"/>
              <a:gd name="connsiteY51" fmla="*/ 1185333 h 4394200"/>
              <a:gd name="connsiteX52" fmla="*/ 1735667 w 3653366"/>
              <a:gd name="connsiteY52" fmla="*/ 1100667 h 4394200"/>
              <a:gd name="connsiteX53" fmla="*/ 1735667 w 3653366"/>
              <a:gd name="connsiteY53" fmla="*/ 1058333 h 4394200"/>
              <a:gd name="connsiteX54" fmla="*/ 1786467 w 3653366"/>
              <a:gd name="connsiteY54" fmla="*/ 1007533 h 4394200"/>
              <a:gd name="connsiteX55" fmla="*/ 1803400 w 3653366"/>
              <a:gd name="connsiteY55" fmla="*/ 982133 h 4394200"/>
              <a:gd name="connsiteX56" fmla="*/ 1913467 w 3653366"/>
              <a:gd name="connsiteY56" fmla="*/ 973667 h 4394200"/>
              <a:gd name="connsiteX57" fmla="*/ 1981200 w 3653366"/>
              <a:gd name="connsiteY57" fmla="*/ 973667 h 4394200"/>
              <a:gd name="connsiteX58" fmla="*/ 2015067 w 3653366"/>
              <a:gd name="connsiteY58" fmla="*/ 956733 h 4394200"/>
              <a:gd name="connsiteX59" fmla="*/ 2057400 w 3653366"/>
              <a:gd name="connsiteY59" fmla="*/ 914400 h 4394200"/>
              <a:gd name="connsiteX60" fmla="*/ 2116667 w 3653366"/>
              <a:gd name="connsiteY60" fmla="*/ 863600 h 4394200"/>
              <a:gd name="connsiteX61" fmla="*/ 2175933 w 3653366"/>
              <a:gd name="connsiteY61" fmla="*/ 804333 h 4394200"/>
              <a:gd name="connsiteX62" fmla="*/ 2192867 w 3653366"/>
              <a:gd name="connsiteY62" fmla="*/ 745067 h 4394200"/>
              <a:gd name="connsiteX63" fmla="*/ 2209800 w 3653366"/>
              <a:gd name="connsiteY63" fmla="*/ 728133 h 4394200"/>
              <a:gd name="connsiteX64" fmla="*/ 2235200 w 3653366"/>
              <a:gd name="connsiteY64" fmla="*/ 694267 h 4394200"/>
              <a:gd name="connsiteX65" fmla="*/ 2277533 w 3653366"/>
              <a:gd name="connsiteY65" fmla="*/ 694267 h 4394200"/>
              <a:gd name="connsiteX66" fmla="*/ 2302933 w 3653366"/>
              <a:gd name="connsiteY66" fmla="*/ 694267 h 4394200"/>
              <a:gd name="connsiteX67" fmla="*/ 2319867 w 3653366"/>
              <a:gd name="connsiteY67" fmla="*/ 685800 h 4394200"/>
              <a:gd name="connsiteX68" fmla="*/ 2345267 w 3653366"/>
              <a:gd name="connsiteY68" fmla="*/ 668867 h 4394200"/>
              <a:gd name="connsiteX69" fmla="*/ 2362200 w 3653366"/>
              <a:gd name="connsiteY69" fmla="*/ 643467 h 4394200"/>
              <a:gd name="connsiteX70" fmla="*/ 2370667 w 3653366"/>
              <a:gd name="connsiteY70" fmla="*/ 601133 h 4394200"/>
              <a:gd name="connsiteX71" fmla="*/ 2387600 w 3653366"/>
              <a:gd name="connsiteY71" fmla="*/ 550333 h 4394200"/>
              <a:gd name="connsiteX72" fmla="*/ 2421467 w 3653366"/>
              <a:gd name="connsiteY72" fmla="*/ 516467 h 4394200"/>
              <a:gd name="connsiteX73" fmla="*/ 2472267 w 3653366"/>
              <a:gd name="connsiteY73" fmla="*/ 491067 h 4394200"/>
              <a:gd name="connsiteX74" fmla="*/ 2497667 w 3653366"/>
              <a:gd name="connsiteY74" fmla="*/ 457200 h 4394200"/>
              <a:gd name="connsiteX75" fmla="*/ 2540000 w 3653366"/>
              <a:gd name="connsiteY75" fmla="*/ 397933 h 4394200"/>
              <a:gd name="connsiteX76" fmla="*/ 2565400 w 3653366"/>
              <a:gd name="connsiteY76" fmla="*/ 364067 h 4394200"/>
              <a:gd name="connsiteX77" fmla="*/ 2624667 w 3653366"/>
              <a:gd name="connsiteY77" fmla="*/ 381000 h 4394200"/>
              <a:gd name="connsiteX78" fmla="*/ 2650067 w 3653366"/>
              <a:gd name="connsiteY78" fmla="*/ 372533 h 4394200"/>
              <a:gd name="connsiteX79" fmla="*/ 2667000 w 3653366"/>
              <a:gd name="connsiteY79" fmla="*/ 347133 h 4394200"/>
              <a:gd name="connsiteX80" fmla="*/ 2700867 w 3653366"/>
              <a:gd name="connsiteY80" fmla="*/ 313267 h 4394200"/>
              <a:gd name="connsiteX81" fmla="*/ 2717800 w 3653366"/>
              <a:gd name="connsiteY81" fmla="*/ 313267 h 4394200"/>
              <a:gd name="connsiteX82" fmla="*/ 2760133 w 3653366"/>
              <a:gd name="connsiteY82" fmla="*/ 304800 h 4394200"/>
              <a:gd name="connsiteX83" fmla="*/ 2802467 w 3653366"/>
              <a:gd name="connsiteY83" fmla="*/ 296333 h 4394200"/>
              <a:gd name="connsiteX84" fmla="*/ 2836333 w 3653366"/>
              <a:gd name="connsiteY84" fmla="*/ 296333 h 4394200"/>
              <a:gd name="connsiteX85" fmla="*/ 2861733 w 3653366"/>
              <a:gd name="connsiteY85" fmla="*/ 304800 h 4394200"/>
              <a:gd name="connsiteX86" fmla="*/ 2921000 w 3653366"/>
              <a:gd name="connsiteY86" fmla="*/ 321733 h 4394200"/>
              <a:gd name="connsiteX87" fmla="*/ 2971800 w 3653366"/>
              <a:gd name="connsiteY87" fmla="*/ 321733 h 4394200"/>
              <a:gd name="connsiteX88" fmla="*/ 2988733 w 3653366"/>
              <a:gd name="connsiteY88" fmla="*/ 304800 h 4394200"/>
              <a:gd name="connsiteX89" fmla="*/ 3014133 w 3653366"/>
              <a:gd name="connsiteY89" fmla="*/ 347133 h 4394200"/>
              <a:gd name="connsiteX90" fmla="*/ 3022600 w 3653366"/>
              <a:gd name="connsiteY90" fmla="*/ 372533 h 4394200"/>
              <a:gd name="connsiteX91" fmla="*/ 3022600 w 3653366"/>
              <a:gd name="connsiteY91" fmla="*/ 389467 h 4394200"/>
              <a:gd name="connsiteX92" fmla="*/ 3031067 w 3653366"/>
              <a:gd name="connsiteY92" fmla="*/ 448733 h 4394200"/>
              <a:gd name="connsiteX93" fmla="*/ 3056467 w 3653366"/>
              <a:gd name="connsiteY93" fmla="*/ 474133 h 4394200"/>
              <a:gd name="connsiteX94" fmla="*/ 3064933 w 3653366"/>
              <a:gd name="connsiteY94" fmla="*/ 491067 h 4394200"/>
              <a:gd name="connsiteX95" fmla="*/ 3064933 w 3653366"/>
              <a:gd name="connsiteY95" fmla="*/ 524933 h 4394200"/>
              <a:gd name="connsiteX96" fmla="*/ 3081867 w 3653366"/>
              <a:gd name="connsiteY96" fmla="*/ 558800 h 4394200"/>
              <a:gd name="connsiteX97" fmla="*/ 3115733 w 3653366"/>
              <a:gd name="connsiteY97" fmla="*/ 592667 h 4394200"/>
              <a:gd name="connsiteX98" fmla="*/ 3158067 w 3653366"/>
              <a:gd name="connsiteY98" fmla="*/ 635000 h 4394200"/>
              <a:gd name="connsiteX99" fmla="*/ 3208867 w 3653366"/>
              <a:gd name="connsiteY99" fmla="*/ 677333 h 4394200"/>
              <a:gd name="connsiteX100" fmla="*/ 3234267 w 3653366"/>
              <a:gd name="connsiteY100" fmla="*/ 736600 h 4394200"/>
              <a:gd name="connsiteX101" fmla="*/ 3234267 w 3653366"/>
              <a:gd name="connsiteY101" fmla="*/ 821267 h 4394200"/>
              <a:gd name="connsiteX102" fmla="*/ 3225800 w 3653366"/>
              <a:gd name="connsiteY102" fmla="*/ 905933 h 4394200"/>
              <a:gd name="connsiteX103" fmla="*/ 3208867 w 3653366"/>
              <a:gd name="connsiteY103" fmla="*/ 939800 h 4394200"/>
              <a:gd name="connsiteX104" fmla="*/ 3208867 w 3653366"/>
              <a:gd name="connsiteY104" fmla="*/ 1016000 h 4394200"/>
              <a:gd name="connsiteX105" fmla="*/ 3225800 w 3653366"/>
              <a:gd name="connsiteY105" fmla="*/ 1066800 h 4394200"/>
              <a:gd name="connsiteX106" fmla="*/ 3268133 w 3653366"/>
              <a:gd name="connsiteY106" fmla="*/ 1134533 h 4394200"/>
              <a:gd name="connsiteX107" fmla="*/ 3327400 w 3653366"/>
              <a:gd name="connsiteY107" fmla="*/ 1143000 h 4394200"/>
              <a:gd name="connsiteX108" fmla="*/ 3352800 w 3653366"/>
              <a:gd name="connsiteY108" fmla="*/ 1210733 h 4394200"/>
              <a:gd name="connsiteX109" fmla="*/ 3369733 w 3653366"/>
              <a:gd name="connsiteY109" fmla="*/ 1286933 h 4394200"/>
              <a:gd name="connsiteX110" fmla="*/ 3361267 w 3653366"/>
              <a:gd name="connsiteY110" fmla="*/ 1337733 h 4394200"/>
              <a:gd name="connsiteX111" fmla="*/ 3369733 w 3653366"/>
              <a:gd name="connsiteY111" fmla="*/ 1422400 h 4394200"/>
              <a:gd name="connsiteX112" fmla="*/ 3429000 w 3653366"/>
              <a:gd name="connsiteY112" fmla="*/ 1507067 h 4394200"/>
              <a:gd name="connsiteX113" fmla="*/ 3471333 w 3653366"/>
              <a:gd name="connsiteY113" fmla="*/ 1566333 h 4394200"/>
              <a:gd name="connsiteX114" fmla="*/ 3530600 w 3653366"/>
              <a:gd name="connsiteY114" fmla="*/ 1566333 h 4394200"/>
              <a:gd name="connsiteX115" fmla="*/ 3572933 w 3653366"/>
              <a:gd name="connsiteY115" fmla="*/ 1600200 h 4394200"/>
              <a:gd name="connsiteX116" fmla="*/ 3598333 w 3653366"/>
              <a:gd name="connsiteY116" fmla="*/ 1693333 h 4394200"/>
              <a:gd name="connsiteX117" fmla="*/ 3606800 w 3653366"/>
              <a:gd name="connsiteY117" fmla="*/ 1778000 h 4394200"/>
              <a:gd name="connsiteX118" fmla="*/ 3623733 w 3653366"/>
              <a:gd name="connsiteY118" fmla="*/ 1854200 h 4394200"/>
              <a:gd name="connsiteX119" fmla="*/ 3649133 w 3653366"/>
              <a:gd name="connsiteY119" fmla="*/ 1989667 h 4394200"/>
              <a:gd name="connsiteX120" fmla="*/ 3649133 w 3653366"/>
              <a:gd name="connsiteY120" fmla="*/ 2065867 h 4394200"/>
              <a:gd name="connsiteX121" fmla="*/ 3640667 w 3653366"/>
              <a:gd name="connsiteY121" fmla="*/ 2192867 h 4394200"/>
              <a:gd name="connsiteX122" fmla="*/ 3640667 w 3653366"/>
              <a:gd name="connsiteY122" fmla="*/ 2269067 h 4394200"/>
              <a:gd name="connsiteX123" fmla="*/ 3615267 w 3653366"/>
              <a:gd name="connsiteY123" fmla="*/ 2294467 h 4394200"/>
              <a:gd name="connsiteX124" fmla="*/ 3589867 w 3653366"/>
              <a:gd name="connsiteY124" fmla="*/ 2319867 h 4394200"/>
              <a:gd name="connsiteX125" fmla="*/ 3572933 w 3653366"/>
              <a:gd name="connsiteY125" fmla="*/ 2370667 h 4394200"/>
              <a:gd name="connsiteX126" fmla="*/ 3572933 w 3653366"/>
              <a:gd name="connsiteY126" fmla="*/ 2413000 h 4394200"/>
              <a:gd name="connsiteX127" fmla="*/ 3572933 w 3653366"/>
              <a:gd name="connsiteY127" fmla="*/ 2472267 h 4394200"/>
              <a:gd name="connsiteX128" fmla="*/ 3539067 w 3653366"/>
              <a:gd name="connsiteY128" fmla="*/ 2506133 h 4394200"/>
              <a:gd name="connsiteX129" fmla="*/ 3505200 w 3653366"/>
              <a:gd name="connsiteY129" fmla="*/ 2540000 h 4394200"/>
              <a:gd name="connsiteX130" fmla="*/ 3437467 w 3653366"/>
              <a:gd name="connsiteY130" fmla="*/ 2599267 h 4394200"/>
              <a:gd name="connsiteX131" fmla="*/ 3437467 w 3653366"/>
              <a:gd name="connsiteY131" fmla="*/ 2692400 h 4394200"/>
              <a:gd name="connsiteX132" fmla="*/ 3429000 w 3653366"/>
              <a:gd name="connsiteY132" fmla="*/ 2709333 h 4394200"/>
              <a:gd name="connsiteX133" fmla="*/ 3403600 w 3653366"/>
              <a:gd name="connsiteY133" fmla="*/ 2734733 h 4394200"/>
              <a:gd name="connsiteX134" fmla="*/ 3378200 w 3653366"/>
              <a:gd name="connsiteY134" fmla="*/ 2785533 h 4394200"/>
              <a:gd name="connsiteX135" fmla="*/ 3378200 w 3653366"/>
              <a:gd name="connsiteY135" fmla="*/ 2870200 h 4394200"/>
              <a:gd name="connsiteX136" fmla="*/ 3378200 w 3653366"/>
              <a:gd name="connsiteY136" fmla="*/ 2937933 h 4394200"/>
              <a:gd name="connsiteX137" fmla="*/ 3378200 w 3653366"/>
              <a:gd name="connsiteY137" fmla="*/ 2997200 h 4394200"/>
              <a:gd name="connsiteX138" fmla="*/ 3327400 w 3653366"/>
              <a:gd name="connsiteY138" fmla="*/ 3064933 h 4394200"/>
              <a:gd name="connsiteX139" fmla="*/ 3276600 w 3653366"/>
              <a:gd name="connsiteY139" fmla="*/ 3141133 h 4394200"/>
              <a:gd name="connsiteX140" fmla="*/ 3234267 w 3653366"/>
              <a:gd name="connsiteY140" fmla="*/ 3183467 h 4394200"/>
              <a:gd name="connsiteX141" fmla="*/ 3175000 w 3653366"/>
              <a:gd name="connsiteY141" fmla="*/ 3191933 h 4394200"/>
              <a:gd name="connsiteX142" fmla="*/ 3081867 w 3653366"/>
              <a:gd name="connsiteY142" fmla="*/ 3242733 h 4394200"/>
              <a:gd name="connsiteX143" fmla="*/ 3039533 w 3653366"/>
              <a:gd name="connsiteY143" fmla="*/ 3242733 h 4394200"/>
              <a:gd name="connsiteX144" fmla="*/ 2963333 w 3653366"/>
              <a:gd name="connsiteY144" fmla="*/ 3276600 h 4394200"/>
              <a:gd name="connsiteX145" fmla="*/ 2921000 w 3653366"/>
              <a:gd name="connsiteY145" fmla="*/ 3285067 h 4394200"/>
              <a:gd name="connsiteX146" fmla="*/ 2878667 w 3653366"/>
              <a:gd name="connsiteY146" fmla="*/ 3327400 h 4394200"/>
              <a:gd name="connsiteX147" fmla="*/ 2836333 w 3653366"/>
              <a:gd name="connsiteY147" fmla="*/ 3361267 h 4394200"/>
              <a:gd name="connsiteX148" fmla="*/ 2794000 w 3653366"/>
              <a:gd name="connsiteY148" fmla="*/ 3420533 h 4394200"/>
              <a:gd name="connsiteX149" fmla="*/ 2734733 w 3653366"/>
              <a:gd name="connsiteY149" fmla="*/ 3420533 h 4394200"/>
              <a:gd name="connsiteX150" fmla="*/ 2709333 w 3653366"/>
              <a:gd name="connsiteY150" fmla="*/ 3412067 h 4394200"/>
              <a:gd name="connsiteX151" fmla="*/ 2616200 w 3653366"/>
              <a:gd name="connsiteY151" fmla="*/ 3412067 h 4394200"/>
              <a:gd name="connsiteX152" fmla="*/ 2556933 w 3653366"/>
              <a:gd name="connsiteY152" fmla="*/ 3437467 h 4394200"/>
              <a:gd name="connsiteX153" fmla="*/ 2514600 w 3653366"/>
              <a:gd name="connsiteY153" fmla="*/ 3479800 h 4394200"/>
              <a:gd name="connsiteX154" fmla="*/ 2472267 w 3653366"/>
              <a:gd name="connsiteY154" fmla="*/ 3530600 h 4394200"/>
              <a:gd name="connsiteX155" fmla="*/ 2413000 w 3653366"/>
              <a:gd name="connsiteY155" fmla="*/ 3581400 h 4394200"/>
              <a:gd name="connsiteX156" fmla="*/ 2353733 w 3653366"/>
              <a:gd name="connsiteY156" fmla="*/ 3666067 h 4394200"/>
              <a:gd name="connsiteX157" fmla="*/ 2294467 w 3653366"/>
              <a:gd name="connsiteY157" fmla="*/ 3750733 h 4394200"/>
              <a:gd name="connsiteX158" fmla="*/ 2269067 w 3653366"/>
              <a:gd name="connsiteY158" fmla="*/ 3860800 h 4394200"/>
              <a:gd name="connsiteX159" fmla="*/ 2260600 w 3653366"/>
              <a:gd name="connsiteY159" fmla="*/ 3987800 h 4394200"/>
              <a:gd name="connsiteX160" fmla="*/ 2260600 w 3653366"/>
              <a:gd name="connsiteY160" fmla="*/ 4097867 h 4394200"/>
              <a:gd name="connsiteX161" fmla="*/ 2252133 w 3653366"/>
              <a:gd name="connsiteY161" fmla="*/ 4165600 h 4394200"/>
              <a:gd name="connsiteX162" fmla="*/ 2226733 w 3653366"/>
              <a:gd name="connsiteY162" fmla="*/ 4258733 h 4394200"/>
              <a:gd name="connsiteX163" fmla="*/ 2201333 w 3653366"/>
              <a:gd name="connsiteY163" fmla="*/ 4318000 h 4394200"/>
              <a:gd name="connsiteX164" fmla="*/ 2184400 w 3653366"/>
              <a:gd name="connsiteY164" fmla="*/ 4394200 h 4394200"/>
              <a:gd name="connsiteX165" fmla="*/ 2184400 w 3653366"/>
              <a:gd name="connsiteY165" fmla="*/ 4394200 h 4394200"/>
              <a:gd name="connsiteX166" fmla="*/ 2184400 w 3653366"/>
              <a:gd name="connsiteY166" fmla="*/ 4394200 h 4394200"/>
              <a:gd name="connsiteX167" fmla="*/ 2184400 w 3653366"/>
              <a:gd name="connsiteY167" fmla="*/ 4394200 h 439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3653366" h="4394200">
                <a:moveTo>
                  <a:pt x="0" y="0"/>
                </a:moveTo>
                <a:cubicBezTo>
                  <a:pt x="29633" y="19756"/>
                  <a:pt x="59267" y="39512"/>
                  <a:pt x="76200" y="59267"/>
                </a:cubicBezTo>
                <a:cubicBezTo>
                  <a:pt x="93133" y="79022"/>
                  <a:pt x="95956" y="97366"/>
                  <a:pt x="101600" y="118533"/>
                </a:cubicBezTo>
                <a:cubicBezTo>
                  <a:pt x="107244" y="139700"/>
                  <a:pt x="104423" y="160867"/>
                  <a:pt x="110067" y="186267"/>
                </a:cubicBezTo>
                <a:cubicBezTo>
                  <a:pt x="115712" y="211667"/>
                  <a:pt x="129823" y="244122"/>
                  <a:pt x="135467" y="270933"/>
                </a:cubicBezTo>
                <a:cubicBezTo>
                  <a:pt x="141111" y="297744"/>
                  <a:pt x="136878" y="317500"/>
                  <a:pt x="143933" y="347133"/>
                </a:cubicBezTo>
                <a:cubicBezTo>
                  <a:pt x="150988" y="376766"/>
                  <a:pt x="169333" y="416277"/>
                  <a:pt x="177800" y="448733"/>
                </a:cubicBezTo>
                <a:cubicBezTo>
                  <a:pt x="186267" y="481189"/>
                  <a:pt x="190500" y="509411"/>
                  <a:pt x="194733" y="541867"/>
                </a:cubicBezTo>
                <a:cubicBezTo>
                  <a:pt x="198966" y="574323"/>
                  <a:pt x="200378" y="616656"/>
                  <a:pt x="203200" y="643467"/>
                </a:cubicBezTo>
                <a:cubicBezTo>
                  <a:pt x="206022" y="670278"/>
                  <a:pt x="208845" y="678744"/>
                  <a:pt x="211667" y="702733"/>
                </a:cubicBezTo>
                <a:cubicBezTo>
                  <a:pt x="214489" y="726722"/>
                  <a:pt x="222955" y="762000"/>
                  <a:pt x="220133" y="787400"/>
                </a:cubicBezTo>
                <a:cubicBezTo>
                  <a:pt x="217311" y="812800"/>
                  <a:pt x="198966" y="835378"/>
                  <a:pt x="194733" y="855133"/>
                </a:cubicBezTo>
                <a:cubicBezTo>
                  <a:pt x="190500" y="874889"/>
                  <a:pt x="193322" y="884766"/>
                  <a:pt x="194733" y="905933"/>
                </a:cubicBezTo>
                <a:cubicBezTo>
                  <a:pt x="196144" y="927100"/>
                  <a:pt x="197556" y="959555"/>
                  <a:pt x="203200" y="982133"/>
                </a:cubicBezTo>
                <a:cubicBezTo>
                  <a:pt x="208844" y="1004711"/>
                  <a:pt x="218722" y="1018822"/>
                  <a:pt x="228600" y="1041400"/>
                </a:cubicBezTo>
                <a:cubicBezTo>
                  <a:pt x="238478" y="1063978"/>
                  <a:pt x="255412" y="1090789"/>
                  <a:pt x="262467" y="1117600"/>
                </a:cubicBezTo>
                <a:cubicBezTo>
                  <a:pt x="269522" y="1144411"/>
                  <a:pt x="269522" y="1182512"/>
                  <a:pt x="270933" y="1202267"/>
                </a:cubicBezTo>
                <a:cubicBezTo>
                  <a:pt x="272344" y="1222022"/>
                  <a:pt x="263877" y="1219200"/>
                  <a:pt x="270933" y="1236133"/>
                </a:cubicBezTo>
                <a:cubicBezTo>
                  <a:pt x="277989" y="1253066"/>
                  <a:pt x="296334" y="1281289"/>
                  <a:pt x="313267" y="1303867"/>
                </a:cubicBezTo>
                <a:cubicBezTo>
                  <a:pt x="330200" y="1326445"/>
                  <a:pt x="354189" y="1353256"/>
                  <a:pt x="372533" y="1371600"/>
                </a:cubicBezTo>
                <a:cubicBezTo>
                  <a:pt x="390877" y="1389944"/>
                  <a:pt x="414866" y="1398411"/>
                  <a:pt x="423333" y="1413933"/>
                </a:cubicBezTo>
                <a:cubicBezTo>
                  <a:pt x="431800" y="1429455"/>
                  <a:pt x="424744" y="1449211"/>
                  <a:pt x="423333" y="1464733"/>
                </a:cubicBezTo>
                <a:cubicBezTo>
                  <a:pt x="421922" y="1480255"/>
                  <a:pt x="414867" y="1507067"/>
                  <a:pt x="414867" y="1507067"/>
                </a:cubicBezTo>
                <a:cubicBezTo>
                  <a:pt x="412045" y="1521178"/>
                  <a:pt x="402167" y="1529645"/>
                  <a:pt x="406400" y="1549400"/>
                </a:cubicBezTo>
                <a:cubicBezTo>
                  <a:pt x="410633" y="1569156"/>
                  <a:pt x="434623" y="1603022"/>
                  <a:pt x="440267" y="1625600"/>
                </a:cubicBezTo>
                <a:cubicBezTo>
                  <a:pt x="445911" y="1648178"/>
                  <a:pt x="434623" y="1666523"/>
                  <a:pt x="440267" y="1684867"/>
                </a:cubicBezTo>
                <a:cubicBezTo>
                  <a:pt x="445911" y="1703211"/>
                  <a:pt x="458611" y="1724378"/>
                  <a:pt x="474133" y="1735667"/>
                </a:cubicBezTo>
                <a:cubicBezTo>
                  <a:pt x="489655" y="1746956"/>
                  <a:pt x="513644" y="1748367"/>
                  <a:pt x="533400" y="1752600"/>
                </a:cubicBezTo>
                <a:cubicBezTo>
                  <a:pt x="553156" y="1756833"/>
                  <a:pt x="574323" y="1756834"/>
                  <a:pt x="592667" y="1761067"/>
                </a:cubicBezTo>
                <a:cubicBezTo>
                  <a:pt x="611012" y="1765300"/>
                  <a:pt x="633589" y="1763889"/>
                  <a:pt x="643467" y="1778000"/>
                </a:cubicBezTo>
                <a:cubicBezTo>
                  <a:pt x="653345" y="1792111"/>
                  <a:pt x="640644" y="1833033"/>
                  <a:pt x="651933" y="1845733"/>
                </a:cubicBezTo>
                <a:cubicBezTo>
                  <a:pt x="663222" y="1858433"/>
                  <a:pt x="692856" y="1849967"/>
                  <a:pt x="711200" y="1854200"/>
                </a:cubicBezTo>
                <a:cubicBezTo>
                  <a:pt x="729545" y="1858433"/>
                  <a:pt x="743656" y="1864078"/>
                  <a:pt x="762000" y="1871133"/>
                </a:cubicBezTo>
                <a:cubicBezTo>
                  <a:pt x="780345" y="1878189"/>
                  <a:pt x="798689" y="1892300"/>
                  <a:pt x="821267" y="1896533"/>
                </a:cubicBezTo>
                <a:cubicBezTo>
                  <a:pt x="843845" y="1900766"/>
                  <a:pt x="897467" y="1896533"/>
                  <a:pt x="897467" y="1896533"/>
                </a:cubicBezTo>
                <a:cubicBezTo>
                  <a:pt x="921456" y="1896533"/>
                  <a:pt x="949678" y="1900766"/>
                  <a:pt x="965200" y="1896533"/>
                </a:cubicBezTo>
                <a:cubicBezTo>
                  <a:pt x="980722" y="1892300"/>
                  <a:pt x="984955" y="1881011"/>
                  <a:pt x="990600" y="1871133"/>
                </a:cubicBezTo>
                <a:cubicBezTo>
                  <a:pt x="996245" y="1861255"/>
                  <a:pt x="984956" y="1840089"/>
                  <a:pt x="999067" y="1837267"/>
                </a:cubicBezTo>
                <a:cubicBezTo>
                  <a:pt x="1013178" y="1834445"/>
                  <a:pt x="1051278" y="1854200"/>
                  <a:pt x="1075267" y="1854200"/>
                </a:cubicBezTo>
                <a:cubicBezTo>
                  <a:pt x="1099256" y="1854200"/>
                  <a:pt x="1119011" y="1844322"/>
                  <a:pt x="1143000" y="1837267"/>
                </a:cubicBezTo>
                <a:cubicBezTo>
                  <a:pt x="1166989" y="1830212"/>
                  <a:pt x="1199444" y="1827389"/>
                  <a:pt x="1219200" y="1811867"/>
                </a:cubicBezTo>
                <a:cubicBezTo>
                  <a:pt x="1238956" y="1796345"/>
                  <a:pt x="1243188" y="1765300"/>
                  <a:pt x="1261533" y="1744133"/>
                </a:cubicBezTo>
                <a:cubicBezTo>
                  <a:pt x="1279878" y="1722966"/>
                  <a:pt x="1310923" y="1703211"/>
                  <a:pt x="1329267" y="1684867"/>
                </a:cubicBezTo>
                <a:cubicBezTo>
                  <a:pt x="1347612" y="1666523"/>
                  <a:pt x="1356078" y="1652411"/>
                  <a:pt x="1371600" y="1634067"/>
                </a:cubicBezTo>
                <a:cubicBezTo>
                  <a:pt x="1387122" y="1615723"/>
                  <a:pt x="1405467" y="1595967"/>
                  <a:pt x="1422400" y="1574800"/>
                </a:cubicBezTo>
                <a:cubicBezTo>
                  <a:pt x="1439333" y="1553633"/>
                  <a:pt x="1460500" y="1528234"/>
                  <a:pt x="1473200" y="1507067"/>
                </a:cubicBezTo>
                <a:cubicBezTo>
                  <a:pt x="1485900" y="1485900"/>
                  <a:pt x="1488722" y="1471789"/>
                  <a:pt x="1498600" y="1447800"/>
                </a:cubicBezTo>
                <a:cubicBezTo>
                  <a:pt x="1508478" y="1423811"/>
                  <a:pt x="1521178" y="1388533"/>
                  <a:pt x="1532467" y="1363133"/>
                </a:cubicBezTo>
                <a:cubicBezTo>
                  <a:pt x="1543756" y="1337733"/>
                  <a:pt x="1546578" y="1305278"/>
                  <a:pt x="1566333" y="1295400"/>
                </a:cubicBezTo>
                <a:cubicBezTo>
                  <a:pt x="1586089" y="1285522"/>
                  <a:pt x="1627011" y="1309511"/>
                  <a:pt x="1651000" y="1303867"/>
                </a:cubicBezTo>
                <a:cubicBezTo>
                  <a:pt x="1674989" y="1298223"/>
                  <a:pt x="1694745" y="1281289"/>
                  <a:pt x="1710267" y="1261533"/>
                </a:cubicBezTo>
                <a:cubicBezTo>
                  <a:pt x="1725789" y="1241777"/>
                  <a:pt x="1739900" y="1212144"/>
                  <a:pt x="1744133" y="1185333"/>
                </a:cubicBezTo>
                <a:cubicBezTo>
                  <a:pt x="1748366" y="1158522"/>
                  <a:pt x="1737078" y="1121834"/>
                  <a:pt x="1735667" y="1100667"/>
                </a:cubicBezTo>
                <a:cubicBezTo>
                  <a:pt x="1734256" y="1079500"/>
                  <a:pt x="1727200" y="1073855"/>
                  <a:pt x="1735667" y="1058333"/>
                </a:cubicBezTo>
                <a:cubicBezTo>
                  <a:pt x="1744134" y="1042811"/>
                  <a:pt x="1775178" y="1020233"/>
                  <a:pt x="1786467" y="1007533"/>
                </a:cubicBezTo>
                <a:cubicBezTo>
                  <a:pt x="1797756" y="994833"/>
                  <a:pt x="1782233" y="987777"/>
                  <a:pt x="1803400" y="982133"/>
                </a:cubicBezTo>
                <a:cubicBezTo>
                  <a:pt x="1824567" y="976489"/>
                  <a:pt x="1883834" y="975078"/>
                  <a:pt x="1913467" y="973667"/>
                </a:cubicBezTo>
                <a:cubicBezTo>
                  <a:pt x="1943100" y="972256"/>
                  <a:pt x="1964267" y="976489"/>
                  <a:pt x="1981200" y="973667"/>
                </a:cubicBezTo>
                <a:cubicBezTo>
                  <a:pt x="1998133" y="970845"/>
                  <a:pt x="2002367" y="966611"/>
                  <a:pt x="2015067" y="956733"/>
                </a:cubicBezTo>
                <a:cubicBezTo>
                  <a:pt x="2027767" y="946855"/>
                  <a:pt x="2040467" y="929922"/>
                  <a:pt x="2057400" y="914400"/>
                </a:cubicBezTo>
                <a:cubicBezTo>
                  <a:pt x="2074333" y="898878"/>
                  <a:pt x="2096912" y="881944"/>
                  <a:pt x="2116667" y="863600"/>
                </a:cubicBezTo>
                <a:cubicBezTo>
                  <a:pt x="2136422" y="845256"/>
                  <a:pt x="2163233" y="824088"/>
                  <a:pt x="2175933" y="804333"/>
                </a:cubicBezTo>
                <a:cubicBezTo>
                  <a:pt x="2188633" y="784578"/>
                  <a:pt x="2187223" y="757767"/>
                  <a:pt x="2192867" y="745067"/>
                </a:cubicBezTo>
                <a:cubicBezTo>
                  <a:pt x="2198511" y="732367"/>
                  <a:pt x="2202745" y="736600"/>
                  <a:pt x="2209800" y="728133"/>
                </a:cubicBezTo>
                <a:cubicBezTo>
                  <a:pt x="2216856" y="719666"/>
                  <a:pt x="2223911" y="699911"/>
                  <a:pt x="2235200" y="694267"/>
                </a:cubicBezTo>
                <a:cubicBezTo>
                  <a:pt x="2246489" y="688623"/>
                  <a:pt x="2277533" y="694267"/>
                  <a:pt x="2277533" y="694267"/>
                </a:cubicBezTo>
                <a:cubicBezTo>
                  <a:pt x="2288822" y="694267"/>
                  <a:pt x="2295877" y="695678"/>
                  <a:pt x="2302933" y="694267"/>
                </a:cubicBezTo>
                <a:cubicBezTo>
                  <a:pt x="2309989" y="692856"/>
                  <a:pt x="2312811" y="690033"/>
                  <a:pt x="2319867" y="685800"/>
                </a:cubicBezTo>
                <a:cubicBezTo>
                  <a:pt x="2326923" y="681567"/>
                  <a:pt x="2338212" y="675922"/>
                  <a:pt x="2345267" y="668867"/>
                </a:cubicBezTo>
                <a:cubicBezTo>
                  <a:pt x="2352322" y="661812"/>
                  <a:pt x="2357967" y="654756"/>
                  <a:pt x="2362200" y="643467"/>
                </a:cubicBezTo>
                <a:cubicBezTo>
                  <a:pt x="2366433" y="632178"/>
                  <a:pt x="2366434" y="616655"/>
                  <a:pt x="2370667" y="601133"/>
                </a:cubicBezTo>
                <a:cubicBezTo>
                  <a:pt x="2374900" y="585611"/>
                  <a:pt x="2379133" y="564444"/>
                  <a:pt x="2387600" y="550333"/>
                </a:cubicBezTo>
                <a:cubicBezTo>
                  <a:pt x="2396067" y="536222"/>
                  <a:pt x="2407356" y="526345"/>
                  <a:pt x="2421467" y="516467"/>
                </a:cubicBezTo>
                <a:cubicBezTo>
                  <a:pt x="2435578" y="506589"/>
                  <a:pt x="2459567" y="500945"/>
                  <a:pt x="2472267" y="491067"/>
                </a:cubicBezTo>
                <a:cubicBezTo>
                  <a:pt x="2484967" y="481189"/>
                  <a:pt x="2486378" y="472722"/>
                  <a:pt x="2497667" y="457200"/>
                </a:cubicBezTo>
                <a:cubicBezTo>
                  <a:pt x="2508956" y="441678"/>
                  <a:pt x="2528711" y="413455"/>
                  <a:pt x="2540000" y="397933"/>
                </a:cubicBezTo>
                <a:cubicBezTo>
                  <a:pt x="2551289" y="382411"/>
                  <a:pt x="2551289" y="366889"/>
                  <a:pt x="2565400" y="364067"/>
                </a:cubicBezTo>
                <a:cubicBezTo>
                  <a:pt x="2579511" y="361245"/>
                  <a:pt x="2610556" y="379589"/>
                  <a:pt x="2624667" y="381000"/>
                </a:cubicBezTo>
                <a:cubicBezTo>
                  <a:pt x="2638778" y="382411"/>
                  <a:pt x="2643012" y="378177"/>
                  <a:pt x="2650067" y="372533"/>
                </a:cubicBezTo>
                <a:cubicBezTo>
                  <a:pt x="2657122" y="366889"/>
                  <a:pt x="2658533" y="357011"/>
                  <a:pt x="2667000" y="347133"/>
                </a:cubicBezTo>
                <a:cubicBezTo>
                  <a:pt x="2675467" y="337255"/>
                  <a:pt x="2692400" y="318911"/>
                  <a:pt x="2700867" y="313267"/>
                </a:cubicBezTo>
                <a:cubicBezTo>
                  <a:pt x="2709334" y="307623"/>
                  <a:pt x="2707922" y="314678"/>
                  <a:pt x="2717800" y="313267"/>
                </a:cubicBezTo>
                <a:cubicBezTo>
                  <a:pt x="2727678" y="311856"/>
                  <a:pt x="2760133" y="304800"/>
                  <a:pt x="2760133" y="304800"/>
                </a:cubicBezTo>
                <a:cubicBezTo>
                  <a:pt x="2774244" y="301978"/>
                  <a:pt x="2789767" y="297744"/>
                  <a:pt x="2802467" y="296333"/>
                </a:cubicBezTo>
                <a:cubicBezTo>
                  <a:pt x="2815167" y="294922"/>
                  <a:pt x="2826455" y="294922"/>
                  <a:pt x="2836333" y="296333"/>
                </a:cubicBezTo>
                <a:cubicBezTo>
                  <a:pt x="2846211" y="297744"/>
                  <a:pt x="2847622" y="300567"/>
                  <a:pt x="2861733" y="304800"/>
                </a:cubicBezTo>
                <a:cubicBezTo>
                  <a:pt x="2875844" y="309033"/>
                  <a:pt x="2902656" y="318911"/>
                  <a:pt x="2921000" y="321733"/>
                </a:cubicBezTo>
                <a:cubicBezTo>
                  <a:pt x="2939345" y="324555"/>
                  <a:pt x="2960511" y="324555"/>
                  <a:pt x="2971800" y="321733"/>
                </a:cubicBezTo>
                <a:cubicBezTo>
                  <a:pt x="2983089" y="318911"/>
                  <a:pt x="2981677" y="300567"/>
                  <a:pt x="2988733" y="304800"/>
                </a:cubicBezTo>
                <a:cubicBezTo>
                  <a:pt x="2995789" y="309033"/>
                  <a:pt x="3008489" y="335844"/>
                  <a:pt x="3014133" y="347133"/>
                </a:cubicBezTo>
                <a:cubicBezTo>
                  <a:pt x="3019777" y="358422"/>
                  <a:pt x="3021189" y="365477"/>
                  <a:pt x="3022600" y="372533"/>
                </a:cubicBezTo>
                <a:cubicBezTo>
                  <a:pt x="3024011" y="379589"/>
                  <a:pt x="3021189" y="376767"/>
                  <a:pt x="3022600" y="389467"/>
                </a:cubicBezTo>
                <a:cubicBezTo>
                  <a:pt x="3024011" y="402167"/>
                  <a:pt x="3025423" y="434622"/>
                  <a:pt x="3031067" y="448733"/>
                </a:cubicBezTo>
                <a:cubicBezTo>
                  <a:pt x="3036712" y="462844"/>
                  <a:pt x="3050823" y="467077"/>
                  <a:pt x="3056467" y="474133"/>
                </a:cubicBezTo>
                <a:cubicBezTo>
                  <a:pt x="3062111" y="481189"/>
                  <a:pt x="3063522" y="482600"/>
                  <a:pt x="3064933" y="491067"/>
                </a:cubicBezTo>
                <a:cubicBezTo>
                  <a:pt x="3066344" y="499534"/>
                  <a:pt x="3062111" y="513644"/>
                  <a:pt x="3064933" y="524933"/>
                </a:cubicBezTo>
                <a:cubicBezTo>
                  <a:pt x="3067755" y="536222"/>
                  <a:pt x="3073400" y="547511"/>
                  <a:pt x="3081867" y="558800"/>
                </a:cubicBezTo>
                <a:cubicBezTo>
                  <a:pt x="3090334" y="570089"/>
                  <a:pt x="3115733" y="592667"/>
                  <a:pt x="3115733" y="592667"/>
                </a:cubicBezTo>
                <a:cubicBezTo>
                  <a:pt x="3128433" y="605367"/>
                  <a:pt x="3142545" y="620889"/>
                  <a:pt x="3158067" y="635000"/>
                </a:cubicBezTo>
                <a:cubicBezTo>
                  <a:pt x="3173589" y="649111"/>
                  <a:pt x="3196167" y="660400"/>
                  <a:pt x="3208867" y="677333"/>
                </a:cubicBezTo>
                <a:cubicBezTo>
                  <a:pt x="3221567" y="694266"/>
                  <a:pt x="3230034" y="712611"/>
                  <a:pt x="3234267" y="736600"/>
                </a:cubicBezTo>
                <a:cubicBezTo>
                  <a:pt x="3238500" y="760589"/>
                  <a:pt x="3235678" y="793045"/>
                  <a:pt x="3234267" y="821267"/>
                </a:cubicBezTo>
                <a:cubicBezTo>
                  <a:pt x="3232856" y="849489"/>
                  <a:pt x="3230033" y="886178"/>
                  <a:pt x="3225800" y="905933"/>
                </a:cubicBezTo>
                <a:cubicBezTo>
                  <a:pt x="3221567" y="925689"/>
                  <a:pt x="3211689" y="921456"/>
                  <a:pt x="3208867" y="939800"/>
                </a:cubicBezTo>
                <a:cubicBezTo>
                  <a:pt x="3206045" y="958145"/>
                  <a:pt x="3206045" y="994833"/>
                  <a:pt x="3208867" y="1016000"/>
                </a:cubicBezTo>
                <a:cubicBezTo>
                  <a:pt x="3211689" y="1037167"/>
                  <a:pt x="3215922" y="1047045"/>
                  <a:pt x="3225800" y="1066800"/>
                </a:cubicBezTo>
                <a:cubicBezTo>
                  <a:pt x="3235678" y="1086556"/>
                  <a:pt x="3251200" y="1121833"/>
                  <a:pt x="3268133" y="1134533"/>
                </a:cubicBezTo>
                <a:cubicBezTo>
                  <a:pt x="3285066" y="1147233"/>
                  <a:pt x="3313289" y="1130300"/>
                  <a:pt x="3327400" y="1143000"/>
                </a:cubicBezTo>
                <a:cubicBezTo>
                  <a:pt x="3341511" y="1155700"/>
                  <a:pt x="3345745" y="1186744"/>
                  <a:pt x="3352800" y="1210733"/>
                </a:cubicBezTo>
                <a:cubicBezTo>
                  <a:pt x="3359855" y="1234722"/>
                  <a:pt x="3368322" y="1265766"/>
                  <a:pt x="3369733" y="1286933"/>
                </a:cubicBezTo>
                <a:cubicBezTo>
                  <a:pt x="3371144" y="1308100"/>
                  <a:pt x="3361267" y="1315155"/>
                  <a:pt x="3361267" y="1337733"/>
                </a:cubicBezTo>
                <a:cubicBezTo>
                  <a:pt x="3361267" y="1360311"/>
                  <a:pt x="3358444" y="1394178"/>
                  <a:pt x="3369733" y="1422400"/>
                </a:cubicBezTo>
                <a:cubicBezTo>
                  <a:pt x="3381022" y="1450622"/>
                  <a:pt x="3412067" y="1483078"/>
                  <a:pt x="3429000" y="1507067"/>
                </a:cubicBezTo>
                <a:cubicBezTo>
                  <a:pt x="3445933" y="1531056"/>
                  <a:pt x="3454400" y="1556455"/>
                  <a:pt x="3471333" y="1566333"/>
                </a:cubicBezTo>
                <a:cubicBezTo>
                  <a:pt x="3488266" y="1576211"/>
                  <a:pt x="3513667" y="1560689"/>
                  <a:pt x="3530600" y="1566333"/>
                </a:cubicBezTo>
                <a:cubicBezTo>
                  <a:pt x="3547533" y="1571977"/>
                  <a:pt x="3561644" y="1579033"/>
                  <a:pt x="3572933" y="1600200"/>
                </a:cubicBezTo>
                <a:cubicBezTo>
                  <a:pt x="3584222" y="1621367"/>
                  <a:pt x="3592689" y="1663700"/>
                  <a:pt x="3598333" y="1693333"/>
                </a:cubicBezTo>
                <a:cubicBezTo>
                  <a:pt x="3603977" y="1722966"/>
                  <a:pt x="3602567" y="1751189"/>
                  <a:pt x="3606800" y="1778000"/>
                </a:cubicBezTo>
                <a:cubicBezTo>
                  <a:pt x="3611033" y="1804811"/>
                  <a:pt x="3616678" y="1818922"/>
                  <a:pt x="3623733" y="1854200"/>
                </a:cubicBezTo>
                <a:cubicBezTo>
                  <a:pt x="3630788" y="1889478"/>
                  <a:pt x="3644900" y="1954389"/>
                  <a:pt x="3649133" y="1989667"/>
                </a:cubicBezTo>
                <a:cubicBezTo>
                  <a:pt x="3653366" y="2024945"/>
                  <a:pt x="3650544" y="2032000"/>
                  <a:pt x="3649133" y="2065867"/>
                </a:cubicBezTo>
                <a:cubicBezTo>
                  <a:pt x="3647722" y="2099734"/>
                  <a:pt x="3642078" y="2159000"/>
                  <a:pt x="3640667" y="2192867"/>
                </a:cubicBezTo>
                <a:cubicBezTo>
                  <a:pt x="3639256" y="2226734"/>
                  <a:pt x="3644900" y="2252134"/>
                  <a:pt x="3640667" y="2269067"/>
                </a:cubicBezTo>
                <a:cubicBezTo>
                  <a:pt x="3636434" y="2286000"/>
                  <a:pt x="3615267" y="2294467"/>
                  <a:pt x="3615267" y="2294467"/>
                </a:cubicBezTo>
                <a:cubicBezTo>
                  <a:pt x="3606800" y="2302934"/>
                  <a:pt x="3596923" y="2307167"/>
                  <a:pt x="3589867" y="2319867"/>
                </a:cubicBezTo>
                <a:cubicBezTo>
                  <a:pt x="3582811" y="2332567"/>
                  <a:pt x="3575755" y="2355145"/>
                  <a:pt x="3572933" y="2370667"/>
                </a:cubicBezTo>
                <a:cubicBezTo>
                  <a:pt x="3570111" y="2386189"/>
                  <a:pt x="3572933" y="2413000"/>
                  <a:pt x="3572933" y="2413000"/>
                </a:cubicBezTo>
                <a:cubicBezTo>
                  <a:pt x="3572933" y="2429933"/>
                  <a:pt x="3578577" y="2456745"/>
                  <a:pt x="3572933" y="2472267"/>
                </a:cubicBezTo>
                <a:cubicBezTo>
                  <a:pt x="3567289" y="2487789"/>
                  <a:pt x="3539067" y="2506133"/>
                  <a:pt x="3539067" y="2506133"/>
                </a:cubicBezTo>
                <a:cubicBezTo>
                  <a:pt x="3527778" y="2517422"/>
                  <a:pt x="3522133" y="2524478"/>
                  <a:pt x="3505200" y="2540000"/>
                </a:cubicBezTo>
                <a:cubicBezTo>
                  <a:pt x="3488267" y="2555522"/>
                  <a:pt x="3448756" y="2573867"/>
                  <a:pt x="3437467" y="2599267"/>
                </a:cubicBezTo>
                <a:cubicBezTo>
                  <a:pt x="3426178" y="2624667"/>
                  <a:pt x="3438878" y="2674056"/>
                  <a:pt x="3437467" y="2692400"/>
                </a:cubicBezTo>
                <a:cubicBezTo>
                  <a:pt x="3436056" y="2710744"/>
                  <a:pt x="3434644" y="2702278"/>
                  <a:pt x="3429000" y="2709333"/>
                </a:cubicBezTo>
                <a:cubicBezTo>
                  <a:pt x="3423356" y="2716388"/>
                  <a:pt x="3412067" y="2722033"/>
                  <a:pt x="3403600" y="2734733"/>
                </a:cubicBezTo>
                <a:cubicBezTo>
                  <a:pt x="3395133" y="2747433"/>
                  <a:pt x="3382433" y="2762955"/>
                  <a:pt x="3378200" y="2785533"/>
                </a:cubicBezTo>
                <a:cubicBezTo>
                  <a:pt x="3373967" y="2808111"/>
                  <a:pt x="3378200" y="2870200"/>
                  <a:pt x="3378200" y="2870200"/>
                </a:cubicBezTo>
                <a:lnTo>
                  <a:pt x="3378200" y="2937933"/>
                </a:lnTo>
                <a:cubicBezTo>
                  <a:pt x="3378200" y="2959100"/>
                  <a:pt x="3386667" y="2976033"/>
                  <a:pt x="3378200" y="2997200"/>
                </a:cubicBezTo>
                <a:cubicBezTo>
                  <a:pt x="3369733" y="3018367"/>
                  <a:pt x="3344333" y="3040944"/>
                  <a:pt x="3327400" y="3064933"/>
                </a:cubicBezTo>
                <a:cubicBezTo>
                  <a:pt x="3310467" y="3088922"/>
                  <a:pt x="3292122" y="3121377"/>
                  <a:pt x="3276600" y="3141133"/>
                </a:cubicBezTo>
                <a:cubicBezTo>
                  <a:pt x="3261078" y="3160889"/>
                  <a:pt x="3251200" y="3175000"/>
                  <a:pt x="3234267" y="3183467"/>
                </a:cubicBezTo>
                <a:cubicBezTo>
                  <a:pt x="3217334" y="3191934"/>
                  <a:pt x="3200400" y="3182055"/>
                  <a:pt x="3175000" y="3191933"/>
                </a:cubicBezTo>
                <a:cubicBezTo>
                  <a:pt x="3149600" y="3201811"/>
                  <a:pt x="3104445" y="3234266"/>
                  <a:pt x="3081867" y="3242733"/>
                </a:cubicBezTo>
                <a:cubicBezTo>
                  <a:pt x="3059289" y="3251200"/>
                  <a:pt x="3059289" y="3237089"/>
                  <a:pt x="3039533" y="3242733"/>
                </a:cubicBezTo>
                <a:cubicBezTo>
                  <a:pt x="3019777" y="3248378"/>
                  <a:pt x="2983088" y="3269544"/>
                  <a:pt x="2963333" y="3276600"/>
                </a:cubicBezTo>
                <a:cubicBezTo>
                  <a:pt x="2943578" y="3283656"/>
                  <a:pt x="2935111" y="3276600"/>
                  <a:pt x="2921000" y="3285067"/>
                </a:cubicBezTo>
                <a:cubicBezTo>
                  <a:pt x="2906889" y="3293534"/>
                  <a:pt x="2892778" y="3314700"/>
                  <a:pt x="2878667" y="3327400"/>
                </a:cubicBezTo>
                <a:cubicBezTo>
                  <a:pt x="2864556" y="3340100"/>
                  <a:pt x="2850444" y="3345745"/>
                  <a:pt x="2836333" y="3361267"/>
                </a:cubicBezTo>
                <a:cubicBezTo>
                  <a:pt x="2822222" y="3376789"/>
                  <a:pt x="2810933" y="3410655"/>
                  <a:pt x="2794000" y="3420533"/>
                </a:cubicBezTo>
                <a:cubicBezTo>
                  <a:pt x="2777067" y="3430411"/>
                  <a:pt x="2748844" y="3421944"/>
                  <a:pt x="2734733" y="3420533"/>
                </a:cubicBezTo>
                <a:cubicBezTo>
                  <a:pt x="2720622" y="3419122"/>
                  <a:pt x="2729088" y="3413478"/>
                  <a:pt x="2709333" y="3412067"/>
                </a:cubicBezTo>
                <a:cubicBezTo>
                  <a:pt x="2689578" y="3410656"/>
                  <a:pt x="2641600" y="3407834"/>
                  <a:pt x="2616200" y="3412067"/>
                </a:cubicBezTo>
                <a:cubicBezTo>
                  <a:pt x="2590800" y="3416300"/>
                  <a:pt x="2573866" y="3426178"/>
                  <a:pt x="2556933" y="3437467"/>
                </a:cubicBezTo>
                <a:cubicBezTo>
                  <a:pt x="2540000" y="3448756"/>
                  <a:pt x="2528711" y="3464278"/>
                  <a:pt x="2514600" y="3479800"/>
                </a:cubicBezTo>
                <a:cubicBezTo>
                  <a:pt x="2500489" y="3495322"/>
                  <a:pt x="2489200" y="3513667"/>
                  <a:pt x="2472267" y="3530600"/>
                </a:cubicBezTo>
                <a:cubicBezTo>
                  <a:pt x="2455334" y="3547533"/>
                  <a:pt x="2432756" y="3558822"/>
                  <a:pt x="2413000" y="3581400"/>
                </a:cubicBezTo>
                <a:cubicBezTo>
                  <a:pt x="2393244" y="3603978"/>
                  <a:pt x="2353733" y="3666067"/>
                  <a:pt x="2353733" y="3666067"/>
                </a:cubicBezTo>
                <a:cubicBezTo>
                  <a:pt x="2333978" y="3694289"/>
                  <a:pt x="2308578" y="3718278"/>
                  <a:pt x="2294467" y="3750733"/>
                </a:cubicBezTo>
                <a:cubicBezTo>
                  <a:pt x="2280356" y="3783188"/>
                  <a:pt x="2274711" y="3821289"/>
                  <a:pt x="2269067" y="3860800"/>
                </a:cubicBezTo>
                <a:cubicBezTo>
                  <a:pt x="2263423" y="3900311"/>
                  <a:pt x="2262011" y="3948289"/>
                  <a:pt x="2260600" y="3987800"/>
                </a:cubicBezTo>
                <a:cubicBezTo>
                  <a:pt x="2259189" y="4027311"/>
                  <a:pt x="2262011" y="4068234"/>
                  <a:pt x="2260600" y="4097867"/>
                </a:cubicBezTo>
                <a:cubicBezTo>
                  <a:pt x="2259189" y="4127500"/>
                  <a:pt x="2257777" y="4138789"/>
                  <a:pt x="2252133" y="4165600"/>
                </a:cubicBezTo>
                <a:cubicBezTo>
                  <a:pt x="2246489" y="4192411"/>
                  <a:pt x="2235200" y="4233333"/>
                  <a:pt x="2226733" y="4258733"/>
                </a:cubicBezTo>
                <a:cubicBezTo>
                  <a:pt x="2218266" y="4284133"/>
                  <a:pt x="2208389" y="4295422"/>
                  <a:pt x="2201333" y="4318000"/>
                </a:cubicBezTo>
                <a:cubicBezTo>
                  <a:pt x="2194278" y="4340578"/>
                  <a:pt x="2184400" y="4394200"/>
                  <a:pt x="2184400" y="4394200"/>
                </a:cubicBezTo>
                <a:lnTo>
                  <a:pt x="2184400" y="4394200"/>
                </a:lnTo>
                <a:lnTo>
                  <a:pt x="2184400" y="4394200"/>
                </a:lnTo>
                <a:lnTo>
                  <a:pt x="2184400" y="4394200"/>
                </a:lnTo>
              </a:path>
            </a:pathLst>
          </a:custGeom>
          <a:ln w="381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 rot="16200000" flipH="1">
            <a:off x="2935168" y="2094031"/>
            <a:ext cx="4408197" cy="2201333"/>
          </a:xfrm>
          <a:prstGeom prst="line">
            <a:avLst/>
          </a:prstGeom>
          <a:ln w="38100" cmpd="sng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254000" y="3540224"/>
            <a:ext cx="2933700" cy="702508"/>
            <a:chOff x="254000" y="3540224"/>
            <a:chExt cx="2933700" cy="702508"/>
          </a:xfrm>
        </p:grpSpPr>
        <p:sp>
          <p:nvSpPr>
            <p:cNvPr id="36" name="TextBox 35"/>
            <p:cNvSpPr txBox="1"/>
            <p:nvPr/>
          </p:nvSpPr>
          <p:spPr>
            <a:xfrm>
              <a:off x="254000" y="3540224"/>
              <a:ext cx="29337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He found ratio is approximately    </a:t>
              </a:r>
              <a:r>
                <a:rPr lang="en-US" sz="2000" dirty="0" smtClean="0">
                  <a:latin typeface="Times New Roman"/>
                  <a:cs typeface="Times New Roman"/>
                </a:rPr>
                <a:t>!</a:t>
              </a:r>
              <a:endParaRPr lang="en-US" sz="2000" dirty="0">
                <a:latin typeface="Times New Roman"/>
                <a:cs typeface="Times New Roman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742244" y="3719512"/>
              <a:ext cx="3659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rgbClr val="18579B"/>
                  </a:solidFill>
                  <a:latin typeface="Times New Roman"/>
                  <a:cs typeface="Times New Roman"/>
                </a:rPr>
                <a:t>π</a:t>
              </a:r>
              <a:endParaRPr lang="en-US" sz="28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54000" y="4407832"/>
            <a:ext cx="2717800" cy="785099"/>
            <a:chOff x="254000" y="4572932"/>
            <a:chExt cx="2717800" cy="785099"/>
          </a:xfrm>
        </p:grpSpPr>
        <p:sp>
          <p:nvSpPr>
            <p:cNvPr id="41" name="TextBox 40"/>
            <p:cNvSpPr txBox="1"/>
            <p:nvPr/>
          </p:nvSpPr>
          <p:spPr>
            <a:xfrm>
              <a:off x="254000" y="4711700"/>
              <a:ext cx="271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Why is the number   showing up here?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217322" y="4572932"/>
              <a:ext cx="3659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rgbClr val="18579B"/>
                  </a:solidFill>
                  <a:latin typeface="Times New Roman"/>
                  <a:cs typeface="Times New Roman"/>
                </a:rPr>
                <a:t>π</a:t>
              </a:r>
              <a:endParaRPr lang="en-US" sz="2800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The Golden Ratio…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7350" y="1210270"/>
            <a:ext cx="5956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Fibonacci</a:t>
            </a:r>
            <a:r>
              <a:rPr lang="en-US" dirty="0" smtClean="0">
                <a:latin typeface="Microsoft Sans Serif"/>
                <a:cs typeface="Microsoft Sans Serif"/>
              </a:rPr>
              <a:t> was 12</a:t>
            </a:r>
            <a:r>
              <a:rPr lang="en-US" baseline="30000" dirty="0" smtClean="0">
                <a:latin typeface="Microsoft Sans Serif"/>
                <a:cs typeface="Microsoft Sans Serif"/>
              </a:rPr>
              <a:t>th</a:t>
            </a:r>
            <a:r>
              <a:rPr lang="en-US" dirty="0" smtClean="0">
                <a:latin typeface="Microsoft Sans Serif"/>
                <a:cs typeface="Microsoft Sans Serif"/>
              </a:rPr>
              <a:t> century Italian mathematician whose is famous for advocating the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use of the digits 0-9 </a:t>
            </a:r>
            <a:r>
              <a:rPr lang="en-US" dirty="0" smtClean="0">
                <a:latin typeface="Microsoft Sans Serif"/>
                <a:cs typeface="Microsoft Sans Serif"/>
              </a:rPr>
              <a:t>and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 place values </a:t>
            </a:r>
            <a:r>
              <a:rPr lang="en-US" dirty="0" smtClean="0">
                <a:solidFill>
                  <a:srgbClr val="000000"/>
                </a:solidFill>
                <a:latin typeface="Microsoft Sans Serif"/>
                <a:cs typeface="Microsoft Sans Serif"/>
              </a:rPr>
              <a:t>rather than Roman numerals</a:t>
            </a:r>
            <a:r>
              <a:rPr lang="en-US" dirty="0" smtClean="0">
                <a:latin typeface="Microsoft Sans Serif"/>
                <a:cs typeface="Microsoft Sans Serif"/>
              </a:rPr>
              <a:t>. 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7350" y="2573803"/>
            <a:ext cx="5956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However, he is probably more well known for a sequence of whole numbers bearing his name, the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Fibonacci sequence</a:t>
            </a:r>
            <a:r>
              <a:rPr lang="en-US" dirty="0" smtClean="0">
                <a:latin typeface="Microsoft Sans Serif"/>
                <a:cs typeface="Microsoft Sans Serif"/>
              </a:rPr>
              <a:t>.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300" y="4470400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08100" y="4470400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93900" y="4470400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79700" y="4470400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65500" y="4470400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51300" y="4470400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37100" y="4470400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22900" y="4470400"/>
            <a:ext cx="7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13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37300" y="4470400"/>
            <a:ext cx="7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21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51700" y="4470400"/>
            <a:ext cx="774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34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78623" y="4470400"/>
            <a:ext cx="618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…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0" name="U-Turn Arrow 29"/>
          <p:cNvSpPr/>
          <p:nvPr/>
        </p:nvSpPr>
        <p:spPr>
          <a:xfrm>
            <a:off x="800100" y="4083050"/>
            <a:ext cx="1530350" cy="44450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U-Turn Arrow 30"/>
          <p:cNvSpPr/>
          <p:nvPr/>
        </p:nvSpPr>
        <p:spPr>
          <a:xfrm flipV="1">
            <a:off x="1492250" y="5073650"/>
            <a:ext cx="838200" cy="45085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U-Turn Arrow 51"/>
          <p:cNvSpPr/>
          <p:nvPr/>
        </p:nvSpPr>
        <p:spPr>
          <a:xfrm>
            <a:off x="1492250" y="4083050"/>
            <a:ext cx="1530350" cy="44450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U-Turn Arrow 52"/>
          <p:cNvSpPr/>
          <p:nvPr/>
        </p:nvSpPr>
        <p:spPr>
          <a:xfrm flipV="1">
            <a:off x="2184400" y="5073650"/>
            <a:ext cx="838200" cy="45085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U-Turn Arrow 53"/>
          <p:cNvSpPr/>
          <p:nvPr/>
        </p:nvSpPr>
        <p:spPr>
          <a:xfrm>
            <a:off x="2184400" y="4089400"/>
            <a:ext cx="1530350" cy="44450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U-Turn Arrow 54"/>
          <p:cNvSpPr/>
          <p:nvPr/>
        </p:nvSpPr>
        <p:spPr>
          <a:xfrm flipV="1">
            <a:off x="2876550" y="5080000"/>
            <a:ext cx="838200" cy="45085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U-Turn Arrow 55"/>
          <p:cNvSpPr/>
          <p:nvPr/>
        </p:nvSpPr>
        <p:spPr>
          <a:xfrm>
            <a:off x="2876550" y="4083050"/>
            <a:ext cx="1530350" cy="44450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U-Turn Arrow 56"/>
          <p:cNvSpPr/>
          <p:nvPr/>
        </p:nvSpPr>
        <p:spPr>
          <a:xfrm flipV="1">
            <a:off x="3568700" y="5073650"/>
            <a:ext cx="838200" cy="45085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U-Turn Arrow 60"/>
          <p:cNvSpPr/>
          <p:nvPr/>
        </p:nvSpPr>
        <p:spPr>
          <a:xfrm>
            <a:off x="3568700" y="4089400"/>
            <a:ext cx="1530350" cy="44450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U-Turn Arrow 61"/>
          <p:cNvSpPr/>
          <p:nvPr/>
        </p:nvSpPr>
        <p:spPr>
          <a:xfrm flipV="1">
            <a:off x="4260850" y="5080000"/>
            <a:ext cx="838200" cy="45085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U-Turn Arrow 62"/>
          <p:cNvSpPr/>
          <p:nvPr/>
        </p:nvSpPr>
        <p:spPr>
          <a:xfrm>
            <a:off x="4260850" y="4089400"/>
            <a:ext cx="1682750" cy="44450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U-Turn Arrow 63"/>
          <p:cNvSpPr/>
          <p:nvPr/>
        </p:nvSpPr>
        <p:spPr>
          <a:xfrm flipV="1">
            <a:off x="4953000" y="5080000"/>
            <a:ext cx="990600" cy="45085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U-Turn Arrow 64"/>
          <p:cNvSpPr/>
          <p:nvPr/>
        </p:nvSpPr>
        <p:spPr>
          <a:xfrm>
            <a:off x="4953000" y="4083050"/>
            <a:ext cx="1879600" cy="44450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U-Turn Arrow 65"/>
          <p:cNvSpPr/>
          <p:nvPr/>
        </p:nvSpPr>
        <p:spPr>
          <a:xfrm flipV="1">
            <a:off x="5784850" y="5073650"/>
            <a:ext cx="1047750" cy="45085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U-Turn Arrow 66"/>
          <p:cNvSpPr/>
          <p:nvPr/>
        </p:nvSpPr>
        <p:spPr>
          <a:xfrm>
            <a:off x="5784850" y="4089400"/>
            <a:ext cx="1968092" cy="44450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U-Turn Arrow 67"/>
          <p:cNvSpPr/>
          <p:nvPr/>
        </p:nvSpPr>
        <p:spPr>
          <a:xfrm flipV="1">
            <a:off x="6616700" y="5080000"/>
            <a:ext cx="1136242" cy="450850"/>
          </a:xfrm>
          <a:prstGeom prst="uturnArrow">
            <a:avLst>
              <a:gd name="adj1" fmla="val 25000"/>
              <a:gd name="adj2" fmla="val 24286"/>
              <a:gd name="adj3" fmla="val 26429"/>
              <a:gd name="adj4" fmla="val 43750"/>
              <a:gd name="adj5" fmla="val 1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9" name="Picture 68" descr="Fibonacc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700" y="1013235"/>
            <a:ext cx="1980076" cy="26697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50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5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7000"/>
                            </p:stCondLst>
                            <p:childTnLst>
                              <p:par>
                                <p:cTn id="1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7500"/>
                            </p:stCondLst>
                            <p:childTnLst>
                              <p:par>
                                <p:cTn id="1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80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8500"/>
                            </p:stCondLst>
                            <p:childTnLst>
                              <p:par>
                                <p:cTn id="1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9000"/>
                            </p:stCondLst>
                            <p:childTnLst>
                              <p:par>
                                <p:cTn id="17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16" grpId="0"/>
      <p:bldP spid="19" grpId="0"/>
      <p:bldP spid="20" grpId="0"/>
      <p:bldP spid="21" grpId="0"/>
      <p:bldP spid="22" grpId="0"/>
      <p:bldP spid="23" grpId="1"/>
      <p:bldP spid="30" grpId="0" animBg="1"/>
      <p:bldP spid="30" grpId="1" animBg="1"/>
      <p:bldP spid="31" grpId="0" animBg="1"/>
      <p:bldP spid="31" grpId="1" animBg="1"/>
      <p:bldP spid="52" grpId="0" animBg="1"/>
      <p:bldP spid="52" grpId="1" animBg="1"/>
      <p:bldP spid="53" grpId="0" animBg="1"/>
      <p:bldP spid="53" grpId="1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The Golden Ratio…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3805" y="856643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13805" y="1379863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3805" y="1915755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13805" y="2438975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13805" y="2962195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13805" y="3485415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9384" y="4008635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13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89384" y="4531855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21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89384" y="5055075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34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0177" y="900668"/>
            <a:ext cx="3703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What’s so great about the </a:t>
            </a:r>
            <a:r>
              <a:rPr lang="en-US" b="1" dirty="0" smtClean="0">
                <a:solidFill>
                  <a:srgbClr val="C00000"/>
                </a:solidFill>
                <a:latin typeface="Microsoft Sans Serif"/>
                <a:cs typeface="Microsoft Sans Serif"/>
              </a:rPr>
              <a:t>Fibonacci sequence</a:t>
            </a:r>
            <a:r>
              <a:rPr lang="en-US" dirty="0" smtClean="0">
                <a:latin typeface="Microsoft Sans Serif"/>
                <a:cs typeface="Microsoft Sans Serif"/>
              </a:rPr>
              <a:t>?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0177" y="1779200"/>
            <a:ext cx="3703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Consider the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ratio</a:t>
            </a:r>
            <a:r>
              <a:rPr lang="en-US" dirty="0" smtClean="0">
                <a:latin typeface="Microsoft Sans Serif"/>
                <a:cs typeface="Microsoft Sans Serif"/>
              </a:rPr>
              <a:t> of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consecutive non-zero numbers</a:t>
            </a:r>
            <a:r>
              <a:rPr lang="en-US" dirty="0" smtClean="0">
                <a:latin typeface="Microsoft Sans Serif"/>
                <a:cs typeface="Microsoft Sans Serif"/>
              </a:rPr>
              <a:t> in the Fibonacci sequence.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21426" y="5625335"/>
            <a:ext cx="615553" cy="429139"/>
          </a:xfrm>
          <a:prstGeom prst="rect">
            <a:avLst/>
          </a:prstGeom>
          <a:noFill/>
        </p:spPr>
        <p:txBody>
          <a:bodyPr vert="vert" wrap="none" rtlCol="0" anchor="ctr" anchorCtr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…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8" name="Right Arrow 37"/>
          <p:cNvSpPr/>
          <p:nvPr/>
        </p:nvSpPr>
        <p:spPr>
          <a:xfrm>
            <a:off x="5036979" y="1223331"/>
            <a:ext cx="500221" cy="3130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699614" y="856643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699614" y="1379863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8" name="Minus 57"/>
          <p:cNvSpPr/>
          <p:nvPr/>
        </p:nvSpPr>
        <p:spPr>
          <a:xfrm>
            <a:off x="5588000" y="1296295"/>
            <a:ext cx="622300" cy="167136"/>
          </a:xfrm>
          <a:prstGeom prst="mathMinus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Equal 58"/>
          <p:cNvSpPr/>
          <p:nvPr/>
        </p:nvSpPr>
        <p:spPr>
          <a:xfrm>
            <a:off x="6248400" y="1270895"/>
            <a:ext cx="279400" cy="250704"/>
          </a:xfrm>
          <a:prstGeom prst="mathEqual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589957" y="1105553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5" name="Right Arrow 114"/>
          <p:cNvSpPr/>
          <p:nvPr/>
        </p:nvSpPr>
        <p:spPr>
          <a:xfrm>
            <a:off x="5036979" y="1746551"/>
            <a:ext cx="500221" cy="3130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/>
          <p:cNvSpPr txBox="1"/>
          <p:nvPr/>
        </p:nvSpPr>
        <p:spPr>
          <a:xfrm>
            <a:off x="5699614" y="1379863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699614" y="1903083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8" name="Minus 117"/>
          <p:cNvSpPr/>
          <p:nvPr/>
        </p:nvSpPr>
        <p:spPr>
          <a:xfrm>
            <a:off x="5588000" y="1819515"/>
            <a:ext cx="622300" cy="167136"/>
          </a:xfrm>
          <a:prstGeom prst="mathMinus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Equal 118"/>
          <p:cNvSpPr/>
          <p:nvPr/>
        </p:nvSpPr>
        <p:spPr>
          <a:xfrm>
            <a:off x="6248400" y="1794115"/>
            <a:ext cx="279400" cy="250704"/>
          </a:xfrm>
          <a:prstGeom prst="mathEqual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6589957" y="1628773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1" name="Right Arrow 120"/>
          <p:cNvSpPr/>
          <p:nvPr/>
        </p:nvSpPr>
        <p:spPr>
          <a:xfrm>
            <a:off x="5036979" y="2282443"/>
            <a:ext cx="500221" cy="3130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TextBox 121"/>
          <p:cNvSpPr txBox="1"/>
          <p:nvPr/>
        </p:nvSpPr>
        <p:spPr>
          <a:xfrm>
            <a:off x="5699614" y="1915755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699614" y="2438975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4" name="Minus 123"/>
          <p:cNvSpPr/>
          <p:nvPr/>
        </p:nvSpPr>
        <p:spPr>
          <a:xfrm>
            <a:off x="5588000" y="2355407"/>
            <a:ext cx="622300" cy="167136"/>
          </a:xfrm>
          <a:prstGeom prst="mathMinus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Equal 124"/>
          <p:cNvSpPr/>
          <p:nvPr/>
        </p:nvSpPr>
        <p:spPr>
          <a:xfrm>
            <a:off x="6248400" y="2330007"/>
            <a:ext cx="279400" cy="250704"/>
          </a:xfrm>
          <a:prstGeom prst="mathEqual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589957" y="2164665"/>
            <a:ext cx="745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1.5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7" name="Right Arrow 126"/>
          <p:cNvSpPr/>
          <p:nvPr/>
        </p:nvSpPr>
        <p:spPr>
          <a:xfrm>
            <a:off x="5036979" y="2805663"/>
            <a:ext cx="500221" cy="3130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5699614" y="2438975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699614" y="2962195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0" name="Minus 129"/>
          <p:cNvSpPr/>
          <p:nvPr/>
        </p:nvSpPr>
        <p:spPr>
          <a:xfrm>
            <a:off x="5588000" y="2878627"/>
            <a:ext cx="622300" cy="167136"/>
          </a:xfrm>
          <a:prstGeom prst="mathMinus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Equal 130"/>
          <p:cNvSpPr/>
          <p:nvPr/>
        </p:nvSpPr>
        <p:spPr>
          <a:xfrm>
            <a:off x="6248400" y="2853227"/>
            <a:ext cx="279400" cy="250704"/>
          </a:xfrm>
          <a:prstGeom prst="mathEqual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89957" y="2687885"/>
            <a:ext cx="14191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1.6667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3" name="Right Arrow 132"/>
          <p:cNvSpPr/>
          <p:nvPr/>
        </p:nvSpPr>
        <p:spPr>
          <a:xfrm>
            <a:off x="5036979" y="3328883"/>
            <a:ext cx="500221" cy="3130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/>
          <p:cNvSpPr txBox="1"/>
          <p:nvPr/>
        </p:nvSpPr>
        <p:spPr>
          <a:xfrm>
            <a:off x="5699614" y="2962195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699614" y="3485415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6" name="Minus 135"/>
          <p:cNvSpPr/>
          <p:nvPr/>
        </p:nvSpPr>
        <p:spPr>
          <a:xfrm>
            <a:off x="5588000" y="3401847"/>
            <a:ext cx="622300" cy="167136"/>
          </a:xfrm>
          <a:prstGeom prst="mathMinus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Equal 136"/>
          <p:cNvSpPr/>
          <p:nvPr/>
        </p:nvSpPr>
        <p:spPr>
          <a:xfrm>
            <a:off x="6248400" y="3376447"/>
            <a:ext cx="279400" cy="250704"/>
          </a:xfrm>
          <a:prstGeom prst="mathEqual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6589957" y="3211105"/>
            <a:ext cx="745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1.6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9" name="Right Arrow 138"/>
          <p:cNvSpPr/>
          <p:nvPr/>
        </p:nvSpPr>
        <p:spPr>
          <a:xfrm>
            <a:off x="5036979" y="3859471"/>
            <a:ext cx="500221" cy="3130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139"/>
          <p:cNvSpPr txBox="1"/>
          <p:nvPr/>
        </p:nvSpPr>
        <p:spPr>
          <a:xfrm>
            <a:off x="5587404" y="3492783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13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5699614" y="4016003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2" name="Minus 141"/>
          <p:cNvSpPr/>
          <p:nvPr/>
        </p:nvSpPr>
        <p:spPr>
          <a:xfrm>
            <a:off x="5588000" y="3932435"/>
            <a:ext cx="622300" cy="167136"/>
          </a:xfrm>
          <a:prstGeom prst="mathMinus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Equal 142"/>
          <p:cNvSpPr/>
          <p:nvPr/>
        </p:nvSpPr>
        <p:spPr>
          <a:xfrm>
            <a:off x="6248400" y="3907035"/>
            <a:ext cx="279400" cy="250704"/>
          </a:xfrm>
          <a:prstGeom prst="mathEqual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589957" y="3741693"/>
            <a:ext cx="1194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1.625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5" name="Right Arrow 144"/>
          <p:cNvSpPr/>
          <p:nvPr/>
        </p:nvSpPr>
        <p:spPr>
          <a:xfrm>
            <a:off x="5036979" y="4395391"/>
            <a:ext cx="500221" cy="3130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Box 145"/>
          <p:cNvSpPr txBox="1"/>
          <p:nvPr/>
        </p:nvSpPr>
        <p:spPr>
          <a:xfrm>
            <a:off x="5587404" y="4028703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21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5587404" y="4551923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13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8" name="Minus 147"/>
          <p:cNvSpPr/>
          <p:nvPr/>
        </p:nvSpPr>
        <p:spPr>
          <a:xfrm>
            <a:off x="5588000" y="4468355"/>
            <a:ext cx="622300" cy="167136"/>
          </a:xfrm>
          <a:prstGeom prst="mathMinus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Equal 148"/>
          <p:cNvSpPr/>
          <p:nvPr/>
        </p:nvSpPr>
        <p:spPr>
          <a:xfrm>
            <a:off x="6248400" y="4442955"/>
            <a:ext cx="279400" cy="250704"/>
          </a:xfrm>
          <a:prstGeom prst="mathEqual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6589957" y="4277613"/>
            <a:ext cx="2316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1.61538462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1" name="Right Arrow 150"/>
          <p:cNvSpPr/>
          <p:nvPr/>
        </p:nvSpPr>
        <p:spPr>
          <a:xfrm>
            <a:off x="5036979" y="4931311"/>
            <a:ext cx="500221" cy="3130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/>
          <p:cNvSpPr txBox="1"/>
          <p:nvPr/>
        </p:nvSpPr>
        <p:spPr>
          <a:xfrm>
            <a:off x="5587404" y="4564623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34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587404" y="5087843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21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4" name="Minus 153"/>
          <p:cNvSpPr/>
          <p:nvPr/>
        </p:nvSpPr>
        <p:spPr>
          <a:xfrm>
            <a:off x="5588000" y="5004275"/>
            <a:ext cx="622300" cy="167136"/>
          </a:xfrm>
          <a:prstGeom prst="mathMinus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Equal 154"/>
          <p:cNvSpPr/>
          <p:nvPr/>
        </p:nvSpPr>
        <p:spPr>
          <a:xfrm>
            <a:off x="6248400" y="4978875"/>
            <a:ext cx="279400" cy="250704"/>
          </a:xfrm>
          <a:prstGeom prst="mathEqual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6589957" y="4813533"/>
            <a:ext cx="2316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1.61904762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340177" y="1146386"/>
            <a:ext cx="3703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If we were to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continue computing these ratios</a:t>
            </a:r>
            <a:r>
              <a:rPr lang="en-US" dirty="0" smtClean="0">
                <a:latin typeface="Microsoft Sans Serif"/>
                <a:cs typeface="Microsoft Sans Serif"/>
              </a:rPr>
              <a:t>, we would see that they get </a:t>
            </a:r>
            <a:r>
              <a:rPr lang="en-US" b="1" dirty="0" smtClean="0">
                <a:solidFill>
                  <a:schemeClr val="accent6"/>
                </a:solidFill>
                <a:latin typeface="Microsoft Sans Serif"/>
                <a:cs typeface="Microsoft Sans Serif"/>
              </a:rPr>
              <a:t>closer and closer</a:t>
            </a:r>
            <a:r>
              <a:rPr lang="en-US" dirty="0" smtClean="0">
                <a:latin typeface="Microsoft Sans Serif"/>
                <a:cs typeface="Microsoft Sans Serif"/>
              </a:rPr>
              <a:t> to the number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1968500" y="2919265"/>
            <a:ext cx="2075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1.6180339887498948482045868343656381…</a:t>
            </a:r>
            <a:endParaRPr lang="en-US" dirty="0"/>
          </a:p>
        </p:txBody>
      </p:sp>
      <p:grpSp>
        <p:nvGrpSpPr>
          <p:cNvPr id="164" name="Group 163"/>
          <p:cNvGrpSpPr/>
          <p:nvPr/>
        </p:nvGrpSpPr>
        <p:grpSpPr>
          <a:xfrm>
            <a:off x="340177" y="4110235"/>
            <a:ext cx="3703408" cy="1782460"/>
            <a:chOff x="340177" y="4008635"/>
            <a:chExt cx="3703408" cy="1782460"/>
          </a:xfrm>
        </p:grpSpPr>
        <p:sp>
          <p:nvSpPr>
            <p:cNvPr id="160" name="TextBox 159"/>
            <p:cNvSpPr txBox="1"/>
            <p:nvPr/>
          </p:nvSpPr>
          <p:spPr>
            <a:xfrm>
              <a:off x="340177" y="4008635"/>
              <a:ext cx="3703408" cy="1754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This number is called the </a:t>
              </a:r>
              <a:r>
                <a:rPr lang="en-US" b="1" dirty="0" smtClean="0">
                  <a:solidFill>
                    <a:schemeClr val="accent6"/>
                  </a:solidFill>
                  <a:latin typeface="Microsoft Sans Serif"/>
                  <a:cs typeface="Microsoft Sans Serif"/>
                </a:rPr>
                <a:t>Golden Ratio</a:t>
              </a:r>
              <a:r>
                <a:rPr lang="en-US" dirty="0" smtClean="0">
                  <a:latin typeface="Microsoft Sans Serif"/>
                  <a:cs typeface="Microsoft Sans Serif"/>
                </a:rPr>
                <a:t>. It is an </a:t>
              </a:r>
              <a:r>
                <a:rPr lang="en-US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icrosoft Sans Serif"/>
                  <a:cs typeface="Microsoft Sans Serif"/>
                </a:rPr>
                <a:t>irrational number</a:t>
              </a:r>
              <a:r>
                <a:rPr lang="en-US" dirty="0" smtClean="0">
                  <a:latin typeface="Microsoft Sans Serif"/>
                  <a:cs typeface="Microsoft Sans Serif"/>
                </a:rPr>
                <a:t> so its decimal expansion </a:t>
              </a:r>
              <a:r>
                <a:rPr lang="en-US" b="1" dirty="0" smtClean="0">
                  <a:solidFill>
                    <a:schemeClr val="accent6"/>
                  </a:solidFill>
                  <a:latin typeface="Microsoft Sans Serif"/>
                  <a:cs typeface="Microsoft Sans Serif"/>
                </a:rPr>
                <a:t>goes on forever and never repeats</a:t>
              </a:r>
              <a:r>
                <a:rPr lang="en-US" dirty="0" smtClean="0">
                  <a:latin typeface="Microsoft Sans Serif"/>
                  <a:cs typeface="Microsoft Sans Serif"/>
                </a:rPr>
                <a:t>. This number is so special that mathematicians just call it     .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974657" y="5329430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小塚明朝 Pro M"/>
                  <a:ea typeface="小塚明朝 Pro M"/>
                  <a:cs typeface="小塚明朝 Pro M"/>
                </a:rPr>
                <a:t>Φ</a:t>
              </a:r>
              <a:endPara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Minion Pro"/>
                <a:cs typeface="Minion Pro"/>
              </a:endParaRPr>
            </a:p>
          </p:txBody>
        </p:sp>
      </p:grpSp>
      <p:pic>
        <p:nvPicPr>
          <p:cNvPr id="70" name="Picture 69" descr="phi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79611" y="2665781"/>
            <a:ext cx="1066800" cy="876300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1629871" y="2919265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=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0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500"/>
                            </p:stCondLst>
                            <p:childTnLst>
                              <p:par>
                                <p:cTn id="2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3000"/>
                            </p:stCondLst>
                            <p:childTnLst>
                              <p:par>
                                <p:cTn id="2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500"/>
                            </p:stCondLst>
                            <p:childTnLst>
                              <p:par>
                                <p:cTn id="2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2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4500"/>
                            </p:stCondLst>
                            <p:childTnLst>
                              <p:par>
                                <p:cTn id="2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0"/>
                            </p:stCondLst>
                            <p:childTnLst>
                              <p:par>
                                <p:cTn id="2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6000"/>
                            </p:stCondLst>
                            <p:childTnLst>
                              <p:par>
                                <p:cTn id="2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6500"/>
                            </p:stCondLst>
                            <p:childTnLst>
                              <p:par>
                                <p:cTn id="2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7000"/>
                            </p:stCondLst>
                            <p:childTnLst>
                              <p:par>
                                <p:cTn id="2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500"/>
                            </p:stCondLst>
                            <p:childTnLst>
                              <p:par>
                                <p:cTn id="2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8500"/>
                            </p:stCondLst>
                            <p:childTnLst>
                              <p:par>
                                <p:cTn id="3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9000"/>
                            </p:stCondLst>
                            <p:childTnLst>
                              <p:par>
                                <p:cTn id="3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9500"/>
                            </p:stCondLst>
                            <p:childTnLst>
                              <p:par>
                                <p:cTn id="3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500"/>
                            </p:stCondLst>
                            <p:childTnLst>
                              <p:par>
                                <p:cTn id="3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2" dur="8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3" dur="8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4" dur="8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1" grpId="0"/>
      <p:bldP spid="22" grpId="0"/>
      <p:bldP spid="33" grpId="0"/>
      <p:bldP spid="33" grpId="1"/>
      <p:bldP spid="34" grpId="0"/>
      <p:bldP spid="34" grpId="1"/>
      <p:bldP spid="37" grpId="0"/>
      <p:bldP spid="38" grpId="0" animBg="1"/>
      <p:bldP spid="38" grpId="1" animBg="1"/>
      <p:bldP spid="50" grpId="0"/>
      <p:bldP spid="50" grpId="1"/>
      <p:bldP spid="51" grpId="0"/>
      <p:bldP spid="51" grpId="1"/>
      <p:bldP spid="58" grpId="0" animBg="1"/>
      <p:bldP spid="58" grpId="1" animBg="1"/>
      <p:bldP spid="59" grpId="0" animBg="1"/>
      <p:bldP spid="59" grpId="1" animBg="1"/>
      <p:bldP spid="60" grpId="0"/>
      <p:bldP spid="115" grpId="0" animBg="1"/>
      <p:bldP spid="115" grpId="1" animBg="1"/>
      <p:bldP spid="116" grpId="0"/>
      <p:bldP spid="116" grpId="1"/>
      <p:bldP spid="117" grpId="0"/>
      <p:bldP spid="117" grpId="1"/>
      <p:bldP spid="118" grpId="0" animBg="1"/>
      <p:bldP spid="118" grpId="1" animBg="1"/>
      <p:bldP spid="119" grpId="0" animBg="1"/>
      <p:bldP spid="119" grpId="1" animBg="1"/>
      <p:bldP spid="120" grpId="0"/>
      <p:bldP spid="121" grpId="0" animBg="1"/>
      <p:bldP spid="121" grpId="1" animBg="1"/>
      <p:bldP spid="122" grpId="0"/>
      <p:bldP spid="122" grpId="1"/>
      <p:bldP spid="123" grpId="0"/>
      <p:bldP spid="123" grpId="1"/>
      <p:bldP spid="124" grpId="0" animBg="1"/>
      <p:bldP spid="124" grpId="1" animBg="1"/>
      <p:bldP spid="125" grpId="0" animBg="1"/>
      <p:bldP spid="125" grpId="1" animBg="1"/>
      <p:bldP spid="126" grpId="0"/>
      <p:bldP spid="127" grpId="0" animBg="1"/>
      <p:bldP spid="127" grpId="1" animBg="1"/>
      <p:bldP spid="128" grpId="0"/>
      <p:bldP spid="128" grpId="1"/>
      <p:bldP spid="129" grpId="0"/>
      <p:bldP spid="129" grpId="1"/>
      <p:bldP spid="130" grpId="0" animBg="1"/>
      <p:bldP spid="130" grpId="1" animBg="1"/>
      <p:bldP spid="131" grpId="0" animBg="1"/>
      <p:bldP spid="131" grpId="1" animBg="1"/>
      <p:bldP spid="132" grpId="0"/>
      <p:bldP spid="133" grpId="0" animBg="1"/>
      <p:bldP spid="133" grpId="1" animBg="1"/>
      <p:bldP spid="134" grpId="0"/>
      <p:bldP spid="134" grpId="1"/>
      <p:bldP spid="135" grpId="0"/>
      <p:bldP spid="135" grpId="1"/>
      <p:bldP spid="136" grpId="0" animBg="1"/>
      <p:bldP spid="136" grpId="1" animBg="1"/>
      <p:bldP spid="137" grpId="0" animBg="1"/>
      <p:bldP spid="137" grpId="1" animBg="1"/>
      <p:bldP spid="138" grpId="0"/>
      <p:bldP spid="139" grpId="0" animBg="1"/>
      <p:bldP spid="139" grpId="1" animBg="1"/>
      <p:bldP spid="140" grpId="0"/>
      <p:bldP spid="140" grpId="1"/>
      <p:bldP spid="141" grpId="0"/>
      <p:bldP spid="141" grpId="1"/>
      <p:bldP spid="142" grpId="0" animBg="1"/>
      <p:bldP spid="142" grpId="1" animBg="1"/>
      <p:bldP spid="143" grpId="0" animBg="1"/>
      <p:bldP spid="143" grpId="1" animBg="1"/>
      <p:bldP spid="144" grpId="0"/>
      <p:bldP spid="145" grpId="0" animBg="1"/>
      <p:bldP spid="145" grpId="1" animBg="1"/>
      <p:bldP spid="146" grpId="0"/>
      <p:bldP spid="146" grpId="1"/>
      <p:bldP spid="147" grpId="0"/>
      <p:bldP spid="147" grpId="1"/>
      <p:bldP spid="148" grpId="0" animBg="1"/>
      <p:bldP spid="148" grpId="1" animBg="1"/>
      <p:bldP spid="149" grpId="0" animBg="1"/>
      <p:bldP spid="149" grpId="1" animBg="1"/>
      <p:bldP spid="150" grpId="0"/>
      <p:bldP spid="151" grpId="0" animBg="1"/>
      <p:bldP spid="151" grpId="1" animBg="1"/>
      <p:bldP spid="152" grpId="0"/>
      <p:bldP spid="152" grpId="1"/>
      <p:bldP spid="153" grpId="0"/>
      <p:bldP spid="153" grpId="1"/>
      <p:bldP spid="154" grpId="0" animBg="1"/>
      <p:bldP spid="154" grpId="1" animBg="1"/>
      <p:bldP spid="155" grpId="0" animBg="1"/>
      <p:bldP spid="155" grpId="1" animBg="1"/>
      <p:bldP spid="156" grpId="0"/>
      <p:bldP spid="157" grpId="0"/>
      <p:bldP spid="159" grpId="1"/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The Golden Ratio…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97086" y="4150349"/>
            <a:ext cx="3711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This spiral can be found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everywhere in nature</a:t>
            </a:r>
            <a:r>
              <a:rPr lang="en-US" dirty="0" smtClean="0">
                <a:latin typeface="Microsoft Sans Serif"/>
                <a:cs typeface="Microsoft Sans Serif"/>
              </a:rPr>
              <a:t>…</a:t>
            </a:r>
            <a:endParaRPr lang="en-US" dirty="0">
              <a:latin typeface="Microsoft Sans Serif"/>
              <a:cs typeface="Microsoft Sans Serif"/>
            </a:endParaRPr>
          </a:p>
        </p:txBody>
      </p:sp>
      <p:grpSp>
        <p:nvGrpSpPr>
          <p:cNvPr id="179" name="Group 178"/>
          <p:cNvGrpSpPr/>
          <p:nvPr/>
        </p:nvGrpSpPr>
        <p:grpSpPr>
          <a:xfrm>
            <a:off x="5187462" y="707886"/>
            <a:ext cx="2911231" cy="4647241"/>
            <a:chOff x="5187462" y="707886"/>
            <a:chExt cx="2911231" cy="4647241"/>
          </a:xfrm>
        </p:grpSpPr>
        <p:cxnSp>
          <p:nvCxnSpPr>
            <p:cNvPr id="112" name="Straight Connector 111"/>
            <p:cNvCxnSpPr/>
            <p:nvPr/>
          </p:nvCxnSpPr>
          <p:spPr>
            <a:xfrm rot="5400000">
              <a:off x="3592444" y="2302905"/>
              <a:ext cx="4645652" cy="1455615"/>
            </a:xfrm>
            <a:prstGeom prst="line">
              <a:avLst/>
            </a:prstGeom>
            <a:ln w="381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>
              <a:off x="5187462" y="5353539"/>
              <a:ext cx="2911230" cy="1588"/>
            </a:xfrm>
            <a:prstGeom prst="line">
              <a:avLst/>
            </a:prstGeom>
            <a:ln w="381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 rot="16200000" flipV="1">
              <a:off x="5048059" y="2302906"/>
              <a:ext cx="4645653" cy="1455614"/>
            </a:xfrm>
            <a:prstGeom prst="line">
              <a:avLst/>
            </a:prstGeom>
            <a:ln w="381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5" name="Straight Connector 164"/>
          <p:cNvCxnSpPr/>
          <p:nvPr/>
        </p:nvCxnSpPr>
        <p:spPr>
          <a:xfrm flipV="1">
            <a:off x="5187462" y="3575538"/>
            <a:ext cx="2354384" cy="1778001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 rot="10800000">
            <a:off x="6643078" y="4249615"/>
            <a:ext cx="1455614" cy="1103924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/>
          <p:cNvCxnSpPr/>
          <p:nvPr/>
        </p:nvCxnSpPr>
        <p:spPr>
          <a:xfrm rot="5400000" flipH="1" flipV="1">
            <a:off x="6828692" y="3956538"/>
            <a:ext cx="1094154" cy="332154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>
            <a:off x="6643078" y="4249615"/>
            <a:ext cx="683845" cy="158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rot="16200000" flipV="1">
            <a:off x="6927179" y="4387179"/>
            <a:ext cx="418489" cy="146538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 rot="10800000" flipV="1">
            <a:off x="7133167" y="4268663"/>
            <a:ext cx="193762" cy="175849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5" name="Group 194"/>
          <p:cNvGrpSpPr/>
          <p:nvPr/>
        </p:nvGrpSpPr>
        <p:grpSpPr>
          <a:xfrm>
            <a:off x="5294896" y="605970"/>
            <a:ext cx="488989" cy="4763625"/>
            <a:chOff x="5294896" y="605970"/>
            <a:chExt cx="488989" cy="4763625"/>
          </a:xfrm>
        </p:grpSpPr>
        <p:sp>
          <p:nvSpPr>
            <p:cNvPr id="180" name="Left-Right Arrow 179"/>
            <p:cNvSpPr/>
            <p:nvPr/>
          </p:nvSpPr>
          <p:spPr>
            <a:xfrm rot="17280000">
              <a:off x="3333728" y="2919439"/>
              <a:ext cx="4763625" cy="136688"/>
            </a:xfrm>
            <a:prstGeom prst="leftRightArrow">
              <a:avLst/>
            </a:prstGeom>
            <a:gradFill>
              <a:gsLst>
                <a:gs pos="0">
                  <a:schemeClr val="accent6"/>
                </a:gs>
                <a:gs pos="69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TextBox 182"/>
            <p:cNvSpPr txBox="1"/>
            <p:nvPr/>
          </p:nvSpPr>
          <p:spPr>
            <a:xfrm rot="17280000">
              <a:off x="4790423" y="2674898"/>
              <a:ext cx="13782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hypotenuse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</p:grpSp>
      <p:sp>
        <p:nvSpPr>
          <p:cNvPr id="184" name="TextBox 183"/>
          <p:cNvSpPr txBox="1"/>
          <p:nvPr/>
        </p:nvSpPr>
        <p:spPr>
          <a:xfrm>
            <a:off x="746577" y="1980957"/>
            <a:ext cx="137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hypotenuse</a:t>
            </a:r>
            <a:endParaRPr lang="en-US" dirty="0">
              <a:latin typeface="Microsoft Sans Serif"/>
              <a:cs typeface="Microsoft Sans Serif"/>
            </a:endParaRPr>
          </a:p>
        </p:txBody>
      </p:sp>
      <p:grpSp>
        <p:nvGrpSpPr>
          <p:cNvPr id="196" name="Group 195"/>
          <p:cNvGrpSpPr/>
          <p:nvPr/>
        </p:nvGrpSpPr>
        <p:grpSpPr>
          <a:xfrm>
            <a:off x="5187462" y="5494827"/>
            <a:ext cx="2935224" cy="459280"/>
            <a:chOff x="5187462" y="5494827"/>
            <a:chExt cx="2935224" cy="459280"/>
          </a:xfrm>
        </p:grpSpPr>
        <p:sp>
          <p:nvSpPr>
            <p:cNvPr id="181" name="Left-Right Arrow 180"/>
            <p:cNvSpPr/>
            <p:nvPr/>
          </p:nvSpPr>
          <p:spPr>
            <a:xfrm>
              <a:off x="5187462" y="5494827"/>
              <a:ext cx="2935224" cy="136688"/>
            </a:xfrm>
            <a:prstGeom prst="leftRightArrow">
              <a:avLst/>
            </a:prstGeom>
            <a:gradFill>
              <a:gsLst>
                <a:gs pos="0">
                  <a:schemeClr val="accent6"/>
                </a:gs>
                <a:gs pos="69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6300470" y="5584775"/>
              <a:ext cx="6852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base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</p:grpSp>
      <p:sp>
        <p:nvSpPr>
          <p:cNvPr id="186" name="TextBox 185"/>
          <p:cNvSpPr txBox="1"/>
          <p:nvPr/>
        </p:nvSpPr>
        <p:spPr>
          <a:xfrm>
            <a:off x="1107583" y="2399268"/>
            <a:ext cx="685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base</a:t>
            </a:r>
            <a:endParaRPr lang="en-US" dirty="0">
              <a:latin typeface="Microsoft Sans Serif"/>
              <a:cs typeface="Microsoft Sans Serif"/>
            </a:endParaRPr>
          </a:p>
        </p:txBody>
      </p:sp>
      <p:cxnSp>
        <p:nvCxnSpPr>
          <p:cNvPr id="188" name="Straight Connector 187"/>
          <p:cNvCxnSpPr/>
          <p:nvPr/>
        </p:nvCxnSpPr>
        <p:spPr>
          <a:xfrm flipV="1">
            <a:off x="746577" y="2382555"/>
            <a:ext cx="1378277" cy="16713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9" name="TextBox 188"/>
          <p:cNvSpPr txBox="1"/>
          <p:nvPr/>
        </p:nvSpPr>
        <p:spPr>
          <a:xfrm>
            <a:off x="2141768" y="2178323"/>
            <a:ext cx="338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=</a:t>
            </a:r>
            <a:endParaRPr lang="en-US" dirty="0"/>
          </a:p>
        </p:txBody>
      </p:sp>
      <p:sp>
        <p:nvSpPr>
          <p:cNvPr id="192" name="TextBox 191"/>
          <p:cNvSpPr txBox="1"/>
          <p:nvPr/>
        </p:nvSpPr>
        <p:spPr>
          <a:xfrm>
            <a:off x="2352649" y="214303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小塚明朝 Pro M"/>
                <a:ea typeface="小塚明朝 Pro M"/>
                <a:cs typeface="小塚明朝 Pro M"/>
              </a:rPr>
              <a:t>Φ</a:t>
            </a:r>
            <a:endParaRPr lang="en-US" sz="2400" dirty="0">
              <a:solidFill>
                <a:schemeClr val="tx2">
                  <a:lumMod val="75000"/>
                  <a:lumOff val="25000"/>
                </a:schemeClr>
              </a:solidFill>
              <a:latin typeface="Minion Pro"/>
              <a:cs typeface="Minion Pro"/>
            </a:endParaRPr>
          </a:p>
        </p:txBody>
      </p:sp>
      <p:grpSp>
        <p:nvGrpSpPr>
          <p:cNvPr id="194" name="Group 193"/>
          <p:cNvGrpSpPr/>
          <p:nvPr/>
        </p:nvGrpSpPr>
        <p:grpSpPr>
          <a:xfrm>
            <a:off x="416377" y="968125"/>
            <a:ext cx="3711124" cy="690892"/>
            <a:chOff x="416377" y="726825"/>
            <a:chExt cx="3711124" cy="690892"/>
          </a:xfrm>
        </p:grpSpPr>
        <p:sp>
          <p:nvSpPr>
            <p:cNvPr id="160" name="TextBox 159"/>
            <p:cNvSpPr txBox="1"/>
            <p:nvPr/>
          </p:nvSpPr>
          <p:spPr>
            <a:xfrm>
              <a:off x="416377" y="771386"/>
              <a:ext cx="3711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The ratio      is a very </a:t>
              </a:r>
              <a:r>
                <a:rPr lang="en-US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Microsoft Sans Serif"/>
                  <a:cs typeface="Microsoft Sans Serif"/>
                </a:rPr>
                <a:t>mysterious</a:t>
              </a:r>
              <a:r>
                <a:rPr lang="en-US" dirty="0" smtClean="0">
                  <a:latin typeface="Microsoft Sans Serif"/>
                  <a:cs typeface="Microsoft Sans Serif"/>
                </a:rPr>
                <a:t> number…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1338456" y="726825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小塚明朝 Pro M"/>
                  <a:ea typeface="小塚明朝 Pro M"/>
                  <a:cs typeface="小塚明朝 Pro M"/>
                </a:rPr>
                <a:t>Φ</a:t>
              </a:r>
              <a:r>
                <a:rPr lang="en-US" sz="24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小塚明朝 Pro M"/>
                  <a:ea typeface="小塚明朝 Pro M"/>
                  <a:cs typeface="小塚明朝 Pro M"/>
                </a:rPr>
                <a:t> </a:t>
              </a:r>
              <a:endParaRPr 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Minion Pro"/>
                <a:cs typeface="Minion Pro"/>
              </a:endParaRPr>
            </a:p>
          </p:txBody>
        </p:sp>
      </p:grpSp>
      <p:sp>
        <p:nvSpPr>
          <p:cNvPr id="197" name="TextBox 196"/>
          <p:cNvSpPr txBox="1"/>
          <p:nvPr/>
        </p:nvSpPr>
        <p:spPr>
          <a:xfrm>
            <a:off x="497086" y="3153287"/>
            <a:ext cx="3711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Such a triangle is called a </a:t>
            </a:r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icrosoft Sans Serif"/>
                <a:cs typeface="Microsoft Sans Serif"/>
              </a:rPr>
              <a:t>Golden triangle</a:t>
            </a:r>
            <a:r>
              <a:rPr lang="en-US" dirty="0" smtClean="0">
                <a:latin typeface="Microsoft Sans Serif"/>
                <a:cs typeface="Microsoft Sans Serif"/>
              </a:rPr>
              <a:t>…</a:t>
            </a:r>
            <a:endParaRPr lang="en-US" dirty="0">
              <a:latin typeface="Microsoft Sans Serif"/>
              <a:cs typeface="Microsoft Sans Serif"/>
            </a:endParaRPr>
          </a:p>
        </p:txBody>
      </p:sp>
      <p:grpSp>
        <p:nvGrpSpPr>
          <p:cNvPr id="214" name="Group 213"/>
          <p:cNvGrpSpPr/>
          <p:nvPr/>
        </p:nvGrpSpPr>
        <p:grpSpPr>
          <a:xfrm>
            <a:off x="4638146" y="727075"/>
            <a:ext cx="3671358" cy="5390092"/>
            <a:chOff x="4638146" y="727075"/>
            <a:chExt cx="3671358" cy="5390092"/>
          </a:xfrm>
        </p:grpSpPr>
        <p:sp>
          <p:nvSpPr>
            <p:cNvPr id="202" name="Freeform 201"/>
            <p:cNvSpPr/>
            <p:nvPr/>
          </p:nvSpPr>
          <p:spPr>
            <a:xfrm>
              <a:off x="6188075" y="727075"/>
              <a:ext cx="463550" cy="190500"/>
            </a:xfrm>
            <a:custGeom>
              <a:avLst/>
              <a:gdLst>
                <a:gd name="connsiteX0" fmla="*/ 463550 w 463550"/>
                <a:gd name="connsiteY0" fmla="*/ 0 h 190500"/>
                <a:gd name="connsiteX1" fmla="*/ 381000 w 463550"/>
                <a:gd name="connsiteY1" fmla="*/ 22225 h 190500"/>
                <a:gd name="connsiteX2" fmla="*/ 349250 w 463550"/>
                <a:gd name="connsiteY2" fmla="*/ 38100 h 190500"/>
                <a:gd name="connsiteX3" fmla="*/ 333375 w 463550"/>
                <a:gd name="connsiteY3" fmla="*/ 41275 h 190500"/>
                <a:gd name="connsiteX4" fmla="*/ 311150 w 463550"/>
                <a:gd name="connsiteY4" fmla="*/ 53975 h 190500"/>
                <a:gd name="connsiteX5" fmla="*/ 273050 w 463550"/>
                <a:gd name="connsiteY5" fmla="*/ 66675 h 190500"/>
                <a:gd name="connsiteX6" fmla="*/ 250825 w 463550"/>
                <a:gd name="connsiteY6" fmla="*/ 76200 h 190500"/>
                <a:gd name="connsiteX7" fmla="*/ 225425 w 463550"/>
                <a:gd name="connsiteY7" fmla="*/ 88900 h 190500"/>
                <a:gd name="connsiteX8" fmla="*/ 184150 w 463550"/>
                <a:gd name="connsiteY8" fmla="*/ 104775 h 190500"/>
                <a:gd name="connsiteX9" fmla="*/ 165100 w 463550"/>
                <a:gd name="connsiteY9" fmla="*/ 111125 h 190500"/>
                <a:gd name="connsiteX10" fmla="*/ 146050 w 463550"/>
                <a:gd name="connsiteY10" fmla="*/ 120650 h 190500"/>
                <a:gd name="connsiteX11" fmla="*/ 123825 w 463550"/>
                <a:gd name="connsiteY11" fmla="*/ 130175 h 190500"/>
                <a:gd name="connsiteX12" fmla="*/ 107950 w 463550"/>
                <a:gd name="connsiteY12" fmla="*/ 142875 h 190500"/>
                <a:gd name="connsiteX13" fmla="*/ 63500 w 463550"/>
                <a:gd name="connsiteY13" fmla="*/ 161925 h 190500"/>
                <a:gd name="connsiteX14" fmla="*/ 47625 w 463550"/>
                <a:gd name="connsiteY14" fmla="*/ 168275 h 190500"/>
                <a:gd name="connsiteX15" fmla="*/ 22225 w 463550"/>
                <a:gd name="connsiteY15" fmla="*/ 177800 h 190500"/>
                <a:gd name="connsiteX16" fmla="*/ 0 w 463550"/>
                <a:gd name="connsiteY16" fmla="*/ 190500 h 190500"/>
                <a:gd name="connsiteX17" fmla="*/ 0 w 463550"/>
                <a:gd name="connsiteY17" fmla="*/ 19050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63550" h="190500">
                  <a:moveTo>
                    <a:pt x="463550" y="0"/>
                  </a:moveTo>
                  <a:cubicBezTo>
                    <a:pt x="431800" y="7937"/>
                    <a:pt x="400050" y="15875"/>
                    <a:pt x="381000" y="22225"/>
                  </a:cubicBezTo>
                  <a:cubicBezTo>
                    <a:pt x="361950" y="28575"/>
                    <a:pt x="357188" y="34925"/>
                    <a:pt x="349250" y="38100"/>
                  </a:cubicBezTo>
                  <a:cubicBezTo>
                    <a:pt x="341312" y="41275"/>
                    <a:pt x="339725" y="38629"/>
                    <a:pt x="333375" y="41275"/>
                  </a:cubicBezTo>
                  <a:cubicBezTo>
                    <a:pt x="327025" y="43921"/>
                    <a:pt x="321204" y="49742"/>
                    <a:pt x="311150" y="53975"/>
                  </a:cubicBezTo>
                  <a:cubicBezTo>
                    <a:pt x="301096" y="58208"/>
                    <a:pt x="283104" y="62971"/>
                    <a:pt x="273050" y="66675"/>
                  </a:cubicBezTo>
                  <a:cubicBezTo>
                    <a:pt x="262996" y="70379"/>
                    <a:pt x="258762" y="72496"/>
                    <a:pt x="250825" y="76200"/>
                  </a:cubicBezTo>
                  <a:cubicBezTo>
                    <a:pt x="242888" y="79904"/>
                    <a:pt x="236537" y="84138"/>
                    <a:pt x="225425" y="88900"/>
                  </a:cubicBezTo>
                  <a:cubicBezTo>
                    <a:pt x="214313" y="93662"/>
                    <a:pt x="194204" y="101071"/>
                    <a:pt x="184150" y="104775"/>
                  </a:cubicBezTo>
                  <a:cubicBezTo>
                    <a:pt x="174096" y="108479"/>
                    <a:pt x="171450" y="108479"/>
                    <a:pt x="165100" y="111125"/>
                  </a:cubicBezTo>
                  <a:cubicBezTo>
                    <a:pt x="158750" y="113771"/>
                    <a:pt x="152929" y="117475"/>
                    <a:pt x="146050" y="120650"/>
                  </a:cubicBezTo>
                  <a:cubicBezTo>
                    <a:pt x="139171" y="123825"/>
                    <a:pt x="130175" y="126471"/>
                    <a:pt x="123825" y="130175"/>
                  </a:cubicBezTo>
                  <a:cubicBezTo>
                    <a:pt x="117475" y="133879"/>
                    <a:pt x="118004" y="137583"/>
                    <a:pt x="107950" y="142875"/>
                  </a:cubicBezTo>
                  <a:cubicBezTo>
                    <a:pt x="97896" y="148167"/>
                    <a:pt x="73554" y="157692"/>
                    <a:pt x="63500" y="161925"/>
                  </a:cubicBezTo>
                  <a:cubicBezTo>
                    <a:pt x="53446" y="166158"/>
                    <a:pt x="47625" y="168275"/>
                    <a:pt x="47625" y="168275"/>
                  </a:cubicBezTo>
                  <a:cubicBezTo>
                    <a:pt x="40746" y="170921"/>
                    <a:pt x="30162" y="174096"/>
                    <a:pt x="22225" y="177800"/>
                  </a:cubicBezTo>
                  <a:cubicBezTo>
                    <a:pt x="14288" y="181504"/>
                    <a:pt x="0" y="190500"/>
                    <a:pt x="0" y="190500"/>
                  </a:cubicBezTo>
                  <a:lnTo>
                    <a:pt x="0" y="190500"/>
                  </a:ln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Freeform 202"/>
            <p:cNvSpPr/>
            <p:nvPr/>
          </p:nvSpPr>
          <p:spPr>
            <a:xfrm>
              <a:off x="5413375" y="917575"/>
              <a:ext cx="771525" cy="628650"/>
            </a:xfrm>
            <a:custGeom>
              <a:avLst/>
              <a:gdLst>
                <a:gd name="connsiteX0" fmla="*/ 771525 w 771525"/>
                <a:gd name="connsiteY0" fmla="*/ 0 h 628650"/>
                <a:gd name="connsiteX1" fmla="*/ 727075 w 771525"/>
                <a:gd name="connsiteY1" fmla="*/ 25400 h 628650"/>
                <a:gd name="connsiteX2" fmla="*/ 698500 w 771525"/>
                <a:gd name="connsiteY2" fmla="*/ 44450 h 628650"/>
                <a:gd name="connsiteX3" fmla="*/ 641350 w 771525"/>
                <a:gd name="connsiteY3" fmla="*/ 82550 h 628650"/>
                <a:gd name="connsiteX4" fmla="*/ 590550 w 771525"/>
                <a:gd name="connsiteY4" fmla="*/ 111125 h 628650"/>
                <a:gd name="connsiteX5" fmla="*/ 574675 w 771525"/>
                <a:gd name="connsiteY5" fmla="*/ 123825 h 628650"/>
                <a:gd name="connsiteX6" fmla="*/ 546100 w 771525"/>
                <a:gd name="connsiteY6" fmla="*/ 142875 h 628650"/>
                <a:gd name="connsiteX7" fmla="*/ 520700 w 771525"/>
                <a:gd name="connsiteY7" fmla="*/ 158750 h 628650"/>
                <a:gd name="connsiteX8" fmla="*/ 476250 w 771525"/>
                <a:gd name="connsiteY8" fmla="*/ 193675 h 628650"/>
                <a:gd name="connsiteX9" fmla="*/ 476250 w 771525"/>
                <a:gd name="connsiteY9" fmla="*/ 193675 h 628650"/>
                <a:gd name="connsiteX10" fmla="*/ 444500 w 771525"/>
                <a:gd name="connsiteY10" fmla="*/ 219075 h 628650"/>
                <a:gd name="connsiteX11" fmla="*/ 374650 w 771525"/>
                <a:gd name="connsiteY11" fmla="*/ 269875 h 628650"/>
                <a:gd name="connsiteX12" fmla="*/ 298450 w 771525"/>
                <a:gd name="connsiteY12" fmla="*/ 336550 h 628650"/>
                <a:gd name="connsiteX13" fmla="*/ 228600 w 771525"/>
                <a:gd name="connsiteY13" fmla="*/ 396875 h 628650"/>
                <a:gd name="connsiteX14" fmla="*/ 187325 w 771525"/>
                <a:gd name="connsiteY14" fmla="*/ 441325 h 628650"/>
                <a:gd name="connsiteX15" fmla="*/ 104775 w 771525"/>
                <a:gd name="connsiteY15" fmla="*/ 520700 h 628650"/>
                <a:gd name="connsiteX16" fmla="*/ 73025 w 771525"/>
                <a:gd name="connsiteY16" fmla="*/ 549275 h 628650"/>
                <a:gd name="connsiteX17" fmla="*/ 31750 w 771525"/>
                <a:gd name="connsiteY17" fmla="*/ 593725 h 628650"/>
                <a:gd name="connsiteX18" fmla="*/ 0 w 771525"/>
                <a:gd name="connsiteY18" fmla="*/ 628650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1525" h="628650">
                  <a:moveTo>
                    <a:pt x="771525" y="0"/>
                  </a:moveTo>
                  <a:cubicBezTo>
                    <a:pt x="755385" y="8996"/>
                    <a:pt x="739246" y="17992"/>
                    <a:pt x="727075" y="25400"/>
                  </a:cubicBezTo>
                  <a:cubicBezTo>
                    <a:pt x="714904" y="32808"/>
                    <a:pt x="698500" y="44450"/>
                    <a:pt x="698500" y="44450"/>
                  </a:cubicBezTo>
                  <a:cubicBezTo>
                    <a:pt x="684213" y="53975"/>
                    <a:pt x="659341" y="71438"/>
                    <a:pt x="641350" y="82550"/>
                  </a:cubicBezTo>
                  <a:cubicBezTo>
                    <a:pt x="623359" y="93662"/>
                    <a:pt x="601662" y="104246"/>
                    <a:pt x="590550" y="111125"/>
                  </a:cubicBezTo>
                  <a:cubicBezTo>
                    <a:pt x="579438" y="118004"/>
                    <a:pt x="582083" y="118533"/>
                    <a:pt x="574675" y="123825"/>
                  </a:cubicBezTo>
                  <a:cubicBezTo>
                    <a:pt x="567267" y="129117"/>
                    <a:pt x="555096" y="137054"/>
                    <a:pt x="546100" y="142875"/>
                  </a:cubicBezTo>
                  <a:cubicBezTo>
                    <a:pt x="537104" y="148696"/>
                    <a:pt x="532342" y="150283"/>
                    <a:pt x="520700" y="158750"/>
                  </a:cubicBezTo>
                  <a:cubicBezTo>
                    <a:pt x="509058" y="167217"/>
                    <a:pt x="476250" y="193675"/>
                    <a:pt x="476250" y="193675"/>
                  </a:cubicBezTo>
                  <a:lnTo>
                    <a:pt x="476250" y="193675"/>
                  </a:lnTo>
                  <a:cubicBezTo>
                    <a:pt x="470958" y="197908"/>
                    <a:pt x="461433" y="206375"/>
                    <a:pt x="444500" y="219075"/>
                  </a:cubicBezTo>
                  <a:cubicBezTo>
                    <a:pt x="427567" y="231775"/>
                    <a:pt x="398992" y="250296"/>
                    <a:pt x="374650" y="269875"/>
                  </a:cubicBezTo>
                  <a:cubicBezTo>
                    <a:pt x="350308" y="289454"/>
                    <a:pt x="298450" y="336550"/>
                    <a:pt x="298450" y="336550"/>
                  </a:cubicBezTo>
                  <a:cubicBezTo>
                    <a:pt x="274108" y="357717"/>
                    <a:pt x="247121" y="379413"/>
                    <a:pt x="228600" y="396875"/>
                  </a:cubicBezTo>
                  <a:cubicBezTo>
                    <a:pt x="210079" y="414338"/>
                    <a:pt x="207962" y="420688"/>
                    <a:pt x="187325" y="441325"/>
                  </a:cubicBezTo>
                  <a:cubicBezTo>
                    <a:pt x="166688" y="461962"/>
                    <a:pt x="123825" y="502708"/>
                    <a:pt x="104775" y="520700"/>
                  </a:cubicBezTo>
                  <a:cubicBezTo>
                    <a:pt x="85725" y="538692"/>
                    <a:pt x="85196" y="537104"/>
                    <a:pt x="73025" y="549275"/>
                  </a:cubicBezTo>
                  <a:cubicBezTo>
                    <a:pt x="60854" y="561446"/>
                    <a:pt x="43921" y="580496"/>
                    <a:pt x="31750" y="593725"/>
                  </a:cubicBezTo>
                  <a:cubicBezTo>
                    <a:pt x="19579" y="606954"/>
                    <a:pt x="0" y="628650"/>
                    <a:pt x="0" y="628650"/>
                  </a:cubicBez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Freeform 203"/>
            <p:cNvSpPr/>
            <p:nvPr/>
          </p:nvSpPr>
          <p:spPr>
            <a:xfrm>
              <a:off x="4851400" y="1546225"/>
              <a:ext cx="558800" cy="908050"/>
            </a:xfrm>
            <a:custGeom>
              <a:avLst/>
              <a:gdLst>
                <a:gd name="connsiteX0" fmla="*/ 558800 w 558800"/>
                <a:gd name="connsiteY0" fmla="*/ 0 h 908050"/>
                <a:gd name="connsiteX1" fmla="*/ 482600 w 558800"/>
                <a:gd name="connsiteY1" fmla="*/ 82550 h 908050"/>
                <a:gd name="connsiteX2" fmla="*/ 431800 w 558800"/>
                <a:gd name="connsiteY2" fmla="*/ 152400 h 908050"/>
                <a:gd name="connsiteX3" fmla="*/ 384175 w 558800"/>
                <a:gd name="connsiteY3" fmla="*/ 212725 h 908050"/>
                <a:gd name="connsiteX4" fmla="*/ 342900 w 558800"/>
                <a:gd name="connsiteY4" fmla="*/ 273050 h 908050"/>
                <a:gd name="connsiteX5" fmla="*/ 285750 w 558800"/>
                <a:gd name="connsiteY5" fmla="*/ 352425 h 908050"/>
                <a:gd name="connsiteX6" fmla="*/ 238125 w 558800"/>
                <a:gd name="connsiteY6" fmla="*/ 428625 h 908050"/>
                <a:gd name="connsiteX7" fmla="*/ 215900 w 558800"/>
                <a:gd name="connsiteY7" fmla="*/ 469900 h 908050"/>
                <a:gd name="connsiteX8" fmla="*/ 193675 w 558800"/>
                <a:gd name="connsiteY8" fmla="*/ 508000 h 908050"/>
                <a:gd name="connsiteX9" fmla="*/ 146050 w 558800"/>
                <a:gd name="connsiteY9" fmla="*/ 596900 h 908050"/>
                <a:gd name="connsiteX10" fmla="*/ 127000 w 558800"/>
                <a:gd name="connsiteY10" fmla="*/ 628650 h 908050"/>
                <a:gd name="connsiteX11" fmla="*/ 82550 w 558800"/>
                <a:gd name="connsiteY11" fmla="*/ 723900 h 908050"/>
                <a:gd name="connsiteX12" fmla="*/ 38100 w 558800"/>
                <a:gd name="connsiteY12" fmla="*/ 819150 h 908050"/>
                <a:gd name="connsiteX13" fmla="*/ 0 w 558800"/>
                <a:gd name="connsiteY13" fmla="*/ 908050 h 908050"/>
                <a:gd name="connsiteX14" fmla="*/ 0 w 558800"/>
                <a:gd name="connsiteY14" fmla="*/ 908050 h 90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8800" h="908050">
                  <a:moveTo>
                    <a:pt x="558800" y="0"/>
                  </a:moveTo>
                  <a:cubicBezTo>
                    <a:pt x="531283" y="28575"/>
                    <a:pt x="503767" y="57150"/>
                    <a:pt x="482600" y="82550"/>
                  </a:cubicBezTo>
                  <a:cubicBezTo>
                    <a:pt x="461433" y="107950"/>
                    <a:pt x="448204" y="130704"/>
                    <a:pt x="431800" y="152400"/>
                  </a:cubicBezTo>
                  <a:cubicBezTo>
                    <a:pt x="415396" y="174096"/>
                    <a:pt x="398992" y="192617"/>
                    <a:pt x="384175" y="212725"/>
                  </a:cubicBezTo>
                  <a:cubicBezTo>
                    <a:pt x="369358" y="232833"/>
                    <a:pt x="359304" y="249767"/>
                    <a:pt x="342900" y="273050"/>
                  </a:cubicBezTo>
                  <a:cubicBezTo>
                    <a:pt x="326496" y="296333"/>
                    <a:pt x="303212" y="326496"/>
                    <a:pt x="285750" y="352425"/>
                  </a:cubicBezTo>
                  <a:cubicBezTo>
                    <a:pt x="268288" y="378354"/>
                    <a:pt x="249767" y="409046"/>
                    <a:pt x="238125" y="428625"/>
                  </a:cubicBezTo>
                  <a:cubicBezTo>
                    <a:pt x="226483" y="448204"/>
                    <a:pt x="223308" y="456671"/>
                    <a:pt x="215900" y="469900"/>
                  </a:cubicBezTo>
                  <a:cubicBezTo>
                    <a:pt x="208492" y="483129"/>
                    <a:pt x="205317" y="486833"/>
                    <a:pt x="193675" y="508000"/>
                  </a:cubicBezTo>
                  <a:cubicBezTo>
                    <a:pt x="182033" y="529167"/>
                    <a:pt x="157162" y="576792"/>
                    <a:pt x="146050" y="596900"/>
                  </a:cubicBezTo>
                  <a:cubicBezTo>
                    <a:pt x="134938" y="617008"/>
                    <a:pt x="137583" y="607483"/>
                    <a:pt x="127000" y="628650"/>
                  </a:cubicBezTo>
                  <a:cubicBezTo>
                    <a:pt x="116417" y="649817"/>
                    <a:pt x="82550" y="723900"/>
                    <a:pt x="82550" y="723900"/>
                  </a:cubicBezTo>
                  <a:cubicBezTo>
                    <a:pt x="67733" y="755650"/>
                    <a:pt x="51858" y="788458"/>
                    <a:pt x="38100" y="819150"/>
                  </a:cubicBezTo>
                  <a:cubicBezTo>
                    <a:pt x="24342" y="849842"/>
                    <a:pt x="0" y="908050"/>
                    <a:pt x="0" y="908050"/>
                  </a:cubicBezTo>
                  <a:lnTo>
                    <a:pt x="0" y="908050"/>
                  </a:ln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Freeform 204"/>
            <p:cNvSpPr/>
            <p:nvPr/>
          </p:nvSpPr>
          <p:spPr>
            <a:xfrm>
              <a:off x="4641321" y="2454275"/>
              <a:ext cx="203729" cy="1012825"/>
            </a:xfrm>
            <a:custGeom>
              <a:avLst/>
              <a:gdLst>
                <a:gd name="connsiteX0" fmla="*/ 203729 w 203729"/>
                <a:gd name="connsiteY0" fmla="*/ 0 h 1012825"/>
                <a:gd name="connsiteX1" fmla="*/ 181504 w 203729"/>
                <a:gd name="connsiteY1" fmla="*/ 63500 h 1012825"/>
                <a:gd name="connsiteX2" fmla="*/ 146579 w 203729"/>
                <a:gd name="connsiteY2" fmla="*/ 174625 h 1012825"/>
                <a:gd name="connsiteX3" fmla="*/ 114829 w 203729"/>
                <a:gd name="connsiteY3" fmla="*/ 273050 h 1012825"/>
                <a:gd name="connsiteX4" fmla="*/ 86254 w 203729"/>
                <a:gd name="connsiteY4" fmla="*/ 381000 h 1012825"/>
                <a:gd name="connsiteX5" fmla="*/ 64029 w 203729"/>
                <a:gd name="connsiteY5" fmla="*/ 482600 h 1012825"/>
                <a:gd name="connsiteX6" fmla="*/ 44979 w 203729"/>
                <a:gd name="connsiteY6" fmla="*/ 600075 h 1012825"/>
                <a:gd name="connsiteX7" fmla="*/ 22754 w 203729"/>
                <a:gd name="connsiteY7" fmla="*/ 723900 h 1012825"/>
                <a:gd name="connsiteX8" fmla="*/ 13229 w 203729"/>
                <a:gd name="connsiteY8" fmla="*/ 815975 h 1012825"/>
                <a:gd name="connsiteX9" fmla="*/ 3704 w 203729"/>
                <a:gd name="connsiteY9" fmla="*/ 908050 h 1012825"/>
                <a:gd name="connsiteX10" fmla="*/ 529 w 203729"/>
                <a:gd name="connsiteY10" fmla="*/ 955675 h 1012825"/>
                <a:gd name="connsiteX11" fmla="*/ 529 w 203729"/>
                <a:gd name="connsiteY11" fmla="*/ 1012825 h 101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729" h="1012825">
                  <a:moveTo>
                    <a:pt x="203729" y="0"/>
                  </a:moveTo>
                  <a:cubicBezTo>
                    <a:pt x="197379" y="17198"/>
                    <a:pt x="191029" y="34396"/>
                    <a:pt x="181504" y="63500"/>
                  </a:cubicBezTo>
                  <a:cubicBezTo>
                    <a:pt x="171979" y="92604"/>
                    <a:pt x="157692" y="139700"/>
                    <a:pt x="146579" y="174625"/>
                  </a:cubicBezTo>
                  <a:cubicBezTo>
                    <a:pt x="135467" y="209550"/>
                    <a:pt x="124883" y="238654"/>
                    <a:pt x="114829" y="273050"/>
                  </a:cubicBezTo>
                  <a:cubicBezTo>
                    <a:pt x="104775" y="307446"/>
                    <a:pt x="94721" y="346075"/>
                    <a:pt x="86254" y="381000"/>
                  </a:cubicBezTo>
                  <a:cubicBezTo>
                    <a:pt x="77787" y="415925"/>
                    <a:pt x="70908" y="446088"/>
                    <a:pt x="64029" y="482600"/>
                  </a:cubicBezTo>
                  <a:cubicBezTo>
                    <a:pt x="57150" y="519112"/>
                    <a:pt x="51858" y="559858"/>
                    <a:pt x="44979" y="600075"/>
                  </a:cubicBezTo>
                  <a:cubicBezTo>
                    <a:pt x="38100" y="640292"/>
                    <a:pt x="28046" y="687917"/>
                    <a:pt x="22754" y="723900"/>
                  </a:cubicBezTo>
                  <a:cubicBezTo>
                    <a:pt x="17462" y="759883"/>
                    <a:pt x="13229" y="815975"/>
                    <a:pt x="13229" y="815975"/>
                  </a:cubicBezTo>
                  <a:cubicBezTo>
                    <a:pt x="10054" y="846667"/>
                    <a:pt x="5821" y="884767"/>
                    <a:pt x="3704" y="908050"/>
                  </a:cubicBezTo>
                  <a:cubicBezTo>
                    <a:pt x="1587" y="931333"/>
                    <a:pt x="1058" y="938213"/>
                    <a:pt x="529" y="955675"/>
                  </a:cubicBezTo>
                  <a:cubicBezTo>
                    <a:pt x="0" y="973137"/>
                    <a:pt x="529" y="1012825"/>
                    <a:pt x="529" y="1012825"/>
                  </a:cubicBez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Freeform 205"/>
            <p:cNvSpPr/>
            <p:nvPr/>
          </p:nvSpPr>
          <p:spPr>
            <a:xfrm>
              <a:off x="4638146" y="3463925"/>
              <a:ext cx="365654" cy="1568450"/>
            </a:xfrm>
            <a:custGeom>
              <a:avLst/>
              <a:gdLst>
                <a:gd name="connsiteX0" fmla="*/ 529 w 365654"/>
                <a:gd name="connsiteY0" fmla="*/ 0 h 1568450"/>
                <a:gd name="connsiteX1" fmla="*/ 529 w 365654"/>
                <a:gd name="connsiteY1" fmla="*/ 79375 h 1568450"/>
                <a:gd name="connsiteX2" fmla="*/ 529 w 365654"/>
                <a:gd name="connsiteY2" fmla="*/ 212725 h 1568450"/>
                <a:gd name="connsiteX3" fmla="*/ 3704 w 365654"/>
                <a:gd name="connsiteY3" fmla="*/ 336550 h 1568450"/>
                <a:gd name="connsiteX4" fmla="*/ 13229 w 365654"/>
                <a:gd name="connsiteY4" fmla="*/ 415925 h 1568450"/>
                <a:gd name="connsiteX5" fmla="*/ 19579 w 365654"/>
                <a:gd name="connsiteY5" fmla="*/ 495300 h 1568450"/>
                <a:gd name="connsiteX6" fmla="*/ 22754 w 365654"/>
                <a:gd name="connsiteY6" fmla="*/ 536575 h 1568450"/>
                <a:gd name="connsiteX7" fmla="*/ 32279 w 365654"/>
                <a:gd name="connsiteY7" fmla="*/ 581025 h 1568450"/>
                <a:gd name="connsiteX8" fmla="*/ 51329 w 365654"/>
                <a:gd name="connsiteY8" fmla="*/ 669925 h 1568450"/>
                <a:gd name="connsiteX9" fmla="*/ 64029 w 365654"/>
                <a:gd name="connsiteY9" fmla="*/ 771525 h 1568450"/>
                <a:gd name="connsiteX10" fmla="*/ 89429 w 365654"/>
                <a:gd name="connsiteY10" fmla="*/ 860425 h 1568450"/>
                <a:gd name="connsiteX11" fmla="*/ 121179 w 365654"/>
                <a:gd name="connsiteY11" fmla="*/ 977900 h 1568450"/>
                <a:gd name="connsiteX12" fmla="*/ 156104 w 365654"/>
                <a:gd name="connsiteY12" fmla="*/ 1092200 h 1568450"/>
                <a:gd name="connsiteX13" fmla="*/ 200554 w 365654"/>
                <a:gd name="connsiteY13" fmla="*/ 1219200 h 1568450"/>
                <a:gd name="connsiteX14" fmla="*/ 248179 w 365654"/>
                <a:gd name="connsiteY14" fmla="*/ 1339850 h 1568450"/>
                <a:gd name="connsiteX15" fmla="*/ 302154 w 365654"/>
                <a:gd name="connsiteY15" fmla="*/ 1450975 h 1568450"/>
                <a:gd name="connsiteX16" fmla="*/ 365654 w 365654"/>
                <a:gd name="connsiteY16" fmla="*/ 1568450 h 1568450"/>
                <a:gd name="connsiteX17" fmla="*/ 365654 w 365654"/>
                <a:gd name="connsiteY17" fmla="*/ 1568450 h 156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5654" h="1568450">
                  <a:moveTo>
                    <a:pt x="529" y="0"/>
                  </a:moveTo>
                  <a:lnTo>
                    <a:pt x="529" y="79375"/>
                  </a:lnTo>
                  <a:cubicBezTo>
                    <a:pt x="529" y="114829"/>
                    <a:pt x="0" y="169863"/>
                    <a:pt x="529" y="212725"/>
                  </a:cubicBezTo>
                  <a:cubicBezTo>
                    <a:pt x="1058" y="255587"/>
                    <a:pt x="1587" y="302683"/>
                    <a:pt x="3704" y="336550"/>
                  </a:cubicBezTo>
                  <a:cubicBezTo>
                    <a:pt x="5821" y="370417"/>
                    <a:pt x="10583" y="389467"/>
                    <a:pt x="13229" y="415925"/>
                  </a:cubicBezTo>
                  <a:cubicBezTo>
                    <a:pt x="15875" y="442383"/>
                    <a:pt x="17992" y="475192"/>
                    <a:pt x="19579" y="495300"/>
                  </a:cubicBezTo>
                  <a:cubicBezTo>
                    <a:pt x="21167" y="515408"/>
                    <a:pt x="20637" y="522288"/>
                    <a:pt x="22754" y="536575"/>
                  </a:cubicBezTo>
                  <a:cubicBezTo>
                    <a:pt x="24871" y="550863"/>
                    <a:pt x="32279" y="581025"/>
                    <a:pt x="32279" y="581025"/>
                  </a:cubicBezTo>
                  <a:cubicBezTo>
                    <a:pt x="37042" y="603250"/>
                    <a:pt x="46037" y="638175"/>
                    <a:pt x="51329" y="669925"/>
                  </a:cubicBezTo>
                  <a:cubicBezTo>
                    <a:pt x="56621" y="701675"/>
                    <a:pt x="57679" y="739775"/>
                    <a:pt x="64029" y="771525"/>
                  </a:cubicBezTo>
                  <a:cubicBezTo>
                    <a:pt x="70379" y="803275"/>
                    <a:pt x="79904" y="826029"/>
                    <a:pt x="89429" y="860425"/>
                  </a:cubicBezTo>
                  <a:cubicBezTo>
                    <a:pt x="98954" y="894821"/>
                    <a:pt x="110067" y="939271"/>
                    <a:pt x="121179" y="977900"/>
                  </a:cubicBezTo>
                  <a:cubicBezTo>
                    <a:pt x="132291" y="1016529"/>
                    <a:pt x="142875" y="1051983"/>
                    <a:pt x="156104" y="1092200"/>
                  </a:cubicBezTo>
                  <a:cubicBezTo>
                    <a:pt x="169333" y="1132417"/>
                    <a:pt x="185208" y="1177925"/>
                    <a:pt x="200554" y="1219200"/>
                  </a:cubicBezTo>
                  <a:cubicBezTo>
                    <a:pt x="215900" y="1260475"/>
                    <a:pt x="231246" y="1301221"/>
                    <a:pt x="248179" y="1339850"/>
                  </a:cubicBezTo>
                  <a:cubicBezTo>
                    <a:pt x="265112" y="1378479"/>
                    <a:pt x="282575" y="1412875"/>
                    <a:pt x="302154" y="1450975"/>
                  </a:cubicBezTo>
                  <a:cubicBezTo>
                    <a:pt x="321733" y="1489075"/>
                    <a:pt x="365654" y="1568450"/>
                    <a:pt x="365654" y="1568450"/>
                  </a:cubicBezTo>
                  <a:lnTo>
                    <a:pt x="365654" y="1568450"/>
                  </a:ln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Freeform 206"/>
            <p:cNvSpPr/>
            <p:nvPr/>
          </p:nvSpPr>
          <p:spPr>
            <a:xfrm>
              <a:off x="5000625" y="5029200"/>
              <a:ext cx="466725" cy="628650"/>
            </a:xfrm>
            <a:custGeom>
              <a:avLst/>
              <a:gdLst>
                <a:gd name="connsiteX0" fmla="*/ 0 w 466725"/>
                <a:gd name="connsiteY0" fmla="*/ 0 h 628650"/>
                <a:gd name="connsiteX1" fmla="*/ 31750 w 466725"/>
                <a:gd name="connsiteY1" fmla="*/ 63500 h 628650"/>
                <a:gd name="connsiteX2" fmla="*/ 85725 w 466725"/>
                <a:gd name="connsiteY2" fmla="*/ 158750 h 628650"/>
                <a:gd name="connsiteX3" fmla="*/ 117475 w 466725"/>
                <a:gd name="connsiteY3" fmla="*/ 212725 h 628650"/>
                <a:gd name="connsiteX4" fmla="*/ 180975 w 466725"/>
                <a:gd name="connsiteY4" fmla="*/ 314325 h 628650"/>
                <a:gd name="connsiteX5" fmla="*/ 250825 w 466725"/>
                <a:gd name="connsiteY5" fmla="*/ 396875 h 628650"/>
                <a:gd name="connsiteX6" fmla="*/ 317500 w 466725"/>
                <a:gd name="connsiteY6" fmla="*/ 476250 h 628650"/>
                <a:gd name="connsiteX7" fmla="*/ 387350 w 466725"/>
                <a:gd name="connsiteY7" fmla="*/ 549275 h 628650"/>
                <a:gd name="connsiteX8" fmla="*/ 409575 w 466725"/>
                <a:gd name="connsiteY8" fmla="*/ 577850 h 628650"/>
                <a:gd name="connsiteX9" fmla="*/ 466725 w 466725"/>
                <a:gd name="connsiteY9" fmla="*/ 628650 h 628650"/>
                <a:gd name="connsiteX10" fmla="*/ 466725 w 466725"/>
                <a:gd name="connsiteY10" fmla="*/ 628650 h 628650"/>
                <a:gd name="connsiteX11" fmla="*/ 466725 w 466725"/>
                <a:gd name="connsiteY11" fmla="*/ 628650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725" h="628650">
                  <a:moveTo>
                    <a:pt x="0" y="0"/>
                  </a:moveTo>
                  <a:cubicBezTo>
                    <a:pt x="8731" y="18521"/>
                    <a:pt x="17463" y="37042"/>
                    <a:pt x="31750" y="63500"/>
                  </a:cubicBezTo>
                  <a:cubicBezTo>
                    <a:pt x="46037" y="89958"/>
                    <a:pt x="71438" y="133879"/>
                    <a:pt x="85725" y="158750"/>
                  </a:cubicBezTo>
                  <a:cubicBezTo>
                    <a:pt x="100013" y="183621"/>
                    <a:pt x="101600" y="186796"/>
                    <a:pt x="117475" y="212725"/>
                  </a:cubicBezTo>
                  <a:cubicBezTo>
                    <a:pt x="133350" y="238654"/>
                    <a:pt x="158750" y="283633"/>
                    <a:pt x="180975" y="314325"/>
                  </a:cubicBezTo>
                  <a:cubicBezTo>
                    <a:pt x="203200" y="345017"/>
                    <a:pt x="250825" y="396875"/>
                    <a:pt x="250825" y="396875"/>
                  </a:cubicBezTo>
                  <a:cubicBezTo>
                    <a:pt x="273579" y="423863"/>
                    <a:pt x="294746" y="450850"/>
                    <a:pt x="317500" y="476250"/>
                  </a:cubicBezTo>
                  <a:cubicBezTo>
                    <a:pt x="340254" y="501650"/>
                    <a:pt x="372004" y="532342"/>
                    <a:pt x="387350" y="549275"/>
                  </a:cubicBezTo>
                  <a:cubicBezTo>
                    <a:pt x="402696" y="566208"/>
                    <a:pt x="396346" y="564621"/>
                    <a:pt x="409575" y="577850"/>
                  </a:cubicBezTo>
                  <a:cubicBezTo>
                    <a:pt x="422804" y="591079"/>
                    <a:pt x="466725" y="628650"/>
                    <a:pt x="466725" y="628650"/>
                  </a:cubicBezTo>
                  <a:lnTo>
                    <a:pt x="466725" y="628650"/>
                  </a:lnTo>
                  <a:lnTo>
                    <a:pt x="466725" y="628650"/>
                  </a:ln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Freeform 207"/>
            <p:cNvSpPr/>
            <p:nvPr/>
          </p:nvSpPr>
          <p:spPr>
            <a:xfrm>
              <a:off x="5467350" y="5661025"/>
              <a:ext cx="901700" cy="434975"/>
            </a:xfrm>
            <a:custGeom>
              <a:avLst/>
              <a:gdLst>
                <a:gd name="connsiteX0" fmla="*/ 0 w 901700"/>
                <a:gd name="connsiteY0" fmla="*/ 0 h 434975"/>
                <a:gd name="connsiteX1" fmla="*/ 85725 w 901700"/>
                <a:gd name="connsiteY1" fmla="*/ 66675 h 434975"/>
                <a:gd name="connsiteX2" fmla="*/ 149225 w 901700"/>
                <a:gd name="connsiteY2" fmla="*/ 117475 h 434975"/>
                <a:gd name="connsiteX3" fmla="*/ 206375 w 901700"/>
                <a:gd name="connsiteY3" fmla="*/ 158750 h 434975"/>
                <a:gd name="connsiteX4" fmla="*/ 257175 w 901700"/>
                <a:gd name="connsiteY4" fmla="*/ 187325 h 434975"/>
                <a:gd name="connsiteX5" fmla="*/ 323850 w 901700"/>
                <a:gd name="connsiteY5" fmla="*/ 231775 h 434975"/>
                <a:gd name="connsiteX6" fmla="*/ 409575 w 901700"/>
                <a:gd name="connsiteY6" fmla="*/ 276225 h 434975"/>
                <a:gd name="connsiteX7" fmla="*/ 450850 w 901700"/>
                <a:gd name="connsiteY7" fmla="*/ 295275 h 434975"/>
                <a:gd name="connsiteX8" fmla="*/ 495300 w 901700"/>
                <a:gd name="connsiteY8" fmla="*/ 314325 h 434975"/>
                <a:gd name="connsiteX9" fmla="*/ 596900 w 901700"/>
                <a:gd name="connsiteY9" fmla="*/ 358775 h 434975"/>
                <a:gd name="connsiteX10" fmla="*/ 679450 w 901700"/>
                <a:gd name="connsiteY10" fmla="*/ 377825 h 434975"/>
                <a:gd name="connsiteX11" fmla="*/ 733425 w 901700"/>
                <a:gd name="connsiteY11" fmla="*/ 396875 h 434975"/>
                <a:gd name="connsiteX12" fmla="*/ 854075 w 901700"/>
                <a:gd name="connsiteY12" fmla="*/ 425450 h 434975"/>
                <a:gd name="connsiteX13" fmla="*/ 901700 w 901700"/>
                <a:gd name="connsiteY13" fmla="*/ 434975 h 43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01700" h="434975">
                  <a:moveTo>
                    <a:pt x="0" y="0"/>
                  </a:moveTo>
                  <a:lnTo>
                    <a:pt x="85725" y="66675"/>
                  </a:lnTo>
                  <a:cubicBezTo>
                    <a:pt x="110596" y="86254"/>
                    <a:pt x="129117" y="102129"/>
                    <a:pt x="149225" y="117475"/>
                  </a:cubicBezTo>
                  <a:cubicBezTo>
                    <a:pt x="169333" y="132821"/>
                    <a:pt x="188383" y="147108"/>
                    <a:pt x="206375" y="158750"/>
                  </a:cubicBezTo>
                  <a:cubicBezTo>
                    <a:pt x="224367" y="170392"/>
                    <a:pt x="237596" y="175154"/>
                    <a:pt x="257175" y="187325"/>
                  </a:cubicBezTo>
                  <a:cubicBezTo>
                    <a:pt x="276754" y="199496"/>
                    <a:pt x="298450" y="216958"/>
                    <a:pt x="323850" y="231775"/>
                  </a:cubicBezTo>
                  <a:cubicBezTo>
                    <a:pt x="349250" y="246592"/>
                    <a:pt x="388408" y="265642"/>
                    <a:pt x="409575" y="276225"/>
                  </a:cubicBezTo>
                  <a:cubicBezTo>
                    <a:pt x="430742" y="286808"/>
                    <a:pt x="436562" y="288925"/>
                    <a:pt x="450850" y="295275"/>
                  </a:cubicBezTo>
                  <a:cubicBezTo>
                    <a:pt x="465138" y="301625"/>
                    <a:pt x="495300" y="314325"/>
                    <a:pt x="495300" y="314325"/>
                  </a:cubicBezTo>
                  <a:cubicBezTo>
                    <a:pt x="519642" y="324908"/>
                    <a:pt x="566208" y="348192"/>
                    <a:pt x="596900" y="358775"/>
                  </a:cubicBezTo>
                  <a:cubicBezTo>
                    <a:pt x="627592" y="369358"/>
                    <a:pt x="656696" y="371475"/>
                    <a:pt x="679450" y="377825"/>
                  </a:cubicBezTo>
                  <a:cubicBezTo>
                    <a:pt x="702204" y="384175"/>
                    <a:pt x="704321" y="388938"/>
                    <a:pt x="733425" y="396875"/>
                  </a:cubicBezTo>
                  <a:cubicBezTo>
                    <a:pt x="762529" y="404812"/>
                    <a:pt x="826029" y="419100"/>
                    <a:pt x="854075" y="425450"/>
                  </a:cubicBezTo>
                  <a:cubicBezTo>
                    <a:pt x="882121" y="431800"/>
                    <a:pt x="891910" y="433387"/>
                    <a:pt x="901700" y="434975"/>
                  </a:cubicBez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Freeform 208"/>
            <p:cNvSpPr/>
            <p:nvPr/>
          </p:nvSpPr>
          <p:spPr>
            <a:xfrm>
              <a:off x="6372225" y="5311775"/>
              <a:ext cx="1755775" cy="805392"/>
            </a:xfrm>
            <a:custGeom>
              <a:avLst/>
              <a:gdLst>
                <a:gd name="connsiteX0" fmla="*/ 0 w 1755775"/>
                <a:gd name="connsiteY0" fmla="*/ 787400 h 805392"/>
                <a:gd name="connsiteX1" fmla="*/ 98425 w 1755775"/>
                <a:gd name="connsiteY1" fmla="*/ 793750 h 805392"/>
                <a:gd name="connsiteX2" fmla="*/ 190500 w 1755775"/>
                <a:gd name="connsiteY2" fmla="*/ 803275 h 805392"/>
                <a:gd name="connsiteX3" fmla="*/ 317500 w 1755775"/>
                <a:gd name="connsiteY3" fmla="*/ 803275 h 805392"/>
                <a:gd name="connsiteX4" fmla="*/ 473075 w 1755775"/>
                <a:gd name="connsiteY4" fmla="*/ 790575 h 805392"/>
                <a:gd name="connsiteX5" fmla="*/ 590550 w 1755775"/>
                <a:gd name="connsiteY5" fmla="*/ 771525 h 805392"/>
                <a:gd name="connsiteX6" fmla="*/ 704850 w 1755775"/>
                <a:gd name="connsiteY6" fmla="*/ 749300 h 805392"/>
                <a:gd name="connsiteX7" fmla="*/ 812800 w 1755775"/>
                <a:gd name="connsiteY7" fmla="*/ 723900 h 805392"/>
                <a:gd name="connsiteX8" fmla="*/ 889000 w 1755775"/>
                <a:gd name="connsiteY8" fmla="*/ 692150 h 805392"/>
                <a:gd name="connsiteX9" fmla="*/ 987425 w 1755775"/>
                <a:gd name="connsiteY9" fmla="*/ 654050 h 805392"/>
                <a:gd name="connsiteX10" fmla="*/ 1089025 w 1755775"/>
                <a:gd name="connsiteY10" fmla="*/ 609600 h 805392"/>
                <a:gd name="connsiteX11" fmla="*/ 1190625 w 1755775"/>
                <a:gd name="connsiteY11" fmla="*/ 542925 h 805392"/>
                <a:gd name="connsiteX12" fmla="*/ 1257300 w 1755775"/>
                <a:gd name="connsiteY12" fmla="*/ 498475 h 805392"/>
                <a:gd name="connsiteX13" fmla="*/ 1301750 w 1755775"/>
                <a:gd name="connsiteY13" fmla="*/ 473075 h 805392"/>
                <a:gd name="connsiteX14" fmla="*/ 1365250 w 1755775"/>
                <a:gd name="connsiteY14" fmla="*/ 431800 h 805392"/>
                <a:gd name="connsiteX15" fmla="*/ 1406525 w 1755775"/>
                <a:gd name="connsiteY15" fmla="*/ 384175 h 805392"/>
                <a:gd name="connsiteX16" fmla="*/ 1489075 w 1755775"/>
                <a:gd name="connsiteY16" fmla="*/ 323850 h 805392"/>
                <a:gd name="connsiteX17" fmla="*/ 1558925 w 1755775"/>
                <a:gd name="connsiteY17" fmla="*/ 247650 h 805392"/>
                <a:gd name="connsiteX18" fmla="*/ 1628775 w 1755775"/>
                <a:gd name="connsiteY18" fmla="*/ 168275 h 805392"/>
                <a:gd name="connsiteX19" fmla="*/ 1695450 w 1755775"/>
                <a:gd name="connsiteY19" fmla="*/ 69850 h 805392"/>
                <a:gd name="connsiteX20" fmla="*/ 1733550 w 1755775"/>
                <a:gd name="connsiteY20" fmla="*/ 34925 h 805392"/>
                <a:gd name="connsiteX21" fmla="*/ 1755775 w 1755775"/>
                <a:gd name="connsiteY21" fmla="*/ 0 h 805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55775" h="805392">
                  <a:moveTo>
                    <a:pt x="0" y="787400"/>
                  </a:moveTo>
                  <a:lnTo>
                    <a:pt x="98425" y="793750"/>
                  </a:lnTo>
                  <a:cubicBezTo>
                    <a:pt x="130175" y="796396"/>
                    <a:pt x="153988" y="801688"/>
                    <a:pt x="190500" y="803275"/>
                  </a:cubicBezTo>
                  <a:cubicBezTo>
                    <a:pt x="227012" y="804862"/>
                    <a:pt x="270404" y="805392"/>
                    <a:pt x="317500" y="803275"/>
                  </a:cubicBezTo>
                  <a:cubicBezTo>
                    <a:pt x="364596" y="801158"/>
                    <a:pt x="427567" y="795867"/>
                    <a:pt x="473075" y="790575"/>
                  </a:cubicBezTo>
                  <a:cubicBezTo>
                    <a:pt x="518583" y="785283"/>
                    <a:pt x="551921" y="778404"/>
                    <a:pt x="590550" y="771525"/>
                  </a:cubicBezTo>
                  <a:cubicBezTo>
                    <a:pt x="629179" y="764646"/>
                    <a:pt x="667808" y="757238"/>
                    <a:pt x="704850" y="749300"/>
                  </a:cubicBezTo>
                  <a:cubicBezTo>
                    <a:pt x="741892" y="741363"/>
                    <a:pt x="782108" y="733425"/>
                    <a:pt x="812800" y="723900"/>
                  </a:cubicBezTo>
                  <a:cubicBezTo>
                    <a:pt x="843492" y="714375"/>
                    <a:pt x="859896" y="703792"/>
                    <a:pt x="889000" y="692150"/>
                  </a:cubicBezTo>
                  <a:cubicBezTo>
                    <a:pt x="918104" y="680508"/>
                    <a:pt x="954088" y="667808"/>
                    <a:pt x="987425" y="654050"/>
                  </a:cubicBezTo>
                  <a:cubicBezTo>
                    <a:pt x="1020762" y="640292"/>
                    <a:pt x="1055158" y="628121"/>
                    <a:pt x="1089025" y="609600"/>
                  </a:cubicBezTo>
                  <a:cubicBezTo>
                    <a:pt x="1122892" y="591079"/>
                    <a:pt x="1190625" y="542925"/>
                    <a:pt x="1190625" y="542925"/>
                  </a:cubicBezTo>
                  <a:cubicBezTo>
                    <a:pt x="1218671" y="524404"/>
                    <a:pt x="1238779" y="510117"/>
                    <a:pt x="1257300" y="498475"/>
                  </a:cubicBezTo>
                  <a:cubicBezTo>
                    <a:pt x="1275821" y="486833"/>
                    <a:pt x="1283759" y="484187"/>
                    <a:pt x="1301750" y="473075"/>
                  </a:cubicBezTo>
                  <a:cubicBezTo>
                    <a:pt x="1319741" y="461963"/>
                    <a:pt x="1347788" y="446617"/>
                    <a:pt x="1365250" y="431800"/>
                  </a:cubicBezTo>
                  <a:cubicBezTo>
                    <a:pt x="1382712" y="416983"/>
                    <a:pt x="1385888" y="402167"/>
                    <a:pt x="1406525" y="384175"/>
                  </a:cubicBezTo>
                  <a:cubicBezTo>
                    <a:pt x="1427163" y="366183"/>
                    <a:pt x="1463675" y="346604"/>
                    <a:pt x="1489075" y="323850"/>
                  </a:cubicBezTo>
                  <a:cubicBezTo>
                    <a:pt x="1514475" y="301096"/>
                    <a:pt x="1535642" y="273579"/>
                    <a:pt x="1558925" y="247650"/>
                  </a:cubicBezTo>
                  <a:cubicBezTo>
                    <a:pt x="1582208" y="221721"/>
                    <a:pt x="1606021" y="197908"/>
                    <a:pt x="1628775" y="168275"/>
                  </a:cubicBezTo>
                  <a:cubicBezTo>
                    <a:pt x="1651529" y="138642"/>
                    <a:pt x="1677988" y="92075"/>
                    <a:pt x="1695450" y="69850"/>
                  </a:cubicBezTo>
                  <a:cubicBezTo>
                    <a:pt x="1712912" y="47625"/>
                    <a:pt x="1723496" y="46567"/>
                    <a:pt x="1733550" y="34925"/>
                  </a:cubicBezTo>
                  <a:cubicBezTo>
                    <a:pt x="1743604" y="23283"/>
                    <a:pt x="1755775" y="0"/>
                    <a:pt x="1755775" y="0"/>
                  </a:cubicBez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Freeform 209"/>
            <p:cNvSpPr/>
            <p:nvPr/>
          </p:nvSpPr>
          <p:spPr>
            <a:xfrm>
              <a:off x="8013700" y="3908425"/>
              <a:ext cx="295804" cy="1400175"/>
            </a:xfrm>
            <a:custGeom>
              <a:avLst/>
              <a:gdLst>
                <a:gd name="connsiteX0" fmla="*/ 114300 w 295804"/>
                <a:gd name="connsiteY0" fmla="*/ 1400175 h 1400175"/>
                <a:gd name="connsiteX1" fmla="*/ 149225 w 295804"/>
                <a:gd name="connsiteY1" fmla="*/ 1343025 h 1400175"/>
                <a:gd name="connsiteX2" fmla="*/ 206375 w 295804"/>
                <a:gd name="connsiteY2" fmla="*/ 1206500 h 1400175"/>
                <a:gd name="connsiteX3" fmla="*/ 247650 w 295804"/>
                <a:gd name="connsiteY3" fmla="*/ 1108075 h 1400175"/>
                <a:gd name="connsiteX4" fmla="*/ 273050 w 295804"/>
                <a:gd name="connsiteY4" fmla="*/ 996950 h 1400175"/>
                <a:gd name="connsiteX5" fmla="*/ 288925 w 295804"/>
                <a:gd name="connsiteY5" fmla="*/ 889000 h 1400175"/>
                <a:gd name="connsiteX6" fmla="*/ 295275 w 295804"/>
                <a:gd name="connsiteY6" fmla="*/ 796925 h 1400175"/>
                <a:gd name="connsiteX7" fmla="*/ 292100 w 295804"/>
                <a:gd name="connsiteY7" fmla="*/ 650875 h 1400175"/>
                <a:gd name="connsiteX8" fmla="*/ 273050 w 295804"/>
                <a:gd name="connsiteY8" fmla="*/ 536575 h 1400175"/>
                <a:gd name="connsiteX9" fmla="*/ 260350 w 295804"/>
                <a:gd name="connsiteY9" fmla="*/ 463550 h 1400175"/>
                <a:gd name="connsiteX10" fmla="*/ 225425 w 295804"/>
                <a:gd name="connsiteY10" fmla="*/ 365125 h 1400175"/>
                <a:gd name="connsiteX11" fmla="*/ 206375 w 295804"/>
                <a:gd name="connsiteY11" fmla="*/ 314325 h 1400175"/>
                <a:gd name="connsiteX12" fmla="*/ 158750 w 295804"/>
                <a:gd name="connsiteY12" fmla="*/ 215900 h 1400175"/>
                <a:gd name="connsiteX13" fmla="*/ 127000 w 295804"/>
                <a:gd name="connsiteY13" fmla="*/ 158750 h 1400175"/>
                <a:gd name="connsiteX14" fmla="*/ 101600 w 295804"/>
                <a:gd name="connsiteY14" fmla="*/ 120650 h 1400175"/>
                <a:gd name="connsiteX15" fmla="*/ 50800 w 295804"/>
                <a:gd name="connsiteY15" fmla="*/ 38100 h 1400175"/>
                <a:gd name="connsiteX16" fmla="*/ 0 w 295804"/>
                <a:gd name="connsiteY16" fmla="*/ 0 h 1400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5804" h="1400175">
                  <a:moveTo>
                    <a:pt x="114300" y="1400175"/>
                  </a:moveTo>
                  <a:cubicBezTo>
                    <a:pt x="124089" y="1387739"/>
                    <a:pt x="133879" y="1375304"/>
                    <a:pt x="149225" y="1343025"/>
                  </a:cubicBezTo>
                  <a:cubicBezTo>
                    <a:pt x="164571" y="1310746"/>
                    <a:pt x="206375" y="1206500"/>
                    <a:pt x="206375" y="1206500"/>
                  </a:cubicBezTo>
                  <a:cubicBezTo>
                    <a:pt x="222779" y="1167342"/>
                    <a:pt x="236538" y="1143000"/>
                    <a:pt x="247650" y="1108075"/>
                  </a:cubicBezTo>
                  <a:cubicBezTo>
                    <a:pt x="258763" y="1073150"/>
                    <a:pt x="266171" y="1033462"/>
                    <a:pt x="273050" y="996950"/>
                  </a:cubicBezTo>
                  <a:cubicBezTo>
                    <a:pt x="279929" y="960438"/>
                    <a:pt x="285221" y="922338"/>
                    <a:pt x="288925" y="889000"/>
                  </a:cubicBezTo>
                  <a:cubicBezTo>
                    <a:pt x="292629" y="855662"/>
                    <a:pt x="294746" y="836612"/>
                    <a:pt x="295275" y="796925"/>
                  </a:cubicBezTo>
                  <a:cubicBezTo>
                    <a:pt x="295804" y="757238"/>
                    <a:pt x="295804" y="694267"/>
                    <a:pt x="292100" y="650875"/>
                  </a:cubicBezTo>
                  <a:cubicBezTo>
                    <a:pt x="288396" y="607483"/>
                    <a:pt x="278342" y="567796"/>
                    <a:pt x="273050" y="536575"/>
                  </a:cubicBezTo>
                  <a:cubicBezTo>
                    <a:pt x="267758" y="505354"/>
                    <a:pt x="268288" y="492125"/>
                    <a:pt x="260350" y="463550"/>
                  </a:cubicBezTo>
                  <a:cubicBezTo>
                    <a:pt x="252412" y="434975"/>
                    <a:pt x="234421" y="389996"/>
                    <a:pt x="225425" y="365125"/>
                  </a:cubicBezTo>
                  <a:cubicBezTo>
                    <a:pt x="216429" y="340254"/>
                    <a:pt x="217487" y="339196"/>
                    <a:pt x="206375" y="314325"/>
                  </a:cubicBezTo>
                  <a:cubicBezTo>
                    <a:pt x="195263" y="289454"/>
                    <a:pt x="171979" y="241829"/>
                    <a:pt x="158750" y="215900"/>
                  </a:cubicBezTo>
                  <a:cubicBezTo>
                    <a:pt x="145521" y="189971"/>
                    <a:pt x="136525" y="174625"/>
                    <a:pt x="127000" y="158750"/>
                  </a:cubicBezTo>
                  <a:cubicBezTo>
                    <a:pt x="117475" y="142875"/>
                    <a:pt x="114300" y="140758"/>
                    <a:pt x="101600" y="120650"/>
                  </a:cubicBezTo>
                  <a:cubicBezTo>
                    <a:pt x="88900" y="100542"/>
                    <a:pt x="67733" y="58208"/>
                    <a:pt x="50800" y="38100"/>
                  </a:cubicBezTo>
                  <a:cubicBezTo>
                    <a:pt x="33867" y="17992"/>
                    <a:pt x="16933" y="8996"/>
                    <a:pt x="0" y="0"/>
                  </a:cubicBez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Freeform 210"/>
            <p:cNvSpPr/>
            <p:nvPr/>
          </p:nvSpPr>
          <p:spPr>
            <a:xfrm>
              <a:off x="6657975" y="3550179"/>
              <a:ext cx="1355725" cy="555096"/>
            </a:xfrm>
            <a:custGeom>
              <a:avLst/>
              <a:gdLst>
                <a:gd name="connsiteX0" fmla="*/ 1355725 w 1355725"/>
                <a:gd name="connsiteY0" fmla="*/ 351896 h 555096"/>
                <a:gd name="connsiteX1" fmla="*/ 1254125 w 1355725"/>
                <a:gd name="connsiteY1" fmla="*/ 253471 h 555096"/>
                <a:gd name="connsiteX2" fmla="*/ 1196975 w 1355725"/>
                <a:gd name="connsiteY2" fmla="*/ 202671 h 555096"/>
                <a:gd name="connsiteX3" fmla="*/ 1117600 w 1355725"/>
                <a:gd name="connsiteY3" fmla="*/ 148696 h 555096"/>
                <a:gd name="connsiteX4" fmla="*/ 1016000 w 1355725"/>
                <a:gd name="connsiteY4" fmla="*/ 91546 h 555096"/>
                <a:gd name="connsiteX5" fmla="*/ 933450 w 1355725"/>
                <a:gd name="connsiteY5" fmla="*/ 53446 h 555096"/>
                <a:gd name="connsiteX6" fmla="*/ 895350 w 1355725"/>
                <a:gd name="connsiteY6" fmla="*/ 37571 h 555096"/>
                <a:gd name="connsiteX7" fmla="*/ 844550 w 1355725"/>
                <a:gd name="connsiteY7" fmla="*/ 15346 h 555096"/>
                <a:gd name="connsiteX8" fmla="*/ 800100 w 1355725"/>
                <a:gd name="connsiteY8" fmla="*/ 12171 h 555096"/>
                <a:gd name="connsiteX9" fmla="*/ 704850 w 1355725"/>
                <a:gd name="connsiteY9" fmla="*/ 2646 h 555096"/>
                <a:gd name="connsiteX10" fmla="*/ 663575 w 1355725"/>
                <a:gd name="connsiteY10" fmla="*/ 2646 h 555096"/>
                <a:gd name="connsiteX11" fmla="*/ 628650 w 1355725"/>
                <a:gd name="connsiteY11" fmla="*/ 2646 h 555096"/>
                <a:gd name="connsiteX12" fmla="*/ 523875 w 1355725"/>
                <a:gd name="connsiteY12" fmla="*/ 18521 h 555096"/>
                <a:gd name="connsiteX13" fmla="*/ 473075 w 1355725"/>
                <a:gd name="connsiteY13" fmla="*/ 34396 h 555096"/>
                <a:gd name="connsiteX14" fmla="*/ 390525 w 1355725"/>
                <a:gd name="connsiteY14" fmla="*/ 66146 h 555096"/>
                <a:gd name="connsiteX15" fmla="*/ 317500 w 1355725"/>
                <a:gd name="connsiteY15" fmla="*/ 104246 h 555096"/>
                <a:gd name="connsiteX16" fmla="*/ 238125 w 1355725"/>
                <a:gd name="connsiteY16" fmla="*/ 164571 h 555096"/>
                <a:gd name="connsiteX17" fmla="*/ 180975 w 1355725"/>
                <a:gd name="connsiteY17" fmla="*/ 218546 h 555096"/>
                <a:gd name="connsiteX18" fmla="*/ 136525 w 1355725"/>
                <a:gd name="connsiteY18" fmla="*/ 269346 h 555096"/>
                <a:gd name="connsiteX19" fmla="*/ 92075 w 1355725"/>
                <a:gd name="connsiteY19" fmla="*/ 332846 h 555096"/>
                <a:gd name="connsiteX20" fmla="*/ 60325 w 1355725"/>
                <a:gd name="connsiteY20" fmla="*/ 396346 h 555096"/>
                <a:gd name="connsiteX21" fmla="*/ 34925 w 1355725"/>
                <a:gd name="connsiteY21" fmla="*/ 453496 h 555096"/>
                <a:gd name="connsiteX22" fmla="*/ 0 w 1355725"/>
                <a:gd name="connsiteY22" fmla="*/ 555096 h 555096"/>
                <a:gd name="connsiteX23" fmla="*/ 0 w 1355725"/>
                <a:gd name="connsiteY23" fmla="*/ 555096 h 555096"/>
                <a:gd name="connsiteX24" fmla="*/ 0 w 1355725"/>
                <a:gd name="connsiteY24" fmla="*/ 555096 h 55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55725" h="555096">
                  <a:moveTo>
                    <a:pt x="1355725" y="351896"/>
                  </a:moveTo>
                  <a:cubicBezTo>
                    <a:pt x="1318154" y="315119"/>
                    <a:pt x="1280583" y="278342"/>
                    <a:pt x="1254125" y="253471"/>
                  </a:cubicBezTo>
                  <a:cubicBezTo>
                    <a:pt x="1227667" y="228600"/>
                    <a:pt x="1219729" y="220134"/>
                    <a:pt x="1196975" y="202671"/>
                  </a:cubicBezTo>
                  <a:cubicBezTo>
                    <a:pt x="1174221" y="185209"/>
                    <a:pt x="1147763" y="167217"/>
                    <a:pt x="1117600" y="148696"/>
                  </a:cubicBezTo>
                  <a:cubicBezTo>
                    <a:pt x="1087438" y="130175"/>
                    <a:pt x="1046692" y="107421"/>
                    <a:pt x="1016000" y="91546"/>
                  </a:cubicBezTo>
                  <a:cubicBezTo>
                    <a:pt x="985308" y="75671"/>
                    <a:pt x="953558" y="62442"/>
                    <a:pt x="933450" y="53446"/>
                  </a:cubicBezTo>
                  <a:cubicBezTo>
                    <a:pt x="913342" y="44450"/>
                    <a:pt x="895350" y="37571"/>
                    <a:pt x="895350" y="37571"/>
                  </a:cubicBezTo>
                  <a:cubicBezTo>
                    <a:pt x="880533" y="31221"/>
                    <a:pt x="860425" y="19579"/>
                    <a:pt x="844550" y="15346"/>
                  </a:cubicBezTo>
                  <a:cubicBezTo>
                    <a:pt x="828675" y="11113"/>
                    <a:pt x="800100" y="12171"/>
                    <a:pt x="800100" y="12171"/>
                  </a:cubicBezTo>
                  <a:lnTo>
                    <a:pt x="704850" y="2646"/>
                  </a:lnTo>
                  <a:cubicBezTo>
                    <a:pt x="682096" y="1059"/>
                    <a:pt x="663575" y="2646"/>
                    <a:pt x="663575" y="2646"/>
                  </a:cubicBezTo>
                  <a:cubicBezTo>
                    <a:pt x="650875" y="2646"/>
                    <a:pt x="651933" y="0"/>
                    <a:pt x="628650" y="2646"/>
                  </a:cubicBezTo>
                  <a:cubicBezTo>
                    <a:pt x="605367" y="5292"/>
                    <a:pt x="549804" y="13229"/>
                    <a:pt x="523875" y="18521"/>
                  </a:cubicBezTo>
                  <a:cubicBezTo>
                    <a:pt x="497946" y="23813"/>
                    <a:pt x="495300" y="26459"/>
                    <a:pt x="473075" y="34396"/>
                  </a:cubicBezTo>
                  <a:cubicBezTo>
                    <a:pt x="450850" y="42334"/>
                    <a:pt x="416454" y="54504"/>
                    <a:pt x="390525" y="66146"/>
                  </a:cubicBezTo>
                  <a:cubicBezTo>
                    <a:pt x="364596" y="77788"/>
                    <a:pt x="342900" y="87842"/>
                    <a:pt x="317500" y="104246"/>
                  </a:cubicBezTo>
                  <a:cubicBezTo>
                    <a:pt x="292100" y="120650"/>
                    <a:pt x="260879" y="145521"/>
                    <a:pt x="238125" y="164571"/>
                  </a:cubicBezTo>
                  <a:cubicBezTo>
                    <a:pt x="215371" y="183621"/>
                    <a:pt x="197908" y="201084"/>
                    <a:pt x="180975" y="218546"/>
                  </a:cubicBezTo>
                  <a:cubicBezTo>
                    <a:pt x="164042" y="236008"/>
                    <a:pt x="151342" y="250296"/>
                    <a:pt x="136525" y="269346"/>
                  </a:cubicBezTo>
                  <a:cubicBezTo>
                    <a:pt x="121708" y="288396"/>
                    <a:pt x="104775" y="311679"/>
                    <a:pt x="92075" y="332846"/>
                  </a:cubicBezTo>
                  <a:cubicBezTo>
                    <a:pt x="79375" y="354013"/>
                    <a:pt x="69850" y="376238"/>
                    <a:pt x="60325" y="396346"/>
                  </a:cubicBezTo>
                  <a:cubicBezTo>
                    <a:pt x="50800" y="416454"/>
                    <a:pt x="44979" y="427038"/>
                    <a:pt x="34925" y="453496"/>
                  </a:cubicBezTo>
                  <a:cubicBezTo>
                    <a:pt x="24871" y="479954"/>
                    <a:pt x="0" y="555096"/>
                    <a:pt x="0" y="555096"/>
                  </a:cubicBezTo>
                  <a:lnTo>
                    <a:pt x="0" y="555096"/>
                  </a:lnTo>
                  <a:lnTo>
                    <a:pt x="0" y="555096"/>
                  </a:ln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Freeform 211"/>
            <p:cNvSpPr/>
            <p:nvPr/>
          </p:nvSpPr>
          <p:spPr>
            <a:xfrm>
              <a:off x="6641042" y="4105275"/>
              <a:ext cx="738187" cy="591608"/>
            </a:xfrm>
            <a:custGeom>
              <a:avLst/>
              <a:gdLst>
                <a:gd name="connsiteX0" fmla="*/ 10583 w 738187"/>
                <a:gd name="connsiteY0" fmla="*/ 0 h 591608"/>
                <a:gd name="connsiteX1" fmla="*/ 7408 w 738187"/>
                <a:gd name="connsiteY1" fmla="*/ 53975 h 591608"/>
                <a:gd name="connsiteX2" fmla="*/ 1058 w 738187"/>
                <a:gd name="connsiteY2" fmla="*/ 142875 h 591608"/>
                <a:gd name="connsiteX3" fmla="*/ 13758 w 738187"/>
                <a:gd name="connsiteY3" fmla="*/ 247650 h 591608"/>
                <a:gd name="connsiteX4" fmla="*/ 48683 w 738187"/>
                <a:gd name="connsiteY4" fmla="*/ 352425 h 591608"/>
                <a:gd name="connsiteX5" fmla="*/ 89958 w 738187"/>
                <a:gd name="connsiteY5" fmla="*/ 419100 h 591608"/>
                <a:gd name="connsiteX6" fmla="*/ 140758 w 738187"/>
                <a:gd name="connsiteY6" fmla="*/ 479425 h 591608"/>
                <a:gd name="connsiteX7" fmla="*/ 207433 w 738187"/>
                <a:gd name="connsiteY7" fmla="*/ 527050 h 591608"/>
                <a:gd name="connsiteX8" fmla="*/ 280458 w 738187"/>
                <a:gd name="connsiteY8" fmla="*/ 565150 h 591608"/>
                <a:gd name="connsiteX9" fmla="*/ 375708 w 738187"/>
                <a:gd name="connsiteY9" fmla="*/ 584200 h 591608"/>
                <a:gd name="connsiteX10" fmla="*/ 455083 w 738187"/>
                <a:gd name="connsiteY10" fmla="*/ 590550 h 591608"/>
                <a:gd name="connsiteX11" fmla="*/ 547158 w 738187"/>
                <a:gd name="connsiteY11" fmla="*/ 577850 h 591608"/>
                <a:gd name="connsiteX12" fmla="*/ 617008 w 738187"/>
                <a:gd name="connsiteY12" fmla="*/ 546100 h 591608"/>
                <a:gd name="connsiteX13" fmla="*/ 680508 w 738187"/>
                <a:gd name="connsiteY13" fmla="*/ 479425 h 591608"/>
                <a:gd name="connsiteX14" fmla="*/ 705908 w 738187"/>
                <a:gd name="connsiteY14" fmla="*/ 444500 h 591608"/>
                <a:gd name="connsiteX15" fmla="*/ 721783 w 738187"/>
                <a:gd name="connsiteY15" fmla="*/ 393700 h 591608"/>
                <a:gd name="connsiteX16" fmla="*/ 731308 w 738187"/>
                <a:gd name="connsiteY16" fmla="*/ 342900 h 591608"/>
                <a:gd name="connsiteX17" fmla="*/ 737658 w 738187"/>
                <a:gd name="connsiteY17" fmla="*/ 304800 h 591608"/>
                <a:gd name="connsiteX18" fmla="*/ 734483 w 738187"/>
                <a:gd name="connsiteY18" fmla="*/ 257175 h 591608"/>
                <a:gd name="connsiteX19" fmla="*/ 724958 w 738187"/>
                <a:gd name="connsiteY19" fmla="*/ 228600 h 591608"/>
                <a:gd name="connsiteX20" fmla="*/ 709083 w 738187"/>
                <a:gd name="connsiteY20" fmla="*/ 193675 h 591608"/>
                <a:gd name="connsiteX21" fmla="*/ 696383 w 738187"/>
                <a:gd name="connsiteY21" fmla="*/ 155575 h 591608"/>
                <a:gd name="connsiteX22" fmla="*/ 664633 w 738187"/>
                <a:gd name="connsiteY22" fmla="*/ 120650 h 591608"/>
                <a:gd name="connsiteX23" fmla="*/ 664633 w 738187"/>
                <a:gd name="connsiteY23" fmla="*/ 120650 h 591608"/>
                <a:gd name="connsiteX24" fmla="*/ 664633 w 738187"/>
                <a:gd name="connsiteY24" fmla="*/ 120650 h 591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38187" h="591608">
                  <a:moveTo>
                    <a:pt x="10583" y="0"/>
                  </a:moveTo>
                  <a:cubicBezTo>
                    <a:pt x="9789" y="15081"/>
                    <a:pt x="8996" y="30162"/>
                    <a:pt x="7408" y="53975"/>
                  </a:cubicBezTo>
                  <a:cubicBezTo>
                    <a:pt x="5820" y="77788"/>
                    <a:pt x="0" y="110596"/>
                    <a:pt x="1058" y="142875"/>
                  </a:cubicBezTo>
                  <a:cubicBezTo>
                    <a:pt x="2116" y="175154"/>
                    <a:pt x="5821" y="212725"/>
                    <a:pt x="13758" y="247650"/>
                  </a:cubicBezTo>
                  <a:cubicBezTo>
                    <a:pt x="21695" y="282575"/>
                    <a:pt x="35983" y="323850"/>
                    <a:pt x="48683" y="352425"/>
                  </a:cubicBezTo>
                  <a:cubicBezTo>
                    <a:pt x="61383" y="381000"/>
                    <a:pt x="74612" y="397933"/>
                    <a:pt x="89958" y="419100"/>
                  </a:cubicBezTo>
                  <a:cubicBezTo>
                    <a:pt x="105304" y="440267"/>
                    <a:pt x="121179" y="461433"/>
                    <a:pt x="140758" y="479425"/>
                  </a:cubicBezTo>
                  <a:cubicBezTo>
                    <a:pt x="160337" y="497417"/>
                    <a:pt x="184150" y="512763"/>
                    <a:pt x="207433" y="527050"/>
                  </a:cubicBezTo>
                  <a:cubicBezTo>
                    <a:pt x="230716" y="541337"/>
                    <a:pt x="252412" y="555625"/>
                    <a:pt x="280458" y="565150"/>
                  </a:cubicBezTo>
                  <a:cubicBezTo>
                    <a:pt x="308504" y="574675"/>
                    <a:pt x="346604" y="579967"/>
                    <a:pt x="375708" y="584200"/>
                  </a:cubicBezTo>
                  <a:cubicBezTo>
                    <a:pt x="404812" y="588433"/>
                    <a:pt x="426508" y="591608"/>
                    <a:pt x="455083" y="590550"/>
                  </a:cubicBezTo>
                  <a:cubicBezTo>
                    <a:pt x="483658" y="589492"/>
                    <a:pt x="520171" y="585258"/>
                    <a:pt x="547158" y="577850"/>
                  </a:cubicBezTo>
                  <a:cubicBezTo>
                    <a:pt x="574145" y="570442"/>
                    <a:pt x="594783" y="562504"/>
                    <a:pt x="617008" y="546100"/>
                  </a:cubicBezTo>
                  <a:cubicBezTo>
                    <a:pt x="639233" y="529696"/>
                    <a:pt x="665691" y="496358"/>
                    <a:pt x="680508" y="479425"/>
                  </a:cubicBezTo>
                  <a:cubicBezTo>
                    <a:pt x="695325" y="462492"/>
                    <a:pt x="699029" y="458788"/>
                    <a:pt x="705908" y="444500"/>
                  </a:cubicBezTo>
                  <a:cubicBezTo>
                    <a:pt x="712787" y="430213"/>
                    <a:pt x="717550" y="410633"/>
                    <a:pt x="721783" y="393700"/>
                  </a:cubicBezTo>
                  <a:cubicBezTo>
                    <a:pt x="726016" y="376767"/>
                    <a:pt x="728662" y="357717"/>
                    <a:pt x="731308" y="342900"/>
                  </a:cubicBezTo>
                  <a:cubicBezTo>
                    <a:pt x="733954" y="328083"/>
                    <a:pt x="737129" y="319088"/>
                    <a:pt x="737658" y="304800"/>
                  </a:cubicBezTo>
                  <a:cubicBezTo>
                    <a:pt x="738187" y="290513"/>
                    <a:pt x="736600" y="269875"/>
                    <a:pt x="734483" y="257175"/>
                  </a:cubicBezTo>
                  <a:cubicBezTo>
                    <a:pt x="732366" y="244475"/>
                    <a:pt x="729191" y="239183"/>
                    <a:pt x="724958" y="228600"/>
                  </a:cubicBezTo>
                  <a:cubicBezTo>
                    <a:pt x="720725" y="218017"/>
                    <a:pt x="713845" y="205846"/>
                    <a:pt x="709083" y="193675"/>
                  </a:cubicBezTo>
                  <a:cubicBezTo>
                    <a:pt x="704321" y="181504"/>
                    <a:pt x="703791" y="167746"/>
                    <a:pt x="696383" y="155575"/>
                  </a:cubicBezTo>
                  <a:cubicBezTo>
                    <a:pt x="688975" y="143404"/>
                    <a:pt x="664633" y="120650"/>
                    <a:pt x="664633" y="120650"/>
                  </a:cubicBezTo>
                  <a:lnTo>
                    <a:pt x="664633" y="120650"/>
                  </a:lnTo>
                  <a:lnTo>
                    <a:pt x="664633" y="120650"/>
                  </a:ln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Freeform 212"/>
            <p:cNvSpPr/>
            <p:nvPr/>
          </p:nvSpPr>
          <p:spPr>
            <a:xfrm>
              <a:off x="7042679" y="4190471"/>
              <a:ext cx="262996" cy="245004"/>
            </a:xfrm>
            <a:custGeom>
              <a:avLst/>
              <a:gdLst>
                <a:gd name="connsiteX0" fmla="*/ 262996 w 262996"/>
                <a:gd name="connsiteY0" fmla="*/ 41804 h 245004"/>
                <a:gd name="connsiteX1" fmla="*/ 209021 w 262996"/>
                <a:gd name="connsiteY1" fmla="*/ 6879 h 245004"/>
                <a:gd name="connsiteX2" fmla="*/ 180446 w 262996"/>
                <a:gd name="connsiteY2" fmla="*/ 6879 h 245004"/>
                <a:gd name="connsiteX3" fmla="*/ 148696 w 262996"/>
                <a:gd name="connsiteY3" fmla="*/ 3704 h 245004"/>
                <a:gd name="connsiteX4" fmla="*/ 120121 w 262996"/>
                <a:gd name="connsiteY4" fmla="*/ 3704 h 245004"/>
                <a:gd name="connsiteX5" fmla="*/ 75671 w 262996"/>
                <a:gd name="connsiteY5" fmla="*/ 25929 h 245004"/>
                <a:gd name="connsiteX6" fmla="*/ 59796 w 262996"/>
                <a:gd name="connsiteY6" fmla="*/ 38629 h 245004"/>
                <a:gd name="connsiteX7" fmla="*/ 37571 w 262996"/>
                <a:gd name="connsiteY7" fmla="*/ 57679 h 245004"/>
                <a:gd name="connsiteX8" fmla="*/ 8996 w 262996"/>
                <a:gd name="connsiteY8" fmla="*/ 95779 h 245004"/>
                <a:gd name="connsiteX9" fmla="*/ 2646 w 262996"/>
                <a:gd name="connsiteY9" fmla="*/ 133879 h 245004"/>
                <a:gd name="connsiteX10" fmla="*/ 24871 w 262996"/>
                <a:gd name="connsiteY10" fmla="*/ 203729 h 245004"/>
                <a:gd name="connsiteX11" fmla="*/ 43921 w 262996"/>
                <a:gd name="connsiteY11" fmla="*/ 229129 h 245004"/>
                <a:gd name="connsiteX12" fmla="*/ 62971 w 262996"/>
                <a:gd name="connsiteY12" fmla="*/ 238654 h 245004"/>
                <a:gd name="connsiteX13" fmla="*/ 78846 w 262996"/>
                <a:gd name="connsiteY13" fmla="*/ 245004 h 245004"/>
                <a:gd name="connsiteX14" fmla="*/ 78846 w 262996"/>
                <a:gd name="connsiteY14" fmla="*/ 245004 h 245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2996" h="245004">
                  <a:moveTo>
                    <a:pt x="262996" y="41804"/>
                  </a:moveTo>
                  <a:cubicBezTo>
                    <a:pt x="242887" y="27252"/>
                    <a:pt x="222779" y="12700"/>
                    <a:pt x="209021" y="6879"/>
                  </a:cubicBezTo>
                  <a:cubicBezTo>
                    <a:pt x="195263" y="1058"/>
                    <a:pt x="190500" y="7408"/>
                    <a:pt x="180446" y="6879"/>
                  </a:cubicBezTo>
                  <a:cubicBezTo>
                    <a:pt x="170392" y="6350"/>
                    <a:pt x="158750" y="4233"/>
                    <a:pt x="148696" y="3704"/>
                  </a:cubicBezTo>
                  <a:cubicBezTo>
                    <a:pt x="138642" y="3175"/>
                    <a:pt x="132292" y="0"/>
                    <a:pt x="120121" y="3704"/>
                  </a:cubicBezTo>
                  <a:cubicBezTo>
                    <a:pt x="107950" y="7408"/>
                    <a:pt x="85725" y="20108"/>
                    <a:pt x="75671" y="25929"/>
                  </a:cubicBezTo>
                  <a:cubicBezTo>
                    <a:pt x="65617" y="31750"/>
                    <a:pt x="66146" y="33337"/>
                    <a:pt x="59796" y="38629"/>
                  </a:cubicBezTo>
                  <a:cubicBezTo>
                    <a:pt x="53446" y="43921"/>
                    <a:pt x="46038" y="48154"/>
                    <a:pt x="37571" y="57679"/>
                  </a:cubicBezTo>
                  <a:cubicBezTo>
                    <a:pt x="29104" y="67204"/>
                    <a:pt x="14817" y="83079"/>
                    <a:pt x="8996" y="95779"/>
                  </a:cubicBezTo>
                  <a:cubicBezTo>
                    <a:pt x="3175" y="108479"/>
                    <a:pt x="0" y="115887"/>
                    <a:pt x="2646" y="133879"/>
                  </a:cubicBezTo>
                  <a:cubicBezTo>
                    <a:pt x="5292" y="151871"/>
                    <a:pt x="17992" y="187854"/>
                    <a:pt x="24871" y="203729"/>
                  </a:cubicBezTo>
                  <a:cubicBezTo>
                    <a:pt x="31750" y="219604"/>
                    <a:pt x="37571" y="223308"/>
                    <a:pt x="43921" y="229129"/>
                  </a:cubicBezTo>
                  <a:cubicBezTo>
                    <a:pt x="50271" y="234950"/>
                    <a:pt x="57150" y="236008"/>
                    <a:pt x="62971" y="238654"/>
                  </a:cubicBezTo>
                  <a:cubicBezTo>
                    <a:pt x="68792" y="241300"/>
                    <a:pt x="78846" y="245004"/>
                    <a:pt x="78846" y="245004"/>
                  </a:cubicBezTo>
                  <a:lnTo>
                    <a:pt x="78846" y="245004"/>
                  </a:lnTo>
                </a:path>
              </a:pathLst>
            </a:custGeom>
            <a:ln w="38100" cap="rnd" cmpd="sng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84" grpId="0"/>
      <p:bldP spid="186" grpId="0"/>
      <p:bldP spid="189" grpId="0"/>
      <p:bldP spid="192" grpId="0"/>
      <p:bldP spid="1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The Golden Ratio…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pic>
        <p:nvPicPr>
          <p:cNvPr id="45" name="Picture 44" descr="shell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040" y="1634986"/>
            <a:ext cx="3329028" cy="3329028"/>
          </a:xfrm>
          <a:prstGeom prst="rect">
            <a:avLst/>
          </a:prstGeom>
        </p:spPr>
      </p:pic>
      <p:pic>
        <p:nvPicPr>
          <p:cNvPr id="49" name="Picture 48" descr="she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1857311"/>
            <a:ext cx="2908300" cy="29446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0840" y="948154"/>
            <a:ext cx="1161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In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shells</a:t>
            </a:r>
            <a:r>
              <a:rPr lang="en-US" dirty="0" smtClean="0">
                <a:latin typeface="Microsoft Sans Serif"/>
                <a:cs typeface="Microsoft Sans Serif"/>
              </a:rPr>
              <a:t>…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The Golden Ratio…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0840" y="948154"/>
            <a:ext cx="1186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In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plants</a:t>
            </a:r>
            <a:r>
              <a:rPr lang="en-US" dirty="0" smtClean="0">
                <a:latin typeface="Microsoft Sans Serif"/>
                <a:cs typeface="Microsoft Sans Serif"/>
              </a:rPr>
              <a:t>…</a:t>
            </a:r>
            <a:endParaRPr lang="en-US" dirty="0">
              <a:latin typeface="Microsoft Sans Serif"/>
              <a:cs typeface="Microsoft Sans Serif"/>
            </a:endParaRPr>
          </a:p>
        </p:txBody>
      </p:sp>
      <p:pic>
        <p:nvPicPr>
          <p:cNvPr id="6" name="Picture 5" descr="phyllotax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1701800"/>
            <a:ext cx="3928533" cy="29464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sunflow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65" y="1675368"/>
            <a:ext cx="3963776" cy="297283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The Golden Ratio…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pic>
        <p:nvPicPr>
          <p:cNvPr id="8" name="Picture 7" descr="kud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450" y="1689100"/>
            <a:ext cx="2752686" cy="32131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r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830" y="1943099"/>
            <a:ext cx="3268170" cy="252738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40840" y="948154"/>
            <a:ext cx="1367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In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animals</a:t>
            </a:r>
            <a:r>
              <a:rPr lang="en-US" dirty="0" smtClean="0">
                <a:latin typeface="Microsoft Sans Serif"/>
                <a:cs typeface="Microsoft Sans Serif"/>
              </a:rPr>
              <a:t>…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The Golden Ratio…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pic>
        <p:nvPicPr>
          <p:cNvPr id="5" name="Picture 4" descr="hurrican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430" y="1638440"/>
            <a:ext cx="3688958" cy="306273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hurricane-iv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11" y="1638440"/>
            <a:ext cx="4097300" cy="306273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40840" y="948154"/>
            <a:ext cx="1261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In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storms</a:t>
            </a:r>
            <a:r>
              <a:rPr lang="en-US" dirty="0" smtClean="0">
                <a:latin typeface="Microsoft Sans Serif"/>
                <a:cs typeface="Microsoft Sans Serif"/>
              </a:rPr>
              <a:t>…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692" y="0"/>
            <a:ext cx="8999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rajan Pro"/>
                <a:cs typeface="Trajan Pro"/>
              </a:rPr>
              <a:t>The Golden Ratio…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rajan Pro"/>
              <a:cs typeface="Trajan Pro"/>
            </a:endParaRPr>
          </a:p>
        </p:txBody>
      </p:sp>
      <p:pic>
        <p:nvPicPr>
          <p:cNvPr id="7" name="Picture 6" descr="spitz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40" y="1951228"/>
            <a:ext cx="4087368" cy="307543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40840" y="948154"/>
            <a:ext cx="2220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And even in </a:t>
            </a:r>
            <a:r>
              <a:rPr lang="en-US" b="1" dirty="0" smtClean="0">
                <a:solidFill>
                  <a:srgbClr val="18579B"/>
                </a:solidFill>
                <a:latin typeface="Microsoft Sans Serif"/>
                <a:cs typeface="Microsoft Sans Serif"/>
              </a:rPr>
              <a:t>space</a:t>
            </a:r>
            <a:r>
              <a:rPr lang="en-US" dirty="0" smtClean="0">
                <a:latin typeface="Microsoft Sans Serif"/>
                <a:cs typeface="Microsoft Sans Serif"/>
              </a:rPr>
              <a:t>…</a:t>
            </a:r>
            <a:endParaRPr lang="en-US" dirty="0">
              <a:latin typeface="Microsoft Sans Serif"/>
              <a:cs typeface="Microsoft Sans Serif"/>
            </a:endParaRPr>
          </a:p>
        </p:txBody>
      </p:sp>
      <p:pic>
        <p:nvPicPr>
          <p:cNvPr id="9" name="Picture 8" descr="galaxy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103" y="1609746"/>
            <a:ext cx="3880097" cy="3734593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1405</TotalTime>
  <Words>1030</Words>
  <Application>Microsoft Macintosh PowerPoint</Application>
  <PresentationFormat>On-screen Show (4:3)</PresentationFormat>
  <Paragraphs>144</Paragraphs>
  <Slides>19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Breeze</vt:lpstr>
      <vt:lpstr>Math is Everywhere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University of Arizona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is Everywhere</dc:title>
  <dc:creator>Matthew Lafferty</dc:creator>
  <cp:lastModifiedBy>Matthew Lafferty</cp:lastModifiedBy>
  <cp:revision>157</cp:revision>
  <dcterms:created xsi:type="dcterms:W3CDTF">2010-11-09T03:21:48Z</dcterms:created>
  <dcterms:modified xsi:type="dcterms:W3CDTF">2010-11-09T04:59:07Z</dcterms:modified>
</cp:coreProperties>
</file>