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3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0B03"/>
    <a:srgbClr val="55180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61838-65D1-418B-B42A-C42B5739D324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77FCE-5F98-42BA-90AA-E360552F4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5.png"/><Relationship Id="rId7" Type="http://schemas.openxmlformats.org/officeDocument/2006/relationships/hyperlink" Target="http://www.first-school.ws/t/craft/ice_cream_cone_2b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hyperlink" Target="http://www.first-school.ws/t/craft/ice_cream_cone_1b.html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first-school.ws/t/craft/ice_cream_cone_1b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irst-school.ws/t/craft/ice_cream_cone_1b.html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irst-school.ws/t/craft/ice_cream_cone_2b.htm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latin typeface="Corbel" pitchFamily="34" charset="0"/>
              </a:rPr>
              <a:t>Combinations</a:t>
            </a:r>
            <a:endParaRPr lang="en-US" sz="6600" dirty="0">
              <a:latin typeface="Corbel" pitchFamily="34" charset="0"/>
            </a:endParaRPr>
          </a:p>
        </p:txBody>
      </p:sp>
      <p:pic>
        <p:nvPicPr>
          <p:cNvPr id="1026" name="Picture 2" descr="C:\Users\Megan\AppData\Local\Microsoft\Windows\Temporary Internet Files\Content.IE5\5X06VM54\MC90043797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505200"/>
            <a:ext cx="2667000" cy="2274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28384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orbel" pitchFamily="34" charset="0"/>
              </a:rPr>
              <a:t>Objectives:</a:t>
            </a:r>
            <a:br>
              <a:rPr lang="en-US" dirty="0" smtClean="0">
                <a:latin typeface="Corbel" pitchFamily="34" charset="0"/>
              </a:rPr>
            </a:br>
            <a:r>
              <a:rPr lang="en-US" dirty="0" smtClean="0">
                <a:latin typeface="Corbel" pitchFamily="34" charset="0"/>
              </a:rPr>
              <a:t>I can predict and find the number of combinations that can be made from a given number of options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Corbel" pitchFamily="34" charset="0"/>
              </a:rPr>
              <a:t>I can make a tree diagram to find all of the possible combinations</a:t>
            </a:r>
            <a:endParaRPr lang="en-US" sz="4000" dirty="0">
              <a:solidFill>
                <a:schemeClr val="tx1"/>
              </a:solidFill>
              <a:latin typeface="Corbel" pitchFamily="34" charset="0"/>
            </a:endParaRPr>
          </a:p>
        </p:txBody>
      </p:sp>
      <p:pic>
        <p:nvPicPr>
          <p:cNvPr id="1028" name="Picture 4" descr="C:\Users\Megan\AppData\Local\Microsoft\Windows\Temporary Internet Files\Content.IE5\SNHMW5J4\MC90035711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91200"/>
            <a:ext cx="4343400" cy="866079"/>
          </a:xfrm>
          <a:prstGeom prst="rect">
            <a:avLst/>
          </a:prstGeom>
          <a:noFill/>
        </p:spPr>
      </p:pic>
      <p:pic>
        <p:nvPicPr>
          <p:cNvPr id="8" name="Picture 4" descr="C:\Users\Megan\AppData\Local\Microsoft\Windows\Temporary Internet Files\Content.IE5\SNHMW5J4\MC90035711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5791200"/>
            <a:ext cx="4343400" cy="866079"/>
          </a:xfrm>
          <a:prstGeom prst="rect">
            <a:avLst/>
          </a:prstGeom>
          <a:noFill/>
        </p:spPr>
      </p:pic>
      <p:pic>
        <p:nvPicPr>
          <p:cNvPr id="9" name="Picture 4" descr="C:\Users\Megan\AppData\Local\Microsoft\Windows\Temporary Internet Files\Content.IE5\SNHMW5J4\MC90035711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343400" cy="866079"/>
          </a:xfrm>
          <a:prstGeom prst="rect">
            <a:avLst/>
          </a:prstGeom>
          <a:noFill/>
        </p:spPr>
      </p:pic>
      <p:pic>
        <p:nvPicPr>
          <p:cNvPr id="10" name="Picture 4" descr="C:\Users\Megan\AppData\Local\Microsoft\Windows\Temporary Internet Files\Content.IE5\SNHMW5J4\MC90035711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4343400" cy="866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Vocabulary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Combination:</a:t>
            </a:r>
          </a:p>
          <a:p>
            <a:pPr algn="ctr">
              <a:buNone/>
            </a:pPr>
            <a:r>
              <a:rPr lang="en-US" dirty="0"/>
              <a:t> </a:t>
            </a:r>
            <a:r>
              <a:rPr lang="en-US" dirty="0" smtClean="0"/>
              <a:t>  Selection of two or more things from a larger group</a:t>
            </a:r>
          </a:p>
          <a:p>
            <a:pPr>
              <a:buNone/>
            </a:pPr>
            <a:r>
              <a:rPr lang="en-US" b="1" dirty="0" smtClean="0"/>
              <a:t>Tree Diagram:</a:t>
            </a:r>
          </a:p>
          <a:p>
            <a:pPr algn="ctr">
              <a:buNone/>
            </a:pPr>
            <a:r>
              <a:rPr lang="en-US" dirty="0" smtClean="0"/>
              <a:t>A diagram that shows all possible outcomes </a:t>
            </a:r>
          </a:p>
          <a:p>
            <a:pPr>
              <a:buNone/>
            </a:pPr>
            <a:r>
              <a:rPr lang="en-US" b="1" dirty="0" smtClean="0"/>
              <a:t>Outcome:</a:t>
            </a:r>
          </a:p>
          <a:p>
            <a:pPr algn="ctr">
              <a:buNone/>
            </a:pPr>
            <a:r>
              <a:rPr lang="en-US" dirty="0" smtClean="0"/>
              <a:t>Result</a:t>
            </a:r>
            <a:r>
              <a:rPr lang="en-US" dirty="0"/>
              <a:t>-</a:t>
            </a:r>
            <a:r>
              <a:rPr lang="en-US" dirty="0" smtClean="0"/>
              <a:t> the way something turns out at the end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2050" name="Picture 2" descr="C:\Users\Megan\AppData\Local\Microsoft\Windows\Temporary Internet Files\Content.IE5\SNHMW5J4\MC9000133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587375" cy="1084756"/>
          </a:xfrm>
          <a:prstGeom prst="rect">
            <a:avLst/>
          </a:prstGeom>
          <a:noFill/>
        </p:spPr>
      </p:pic>
      <p:pic>
        <p:nvPicPr>
          <p:cNvPr id="5" name="Picture 2" descr="C:\Users\Megan\AppData\Local\Microsoft\Windows\Temporary Internet Files\Content.IE5\SNHMW5J4\MC9000133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381000"/>
            <a:ext cx="587375" cy="1084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04800"/>
            <a:ext cx="7391400" cy="7620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Containers: waffle cone or wafer cone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38200" y="297180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/>
              <a:t>3</a:t>
            </a:r>
            <a:r>
              <a:rPr lang="en-US" sz="3200" dirty="0" smtClean="0"/>
              <a:t> Flavors of Ice Cream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Chocolate, Vanilla, Strawberry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80" name="Picture 8" descr="http://ts4.mm.bing.net/images/thumbnail.aspx?q=301186222719&amp;id=8357dc64188452b475f3563804baa34d&amp;url=http%3a%2f%2ftykes-n-tots.com%2fKidzone%2fIcecream%2ficscoop.jpg"/>
          <p:cNvPicPr>
            <a:picLocks noChangeAspect="1" noChangeArrowheads="1"/>
          </p:cNvPicPr>
          <p:nvPr/>
        </p:nvPicPr>
        <p:blipFill>
          <a:blip r:embed="rId2" cstate="print">
            <a:biLevel thresh="50000"/>
          </a:blip>
          <a:srcRect/>
          <a:stretch>
            <a:fillRect/>
          </a:stretch>
        </p:blipFill>
        <p:spPr bwMode="auto">
          <a:xfrm>
            <a:off x="3810000" y="4419600"/>
            <a:ext cx="1524000" cy="1190626"/>
          </a:xfrm>
          <a:prstGeom prst="rect">
            <a:avLst/>
          </a:prstGeom>
          <a:noFill/>
        </p:spPr>
      </p:pic>
      <p:pic>
        <p:nvPicPr>
          <p:cNvPr id="9" name="Picture 8" descr="chocolate.png"/>
          <p:cNvPicPr>
            <a:picLocks noChangeAspect="1"/>
          </p:cNvPicPr>
          <p:nvPr/>
        </p:nvPicPr>
        <p:blipFill>
          <a:blip r:embed="rId3" cstate="print"/>
          <a:srcRect r="73449" b="77537"/>
          <a:stretch>
            <a:fillRect/>
          </a:stretch>
        </p:blipFill>
        <p:spPr>
          <a:xfrm>
            <a:off x="1143000" y="4419600"/>
            <a:ext cx="1552984" cy="1305331"/>
          </a:xfrm>
          <a:prstGeom prst="rect">
            <a:avLst/>
          </a:prstGeom>
        </p:spPr>
      </p:pic>
      <p:pic>
        <p:nvPicPr>
          <p:cNvPr id="10" name="Picture 9" descr="chocolate.png"/>
          <p:cNvPicPr>
            <a:picLocks noChangeAspect="1"/>
          </p:cNvPicPr>
          <p:nvPr/>
        </p:nvPicPr>
        <p:blipFill>
          <a:blip r:embed="rId4" cstate="print"/>
          <a:srcRect r="72147" b="78848"/>
          <a:stretch>
            <a:fillRect/>
          </a:stretch>
        </p:blipFill>
        <p:spPr>
          <a:xfrm>
            <a:off x="6553200" y="4419600"/>
            <a:ext cx="1629184" cy="1229131"/>
          </a:xfrm>
          <a:prstGeom prst="rect">
            <a:avLst/>
          </a:prstGeom>
        </p:spPr>
      </p:pic>
      <p:pic>
        <p:nvPicPr>
          <p:cNvPr id="8" name="Picture 7" descr="templates">
            <a:hlinkClick r:id="rId5" tgtFrame="_blank"/>
          </p:cNvPr>
          <p:cNvPicPr/>
          <p:nvPr/>
        </p:nvPicPr>
        <p:blipFill>
          <a:blip r:embed="rId6" cstate="print"/>
          <a:srcRect r="18182" b="13793"/>
          <a:stretch>
            <a:fillRect/>
          </a:stretch>
        </p:blipFill>
        <p:spPr bwMode="auto">
          <a:xfrm>
            <a:off x="2514600" y="990600"/>
            <a:ext cx="1371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emplates">
            <a:hlinkClick r:id="rId7" tgtFrame="_blank"/>
          </p:cNvPr>
          <p:cNvPicPr/>
          <p:nvPr/>
        </p:nvPicPr>
        <p:blipFill>
          <a:blip r:embed="rId8" cstate="print"/>
          <a:srcRect r="22222" b="32558"/>
          <a:stretch>
            <a:fillRect/>
          </a:stretch>
        </p:blipFill>
        <p:spPr bwMode="auto">
          <a:xfrm>
            <a:off x="5257800" y="1219200"/>
            <a:ext cx="1066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3962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Predict how many </a:t>
            </a:r>
            <a:r>
              <a:rPr lang="en-US" b="1" u="sng" dirty="0" smtClean="0"/>
              <a:t>unique</a:t>
            </a:r>
            <a:r>
              <a:rPr lang="en-US" dirty="0" smtClean="0"/>
              <a:t> combinations of ice cream cones you can make with one cone and two flavors of ice cream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200400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Using paper ice cream and cones find all of the possible combinations and record them in the recording sheet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57200"/>
            <a:ext cx="723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Remember : Use One Cone and Two flavors of Ice Cream for Each Combination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Example:</a:t>
            </a:r>
          </a:p>
          <a:p>
            <a:pPr algn="ctr"/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685800" y="2362200"/>
            <a:ext cx="1552984" cy="4114800"/>
            <a:chOff x="3733800" y="2743200"/>
            <a:chExt cx="1552984" cy="4114800"/>
          </a:xfrm>
        </p:grpSpPr>
        <p:pic>
          <p:nvPicPr>
            <p:cNvPr id="2" name="Picture 1" descr="templates">
              <a:hlinkClick r:id="rId2" tgtFrame="_blank"/>
            </p:cNvPr>
            <p:cNvPicPr/>
            <p:nvPr/>
          </p:nvPicPr>
          <p:blipFill>
            <a:blip r:embed="rId3" cstate="print"/>
            <a:srcRect r="18182" b="13793"/>
            <a:stretch>
              <a:fillRect/>
            </a:stretch>
          </p:blipFill>
          <p:spPr bwMode="auto">
            <a:xfrm>
              <a:off x="3886200" y="4953000"/>
              <a:ext cx="13716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http://ts4.mm.bing.net/images/thumbnail.aspx?q=301186222719&amp;id=8357dc64188452b475f3563804baa34d&amp;url=http%3a%2f%2ftykes-n-tots.com%2fKidzone%2fIcecream%2ficscoop.jpg"/>
            <p:cNvPicPr>
              <a:picLocks noChangeAspect="1" noChangeArrowheads="1"/>
            </p:cNvPicPr>
            <p:nvPr/>
          </p:nvPicPr>
          <p:blipFill>
            <a:blip r:embed="rId4" cstate="print">
              <a:biLevel thresh="50000"/>
            </a:blip>
            <a:srcRect/>
            <a:stretch>
              <a:fillRect/>
            </a:stretch>
          </p:blipFill>
          <p:spPr bwMode="auto">
            <a:xfrm>
              <a:off x="3733800" y="3886200"/>
              <a:ext cx="1524000" cy="1190626"/>
            </a:xfrm>
            <a:prstGeom prst="rect">
              <a:avLst/>
            </a:prstGeom>
            <a:noFill/>
          </p:spPr>
        </p:pic>
        <p:pic>
          <p:nvPicPr>
            <p:cNvPr id="4" name="Picture 3" descr="chocolate.png"/>
            <p:cNvPicPr>
              <a:picLocks noChangeAspect="1"/>
            </p:cNvPicPr>
            <p:nvPr/>
          </p:nvPicPr>
          <p:blipFill>
            <a:blip r:embed="rId5" cstate="print"/>
            <a:srcRect r="73449" b="80033"/>
            <a:stretch>
              <a:fillRect/>
            </a:stretch>
          </p:blipFill>
          <p:spPr>
            <a:xfrm>
              <a:off x="3733800" y="2743200"/>
              <a:ext cx="1552984" cy="1219200"/>
            </a:xfrm>
            <a:prstGeom prst="rect">
              <a:avLst/>
            </a:prstGeom>
          </p:spPr>
        </p:pic>
      </p:grp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514600" y="4114799"/>
          <a:ext cx="6248400" cy="1531621"/>
        </p:xfrm>
        <a:graphic>
          <a:graphicData uri="http://schemas.openxmlformats.org/drawingml/2006/table">
            <a:tbl>
              <a:tblPr/>
              <a:tblGrid>
                <a:gridCol w="1992524"/>
                <a:gridCol w="2031214"/>
                <a:gridCol w="2224662"/>
              </a:tblGrid>
              <a:tr h="656409">
                <a:tc>
                  <a:txBody>
                    <a:bodyPr/>
                    <a:lstStyle/>
                    <a:p>
                      <a:pPr marL="0" marR="1600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1135" algn="l"/>
                        </a:tabLst>
                      </a:pPr>
                      <a:r>
                        <a:rPr lang="en-US" sz="1500" dirty="0">
                          <a:latin typeface="Segoe Print"/>
                          <a:ea typeface="Calibri"/>
                          <a:cs typeface="Times New Roman"/>
                        </a:rPr>
                        <a:t>Ice Cream Flavor 1 (top)</a:t>
                      </a:r>
                      <a:endParaRPr lang="en-US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8763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latin typeface="Segoe Print"/>
                          <a:ea typeface="Calibri"/>
                          <a:cs typeface="Times New Roman"/>
                        </a:rPr>
                        <a:t>Ice Cream Flavor 2 (bottom)</a:t>
                      </a:r>
                      <a:endParaRPr lang="en-US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latin typeface="Segoe Print"/>
                          <a:ea typeface="Calibri"/>
                          <a:cs typeface="Times New Roman"/>
                        </a:rPr>
                        <a:t>Container (cone type or bowl)</a:t>
                      </a:r>
                      <a:endParaRPr lang="en-US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Segoe Print"/>
                          <a:ea typeface="Calibri"/>
                          <a:cs typeface="Times New Roman"/>
                        </a:rPr>
                        <a:t>Chocolate</a:t>
                      </a:r>
                      <a:endParaRPr lang="en-US" sz="2000" dirty="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Segoe Print"/>
                          <a:ea typeface="Calibri"/>
                          <a:cs typeface="Times New Roman"/>
                        </a:rPr>
                        <a:t>Vanilla</a:t>
                      </a:r>
                      <a:endParaRPr lang="en-US" sz="2000" dirty="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Segoe Print"/>
                          <a:ea typeface="Calibri"/>
                          <a:cs typeface="Times New Roman"/>
                        </a:rPr>
                        <a:t>Waffle</a:t>
                      </a:r>
                      <a:endParaRPr lang="en-US" sz="2000" dirty="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60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Segoe Print"/>
                        <a:ea typeface="Calibri"/>
                        <a:cs typeface="Times New Roman"/>
                      </a:endParaRPr>
                    </a:p>
                  </a:txBody>
                  <a:tcPr marL="56619" marR="56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19400" y="2667000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Record all of your combinations in the recording sheet (remember each combination can only be recorded once)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990600" y="304800"/>
            <a:ext cx="7391400" cy="7620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3 Containers: waffle cone , wafer cone, bowl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38200" y="335280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/>
              <a:t>3</a:t>
            </a:r>
            <a:r>
              <a:rPr lang="en-US" sz="3200" dirty="0" smtClean="0"/>
              <a:t> Flavors of Ice Cream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Chocolate, Vanilla, Strawberry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http://ts4.mm.bing.net/images/thumbnail.aspx?q=274294835139&amp;id=4aa12b21edcca4ca47f31061ef40f3b9&amp;url=http%3a%2f%2fngfl.northumberland.gov.uk%2fdt%2fdtclip%2fFood_Alb%2fimages%2fbowl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371600"/>
            <a:ext cx="1524000" cy="1104900"/>
          </a:xfrm>
          <a:prstGeom prst="rect">
            <a:avLst/>
          </a:prstGeom>
          <a:noFill/>
        </p:spPr>
      </p:pic>
      <p:pic>
        <p:nvPicPr>
          <p:cNvPr id="8" name="Picture 7" descr="chocolate.png"/>
          <p:cNvPicPr>
            <a:picLocks noChangeAspect="1"/>
          </p:cNvPicPr>
          <p:nvPr/>
        </p:nvPicPr>
        <p:blipFill>
          <a:blip r:embed="rId3" cstate="print"/>
          <a:srcRect r="73449" b="77537"/>
          <a:stretch>
            <a:fillRect/>
          </a:stretch>
        </p:blipFill>
        <p:spPr>
          <a:xfrm>
            <a:off x="1143000" y="4419600"/>
            <a:ext cx="1552984" cy="1305331"/>
          </a:xfrm>
          <a:prstGeom prst="rect">
            <a:avLst/>
          </a:prstGeom>
        </p:spPr>
      </p:pic>
      <p:pic>
        <p:nvPicPr>
          <p:cNvPr id="9" name="Picture 8" descr="http://ts4.mm.bing.net/images/thumbnail.aspx?q=301186222719&amp;id=8357dc64188452b475f3563804baa34d&amp;url=http%3a%2f%2ftykes-n-tots.com%2fKidzone%2fIcecream%2ficscoop.jp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</a:blip>
          <a:srcRect/>
          <a:stretch>
            <a:fillRect/>
          </a:stretch>
        </p:blipFill>
        <p:spPr bwMode="auto">
          <a:xfrm>
            <a:off x="3810000" y="4419600"/>
            <a:ext cx="1524000" cy="1190626"/>
          </a:xfrm>
          <a:prstGeom prst="rect">
            <a:avLst/>
          </a:prstGeom>
          <a:noFill/>
        </p:spPr>
      </p:pic>
      <p:pic>
        <p:nvPicPr>
          <p:cNvPr id="10" name="Picture 9" descr="chocolate.png"/>
          <p:cNvPicPr>
            <a:picLocks noChangeAspect="1"/>
          </p:cNvPicPr>
          <p:nvPr/>
        </p:nvPicPr>
        <p:blipFill>
          <a:blip r:embed="rId5" cstate="print"/>
          <a:srcRect r="72147" b="78848"/>
          <a:stretch>
            <a:fillRect/>
          </a:stretch>
        </p:blipFill>
        <p:spPr>
          <a:xfrm>
            <a:off x="6553200" y="4419600"/>
            <a:ext cx="1629184" cy="1229131"/>
          </a:xfrm>
          <a:prstGeom prst="rect">
            <a:avLst/>
          </a:prstGeom>
        </p:spPr>
      </p:pic>
      <p:pic>
        <p:nvPicPr>
          <p:cNvPr id="13" name="Picture 12" descr="templates">
            <a:hlinkClick r:id="rId6" tgtFrame="_blank"/>
          </p:cNvPr>
          <p:cNvPicPr/>
          <p:nvPr/>
        </p:nvPicPr>
        <p:blipFill>
          <a:blip r:embed="rId7" cstate="print"/>
          <a:srcRect r="22222" b="32558"/>
          <a:stretch>
            <a:fillRect/>
          </a:stretch>
        </p:blipFill>
        <p:spPr bwMode="auto">
          <a:xfrm>
            <a:off x="4114800" y="1219200"/>
            <a:ext cx="1066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templates">
            <a:hlinkClick r:id="rId8" tgtFrame="_blank"/>
          </p:cNvPr>
          <p:cNvPicPr/>
          <p:nvPr/>
        </p:nvPicPr>
        <p:blipFill>
          <a:blip r:embed="rId9" cstate="print"/>
          <a:srcRect r="18182" b="13793"/>
          <a:stretch>
            <a:fillRect/>
          </a:stretch>
        </p:blipFill>
        <p:spPr bwMode="auto">
          <a:xfrm>
            <a:off x="1447800" y="1219200"/>
            <a:ext cx="1371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365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Now predict how many </a:t>
            </a:r>
            <a:r>
              <a:rPr lang="en-US" b="1" u="sng" dirty="0" smtClean="0"/>
              <a:t>unique</a:t>
            </a:r>
            <a:r>
              <a:rPr lang="en-US" dirty="0" smtClean="0"/>
              <a:t> combinations of ice cream cones you can make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200400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Using paper ice cream and cones find all of the possible combinations and record them in the recording sheet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</TotalTime>
  <Words>222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Combinations</vt:lpstr>
      <vt:lpstr>Objectives: I can predict and find the number of combinations that can be made from a given number of options</vt:lpstr>
      <vt:lpstr>Vocabulary</vt:lpstr>
      <vt:lpstr>Slide 4</vt:lpstr>
      <vt:lpstr>Predict how many unique combinations of ice cream cones you can make with one cone and two flavors of ice cream   </vt:lpstr>
      <vt:lpstr>Slide 6</vt:lpstr>
      <vt:lpstr>Slide 7</vt:lpstr>
      <vt:lpstr>Now predict how many unique combinations of ice cream cones you can make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Megan</dc:creator>
  <cp:lastModifiedBy>Megan</cp:lastModifiedBy>
  <cp:revision>15</cp:revision>
  <dcterms:created xsi:type="dcterms:W3CDTF">2010-11-19T03:40:27Z</dcterms:created>
  <dcterms:modified xsi:type="dcterms:W3CDTF">2011-01-29T18:54:35Z</dcterms:modified>
</cp:coreProperties>
</file>