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FF33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60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F607C9-64F3-45FD-A178-6D33E1A5AA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19191-F9EA-4D0C-8506-3EACE788C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3CEE88-88A8-4445-AECD-81B011B400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16DF5-E6D0-48DF-9CCF-BE6BA952CD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8E775-9904-48B0-9D49-F8611D1896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5857FD-49C1-4967-BD20-C984271D8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BE887-ED20-4B1D-B7C1-6F901C805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DFC93E-4A5E-423C-AD98-17B029D5E8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1AF9AA-A853-4856-8DE5-5E5B6C2FB3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AD071-7122-4451-8150-94DA330445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688D-F345-4652-8FFB-3C464066E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D6EA2BF-7B0E-4233-8980-A3C313822A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8" descr="MCj02903500000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505200"/>
            <a:ext cx="297180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5"/>
          <p:cNvSpPr txBox="1">
            <a:spLocks/>
          </p:cNvSpPr>
          <p:nvPr/>
        </p:nvSpPr>
        <p:spPr bwMode="auto">
          <a:xfrm>
            <a:off x="1295400" y="8382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stral" pitchFamily="66" charset="0"/>
                <a:ea typeface="Batang" pitchFamily="18" charset="-127"/>
                <a:cs typeface="Narkisim" pitchFamily="34" charset="-79"/>
              </a:rPr>
              <a:t>METRIC MANIA !!!</a:t>
            </a:r>
            <a:endParaRPr kumimoji="0" lang="en-US" sz="8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istral" pitchFamily="66" charset="0"/>
              <a:ea typeface="Batang" pitchFamily="18" charset="-127"/>
              <a:cs typeface="Narkisim" pitchFamily="34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" y="2438400"/>
            <a:ext cx="7467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VOLUME/CAPACITY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883920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Capacity</a:t>
            </a: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04800" y="1066800"/>
            <a:ext cx="8610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  <a:cs typeface="Aharoni" pitchFamily="2" charset="-79"/>
              </a:rPr>
              <a:t>Capacity refers to how much something can hold or how much space it takes up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505200" y="2438400"/>
            <a:ext cx="49466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2000" dirty="0">
                <a:latin typeface="+mn-lt"/>
              </a:rPr>
              <a:t>We can measure the capacity of regular object using the formula </a:t>
            </a:r>
            <a:r>
              <a:rPr lang="en-US" sz="2000" b="1" dirty="0">
                <a:latin typeface="+mn-lt"/>
              </a:rPr>
              <a:t>length x width x height</a:t>
            </a:r>
            <a:r>
              <a:rPr lang="en-US" sz="2000" dirty="0">
                <a:latin typeface="+mn-lt"/>
              </a:rPr>
              <a:t>.</a:t>
            </a:r>
          </a:p>
        </p:txBody>
      </p:sp>
      <p:grpSp>
        <p:nvGrpSpPr>
          <p:cNvPr id="3077" name="Group 19"/>
          <p:cNvGrpSpPr>
            <a:grpSpLocks/>
          </p:cNvGrpSpPr>
          <p:nvPr/>
        </p:nvGrpSpPr>
        <p:grpSpPr bwMode="auto">
          <a:xfrm>
            <a:off x="609600" y="2362200"/>
            <a:ext cx="2895600" cy="2197100"/>
            <a:chOff x="3360" y="576"/>
            <a:chExt cx="1824" cy="1384"/>
          </a:xfrm>
        </p:grpSpPr>
        <p:sp>
          <p:nvSpPr>
            <p:cNvPr id="3082" name="AutoShape 12"/>
            <p:cNvSpPr>
              <a:spLocks noChangeArrowheads="1"/>
            </p:cNvSpPr>
            <p:nvPr/>
          </p:nvSpPr>
          <p:spPr bwMode="auto">
            <a:xfrm>
              <a:off x="3360" y="576"/>
              <a:ext cx="1313" cy="1113"/>
            </a:xfrm>
            <a:prstGeom prst="cube">
              <a:avLst>
                <a:gd name="adj" fmla="val 25000"/>
              </a:avLst>
            </a:prstGeom>
            <a:solidFill>
              <a:srgbClr val="3366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3" name="Text Box 13"/>
            <p:cNvSpPr txBox="1">
              <a:spLocks noChangeArrowheads="1"/>
            </p:cNvSpPr>
            <p:nvPr/>
          </p:nvSpPr>
          <p:spPr bwMode="auto">
            <a:xfrm>
              <a:off x="3553" y="1729"/>
              <a:ext cx="57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10 cm</a:t>
              </a:r>
            </a:p>
          </p:txBody>
        </p:sp>
        <p:sp>
          <p:nvSpPr>
            <p:cNvPr id="3084" name="Text Box 14"/>
            <p:cNvSpPr txBox="1">
              <a:spLocks noChangeArrowheads="1"/>
            </p:cNvSpPr>
            <p:nvPr/>
          </p:nvSpPr>
          <p:spPr bwMode="auto">
            <a:xfrm>
              <a:off x="4605" y="854"/>
              <a:ext cx="57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9 cm</a:t>
              </a:r>
            </a:p>
          </p:txBody>
        </p:sp>
        <p:sp>
          <p:nvSpPr>
            <p:cNvPr id="3085" name="Text Box 15"/>
            <p:cNvSpPr txBox="1">
              <a:spLocks noChangeArrowheads="1"/>
            </p:cNvSpPr>
            <p:nvPr/>
          </p:nvSpPr>
          <p:spPr bwMode="auto">
            <a:xfrm>
              <a:off x="4441" y="1490"/>
              <a:ext cx="57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/>
                <a:t>8 cm</a:t>
              </a:r>
            </a:p>
          </p:txBody>
        </p:sp>
      </p:grpSp>
      <p:sp>
        <p:nvSpPr>
          <p:cNvPr id="3078" name="Text Box 17"/>
          <p:cNvSpPr txBox="1">
            <a:spLocks noChangeArrowheads="1"/>
          </p:cNvSpPr>
          <p:nvPr/>
        </p:nvSpPr>
        <p:spPr bwMode="auto">
          <a:xfrm>
            <a:off x="3581400" y="3657600"/>
            <a:ext cx="533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_____ X _____ X _____ = _____</a:t>
            </a:r>
          </a:p>
        </p:txBody>
      </p:sp>
      <p:sp>
        <p:nvSpPr>
          <p:cNvPr id="3079" name="TextBox 14"/>
          <p:cNvSpPr txBox="1">
            <a:spLocks noChangeArrowheads="1"/>
          </p:cNvSpPr>
          <p:nvPr/>
        </p:nvSpPr>
        <p:spPr bwMode="auto">
          <a:xfrm>
            <a:off x="609600" y="4724400"/>
            <a:ext cx="6477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We can measure the capacity of a fluid using measuring cups or cylinders</a:t>
            </a:r>
          </a:p>
        </p:txBody>
      </p:sp>
      <p:pic>
        <p:nvPicPr>
          <p:cNvPr id="30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4725" y="4343400"/>
            <a:ext cx="1819275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5181600"/>
            <a:ext cx="17145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883920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English Units vs. Metric Units</a:t>
            </a:r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1812925" y="3160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838200" y="1066800"/>
            <a:ext cx="5181600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English Units – units used in the U.S.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 Gallon = 4 Quarts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 Quart = 2 pints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1Pint = 2 cups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</p:txBody>
      </p:sp>
      <p:pic>
        <p:nvPicPr>
          <p:cNvPr id="410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066800"/>
            <a:ext cx="1676400" cy="20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971800"/>
            <a:ext cx="142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4267200"/>
            <a:ext cx="1285875" cy="213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5181600"/>
            <a:ext cx="11811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52400" y="152400"/>
            <a:ext cx="8839200" cy="579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200" b="1" dirty="0">
                <a:latin typeface="+mn-lt"/>
              </a:rPr>
              <a:t>English Units vs. Metric Units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3400" y="914400"/>
            <a:ext cx="8001000" cy="3108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Metric Units – units used in most other countries and by scientists in U.S.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 kiloliter = 1000 liters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  <a:p>
            <a:pPr>
              <a:defRPr/>
            </a:pPr>
            <a:r>
              <a:rPr lang="en-US" sz="2800" b="1" dirty="0">
                <a:latin typeface="+mn-lt"/>
                <a:cs typeface="Aharoni" pitchFamily="2" charset="-79"/>
              </a:rPr>
              <a:t>1 liter = 1000 milliliters</a:t>
            </a:r>
          </a:p>
          <a:p>
            <a:pPr>
              <a:defRPr/>
            </a:pPr>
            <a:endParaRPr lang="en-US" sz="2800" b="1" dirty="0">
              <a:latin typeface="+mn-lt"/>
              <a:cs typeface="Aharoni" pitchFamily="2" charset="-79"/>
            </a:endParaRPr>
          </a:p>
        </p:txBody>
      </p:sp>
      <p:sp>
        <p:nvSpPr>
          <p:cNvPr id="5124" name="TextBox 5"/>
          <p:cNvSpPr txBox="1">
            <a:spLocks noChangeArrowheads="1"/>
          </p:cNvSpPr>
          <p:nvPr/>
        </p:nvSpPr>
        <p:spPr bwMode="auto">
          <a:xfrm>
            <a:off x="838200" y="3810000"/>
            <a:ext cx="3657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1 Liter – bottle of soda</a:t>
            </a:r>
          </a:p>
        </p:txBody>
      </p:sp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5562600" y="2057400"/>
            <a:ext cx="3352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1 Kiloliter – fire truck carries 2 kiloliters of water</a:t>
            </a: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343400"/>
            <a:ext cx="320675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3276600"/>
            <a:ext cx="2286000" cy="131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5105400"/>
            <a:ext cx="2057400" cy="139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TextBox 12"/>
          <p:cNvSpPr txBox="1">
            <a:spLocks noChangeArrowheads="1"/>
          </p:cNvSpPr>
          <p:nvPr/>
        </p:nvSpPr>
        <p:spPr bwMode="auto">
          <a:xfrm>
            <a:off x="3810000" y="5029200"/>
            <a:ext cx="2971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/>
              <a:t>1 Milliliter is about 20 eyedrops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145</Words>
  <Application>Microsoft Office PowerPoint</Application>
  <PresentationFormat>On-screen Show (4:3)</PresentationFormat>
  <Paragraphs>27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Aharoni</vt:lpstr>
      <vt:lpstr>Default Design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Tracy Trimpe</dc:creator>
  <cp:lastModifiedBy>Megan</cp:lastModifiedBy>
  <cp:revision>43</cp:revision>
  <dcterms:created xsi:type="dcterms:W3CDTF">2008-10-13T15:16:14Z</dcterms:created>
  <dcterms:modified xsi:type="dcterms:W3CDTF">2011-01-29T18:50:17Z</dcterms:modified>
</cp:coreProperties>
</file>