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79" r:id="rId4"/>
    <p:sldId id="280" r:id="rId5"/>
    <p:sldId id="281" r:id="rId6"/>
    <p:sldId id="282" r:id="rId7"/>
    <p:sldId id="295" r:id="rId8"/>
    <p:sldId id="283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C37016F-5394-4385-B2E1-2BEC4CDB1C66}" type="datetimeFigureOut">
              <a:rPr/>
              <a:pPr>
                <a:defRPr/>
              </a:pPr>
              <a:t>9/13/2011</a:t>
            </a:fld>
            <a:endParaRPr/>
          </a:p>
        </p:txBody>
      </p:sp>
      <p:sp>
        <p:nvSpPr>
          <p:cNvPr id="7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8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36493FC-4CDC-47E9-94DA-71D86B91EEE4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6D568-AC81-443A-8C61-FB590EC0A559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DF3DC-CD81-4BF9-AD55-DD618ED7DC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25FA25D-527F-4D98-96C5-2EB271D4F874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32FC2A33-5CDE-4BA5-A05C-F55E75B3BD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37CCC-293C-499B-A5E2-5664E615E7C8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33CBA-7230-4E19-971C-7D3B8F8B8B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38BBF8F1-F5F8-4E41-B021-2111EB3F5517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614C8D3-50E3-49DA-83D2-C3B9EAA89D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E004C-4E69-4620-965E-ECB2E94ED3B1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FDA48-3218-4813-A7E2-5D0C291D7D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B7D3E-3BAD-4BBE-9686-CD16E85F34C8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0087A-D58D-4622-808D-AB598E51B4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AC56B-8173-4C31-B94F-50E957D59935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286C6-69D7-4C58-B3F5-71506F35F0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8EE31-50EA-4EBA-A8F0-A8B6EAD82A50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4CC41-DF99-4E19-89F7-8F249FC350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8ADCE-1084-4BFF-AC1D-FE75280309B4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6A12B-8866-458E-A39A-68067288ED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46FBCF5-41CA-4EE7-9ECA-0237E5F2B688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4A62B08-724A-4F42-998E-2F253A86ED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0" name="Text Placeholder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A8837DE-65E5-4FDA-9E21-23244B51F6F1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EF817C92-B7AC-4EB3-BD08-9EBE3B2BA5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5" r:id="rId2"/>
    <p:sldLayoutId id="2147483673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4" r:id="rId9"/>
    <p:sldLayoutId id="2147483671" r:id="rId10"/>
    <p:sldLayoutId id="21474836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700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latin typeface="Cooper Black" pitchFamily="18" charset="0"/>
              </a:rPr>
              <a:t>AcaDec</a:t>
            </a:r>
            <a:endParaRPr lang="en-US" dirty="0">
              <a:latin typeface="Cooper Black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1981200"/>
            <a:ext cx="6400800" cy="838200"/>
          </a:xfrm>
        </p:spPr>
        <p:txBody>
          <a:bodyPr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3600" dirty="0" smtClean="0">
                <a:latin typeface="Cooper Black" pitchFamily="18" charset="0"/>
              </a:rPr>
              <a:t>Science w/ Ms. Hendryx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3600" dirty="0" smtClean="0">
                <a:latin typeface="Cooper Black" pitchFamily="18" charset="0"/>
              </a:rPr>
              <a:t>9/29/11</a:t>
            </a:r>
            <a:endParaRPr lang="en-US" sz="3600" dirty="0">
              <a:latin typeface="Cooper Blac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Review vector math: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143000" y="2590800"/>
            <a:ext cx="1524000" cy="19050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3124200" y="3657600"/>
            <a:ext cx="1295400" cy="304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438400" y="3581400"/>
            <a:ext cx="394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+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4800600" y="3429000"/>
            <a:ext cx="394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=</a:t>
            </a:r>
            <a:endParaRPr lang="en-US" sz="2800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4800600" y="2743200"/>
            <a:ext cx="1524000" cy="1905000"/>
          </a:xfrm>
          <a:prstGeom prst="straightConnector1">
            <a:avLst/>
          </a:prstGeom>
          <a:ln w="57150">
            <a:solidFill>
              <a:srgbClr val="0070C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6324600" y="2438400"/>
            <a:ext cx="1295400" cy="304800"/>
          </a:xfrm>
          <a:prstGeom prst="straightConnector1">
            <a:avLst/>
          </a:prstGeom>
          <a:ln w="57150">
            <a:solidFill>
              <a:srgbClr val="FF000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4800600" y="2438400"/>
            <a:ext cx="2819400" cy="2209800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Review vector math: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62000" y="1219200"/>
            <a:ext cx="65331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Pythagorean Theorem: a</a:t>
            </a:r>
            <a:r>
              <a:rPr lang="en-US" sz="3200" baseline="30000" dirty="0" smtClean="0"/>
              <a:t>2</a:t>
            </a:r>
            <a:r>
              <a:rPr lang="en-US" sz="3200" dirty="0" smtClean="0"/>
              <a:t> + b</a:t>
            </a:r>
            <a:r>
              <a:rPr lang="en-US" sz="3200" baseline="30000" dirty="0" smtClean="0"/>
              <a:t>2</a:t>
            </a:r>
            <a:r>
              <a:rPr lang="en-US" sz="3200" dirty="0" smtClean="0"/>
              <a:t> = c</a:t>
            </a:r>
            <a:r>
              <a:rPr lang="en-US" sz="3200" baseline="30000" dirty="0" smtClean="0"/>
              <a:t>2</a:t>
            </a:r>
            <a:endParaRPr lang="en-US" sz="3200" baseline="30000" dirty="0"/>
          </a:p>
        </p:txBody>
      </p:sp>
      <p:sp>
        <p:nvSpPr>
          <p:cNvPr id="15" name="Right Triangle 14"/>
          <p:cNvSpPr/>
          <p:nvPr/>
        </p:nvSpPr>
        <p:spPr>
          <a:xfrm>
            <a:off x="1371600" y="2438400"/>
            <a:ext cx="5867400" cy="27432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371600" y="4953000"/>
            <a:ext cx="3048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33400" y="403860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</a:t>
            </a:r>
            <a:endParaRPr lang="en-US" sz="2400" baseline="30000" dirty="0"/>
          </a:p>
        </p:txBody>
      </p:sp>
      <p:sp>
        <p:nvSpPr>
          <p:cNvPr id="19" name="TextBox 18"/>
          <p:cNvSpPr txBox="1"/>
          <p:nvPr/>
        </p:nvSpPr>
        <p:spPr>
          <a:xfrm>
            <a:off x="3962400" y="541020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</a:t>
            </a:r>
            <a:endParaRPr lang="en-US" sz="2400" baseline="30000" dirty="0"/>
          </a:p>
        </p:txBody>
      </p:sp>
      <p:sp>
        <p:nvSpPr>
          <p:cNvPr id="20" name="TextBox 19"/>
          <p:cNvSpPr txBox="1"/>
          <p:nvPr/>
        </p:nvSpPr>
        <p:spPr>
          <a:xfrm>
            <a:off x="4038600" y="281940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</a:t>
            </a:r>
            <a:endParaRPr lang="en-US" sz="2400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Review vector math: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62000" y="1219200"/>
            <a:ext cx="65331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Pythagorean Theorem: a</a:t>
            </a:r>
            <a:r>
              <a:rPr lang="en-US" sz="3200" baseline="30000" dirty="0" smtClean="0"/>
              <a:t>2</a:t>
            </a:r>
            <a:r>
              <a:rPr lang="en-US" sz="3200" dirty="0" smtClean="0"/>
              <a:t> + b</a:t>
            </a:r>
            <a:r>
              <a:rPr lang="en-US" sz="3200" baseline="30000" dirty="0" smtClean="0"/>
              <a:t>2</a:t>
            </a:r>
            <a:r>
              <a:rPr lang="en-US" sz="3200" dirty="0" smtClean="0"/>
              <a:t> = c</a:t>
            </a:r>
            <a:r>
              <a:rPr lang="en-US" sz="3200" baseline="30000" dirty="0" smtClean="0"/>
              <a:t>2</a:t>
            </a:r>
            <a:endParaRPr lang="en-US" sz="3200" baseline="30000" dirty="0"/>
          </a:p>
        </p:txBody>
      </p:sp>
      <p:sp>
        <p:nvSpPr>
          <p:cNvPr id="15" name="Right Triangle 14"/>
          <p:cNvSpPr/>
          <p:nvPr/>
        </p:nvSpPr>
        <p:spPr>
          <a:xfrm>
            <a:off x="1143000" y="1981200"/>
            <a:ext cx="3429000" cy="27432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143000" y="4495800"/>
            <a:ext cx="3048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33400" y="320040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6</a:t>
            </a:r>
            <a:endParaRPr lang="en-US" sz="2400" baseline="30000" dirty="0"/>
          </a:p>
        </p:txBody>
      </p:sp>
      <p:sp>
        <p:nvSpPr>
          <p:cNvPr id="19" name="TextBox 18"/>
          <p:cNvSpPr txBox="1"/>
          <p:nvPr/>
        </p:nvSpPr>
        <p:spPr>
          <a:xfrm>
            <a:off x="2590800" y="495300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8</a:t>
            </a:r>
            <a:endParaRPr lang="en-US" sz="2400" baseline="30000" dirty="0"/>
          </a:p>
        </p:txBody>
      </p:sp>
      <p:sp>
        <p:nvSpPr>
          <p:cNvPr id="20" name="TextBox 19"/>
          <p:cNvSpPr txBox="1"/>
          <p:nvPr/>
        </p:nvSpPr>
        <p:spPr>
          <a:xfrm>
            <a:off x="2133600" y="2209800"/>
            <a:ext cx="6896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c=?</a:t>
            </a:r>
            <a:endParaRPr lang="en-US" sz="2400" baseline="30000" dirty="0"/>
          </a:p>
        </p:txBody>
      </p:sp>
      <p:sp>
        <p:nvSpPr>
          <p:cNvPr id="9" name="Right Triangle 8"/>
          <p:cNvSpPr/>
          <p:nvPr/>
        </p:nvSpPr>
        <p:spPr>
          <a:xfrm flipH="1">
            <a:off x="4114800" y="3505200"/>
            <a:ext cx="3429000" cy="27432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239000" y="6019800"/>
            <a:ext cx="3048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Review vector math: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667000" y="3581400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12</a:t>
            </a:r>
            <a:endParaRPr lang="en-US" sz="2400" baseline="30000" dirty="0"/>
          </a:p>
        </p:txBody>
      </p:sp>
      <p:sp>
        <p:nvSpPr>
          <p:cNvPr id="20" name="TextBox 19"/>
          <p:cNvSpPr txBox="1"/>
          <p:nvPr/>
        </p:nvSpPr>
        <p:spPr>
          <a:xfrm>
            <a:off x="6248400" y="3962400"/>
            <a:ext cx="6896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c=?</a:t>
            </a:r>
            <a:endParaRPr lang="en-US" sz="2400" baseline="30000" dirty="0"/>
          </a:p>
        </p:txBody>
      </p:sp>
      <p:sp>
        <p:nvSpPr>
          <p:cNvPr id="11" name="TextBox 10"/>
          <p:cNvSpPr txBox="1"/>
          <p:nvPr/>
        </p:nvSpPr>
        <p:spPr>
          <a:xfrm>
            <a:off x="381000" y="342900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5</a:t>
            </a:r>
            <a:endParaRPr lang="en-US" sz="2400" baseline="30000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838200" y="2971800"/>
            <a:ext cx="0" cy="11430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676400" y="3429000"/>
            <a:ext cx="2895600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066800" y="3352800"/>
            <a:ext cx="394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+</a:t>
            </a:r>
            <a:endParaRPr lang="en-US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0" y="3429000"/>
            <a:ext cx="394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=</a:t>
            </a:r>
            <a:endParaRPr lang="en-US" sz="2800" dirty="0"/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5105400" y="3124200"/>
            <a:ext cx="0" cy="1066800"/>
          </a:xfrm>
          <a:prstGeom prst="straightConnector1">
            <a:avLst/>
          </a:prstGeom>
          <a:ln w="57150">
            <a:solidFill>
              <a:srgbClr val="0070C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105400" y="3124200"/>
            <a:ext cx="2895600" cy="0"/>
          </a:xfrm>
          <a:prstGeom prst="straightConnector1">
            <a:avLst/>
          </a:prstGeom>
          <a:ln w="57150">
            <a:solidFill>
              <a:srgbClr val="FF000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5105400" y="3124200"/>
            <a:ext cx="2895600" cy="1143000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667000" y="586740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2</a:t>
            </a:r>
            <a:endParaRPr lang="en-US" sz="2400" baseline="30000" dirty="0"/>
          </a:p>
        </p:txBody>
      </p:sp>
      <p:sp>
        <p:nvSpPr>
          <p:cNvPr id="40" name="TextBox 39"/>
          <p:cNvSpPr txBox="1"/>
          <p:nvPr/>
        </p:nvSpPr>
        <p:spPr>
          <a:xfrm>
            <a:off x="5943600" y="5334000"/>
            <a:ext cx="6896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c=?</a:t>
            </a:r>
            <a:endParaRPr lang="en-US" sz="2400" baseline="30000" dirty="0"/>
          </a:p>
        </p:txBody>
      </p:sp>
      <p:sp>
        <p:nvSpPr>
          <p:cNvPr id="41" name="TextBox 40"/>
          <p:cNvSpPr txBox="1"/>
          <p:nvPr/>
        </p:nvSpPr>
        <p:spPr>
          <a:xfrm>
            <a:off x="228600" y="5638800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-2</a:t>
            </a:r>
            <a:endParaRPr lang="en-US" sz="2400" baseline="30000" dirty="0"/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838200" y="5257800"/>
            <a:ext cx="0" cy="11430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2209800" y="5715000"/>
            <a:ext cx="1371600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066800" y="5638800"/>
            <a:ext cx="394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+</a:t>
            </a:r>
            <a:endParaRPr lang="en-US" sz="2800" dirty="0"/>
          </a:p>
        </p:txBody>
      </p:sp>
      <p:sp>
        <p:nvSpPr>
          <p:cNvPr id="45" name="TextBox 44"/>
          <p:cNvSpPr txBox="1"/>
          <p:nvPr/>
        </p:nvSpPr>
        <p:spPr>
          <a:xfrm>
            <a:off x="4572000" y="5715000"/>
            <a:ext cx="394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=</a:t>
            </a:r>
            <a:endParaRPr lang="en-US" sz="2800" dirty="0"/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5105400" y="5410200"/>
            <a:ext cx="0" cy="1066800"/>
          </a:xfrm>
          <a:prstGeom prst="straightConnector1">
            <a:avLst/>
          </a:prstGeom>
          <a:ln w="57150">
            <a:solidFill>
              <a:srgbClr val="0070C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5105400" y="6477000"/>
            <a:ext cx="1143000" cy="0"/>
          </a:xfrm>
          <a:prstGeom prst="straightConnector1">
            <a:avLst/>
          </a:prstGeom>
          <a:ln w="57150">
            <a:solidFill>
              <a:srgbClr val="FF000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5105400" y="5410200"/>
            <a:ext cx="1143000" cy="1143000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762001" y="1219200"/>
            <a:ext cx="6705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Combining concepts: vectors and Pythagorean Theorem</a:t>
            </a:r>
            <a:endParaRPr lang="en-US" sz="3200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Review vector math: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590800" y="2057400"/>
            <a:ext cx="792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v</a:t>
            </a:r>
            <a:r>
              <a:rPr lang="en-US" sz="2400" baseline="-25000" dirty="0" err="1" smtClean="0"/>
              <a:t>x</a:t>
            </a:r>
            <a:r>
              <a:rPr lang="en-US" sz="2400" dirty="0" smtClean="0"/>
              <a:t>=8</a:t>
            </a:r>
            <a:endParaRPr lang="en-US" sz="2400" baseline="30000" dirty="0"/>
          </a:p>
        </p:txBody>
      </p:sp>
      <p:sp>
        <p:nvSpPr>
          <p:cNvPr id="20" name="TextBox 19"/>
          <p:cNvSpPr txBox="1"/>
          <p:nvPr/>
        </p:nvSpPr>
        <p:spPr>
          <a:xfrm>
            <a:off x="6172200" y="2438400"/>
            <a:ext cx="861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v=10</a:t>
            </a:r>
            <a:endParaRPr lang="en-US" sz="2400" baseline="30000" dirty="0"/>
          </a:p>
        </p:txBody>
      </p:sp>
      <p:sp>
        <p:nvSpPr>
          <p:cNvPr id="11" name="TextBox 10"/>
          <p:cNvSpPr txBox="1"/>
          <p:nvPr/>
        </p:nvSpPr>
        <p:spPr>
          <a:xfrm>
            <a:off x="381000" y="2667000"/>
            <a:ext cx="792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v</a:t>
            </a:r>
            <a:r>
              <a:rPr lang="en-US" sz="2400" baseline="-25000" dirty="0" err="1" smtClean="0"/>
              <a:t>y</a:t>
            </a:r>
            <a:r>
              <a:rPr lang="en-US" sz="2400" dirty="0" smtClean="0"/>
              <a:t>=?</a:t>
            </a:r>
            <a:endParaRPr lang="en-US" sz="2400" baseline="30000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762000" y="1447800"/>
            <a:ext cx="0" cy="11430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600200" y="1905000"/>
            <a:ext cx="2895600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990600" y="1828800"/>
            <a:ext cx="394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+</a:t>
            </a:r>
            <a:endParaRPr lang="en-US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4495800" y="1905000"/>
            <a:ext cx="394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=</a:t>
            </a:r>
            <a:endParaRPr lang="en-US" sz="2800" dirty="0"/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5029200" y="1600200"/>
            <a:ext cx="0" cy="1066800"/>
          </a:xfrm>
          <a:prstGeom prst="straightConnector1">
            <a:avLst/>
          </a:prstGeom>
          <a:ln w="57150">
            <a:solidFill>
              <a:srgbClr val="0070C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029200" y="1600200"/>
            <a:ext cx="2895600" cy="0"/>
          </a:xfrm>
          <a:prstGeom prst="straightConnector1">
            <a:avLst/>
          </a:prstGeom>
          <a:ln w="57150">
            <a:solidFill>
              <a:srgbClr val="FF000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5029200" y="1600200"/>
            <a:ext cx="2895600" cy="1143000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962400" y="4419600"/>
            <a:ext cx="792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v</a:t>
            </a:r>
            <a:r>
              <a:rPr lang="en-US" sz="2400" baseline="-25000" dirty="0" err="1" smtClean="0"/>
              <a:t>x</a:t>
            </a:r>
            <a:r>
              <a:rPr lang="en-US" sz="2400" dirty="0" smtClean="0"/>
              <a:t>=8</a:t>
            </a:r>
            <a:endParaRPr lang="en-US" sz="2400" baseline="30000" dirty="0"/>
          </a:p>
        </p:txBody>
      </p:sp>
      <p:sp>
        <p:nvSpPr>
          <p:cNvPr id="26" name="TextBox 25"/>
          <p:cNvSpPr txBox="1"/>
          <p:nvPr/>
        </p:nvSpPr>
        <p:spPr>
          <a:xfrm>
            <a:off x="1600200" y="4724400"/>
            <a:ext cx="861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v=10</a:t>
            </a:r>
            <a:endParaRPr lang="en-US" sz="2400" baseline="30000" dirty="0"/>
          </a:p>
        </p:txBody>
      </p:sp>
      <p:sp>
        <p:nvSpPr>
          <p:cNvPr id="27" name="TextBox 26"/>
          <p:cNvSpPr txBox="1"/>
          <p:nvPr/>
        </p:nvSpPr>
        <p:spPr>
          <a:xfrm>
            <a:off x="3581400" y="5715000"/>
            <a:ext cx="792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v</a:t>
            </a:r>
            <a:r>
              <a:rPr lang="en-US" sz="2400" baseline="-25000" dirty="0" err="1" smtClean="0"/>
              <a:t>y</a:t>
            </a:r>
            <a:r>
              <a:rPr lang="en-US" sz="2400" dirty="0" smtClean="0"/>
              <a:t>=?</a:t>
            </a:r>
            <a:endParaRPr lang="en-US" sz="2400" baseline="30000" dirty="0"/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4495800" y="5562600"/>
            <a:ext cx="0" cy="11430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581400" y="4343400"/>
            <a:ext cx="2895600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048000" y="4191000"/>
            <a:ext cx="394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-</a:t>
            </a:r>
            <a:endParaRPr lang="en-US" sz="2800" dirty="0"/>
          </a:p>
        </p:txBody>
      </p:sp>
      <p:sp>
        <p:nvSpPr>
          <p:cNvPr id="31" name="TextBox 30"/>
          <p:cNvSpPr txBox="1"/>
          <p:nvPr/>
        </p:nvSpPr>
        <p:spPr>
          <a:xfrm>
            <a:off x="6934200" y="4191000"/>
            <a:ext cx="394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=</a:t>
            </a:r>
            <a:endParaRPr lang="en-US" sz="2800" dirty="0"/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4572000" y="5562600"/>
            <a:ext cx="2819400" cy="1143000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4495800" y="5562600"/>
            <a:ext cx="2895600" cy="0"/>
          </a:xfrm>
          <a:prstGeom prst="straightConnector1">
            <a:avLst/>
          </a:prstGeom>
          <a:ln w="57150">
            <a:solidFill>
              <a:srgbClr val="FF000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228600" y="3962400"/>
            <a:ext cx="2895600" cy="1143000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581400" y="3200400"/>
            <a:ext cx="731290" cy="461665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/>
              <a:t>OR!</a:t>
            </a:r>
            <a:endParaRPr lang="en-US" sz="2400" baseline="30000" dirty="0"/>
          </a:p>
        </p:txBody>
      </p:sp>
      <p:sp>
        <p:nvSpPr>
          <p:cNvPr id="38" name="TextBox 37"/>
          <p:cNvSpPr txBox="1"/>
          <p:nvPr/>
        </p:nvSpPr>
        <p:spPr>
          <a:xfrm>
            <a:off x="609600" y="838200"/>
            <a:ext cx="3624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Now apply it to physics…</a:t>
            </a:r>
            <a:endParaRPr lang="en-US" sz="2400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30" grpId="0"/>
      <p:bldP spid="31" grpId="0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46760"/>
          </a:xfrm>
        </p:spPr>
        <p:txBody>
          <a:bodyPr/>
          <a:lstStyle/>
          <a:p>
            <a:r>
              <a:rPr lang="en-US" dirty="0" smtClean="0"/>
              <a:t>Group practice!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1219200"/>
            <a:ext cx="7848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4 of my friends in college pushed a broken couch off of the 6-meter apartment balcony rail (being sure no one was below).  They shoved it so that it had </a:t>
            </a:r>
            <a:r>
              <a:rPr lang="en-US" sz="2400" b="1" dirty="0" smtClean="0"/>
              <a:t>v</a:t>
            </a:r>
            <a:r>
              <a:rPr lang="en-US" sz="2400" baseline="-25000" dirty="0" smtClean="0"/>
              <a:t>x0</a:t>
            </a:r>
            <a:r>
              <a:rPr lang="en-US" sz="2400" dirty="0" smtClean="0"/>
              <a:t> of 2 m/s coming off the balcony.  What was the </a:t>
            </a:r>
            <a:r>
              <a:rPr lang="en-US" sz="2400" i="1" dirty="0" smtClean="0"/>
              <a:t>total</a:t>
            </a:r>
            <a:r>
              <a:rPr lang="en-US" sz="2400" dirty="0" smtClean="0"/>
              <a:t> velocity </a:t>
            </a:r>
            <a:r>
              <a:rPr lang="en-US" sz="2400" b="1" dirty="0" smtClean="0"/>
              <a:t>v</a:t>
            </a:r>
            <a:r>
              <a:rPr lang="en-US" sz="2400" dirty="0" smtClean="0"/>
              <a:t> of the couch as it hit the ground?</a:t>
            </a:r>
            <a:endParaRPr lang="en-US" sz="2400" i="1" dirty="0"/>
          </a:p>
        </p:txBody>
      </p:sp>
      <p:pic>
        <p:nvPicPr>
          <p:cNvPr id="1026" name="Picture 2" descr="http://a6.sphotos.ak.fbcdn.net/hphotos-ak-snc1/5771_523323598692_54101505_31184888_3333970_n.jpg"/>
          <p:cNvPicPr>
            <a:picLocks noChangeAspect="1" noChangeArrowheads="1"/>
          </p:cNvPicPr>
          <p:nvPr/>
        </p:nvPicPr>
        <p:blipFill>
          <a:blip r:embed="rId2" cstate="print"/>
          <a:srcRect t="13245" b="8609"/>
          <a:stretch>
            <a:fillRect/>
          </a:stretch>
        </p:blipFill>
        <p:spPr bwMode="auto">
          <a:xfrm>
            <a:off x="4572000" y="2971800"/>
            <a:ext cx="3729764" cy="3886200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/>
          <p:nvPr/>
        </p:nvCxnSpPr>
        <p:spPr>
          <a:xfrm>
            <a:off x="6400800" y="4267200"/>
            <a:ext cx="1066800" cy="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010400" y="4343400"/>
            <a:ext cx="1225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v</a:t>
            </a:r>
            <a:r>
              <a:rPr lang="en-US" baseline="-25000" dirty="0" smtClean="0">
                <a:solidFill>
                  <a:srgbClr val="FFFF00"/>
                </a:solidFill>
              </a:rPr>
              <a:t>x0</a:t>
            </a:r>
            <a:r>
              <a:rPr lang="en-US" dirty="0" smtClean="0">
                <a:solidFill>
                  <a:srgbClr val="FFFF00"/>
                </a:solidFill>
              </a:rPr>
              <a:t> = 2m/s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r>
              <a:rPr lang="en-US" dirty="0" smtClean="0"/>
              <a:t>Group Practice!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43000" y="4876800"/>
            <a:ext cx="1219200" cy="990600"/>
          </a:xfrm>
          <a:prstGeom prst="rect">
            <a:avLst/>
          </a:prstGeom>
          <a:solidFill>
            <a:srgbClr val="0070C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 = 5 kg</a:t>
            </a:r>
            <a:endParaRPr lang="en-US" b="1" dirty="0"/>
          </a:p>
        </p:txBody>
      </p:sp>
      <p:cxnSp>
        <p:nvCxnSpPr>
          <p:cNvPr id="7" name="Straight Connector 6"/>
          <p:cNvCxnSpPr>
            <a:stCxn id="5" idx="3"/>
          </p:cNvCxnSpPr>
          <p:nvPr/>
        </p:nvCxnSpPr>
        <p:spPr>
          <a:xfrm flipV="1">
            <a:off x="2362200" y="3962400"/>
            <a:ext cx="1295400" cy="1409700"/>
          </a:xfrm>
          <a:prstGeom prst="line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410200" y="4648200"/>
            <a:ext cx="9906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6400800" y="3581400"/>
            <a:ext cx="0" cy="106680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5410200" y="3581400"/>
            <a:ext cx="914400" cy="102870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362200" y="4191000"/>
            <a:ext cx="914400" cy="102870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514600" y="3657600"/>
            <a:ext cx="1202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F=75 N</a:t>
            </a:r>
            <a:endParaRPr 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553200" y="3962400"/>
            <a:ext cx="4860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F</a:t>
            </a:r>
            <a:r>
              <a:rPr lang="en-US" sz="2400" b="1" baseline="-25000" dirty="0" err="1" smtClean="0"/>
              <a:t>y</a:t>
            </a:r>
            <a:endParaRPr lang="en-US" sz="2400" b="1" baseline="-25000" dirty="0"/>
          </a:p>
        </p:txBody>
      </p:sp>
      <p:sp>
        <p:nvSpPr>
          <p:cNvPr id="20" name="TextBox 19"/>
          <p:cNvSpPr txBox="1"/>
          <p:nvPr/>
        </p:nvSpPr>
        <p:spPr>
          <a:xfrm>
            <a:off x="5715000" y="4724400"/>
            <a:ext cx="4860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F</a:t>
            </a:r>
            <a:r>
              <a:rPr lang="en-US" sz="2400" b="1" baseline="-25000" dirty="0" err="1" smtClean="0"/>
              <a:t>x</a:t>
            </a:r>
            <a:endParaRPr lang="en-US" sz="2400" b="1" baseline="-250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381000" y="5883640"/>
            <a:ext cx="3200400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066800" y="6172200"/>
            <a:ext cx="4972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F</a:t>
            </a:r>
            <a:r>
              <a:rPr lang="en-US" sz="2400" b="1" baseline="-25000" dirty="0" err="1" smtClean="0"/>
              <a:t>g</a:t>
            </a:r>
            <a:endParaRPr lang="en-US" sz="2400" b="1" baseline="-25000" dirty="0"/>
          </a:p>
        </p:txBody>
      </p:sp>
      <p:sp>
        <p:nvSpPr>
          <p:cNvPr id="26" name="TextBox 25"/>
          <p:cNvSpPr txBox="1"/>
          <p:nvPr/>
        </p:nvSpPr>
        <p:spPr>
          <a:xfrm>
            <a:off x="228600" y="3886200"/>
            <a:ext cx="1497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F</a:t>
            </a:r>
            <a:r>
              <a:rPr lang="en-US" sz="2400" b="1" baseline="-25000" dirty="0" smtClean="0"/>
              <a:t>n</a:t>
            </a:r>
            <a:r>
              <a:rPr lang="en-US" sz="2400" b="1" dirty="0" smtClean="0"/>
              <a:t> = 25 N</a:t>
            </a:r>
            <a:endParaRPr lang="en-US" sz="2400" b="1" baseline="-25000" dirty="0"/>
          </a:p>
        </p:txBody>
      </p:sp>
      <p:sp>
        <p:nvSpPr>
          <p:cNvPr id="27" name="TextBox 26"/>
          <p:cNvSpPr txBox="1"/>
          <p:nvPr/>
        </p:nvSpPr>
        <p:spPr>
          <a:xfrm>
            <a:off x="-76200" y="4876800"/>
            <a:ext cx="13035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F</a:t>
            </a:r>
            <a:r>
              <a:rPr lang="en-US" sz="2400" b="1" baseline="-25000" dirty="0" smtClean="0"/>
              <a:t>f</a:t>
            </a:r>
            <a:r>
              <a:rPr lang="en-US" sz="2400" b="1" dirty="0" smtClean="0"/>
              <a:t> = 2 N</a:t>
            </a:r>
            <a:endParaRPr lang="en-US" sz="2400" b="1" baseline="-25000" dirty="0"/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1752600" y="4038600"/>
            <a:ext cx="0" cy="87630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752600" y="5791200"/>
            <a:ext cx="0" cy="106680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762000" y="5448300"/>
            <a:ext cx="381000" cy="3810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2362200" y="5638800"/>
            <a:ext cx="1981200" cy="0"/>
          </a:xfrm>
          <a:prstGeom prst="straightConnector1">
            <a:avLst/>
          </a:prstGeom>
          <a:ln w="3810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581400" y="5257800"/>
            <a:ext cx="577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/>
              <a:t>Δ</a:t>
            </a:r>
            <a:r>
              <a:rPr lang="en-US" sz="2400" b="1" dirty="0" smtClean="0"/>
              <a:t>x</a:t>
            </a:r>
            <a:endParaRPr lang="en-US" sz="2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228600" y="10668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 block is being pulled along using a rope.  Use the force diagram below.  Find the total force acting on the block (</a:t>
            </a:r>
            <a:r>
              <a:rPr lang="en-US" sz="2400" dirty="0" err="1" smtClean="0"/>
              <a:t>F</a:t>
            </a:r>
            <a:r>
              <a:rPr lang="en-US" sz="2400" baseline="-25000" dirty="0" err="1" smtClean="0"/>
              <a:t>x</a:t>
            </a:r>
            <a:r>
              <a:rPr lang="en-US" sz="2400" dirty="0" smtClean="0"/>
              <a:t>).  Find the block’s acceleration.</a:t>
            </a:r>
          </a:p>
          <a:p>
            <a:r>
              <a:rPr lang="en-US" sz="2400" i="1" dirty="0" smtClean="0"/>
              <a:t>Notes: there is no vertical motion, so </a:t>
            </a:r>
            <a:r>
              <a:rPr lang="en-US" sz="2400" i="1" dirty="0" err="1" smtClean="0"/>
              <a:t>F</a:t>
            </a:r>
            <a:r>
              <a:rPr lang="en-US" sz="2400" i="1" baseline="-25000" dirty="0" err="1" smtClean="0"/>
              <a:t>n</a:t>
            </a:r>
            <a:r>
              <a:rPr lang="en-US" sz="2400" i="1" dirty="0" err="1" smtClean="0"/>
              <a:t>+F</a:t>
            </a:r>
            <a:r>
              <a:rPr lang="en-US" sz="2400" i="1" baseline="-25000" dirty="0" err="1" smtClean="0"/>
              <a:t>y</a:t>
            </a:r>
            <a:r>
              <a:rPr lang="en-US" sz="2400" i="1" dirty="0" smtClean="0"/>
              <a:t> = </a:t>
            </a:r>
            <a:r>
              <a:rPr lang="en-US" sz="2400" i="1" dirty="0" err="1" smtClean="0"/>
              <a:t>F</a:t>
            </a:r>
            <a:r>
              <a:rPr lang="en-US" sz="2400" i="1" baseline="-25000" dirty="0" err="1" smtClean="0"/>
              <a:t>g</a:t>
            </a:r>
            <a:r>
              <a:rPr lang="en-US" sz="2400" i="1" dirty="0" smtClean="0"/>
              <a:t>.  Assume acceleration due to gravity is -10m/s</a:t>
            </a:r>
            <a:r>
              <a:rPr lang="en-US" sz="2400" i="1" baseline="30000" dirty="0" smtClean="0"/>
              <a:t>2</a:t>
            </a:r>
            <a:r>
              <a:rPr lang="en-US" sz="2400" i="1" dirty="0" smtClean="0"/>
              <a:t> to find </a:t>
            </a:r>
            <a:r>
              <a:rPr lang="en-US" sz="2400" i="1" dirty="0" err="1" smtClean="0"/>
              <a:t>F</a:t>
            </a:r>
            <a:r>
              <a:rPr lang="en-US" sz="2400" i="1" baseline="-25000" dirty="0" err="1" smtClean="0"/>
              <a:t>g</a:t>
            </a:r>
            <a:r>
              <a:rPr lang="en-US" sz="2400" i="1" dirty="0" smtClean="0"/>
              <a:t>.</a:t>
            </a:r>
            <a:endParaRPr lang="en-US" sz="2400" i="1" dirty="0"/>
          </a:p>
        </p:txBody>
      </p:sp>
      <p:sp>
        <p:nvSpPr>
          <p:cNvPr id="39" name="TextBox 38"/>
          <p:cNvSpPr txBox="1"/>
          <p:nvPr/>
        </p:nvSpPr>
        <p:spPr>
          <a:xfrm>
            <a:off x="4800600" y="3657600"/>
            <a:ext cx="1202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F=75 N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pulent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849</TotalTime>
  <Words>236</Words>
  <Application>Microsoft Office PowerPoint</Application>
  <PresentationFormat>On-screen Show (4:3)</PresentationFormat>
  <Paragraphs>56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Opulent</vt:lpstr>
      <vt:lpstr>AcaDec</vt:lpstr>
      <vt:lpstr>Review vector math:</vt:lpstr>
      <vt:lpstr>Review vector math:</vt:lpstr>
      <vt:lpstr>Review vector math:</vt:lpstr>
      <vt:lpstr>Review vector math:</vt:lpstr>
      <vt:lpstr>Review vector math:</vt:lpstr>
      <vt:lpstr>Group practice!</vt:lpstr>
      <vt:lpstr>Group Practice!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AcaDec</dc:title>
  <dc:creator>Jennifer</dc:creator>
  <cp:lastModifiedBy>Jennifer</cp:lastModifiedBy>
  <cp:revision>22</cp:revision>
  <dcterms:created xsi:type="dcterms:W3CDTF">2011-09-07T20:38:06Z</dcterms:created>
  <dcterms:modified xsi:type="dcterms:W3CDTF">2011-11-14T20:12:28Z</dcterms:modified>
</cp:coreProperties>
</file>