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  <p:sldId id="262" r:id="rId6"/>
    <p:sldId id="265" r:id="rId7"/>
    <p:sldId id="263" r:id="rId8"/>
    <p:sldId id="264" r:id="rId9"/>
    <p:sldId id="261" r:id="rId10"/>
    <p:sldId id="270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C5C8B87-CD17-4126-8FEA-616A032ECBD1}" type="datetimeFigureOut">
              <a:rPr/>
              <a:pPr>
                <a:defRPr/>
              </a:pPr>
              <a:t>9/8/2011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3171C5C-55D2-4712-B42C-E9457F25BF2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9725-90D9-4D48-8ADD-2D823C422189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D8A7B-CFE8-4496-82FC-952FA9B08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9CBAE4-5383-4902-B39A-D932ED6FE55D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A8164E5-3976-430E-AB78-209DA869D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FDCA3-BE31-4C57-B4FA-128D3FF083F0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4C85-F9F6-477D-A139-D974C3C8F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F9D66F0-5303-48E4-8A54-A190BA726848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08C5EA-34F3-4760-96CC-F95BD39FAA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6EAAD-559A-4C4C-9E09-86A5C5D884B6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A6B6D-6B72-4629-84B3-7FCF70750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4C205-B114-48A0-8AEE-16A5D9C84A17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C23CC-9E20-4C85-9D03-6284C0E8B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7CED5-088D-4BA4-85D0-8408A74E9E18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4873C-4B88-41FC-A867-940A36944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1C867-8B43-4707-96AA-F176793BBC1A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91991-BCE4-45FF-BABC-B5D481FF4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2B9B-FFD3-4ED0-8018-1E850D39EFC1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47ACB-02C1-48B9-83D8-0822E737EE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100E38-0FA9-45F5-BDA1-35AA7681C51B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B68644-BEDF-459D-918B-A16F67368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D621918-7D1A-4821-8940-C4C8A8E65076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3C9DC74-E6EB-4F52-8FD6-AD27F0A56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1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Science w/ Ms. Hendryx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9/8/11</a:t>
            </a:r>
            <a:endParaRPr lang="en-US" sz="3600" dirty="0">
              <a:latin typeface="Cooper Black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381000" y="1143000"/>
            <a:ext cx="7620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When solving two-dimensional motion problems, the variable that remains the same in both the x- and y-directions is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a. velocity</a:t>
            </a:r>
          </a:p>
          <a:p>
            <a:r>
              <a:rPr lang="en-US" sz="2400">
                <a:latin typeface="Trebuchet MS" pitchFamily="34" charset="0"/>
              </a:rPr>
              <a:t>b. displacement</a:t>
            </a:r>
          </a:p>
          <a:p>
            <a:r>
              <a:rPr lang="en-US" sz="2400">
                <a:latin typeface="Trebuchet MS" pitchFamily="34" charset="0"/>
              </a:rPr>
              <a:t>c. acceleration</a:t>
            </a:r>
          </a:p>
          <a:p>
            <a:r>
              <a:rPr lang="en-US" sz="2400">
                <a:latin typeface="Trebuchet MS" pitchFamily="34" charset="0"/>
              </a:rPr>
              <a:t>d. time</a:t>
            </a:r>
          </a:p>
          <a:p>
            <a:r>
              <a:rPr lang="en-US" sz="2400">
                <a:latin typeface="Trebuchet MS" pitchFamily="34" charset="0"/>
              </a:rPr>
              <a:t>e. momentum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Newton’s laws</a:t>
            </a:r>
            <a:endParaRPr lang="en-US" dirty="0"/>
          </a:p>
        </p:txBody>
      </p:sp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609600" y="1828800"/>
            <a:ext cx="63246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2400">
                <a:latin typeface="Trebuchet MS" pitchFamily="34" charset="0"/>
              </a:rPr>
              <a:t>Objects in motion stay in motion, and objects at rest stay at rest unless a force is applied.  (</a:t>
            </a:r>
            <a:r>
              <a:rPr lang="en-US" sz="2400" i="1">
                <a:latin typeface="Trebuchet MS" pitchFamily="34" charset="0"/>
              </a:rPr>
              <a:t>Constant velocity unless a force is present)</a:t>
            </a:r>
          </a:p>
          <a:p>
            <a:pPr marL="457200" indent="-457200">
              <a:buFontTx/>
              <a:buAutoNum type="arabicPeriod"/>
            </a:pPr>
            <a:endParaRPr lang="en-US" sz="2400">
              <a:latin typeface="Trebuchet MS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b="1">
                <a:latin typeface="Trebuchet MS" pitchFamily="34" charset="0"/>
              </a:rPr>
              <a:t>F</a:t>
            </a:r>
            <a:r>
              <a:rPr lang="en-US" sz="2400">
                <a:latin typeface="Trebuchet MS" pitchFamily="34" charset="0"/>
              </a:rPr>
              <a:t> = m</a:t>
            </a:r>
            <a:r>
              <a:rPr lang="en-US" sz="2400" b="1">
                <a:latin typeface="Trebuchet MS" pitchFamily="34" charset="0"/>
              </a:rPr>
              <a:t>a</a:t>
            </a:r>
          </a:p>
          <a:p>
            <a:pPr marL="457200" indent="-457200">
              <a:buFontTx/>
              <a:buAutoNum type="arabicPeriod"/>
            </a:pPr>
            <a:endParaRPr lang="en-US" sz="2400">
              <a:latin typeface="Trebuchet MS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>
                <a:latin typeface="Trebuchet MS" pitchFamily="34" charset="0"/>
              </a:rPr>
              <a:t>For every action, there is an equal and opposite reaction.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Important forces:</a:t>
            </a:r>
            <a:endParaRPr lang="en-US" dirty="0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609600" y="1828800"/>
            <a:ext cx="6324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GRAVITY:  </a:t>
            </a:r>
            <a:r>
              <a:rPr lang="en-US" sz="2400" b="1">
                <a:latin typeface="Trebuchet MS" pitchFamily="34" charset="0"/>
              </a:rPr>
              <a:t>F</a:t>
            </a:r>
            <a:r>
              <a:rPr lang="en-US" sz="2400">
                <a:latin typeface="Trebuchet MS" pitchFamily="34" charset="0"/>
              </a:rPr>
              <a:t> = m</a:t>
            </a:r>
            <a:r>
              <a:rPr lang="en-US" sz="2400" b="1">
                <a:latin typeface="Trebuchet MS" pitchFamily="34" charset="0"/>
              </a:rPr>
              <a:t>g</a:t>
            </a:r>
          </a:p>
          <a:p>
            <a:r>
              <a:rPr lang="en-US" sz="2400">
                <a:latin typeface="Trebuchet MS" pitchFamily="34" charset="0"/>
              </a:rPr>
              <a:t>	</a:t>
            </a:r>
            <a:r>
              <a:rPr lang="en-US" sz="2400" b="1">
                <a:latin typeface="Trebuchet MS" pitchFamily="34" charset="0"/>
              </a:rPr>
              <a:t>g</a:t>
            </a:r>
            <a:r>
              <a:rPr lang="en-US" sz="2400">
                <a:latin typeface="Trebuchet MS" pitchFamily="34" charset="0"/>
              </a:rPr>
              <a:t> = -9.81 m/s</a:t>
            </a:r>
            <a:r>
              <a:rPr lang="en-US" sz="2400" baseline="30000">
                <a:latin typeface="Trebuchet MS" pitchFamily="34" charset="0"/>
              </a:rPr>
              <a:t>2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FRICTION (only works as opposing force):</a:t>
            </a:r>
          </a:p>
          <a:p>
            <a:r>
              <a:rPr lang="en-US" sz="2400">
                <a:latin typeface="Trebuchet MS" pitchFamily="34" charset="0"/>
              </a:rPr>
              <a:t>	Static—before the object starts moving (block on a ramp)</a:t>
            </a:r>
          </a:p>
          <a:p>
            <a:r>
              <a:rPr lang="en-US" sz="2400">
                <a:latin typeface="Trebuchet MS" pitchFamily="34" charset="0"/>
              </a:rPr>
              <a:t>	Kinetic—after the object starts moving (block on a ramp; air resistance)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NORMAL FORCE:</a:t>
            </a:r>
          </a:p>
          <a:p>
            <a:r>
              <a:rPr lang="en-US" sz="2400">
                <a:latin typeface="Trebuchet MS" pitchFamily="34" charset="0"/>
              </a:rPr>
              <a:t>	Supporting force (perpendicular to surface; book on desk)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7620000" cy="4968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2000">
                <a:latin typeface="Trebuchet MS" pitchFamily="34" charset="0"/>
              </a:rPr>
              <a:t>You strike a golf ball with 150 N of force, at an angle of 30 degrees above the horizontal. As a result, the golf ball exerts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latin typeface="Trebuchet MS" pitchFamily="34" charset="0"/>
              </a:rPr>
              <a:t>a. a force of 150 N at an angle of 30 degrees above the horizontal on your golf club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latin typeface="Trebuchet MS" pitchFamily="34" charset="0"/>
              </a:rPr>
              <a:t>b. a force of 150 N at an angle of 0 degrees above the horizontal on your golf club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latin typeface="Trebuchet MS" pitchFamily="34" charset="0"/>
              </a:rPr>
              <a:t>c. a force of 150 N at an angle of 30 degrees below the horizontal on your golf club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latin typeface="Trebuchet MS" pitchFamily="34" charset="0"/>
              </a:rPr>
              <a:t>d. no force on your golf club; otherwise the ball would not move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latin typeface="Trebuchet MS" pitchFamily="34" charset="0"/>
              </a:rPr>
              <a:t>e. no force on your golf club; otherwise your golf club would fly backwards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381000" y="1143000"/>
            <a:ext cx="7620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Ignore air resistance effects. A ball is thrown straight up into the air at 5 m/s. At the highest point in its trajectory,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a. velocity is zero</a:t>
            </a:r>
          </a:p>
          <a:p>
            <a:r>
              <a:rPr lang="en-US" sz="2400">
                <a:latin typeface="Trebuchet MS" pitchFamily="34" charset="0"/>
              </a:rPr>
              <a:t>b. velocity is constant</a:t>
            </a:r>
          </a:p>
          <a:p>
            <a:r>
              <a:rPr lang="en-US" sz="2400">
                <a:latin typeface="Trebuchet MS" pitchFamily="34" charset="0"/>
              </a:rPr>
              <a:t>c. acceleration decreases</a:t>
            </a:r>
          </a:p>
          <a:p>
            <a:r>
              <a:rPr lang="en-US" sz="2400">
                <a:latin typeface="Trebuchet MS" pitchFamily="34" charset="0"/>
              </a:rPr>
              <a:t>d. acceleration is zero</a:t>
            </a:r>
          </a:p>
          <a:p>
            <a:r>
              <a:rPr lang="en-US" sz="2400">
                <a:latin typeface="Trebuchet MS" pitchFamily="34" charset="0"/>
              </a:rPr>
              <a:t>e. acceleration increases</a:t>
            </a:r>
          </a:p>
          <a:p>
            <a:endParaRPr lang="en-US" sz="240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Force diagram</a:t>
            </a:r>
            <a:endParaRPr lang="en-US" dirty="0"/>
          </a:p>
        </p:txBody>
      </p:sp>
      <p:sp>
        <p:nvSpPr>
          <p:cNvPr id="28674" name="TextBox 3"/>
          <p:cNvSpPr txBox="1">
            <a:spLocks noChangeArrowheads="1"/>
          </p:cNvSpPr>
          <p:nvPr/>
        </p:nvSpPr>
        <p:spPr bwMode="auto">
          <a:xfrm>
            <a:off x="381000" y="1143000"/>
            <a:ext cx="7620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Draw arrows corresponding to the forces acting on the blocks:</a:t>
            </a:r>
          </a:p>
        </p:txBody>
      </p:sp>
      <p:sp>
        <p:nvSpPr>
          <p:cNvPr id="5" name="Right Triangle 4"/>
          <p:cNvSpPr/>
          <p:nvPr/>
        </p:nvSpPr>
        <p:spPr>
          <a:xfrm>
            <a:off x="1676400" y="5029200"/>
            <a:ext cx="4495800" cy="13716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00400" y="2133600"/>
            <a:ext cx="1524000" cy="10668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m</a:t>
            </a:r>
          </a:p>
        </p:txBody>
      </p:sp>
      <p:sp>
        <p:nvSpPr>
          <p:cNvPr id="7" name="Rectangle 6"/>
          <p:cNvSpPr/>
          <p:nvPr/>
        </p:nvSpPr>
        <p:spPr>
          <a:xfrm rot="989833">
            <a:off x="2828925" y="4489450"/>
            <a:ext cx="1524000" cy="10668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0" y="3246438"/>
            <a:ext cx="4953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20040"/>
            <a:ext cx="7242048" cy="670560"/>
          </a:xfrm>
          <a:prstGeom prst="rect">
            <a:avLst/>
          </a:prstGeom>
        </p:spPr>
        <p:txBody>
          <a:bodyPr lIns="45720" tIns="0" rIns="45720" bIns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800" b="1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Units (dimensional analysis)</a:t>
            </a:r>
            <a:endParaRPr lang="en-US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133600"/>
            <a:ext cx="6324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n-lt"/>
              </a:rPr>
              <a:t>What am I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asked for</a:t>
            </a:r>
            <a:r>
              <a:rPr lang="en-US" sz="2400" dirty="0">
                <a:latin typeface="+mn-lt"/>
              </a:rPr>
              <a:t>?  </a:t>
            </a:r>
            <a:r>
              <a:rPr lang="en-US" sz="2400" i="1" dirty="0">
                <a:latin typeface="+mn-lt"/>
              </a:rPr>
              <a:t>What units?</a:t>
            </a:r>
            <a:endParaRPr lang="en-US" sz="2400" dirty="0">
              <a:latin typeface="+mn-lt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n-lt"/>
              </a:rPr>
              <a:t>What do I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know</a:t>
            </a:r>
            <a:r>
              <a:rPr lang="en-US" sz="2400" dirty="0">
                <a:latin typeface="+mn-lt"/>
              </a:rPr>
              <a:t>?  </a:t>
            </a:r>
            <a:r>
              <a:rPr lang="en-US" sz="2400" i="1" dirty="0">
                <a:latin typeface="+mn-lt"/>
              </a:rPr>
              <a:t>What units do I have to work with?</a:t>
            </a:r>
            <a:endParaRPr lang="en-US" sz="2400" dirty="0">
              <a:latin typeface="+mn-lt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n-lt"/>
              </a:rPr>
              <a:t>What do I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need</a:t>
            </a:r>
            <a:r>
              <a:rPr lang="en-US" sz="2400" dirty="0">
                <a:latin typeface="+mn-lt"/>
              </a:rPr>
              <a:t> to know? </a:t>
            </a:r>
            <a:r>
              <a:rPr lang="en-US" sz="2400" i="1" dirty="0">
                <a:latin typeface="+mn-lt"/>
              </a:rPr>
              <a:t>What units are missing?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Solve!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Units (dimensional analysis)</a:t>
            </a:r>
            <a:endParaRPr lang="en-US" dirty="0"/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533400" y="2133600"/>
            <a:ext cx="6324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There are 8 slurps in a burp, and there are 5 burps in a farkle.  3 farkles are equal to 4 bonks.  If I have 2 bonks, how many slurps do I have?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Units (dimensional analysis)</a:t>
            </a:r>
            <a:endParaRPr lang="en-US" dirty="0"/>
          </a:p>
        </p:txBody>
      </p:sp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533400" y="2133600"/>
            <a:ext cx="6324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Force has units of Newtons.  A Newton is defined as (kg*m)/s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.  If I have a ball with a force of 3 Newtons moving with a velocity of 10 m/s for 2 seconds, what is the mass of the ball?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Units (dimensional analysis)</a:t>
            </a:r>
            <a:endParaRPr lang="en-US" dirty="0"/>
          </a:p>
        </p:txBody>
      </p:sp>
      <p:graphicFrame>
        <p:nvGraphicFramePr>
          <p:cNvPr id="18459" name="Group 27"/>
          <p:cNvGraphicFramePr>
            <a:graphicFrameLocks noGrp="1"/>
          </p:cNvGraphicFramePr>
          <p:nvPr/>
        </p:nvGraphicFramePr>
        <p:xfrm>
          <a:off x="304800" y="1295400"/>
          <a:ext cx="7543800" cy="3855720"/>
        </p:xfrm>
        <a:graphic>
          <a:graphicData uri="http://schemas.openxmlformats.org/drawingml/2006/table">
            <a:tbl>
              <a:tblPr/>
              <a:tblGrid>
                <a:gridCol w="1600200"/>
                <a:gridCol w="2171700"/>
                <a:gridCol w="1638300"/>
                <a:gridCol w="2133600"/>
              </a:tblGrid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</a:rPr>
                        <a:t>Position and Displacement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</a:rPr>
                        <a:t>Velocity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</a:rPr>
                        <a:t>Acceleration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4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Definition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Distance with direction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Speed with direction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Change in velocity with respect to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Units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(units of distance)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m/s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(units of speed)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m/s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(units of velocity divided by units of time)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Review kinematics:</a:t>
            </a:r>
            <a:endParaRPr lang="en-US" dirty="0"/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43000" y="1447800"/>
            <a:ext cx="6324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>
                <a:latin typeface="Trebuchet MS" pitchFamily="34" charset="0"/>
              </a:rPr>
              <a:t> = </a:t>
            </a: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 b="1" baseline="-25000">
                <a:latin typeface="Trebuchet MS" pitchFamily="34" charset="0"/>
              </a:rPr>
              <a:t>0</a:t>
            </a:r>
            <a:r>
              <a:rPr lang="en-US" sz="3600" b="1">
                <a:latin typeface="Trebuchet MS" pitchFamily="34" charset="0"/>
              </a:rPr>
              <a:t> </a:t>
            </a:r>
            <a:r>
              <a:rPr lang="en-US" sz="3600">
                <a:latin typeface="Trebuchet MS" pitchFamily="34" charset="0"/>
              </a:rPr>
              <a:t>+ </a:t>
            </a:r>
            <a:r>
              <a:rPr lang="en-US" sz="3600" b="1">
                <a:latin typeface="Trebuchet MS" pitchFamily="34" charset="0"/>
              </a:rPr>
              <a:t>a</a:t>
            </a:r>
            <a:r>
              <a:rPr lang="en-US" sz="3600">
                <a:latin typeface="Trebuchet MS" pitchFamily="34" charset="0"/>
              </a:rPr>
              <a:t>t</a:t>
            </a:r>
          </a:p>
          <a:p>
            <a:pPr>
              <a:lnSpc>
                <a:spcPct val="200000"/>
              </a:lnSpc>
            </a:pPr>
            <a:r>
              <a:rPr lang="el-GR" sz="3600" b="1">
                <a:latin typeface="Trebuchet MS" pitchFamily="34" charset="0"/>
              </a:rPr>
              <a:t>Δ</a:t>
            </a:r>
            <a:r>
              <a:rPr lang="en-US" sz="3600" b="1">
                <a:latin typeface="Trebuchet MS" pitchFamily="34" charset="0"/>
              </a:rPr>
              <a:t>x</a:t>
            </a:r>
            <a:r>
              <a:rPr lang="en-US" sz="3600">
                <a:latin typeface="Trebuchet MS" pitchFamily="34" charset="0"/>
              </a:rPr>
              <a:t> = ½(</a:t>
            </a: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 b="1" baseline="-25000">
                <a:latin typeface="Trebuchet MS" pitchFamily="34" charset="0"/>
              </a:rPr>
              <a:t>0</a:t>
            </a:r>
            <a:r>
              <a:rPr lang="en-US" sz="3600" b="1">
                <a:latin typeface="Trebuchet MS" pitchFamily="34" charset="0"/>
              </a:rPr>
              <a:t> </a:t>
            </a:r>
            <a:r>
              <a:rPr lang="en-US" sz="3600">
                <a:latin typeface="Trebuchet MS" pitchFamily="34" charset="0"/>
              </a:rPr>
              <a:t>+ </a:t>
            </a: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>
                <a:latin typeface="Trebuchet MS" pitchFamily="34" charset="0"/>
              </a:rPr>
              <a:t>)t</a:t>
            </a:r>
          </a:p>
          <a:p>
            <a:pPr>
              <a:lnSpc>
                <a:spcPct val="200000"/>
              </a:lnSpc>
            </a:pPr>
            <a:r>
              <a:rPr lang="el-GR" sz="3600" b="1">
                <a:latin typeface="Trebuchet MS" pitchFamily="34" charset="0"/>
              </a:rPr>
              <a:t>Δ</a:t>
            </a:r>
            <a:r>
              <a:rPr lang="en-US" sz="3600" b="1">
                <a:latin typeface="Trebuchet MS" pitchFamily="34" charset="0"/>
              </a:rPr>
              <a:t>x</a:t>
            </a:r>
            <a:r>
              <a:rPr lang="en-US" sz="3600">
                <a:latin typeface="Trebuchet MS" pitchFamily="34" charset="0"/>
              </a:rPr>
              <a:t> = </a:t>
            </a: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 b="1" baseline="-25000">
                <a:latin typeface="Trebuchet MS" pitchFamily="34" charset="0"/>
              </a:rPr>
              <a:t>0</a:t>
            </a:r>
            <a:r>
              <a:rPr lang="en-US" sz="3600">
                <a:latin typeface="Trebuchet MS" pitchFamily="34" charset="0"/>
              </a:rPr>
              <a:t>t + ½</a:t>
            </a:r>
            <a:r>
              <a:rPr lang="en-US" sz="3600" b="1">
                <a:latin typeface="Trebuchet MS" pitchFamily="34" charset="0"/>
              </a:rPr>
              <a:t>a</a:t>
            </a:r>
            <a:r>
              <a:rPr lang="en-US" sz="3600">
                <a:latin typeface="Trebuchet MS" pitchFamily="34" charset="0"/>
              </a:rPr>
              <a:t>t</a:t>
            </a:r>
            <a:r>
              <a:rPr lang="en-US" sz="3600" baseline="30000">
                <a:latin typeface="Trebuchet MS" pitchFamily="34" charset="0"/>
              </a:rPr>
              <a:t>2</a:t>
            </a:r>
          </a:p>
          <a:p>
            <a:pPr>
              <a:lnSpc>
                <a:spcPct val="200000"/>
              </a:lnSpc>
            </a:pP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 baseline="30000">
                <a:latin typeface="Trebuchet MS" pitchFamily="34" charset="0"/>
              </a:rPr>
              <a:t>2</a:t>
            </a:r>
            <a:r>
              <a:rPr lang="en-US" sz="3600">
                <a:latin typeface="Trebuchet MS" pitchFamily="34" charset="0"/>
              </a:rPr>
              <a:t> = </a:t>
            </a:r>
            <a:r>
              <a:rPr lang="en-US" sz="3600" b="1">
                <a:latin typeface="Trebuchet MS" pitchFamily="34" charset="0"/>
              </a:rPr>
              <a:t>v</a:t>
            </a:r>
            <a:r>
              <a:rPr lang="en-US" sz="3600" b="1" baseline="-25000">
                <a:latin typeface="Trebuchet MS" pitchFamily="34" charset="0"/>
              </a:rPr>
              <a:t>0</a:t>
            </a:r>
            <a:r>
              <a:rPr lang="en-US" sz="3600" baseline="30000">
                <a:latin typeface="Trebuchet MS" pitchFamily="34" charset="0"/>
              </a:rPr>
              <a:t>2</a:t>
            </a:r>
            <a:r>
              <a:rPr lang="en-US" sz="3600">
                <a:latin typeface="Trebuchet MS" pitchFamily="34" charset="0"/>
              </a:rPr>
              <a:t> +2</a:t>
            </a:r>
            <a:r>
              <a:rPr lang="en-US" sz="3600" b="1">
                <a:latin typeface="Trebuchet MS" pitchFamily="34" charset="0"/>
              </a:rPr>
              <a:t>a</a:t>
            </a:r>
            <a:r>
              <a:rPr lang="el-GR" sz="3600" b="1">
                <a:latin typeface="Trebuchet MS" pitchFamily="34" charset="0"/>
              </a:rPr>
              <a:t>Δ</a:t>
            </a:r>
            <a:r>
              <a:rPr lang="en-US" sz="3600" b="1">
                <a:latin typeface="Trebuchet MS" pitchFamily="34" charset="0"/>
              </a:rPr>
              <a:t>x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/>
        </p:nvSpPr>
        <p:spPr bwMode="auto">
          <a:xfrm>
            <a:off x="609600" y="1828800"/>
            <a:ext cx="632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What is an object’s acceleration if it begins at rest and reaches 10m/s in 5s?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Units (dimensional analysis)</a:t>
            </a:r>
            <a:endParaRPr lang="en-US" dirty="0"/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685800" y="3810000"/>
            <a:ext cx="632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What is an object’s final velocity if it begins at 3m/s and accelerates at 2m/s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 for 4s?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2"/>
          <p:cNvSpPr txBox="1">
            <a:spLocks noChangeArrowheads="1"/>
          </p:cNvSpPr>
          <p:nvPr/>
        </p:nvSpPr>
        <p:spPr bwMode="auto">
          <a:xfrm>
            <a:off x="609600" y="1828800"/>
            <a:ext cx="6324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What was the original velocity of an object that traveled 2m at an acceleration of 5m/s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 and reached a final velocity of 6m/s?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Units (dimensional analysis)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kinematics</a:t>
            </a:r>
            <a:endParaRPr lang="en-US" dirty="0"/>
          </a:p>
        </p:txBody>
      </p:sp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533400" y="1828800"/>
            <a:ext cx="63246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equation solves for the time it takes for a ball to reach</a:t>
            </a:r>
          </a:p>
          <a:p>
            <a:r>
              <a:rPr lang="en-US" sz="2400">
                <a:latin typeface="Trebuchet MS" pitchFamily="34" charset="0"/>
              </a:rPr>
              <a:t>the ground if thrown horizontally at 5m/s from a height of</a:t>
            </a:r>
          </a:p>
          <a:p>
            <a:r>
              <a:rPr lang="en-US" sz="2400">
                <a:latin typeface="Trebuchet MS" pitchFamily="34" charset="0"/>
              </a:rPr>
              <a:t>25m?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a. -25m = -5m/s(t) + . (9.8m/s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)t</a:t>
            </a:r>
            <a:r>
              <a:rPr lang="en-US" sz="2400" baseline="30000">
                <a:latin typeface="Trebuchet MS" pitchFamily="34" charset="0"/>
              </a:rPr>
              <a:t>2</a:t>
            </a:r>
          </a:p>
          <a:p>
            <a:r>
              <a:rPr lang="en-US" sz="2400">
                <a:latin typeface="Trebuchet MS" pitchFamily="34" charset="0"/>
              </a:rPr>
              <a:t>b. 25m = 5m/s(t) + . (9.8m/s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)t</a:t>
            </a:r>
            <a:r>
              <a:rPr lang="en-US" sz="2400" baseline="30000">
                <a:latin typeface="Trebuchet MS" pitchFamily="34" charset="0"/>
              </a:rPr>
              <a:t>2</a:t>
            </a:r>
          </a:p>
          <a:p>
            <a:r>
              <a:rPr lang="en-US" sz="2400">
                <a:latin typeface="Trebuchet MS" pitchFamily="34" charset="0"/>
              </a:rPr>
              <a:t>c. 25m = 0 + . (9.8m/s2)t2</a:t>
            </a:r>
          </a:p>
          <a:p>
            <a:r>
              <a:rPr lang="en-US" sz="2400">
                <a:latin typeface="Trebuchet MS" pitchFamily="34" charset="0"/>
              </a:rPr>
              <a:t>d. -25m = 5m/s(t) + . (-9.8m/s2)t2</a:t>
            </a:r>
          </a:p>
          <a:p>
            <a:r>
              <a:rPr lang="en-US" sz="2400">
                <a:latin typeface="Trebuchet MS" pitchFamily="34" charset="0"/>
              </a:rPr>
              <a:t>e. 25m = 5m/s(t)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491</TotalTime>
  <Words>639</Words>
  <Application>Microsoft Office PowerPoint</Application>
  <PresentationFormat>On-screen Show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Opulent</vt:lpstr>
      <vt:lpstr>AcaDec</vt:lpstr>
      <vt:lpstr>Slide 2</vt:lpstr>
      <vt:lpstr>Units (dimensional analysis)</vt:lpstr>
      <vt:lpstr>Units (dimensional analysis)</vt:lpstr>
      <vt:lpstr>Units (dimensional analysis)</vt:lpstr>
      <vt:lpstr>Review kinematics:</vt:lpstr>
      <vt:lpstr>Units (dimensional analysis)</vt:lpstr>
      <vt:lpstr>Units (dimensional analysis)</vt:lpstr>
      <vt:lpstr>kinematics</vt:lpstr>
      <vt:lpstr>practice</vt:lpstr>
      <vt:lpstr>Newton’s laws</vt:lpstr>
      <vt:lpstr>Important forces:</vt:lpstr>
      <vt:lpstr>practice</vt:lpstr>
      <vt:lpstr>practice</vt:lpstr>
      <vt:lpstr>Force diagram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10</cp:revision>
  <dcterms:created xsi:type="dcterms:W3CDTF">2011-09-07T20:38:06Z</dcterms:created>
  <dcterms:modified xsi:type="dcterms:W3CDTF">2012-04-25T08:37:51Z</dcterms:modified>
</cp:coreProperties>
</file>