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8" r:id="rId3"/>
    <p:sldId id="309" r:id="rId4"/>
    <p:sldId id="312" r:id="rId5"/>
    <p:sldId id="321" r:id="rId6"/>
    <p:sldId id="325" r:id="rId7"/>
    <p:sldId id="335" r:id="rId8"/>
    <p:sldId id="313" r:id="rId9"/>
    <p:sldId id="336" r:id="rId10"/>
    <p:sldId id="314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3CCD198-3B39-4318-A6F4-002F0513E7D2}" type="datetimeFigureOut">
              <a:rPr/>
              <a:pPr>
                <a:defRPr/>
              </a:pPr>
              <a:t>12/8/2011</a:t>
            </a:fld>
            <a:endParaRPr/>
          </a:p>
        </p:txBody>
      </p:sp>
      <p:sp>
        <p:nvSpPr>
          <p:cNvPr id="7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FB94095-6E33-4EF0-A2C4-80AC7EEAC505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34879-4485-4942-AC1E-F7DDE2EBB87F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F64EB-F120-4CC4-AF91-139C5B8A5D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D1764A-4197-495B-82BE-0C77502B4740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D8120C1A-CFE3-4C6C-BD62-0DA780EBD7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C480A-FB7C-4261-A803-923433E9B55F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A76F4-B175-4747-A0FE-6E85246B64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27E1AB5-2BCF-4EEA-8F8D-1C9BA5A021BC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4DDF2E3-41C8-421E-925D-C079477A6C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759E3-65C7-4722-8A10-31346C9041EC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9F666-F5F8-439D-A8C0-7BC060095C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627B0-7EB0-40BC-826A-31FFAB02FCF0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0DD17-3AAB-4FB7-A0EC-139D976EA2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2375C-0222-40FB-8B63-FB9E37A321EF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9ADE0-3A32-43DA-A148-692159EB8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E4266-C691-46E1-8EFC-79163166DB69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B1C2F-1E97-4F7B-8C54-64326DCB97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F22C0-84C6-476F-9DC5-8B856EA8ACA5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C6B25-189E-4DF2-BA8F-7A4A2F77C1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2CA676E-1CA8-4D61-B7BA-291D5FF98726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DFE0658-8597-4410-B1E2-55A2CAAE54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207C852-D93E-43C0-989F-6A69982DE955}" type="datetimeFigureOut">
              <a:rPr lang="en-US"/>
              <a:pPr>
                <a:defRPr/>
              </a:pPr>
              <a:t>4/25/2012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136FC5B6-3C25-4816-AB60-6DFBEC7EEC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latin typeface="Cooper Black" pitchFamily="18" charset="0"/>
              </a:rPr>
              <a:t>AcaDec</a:t>
            </a:r>
            <a:endParaRPr lang="en-US" dirty="0">
              <a:latin typeface="Cooper Black" pitchFamily="18" charset="0"/>
            </a:endParaRP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2057400" y="1981200"/>
            <a:ext cx="64008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700" dirty="0" smtClean="0">
                <a:latin typeface="Cooper Black" pitchFamily="18" charset="0"/>
              </a:rPr>
              <a:t>Science w/ Ms. Hendryx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dirty="0" smtClean="0">
                <a:latin typeface="Cooper Black" pitchFamily="18" charset="0"/>
              </a:rPr>
              <a:t>12/13/11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Magnetism</a:t>
            </a:r>
            <a:endParaRPr lang="en-US" dirty="0"/>
          </a:p>
        </p:txBody>
      </p:sp>
      <p:sp>
        <p:nvSpPr>
          <p:cNvPr id="47107" name="Rectangle 1"/>
          <p:cNvSpPr>
            <a:spLocks noChangeArrowheads="1"/>
          </p:cNvSpPr>
          <p:nvPr/>
        </p:nvSpPr>
        <p:spPr bwMode="auto">
          <a:xfrm>
            <a:off x="228600" y="1676400"/>
            <a:ext cx="7848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/>
            <a:r>
              <a:rPr lang="en-US" sz="2800" b="1" dirty="0" smtClean="0">
                <a:ea typeface="Calibri" pitchFamily="34" charset="0"/>
                <a:cs typeface="Times New Roman" pitchFamily="18" charset="0"/>
              </a:rPr>
              <a:t>Faraday’s </a:t>
            </a:r>
            <a:r>
              <a:rPr lang="en-US" sz="2800" b="1" dirty="0">
                <a:ea typeface="Calibri" pitchFamily="34" charset="0"/>
                <a:cs typeface="Times New Roman" pitchFamily="18" charset="0"/>
              </a:rPr>
              <a:t>Law:</a:t>
            </a:r>
            <a:endParaRPr lang="en-US" sz="2800" dirty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4572000" y="1219200"/>
          <a:ext cx="2432050" cy="1604118"/>
        </p:xfrm>
        <a:graphic>
          <a:graphicData uri="http://schemas.openxmlformats.org/presentationml/2006/ole">
            <p:oleObj spid="_x0000_s61441" name="Equation" r:id="rId3" imgW="596880" imgH="393480" progId="Equation.3">
              <p:embed/>
            </p:oleObj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09600" y="4343400"/>
            <a:ext cx="701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change in </a:t>
            </a:r>
            <a:r>
              <a:rPr lang="en-US" sz="2400" b="1" dirty="0" smtClean="0">
                <a:solidFill>
                  <a:srgbClr val="FF0000"/>
                </a:solidFill>
              </a:rPr>
              <a:t>magnetic flux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(increasing/decreasing the field across a given area) results in a </a:t>
            </a:r>
            <a:r>
              <a:rPr lang="en-US" sz="2400" b="1" dirty="0" smtClean="0">
                <a:solidFill>
                  <a:srgbClr val="0070C0"/>
                </a:solidFill>
              </a:rPr>
              <a:t>voltage bias</a:t>
            </a:r>
            <a:r>
              <a:rPr lang="en-US" sz="2400" dirty="0" smtClean="0"/>
              <a:t>, which results in a </a:t>
            </a:r>
            <a:r>
              <a:rPr lang="en-US" sz="2400" b="1" dirty="0" smtClean="0">
                <a:solidFill>
                  <a:srgbClr val="00B050"/>
                </a:solidFill>
              </a:rPr>
              <a:t>current</a:t>
            </a:r>
            <a:r>
              <a:rPr lang="en-US" sz="2400" dirty="0" smtClean="0"/>
              <a:t>. </a:t>
            </a:r>
          </a:p>
          <a:p>
            <a:endParaRPr lang="en-US" sz="2400" dirty="0" smtClean="0"/>
          </a:p>
          <a:p>
            <a:r>
              <a:rPr lang="en-US" sz="2400" dirty="0" smtClean="0"/>
              <a:t>Any part of changing the flux requires energy; the current doesn’t come from “nowhere”.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Quiz #6</a:t>
            </a:r>
            <a:endParaRPr lang="en-US" dirty="0"/>
          </a:p>
        </p:txBody>
      </p:sp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381000" y="1835150"/>
            <a:ext cx="73914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>
              <a:buFont typeface="Trebuchet MS" pitchFamily="34" charset="0"/>
              <a:buAutoNum type="arabicPeriod"/>
            </a:pPr>
            <a:r>
              <a:rPr lang="en-US" sz="2000" dirty="0"/>
              <a:t>Write Ohm’s Law.</a:t>
            </a:r>
          </a:p>
          <a:p>
            <a:pPr marL="457200" indent="-457200">
              <a:buFont typeface="Trebuchet MS" pitchFamily="34" charset="0"/>
              <a:buAutoNum type="arabicPeriod"/>
            </a:pPr>
            <a:endParaRPr lang="en-US" sz="2000" dirty="0"/>
          </a:p>
          <a:p>
            <a:pPr marL="457200" indent="-457200">
              <a:buFont typeface="Trebuchet MS" pitchFamily="34" charset="0"/>
              <a:buAutoNum type="arabicPeriod"/>
            </a:pPr>
            <a:endParaRPr lang="en-US" sz="2000" dirty="0"/>
          </a:p>
          <a:p>
            <a:pPr marL="457200" indent="-457200">
              <a:buFont typeface="Trebuchet MS" pitchFamily="34" charset="0"/>
              <a:buAutoNum type="arabicPeriod"/>
            </a:pPr>
            <a:r>
              <a:rPr lang="en-US" sz="2000" dirty="0"/>
              <a:t>Estimate to the nearest order (power of 10):</a:t>
            </a:r>
          </a:p>
          <a:p>
            <a:pPr marL="914400" lvl="1" indent="-457200">
              <a:buFont typeface="Trebuchet MS" pitchFamily="34" charset="0"/>
              <a:buAutoNum type="alphaLcParenR"/>
            </a:pPr>
            <a:r>
              <a:rPr lang="en-US" sz="2000" dirty="0"/>
              <a:t>The number of meters in 174 decimeters</a:t>
            </a:r>
          </a:p>
          <a:p>
            <a:pPr marL="914400" lvl="1" indent="-457200">
              <a:buFont typeface="Trebuchet MS" pitchFamily="34" charset="0"/>
              <a:buAutoNum type="alphaLcParenR"/>
            </a:pPr>
            <a:r>
              <a:rPr lang="en-US" sz="2000" dirty="0"/>
              <a:t>The number of liters in 36 centiliters</a:t>
            </a:r>
          </a:p>
          <a:p>
            <a:pPr marL="914400" lvl="1" indent="-457200">
              <a:buFont typeface="Trebuchet MS" pitchFamily="34" charset="0"/>
              <a:buAutoNum type="alphaLcParenR"/>
            </a:pPr>
            <a:r>
              <a:rPr lang="en-US" sz="2000" dirty="0"/>
              <a:t>The number of milligrams in a gram</a:t>
            </a:r>
          </a:p>
          <a:p>
            <a:pPr marL="914400" lvl="1" indent="-457200">
              <a:buFont typeface="Trebuchet MS" pitchFamily="34" charset="0"/>
              <a:buAutoNum type="alphaLcParenR"/>
            </a:pPr>
            <a:endParaRPr lang="en-US" sz="2000" dirty="0"/>
          </a:p>
          <a:p>
            <a:pPr marL="914400" lvl="1" indent="-457200">
              <a:buFont typeface="Trebuchet MS" pitchFamily="34" charset="0"/>
              <a:buAutoNum type="alphaLcParenR"/>
            </a:pPr>
            <a:endParaRPr lang="en-US" sz="2000" dirty="0"/>
          </a:p>
          <a:p>
            <a:pPr marL="457200" indent="-457200">
              <a:buFont typeface="Trebuchet MS" pitchFamily="34" charset="0"/>
              <a:buAutoNum type="arabicPeriod"/>
            </a:pPr>
            <a:r>
              <a:rPr lang="en-US" sz="2000" dirty="0"/>
              <a:t>What are the units of:</a:t>
            </a:r>
          </a:p>
          <a:p>
            <a:pPr marL="914400" lvl="1" indent="-457200">
              <a:buFont typeface="Trebuchet MS" pitchFamily="34" charset="0"/>
              <a:buAutoNum type="alphaLcPeriod"/>
            </a:pPr>
            <a:r>
              <a:rPr lang="en-US" sz="2000" dirty="0"/>
              <a:t>Force?</a:t>
            </a:r>
          </a:p>
          <a:p>
            <a:pPr marL="914400" lvl="1" indent="-457200">
              <a:buFont typeface="Trebuchet MS" pitchFamily="34" charset="0"/>
              <a:buAutoNum type="alphaLcPeriod"/>
            </a:pPr>
            <a:r>
              <a:rPr lang="en-US" sz="2000" dirty="0"/>
              <a:t>Current?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1367" y="457200"/>
            <a:ext cx="4296833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Magnetism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6096000"/>
            <a:ext cx="273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Magnetic Monopoles!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638800" y="6488668"/>
            <a:ext cx="25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Has fields like </a:t>
            </a:r>
            <a:r>
              <a:rPr lang="en-US" dirty="0" err="1" smtClean="0"/>
              <a:t>electicity</a:t>
            </a:r>
            <a:endParaRPr lang="en-US" dirty="0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2667000"/>
            <a:ext cx="4605337" cy="3803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572000"/>
            <a:ext cx="28384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1752600"/>
            <a:ext cx="3472206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0" y="1066800"/>
            <a:ext cx="8534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0" hangingPunct="0">
              <a:tabLst>
                <a:tab pos="457200" algn="l"/>
              </a:tabLst>
            </a:pPr>
            <a:r>
              <a:rPr lang="en-US" sz="3600" dirty="0">
                <a:cs typeface="Arial" charset="0"/>
              </a:rPr>
              <a:t>What do we know</a:t>
            </a:r>
            <a:r>
              <a:rPr lang="en-US" sz="3600" dirty="0">
                <a:solidFill>
                  <a:schemeClr val="bg1"/>
                </a:solidFill>
                <a:cs typeface="Arial" charset="0"/>
              </a:rPr>
              <a:t> about magnetism?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magnetism</a:t>
            </a:r>
            <a:endParaRPr lang="en-US" dirty="0"/>
          </a:p>
        </p:txBody>
      </p:sp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-228600" y="1327666"/>
            <a:ext cx="784860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/>
            <a:r>
              <a:rPr lang="en-US" sz="2800" b="1" dirty="0">
                <a:ea typeface="Calibri" pitchFamily="34" charset="0"/>
                <a:cs typeface="Times New Roman" pitchFamily="18" charset="0"/>
              </a:rPr>
              <a:t>VOCABULARY</a:t>
            </a:r>
            <a:r>
              <a:rPr lang="en-US" sz="2800" dirty="0">
                <a:ea typeface="Calibri" pitchFamily="34" charset="0"/>
                <a:cs typeface="Times New Roman" pitchFamily="18" charset="0"/>
              </a:rPr>
              <a:t>:</a:t>
            </a:r>
          </a:p>
          <a:p>
            <a:pPr lvl="1"/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 dirty="0">
                <a:ea typeface="Calibri" pitchFamily="34" charset="0"/>
                <a:cs typeface="Times New Roman" pitchFamily="18" charset="0"/>
              </a:rPr>
              <a:t>Magnetic Field, B</a:t>
            </a:r>
          </a:p>
          <a:p>
            <a:pPr lvl="1">
              <a:buFont typeface="Arial" charset="0"/>
              <a:buChar char="•"/>
            </a:pPr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 dirty="0">
                <a:ea typeface="Calibri" pitchFamily="34" charset="0"/>
                <a:cs typeface="Times New Roman" pitchFamily="18" charset="0"/>
              </a:rPr>
              <a:t>Magnetic Flux, </a:t>
            </a:r>
            <a:r>
              <a:rPr lang="el-GR" sz="2400" dirty="0">
                <a:latin typeface="Calisto MT" pitchFamily="18" charset="0"/>
                <a:ea typeface="Calibri" pitchFamily="34" charset="0"/>
                <a:cs typeface="Times New Roman" pitchFamily="18" charset="0"/>
              </a:rPr>
              <a:t>Φ</a:t>
            </a:r>
            <a:r>
              <a:rPr lang="en-US" sz="2400" baseline="-25000" dirty="0">
                <a:latin typeface="Calisto MT" pitchFamily="18" charset="0"/>
                <a:ea typeface="Calibri" pitchFamily="34" charset="0"/>
                <a:cs typeface="Times New Roman" pitchFamily="18" charset="0"/>
              </a:rPr>
              <a:t>B</a:t>
            </a:r>
            <a:endParaRPr lang="el-GR" sz="2400" baseline="-25000" dirty="0">
              <a:latin typeface="Calisto MT" pitchFamily="18" charset="0"/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 dirty="0">
                <a:ea typeface="Calibri" pitchFamily="34" charset="0"/>
                <a:cs typeface="Times New Roman" pitchFamily="18" charset="0"/>
              </a:rPr>
              <a:t>Magnetic Force, F</a:t>
            </a:r>
          </a:p>
          <a:p>
            <a:pPr lvl="1">
              <a:buFont typeface="Arial" charset="0"/>
              <a:buChar char="•"/>
            </a:pPr>
            <a:r>
              <a:rPr lang="en-US" sz="2400" dirty="0">
                <a:ea typeface="Calibri" pitchFamily="34" charset="0"/>
                <a:cs typeface="Times New Roman" pitchFamily="18" charset="0"/>
              </a:rPr>
              <a:t>Electromotive Force, </a:t>
            </a:r>
            <a:r>
              <a:rPr lang="el-GR" sz="4000" i="1" dirty="0">
                <a:ea typeface="Calibri" pitchFamily="34" charset="0"/>
                <a:cs typeface="Arial" charset="0"/>
              </a:rPr>
              <a:t>ε</a:t>
            </a:r>
          </a:p>
          <a:p>
            <a:pPr marL="1143000" lvl="2" indent="-228600">
              <a:buFont typeface="Arial" charset="0"/>
              <a:buNone/>
            </a:pPr>
            <a:r>
              <a:rPr lang="en-US" sz="2400" dirty="0">
                <a:ea typeface="Calibri" pitchFamily="34" charset="0"/>
                <a:cs typeface="Times New Roman" pitchFamily="18" charset="0"/>
              </a:rPr>
              <a:t>(Voltage Difference)</a:t>
            </a:r>
          </a:p>
          <a:p>
            <a:pPr lvl="1"/>
            <a:endParaRPr lang="en-US" sz="2400" dirty="0" smtClean="0">
              <a:ea typeface="Calibri" pitchFamily="34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ea typeface="Calibri" pitchFamily="34" charset="0"/>
                <a:cs typeface="Times New Roman" pitchFamily="18" charset="0"/>
              </a:rPr>
              <a:t>Permeability of Free Space, </a:t>
            </a:r>
            <a:r>
              <a:rPr lang="el-GR" sz="2400" dirty="0" smtClean="0">
                <a:ea typeface="Calibri" pitchFamily="34" charset="0"/>
                <a:cs typeface="Times New Roman" pitchFamily="18" charset="0"/>
              </a:rPr>
              <a:t>μ</a:t>
            </a:r>
            <a:r>
              <a:rPr lang="en-US" sz="2400" baseline="-25000" dirty="0" smtClean="0">
                <a:ea typeface="Calibri" pitchFamily="34" charset="0"/>
                <a:cs typeface="Times New Roman" pitchFamily="18" charset="0"/>
              </a:rPr>
              <a:t>0</a:t>
            </a:r>
          </a:p>
          <a:p>
            <a:pPr lvl="1"/>
            <a:endParaRPr lang="en-US" sz="2400" dirty="0">
              <a:ea typeface="Calibri" pitchFamily="34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US" sz="2400" dirty="0">
                <a:ea typeface="Calibri" pitchFamily="34" charset="0"/>
                <a:cs typeface="Times New Roman" pitchFamily="18" charset="0"/>
              </a:rPr>
              <a:t>Speed of Light, </a:t>
            </a:r>
            <a:r>
              <a:rPr lang="en-US" sz="2400" dirty="0" smtClean="0">
                <a:ea typeface="Calibri" pitchFamily="34" charset="0"/>
                <a:cs typeface="Times New Roman" pitchFamily="18" charset="0"/>
              </a:rPr>
              <a:t>c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48000" y="1905000"/>
            <a:ext cx="5181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>
                <a:ea typeface="Calibri" pitchFamily="34" charset="0"/>
                <a:cs typeface="Times New Roman" pitchFamily="18" charset="0"/>
              </a:rPr>
              <a:t>Like the electric field, but between magnetic poles instead of charges [Tesla, T]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24200" y="2667000"/>
            <a:ext cx="4953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 dirty="0">
                <a:ea typeface="Calibri" pitchFamily="34" charset="0"/>
                <a:cs typeface="Times New Roman" pitchFamily="18" charset="0"/>
              </a:rPr>
              <a:t>The </a:t>
            </a:r>
            <a:r>
              <a:rPr lang="en-US" sz="2000" i="1" dirty="0" smtClean="0">
                <a:ea typeface="Calibri" pitchFamily="34" charset="0"/>
                <a:cs typeface="Times New Roman" pitchFamily="18" charset="0"/>
              </a:rPr>
              <a:t>density </a:t>
            </a:r>
            <a:r>
              <a:rPr lang="en-US" sz="2000" i="1" dirty="0">
                <a:ea typeface="Calibri" pitchFamily="34" charset="0"/>
                <a:cs typeface="Times New Roman" pitchFamily="18" charset="0"/>
              </a:rPr>
              <a:t>of magnetic field lines through a given area [Tesla/m</a:t>
            </a:r>
            <a:r>
              <a:rPr lang="en-US" sz="2000" i="1" baseline="30000" dirty="0"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i="1" dirty="0">
                <a:ea typeface="Calibri" pitchFamily="34" charset="0"/>
                <a:cs typeface="Times New Roman" pitchFamily="18" charset="0"/>
              </a:rPr>
              <a:t>]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00400" y="3505200"/>
            <a:ext cx="563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 dirty="0" smtClean="0">
                <a:ea typeface="Calibri" pitchFamily="34" charset="0"/>
                <a:cs typeface="Times New Roman" pitchFamily="18" charset="0"/>
              </a:rPr>
              <a:t>Force on a MOVING charge [</a:t>
            </a:r>
            <a:r>
              <a:rPr lang="en-US" sz="2000" i="1" dirty="0" err="1" smtClean="0">
                <a:ea typeface="Calibri" pitchFamily="34" charset="0"/>
                <a:cs typeface="Times New Roman" pitchFamily="18" charset="0"/>
              </a:rPr>
              <a:t>Newtons</a:t>
            </a:r>
            <a:r>
              <a:rPr lang="en-US" sz="2000" i="1" dirty="0" smtClean="0">
                <a:ea typeface="Calibri" pitchFamily="34" charset="0"/>
                <a:cs typeface="Times New Roman" pitchFamily="18" charset="0"/>
              </a:rPr>
              <a:t>]</a:t>
            </a:r>
            <a:endParaRPr lang="en-US" sz="2000" i="1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114800" y="4114800"/>
            <a:ext cx="3962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 dirty="0" smtClean="0">
                <a:ea typeface="Calibri" pitchFamily="34" charset="0"/>
                <a:cs typeface="Times New Roman" pitchFamily="18" charset="0"/>
              </a:rPr>
              <a:t>Rate of change of magnetic flux—not a real force!!!  [Volts</a:t>
            </a:r>
            <a:r>
              <a:rPr lang="en-US" sz="2000" i="1" dirty="0">
                <a:ea typeface="Calibri" pitchFamily="34" charset="0"/>
                <a:cs typeface="Times New Roman" pitchFamily="18" charset="0"/>
              </a:rPr>
              <a:t>, V]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48000" y="61722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350" lvl="1"/>
            <a:r>
              <a:rPr lang="en-US" sz="2000" i="1" dirty="0" smtClean="0">
                <a:ea typeface="Calibri" pitchFamily="34" charset="0"/>
                <a:cs typeface="Times New Roman" pitchFamily="18" charset="0"/>
              </a:rPr>
              <a:t>CONSTANT!  3 x 10</a:t>
            </a:r>
            <a:r>
              <a:rPr lang="en-US" sz="2000" i="1" baseline="30000" dirty="0" smtClean="0">
                <a:ea typeface="Calibri" pitchFamily="34" charset="0"/>
                <a:cs typeface="Times New Roman" pitchFamily="18" charset="0"/>
              </a:rPr>
              <a:t>8</a:t>
            </a:r>
            <a:r>
              <a:rPr lang="en-US" sz="2000" i="1" dirty="0" smtClean="0">
                <a:ea typeface="Calibri" pitchFamily="34" charset="0"/>
                <a:cs typeface="Times New Roman" pitchFamily="18" charset="0"/>
              </a:rPr>
              <a:t> m/s</a:t>
            </a:r>
            <a:endParaRPr lang="en-US" sz="2000" i="1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876800" y="5181600"/>
            <a:ext cx="3429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6350" lvl="1"/>
            <a:r>
              <a:rPr lang="en-US" sz="2000" i="1" dirty="0" smtClean="0">
                <a:ea typeface="Calibri" pitchFamily="34" charset="0"/>
                <a:cs typeface="Times New Roman" pitchFamily="18" charset="0"/>
              </a:rPr>
              <a:t>CONSTANT!  1.26 x 10</a:t>
            </a:r>
            <a:r>
              <a:rPr lang="en-US" sz="2000" i="1" baseline="30000" dirty="0" smtClean="0">
                <a:ea typeface="Calibri" pitchFamily="34" charset="0"/>
                <a:cs typeface="Times New Roman" pitchFamily="18" charset="0"/>
              </a:rPr>
              <a:t>-6</a:t>
            </a:r>
            <a:r>
              <a:rPr lang="en-US" sz="2000" i="1" dirty="0" smtClean="0">
                <a:ea typeface="Calibri" pitchFamily="34" charset="0"/>
                <a:cs typeface="Times New Roman" pitchFamily="18" charset="0"/>
              </a:rPr>
              <a:t> [T*m/A]</a:t>
            </a:r>
            <a:endParaRPr lang="en-US" sz="2000" i="1" dirty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6400800" y="5715000"/>
          <a:ext cx="1746250" cy="1143000"/>
        </p:xfrm>
        <a:graphic>
          <a:graphicData uri="http://schemas.openxmlformats.org/presentationml/2006/ole">
            <p:oleObj spid="_x0000_s34817" name="Equation" r:id="rId3" imgW="698400" imgH="457200" progId="Equation.3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6324600" y="5638800"/>
            <a:ext cx="1828800" cy="121920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7" grpId="0"/>
      <p:bldP spid="9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magnetism</a:t>
            </a:r>
            <a:endParaRPr lang="en-US" dirty="0"/>
          </a:p>
        </p:txBody>
      </p:sp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3336560" y="5486400"/>
          <a:ext cx="1436688" cy="1033463"/>
        </p:xfrm>
        <a:graphic>
          <a:graphicData uri="http://schemas.openxmlformats.org/presentationml/2006/ole">
            <p:oleObj spid="_x0000_s33796" name="Equation" r:id="rId3" imgW="545760" imgH="393480" progId="Equation.3">
              <p:embed/>
            </p:oleObj>
          </a:graphicData>
        </a:graphic>
      </p:graphicFrame>
      <p:pic>
        <p:nvPicPr>
          <p:cNvPr id="33798" name="Picture 3"/>
          <p:cNvPicPr>
            <a:picLocks noChangeAspect="1" noChangeArrowheads="1"/>
          </p:cNvPicPr>
          <p:nvPr/>
        </p:nvPicPr>
        <p:blipFill>
          <a:blip r:embed="rId4" cstate="print"/>
          <a:srcRect r="52525" b="52135"/>
          <a:stretch>
            <a:fillRect/>
          </a:stretch>
        </p:blipFill>
        <p:spPr bwMode="auto">
          <a:xfrm>
            <a:off x="762000" y="1676400"/>
            <a:ext cx="2819400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3352800" y="5410200"/>
            <a:ext cx="1371600" cy="1295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1000" y="1524000"/>
            <a:ext cx="362509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81000" y="12954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Electric Field: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114800" y="1066800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Magnetic Field: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Right Hand rule #1</a:t>
            </a:r>
            <a:endParaRPr lang="en-US" dirty="0"/>
          </a:p>
        </p:txBody>
      </p:sp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8408" y="1143000"/>
            <a:ext cx="5563654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143000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Text Box 9"/>
          <p:cNvSpPr txBox="1">
            <a:spLocks noChangeArrowheads="1"/>
          </p:cNvSpPr>
          <p:nvPr/>
        </p:nvSpPr>
        <p:spPr bwMode="auto">
          <a:xfrm>
            <a:off x="0" y="5105400"/>
            <a:ext cx="3962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Current induces a magnetic field, and vice versa!</a:t>
            </a:r>
          </a:p>
          <a:p>
            <a:pPr algn="ctr"/>
            <a:r>
              <a:rPr lang="en-US" sz="2400" dirty="0" smtClean="0"/>
              <a:t>(Lenz’s Law: North is your thumb)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219200"/>
            <a:ext cx="422683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Right Hand rule #2</a:t>
            </a:r>
            <a:endParaRPr lang="en-US" dirty="0"/>
          </a:p>
        </p:txBody>
      </p:sp>
      <p:sp>
        <p:nvSpPr>
          <p:cNvPr id="37895" name="Text Box 9"/>
          <p:cNvSpPr txBox="1">
            <a:spLocks noChangeArrowheads="1"/>
          </p:cNvSpPr>
          <p:nvPr/>
        </p:nvSpPr>
        <p:spPr bwMode="auto">
          <a:xfrm>
            <a:off x="228600" y="5791200"/>
            <a:ext cx="7086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 MOVING charge in a B-Field feels </a:t>
            </a:r>
            <a:r>
              <a:rPr lang="en-US" sz="2400" i="1" dirty="0" smtClean="0"/>
              <a:t>magnetic force</a:t>
            </a:r>
            <a:r>
              <a:rPr lang="en-US" sz="2400" dirty="0" smtClean="0"/>
              <a:t>.  </a:t>
            </a:r>
            <a:endParaRPr lang="en-US" sz="2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28600" y="1371600"/>
            <a:ext cx="2209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F</a:t>
            </a:r>
            <a:r>
              <a:rPr lang="en-US" sz="2400" dirty="0" smtClean="0"/>
              <a:t> = </a:t>
            </a:r>
            <a:r>
              <a:rPr lang="en-US" sz="2400" i="1" dirty="0" err="1" smtClean="0">
                <a:solidFill>
                  <a:srgbClr val="00B050"/>
                </a:solidFill>
              </a:rPr>
              <a:t>qv</a:t>
            </a:r>
            <a:r>
              <a:rPr lang="en-US" sz="2400" i="1" dirty="0" err="1" smtClean="0">
                <a:solidFill>
                  <a:srgbClr val="0070C0"/>
                </a:solidFill>
              </a:rPr>
              <a:t>B</a:t>
            </a:r>
            <a:r>
              <a:rPr lang="en-US" sz="2400" dirty="0" err="1" smtClean="0"/>
              <a:t>sin</a:t>
            </a:r>
            <a:r>
              <a:rPr lang="el-GR" sz="2400" dirty="0" smtClean="0"/>
              <a:t>θ</a:t>
            </a:r>
            <a:endParaRPr lang="en-US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57200" y="2438400"/>
            <a:ext cx="2057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xxxxxxxxxxxxxxxxxxxxxxxxxxxxxxxxxxxxxxxxxxxxxxxx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638800" y="2438400"/>
            <a:ext cx="2590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………………………………………………………………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0" y="4495800"/>
            <a:ext cx="358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(“x” marks the spot </a:t>
            </a:r>
            <a:r>
              <a:rPr lang="en-US" i="1" dirty="0" smtClean="0">
                <a:solidFill>
                  <a:srgbClr val="0070C0"/>
                </a:solidFill>
              </a:rPr>
              <a:t>into</a:t>
            </a:r>
            <a:r>
              <a:rPr lang="en-US" dirty="0" smtClean="0">
                <a:solidFill>
                  <a:srgbClr val="0070C0"/>
                </a:solidFill>
              </a:rPr>
              <a:t> the page)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295400" y="41148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+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10" idx="0"/>
          </p:cNvCxnSpPr>
          <p:nvPr/>
        </p:nvCxnSpPr>
        <p:spPr>
          <a:xfrm flipV="1">
            <a:off x="1447800" y="3505200"/>
            <a:ext cx="0" cy="609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553200" y="43434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+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3" idx="0"/>
          </p:cNvCxnSpPr>
          <p:nvPr/>
        </p:nvCxnSpPr>
        <p:spPr>
          <a:xfrm flipV="1">
            <a:off x="6705600" y="3733800"/>
            <a:ext cx="0" cy="609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600200" y="41148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-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5" idx="0"/>
          </p:cNvCxnSpPr>
          <p:nvPr/>
        </p:nvCxnSpPr>
        <p:spPr>
          <a:xfrm flipV="1">
            <a:off x="1752600" y="3505200"/>
            <a:ext cx="0" cy="609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 flipV="1">
            <a:off x="6553200" y="19050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-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6705600" y="2209800"/>
            <a:ext cx="0" cy="914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105400" y="4648200"/>
            <a:ext cx="3124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(you can only see the tip of the arrow coming at you out of the page)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2.89017E-6 L 2.77556E-17 -0.155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0.15537 L -0.11667 -0.1553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64162E-6 L -3.33333E-6 -0.2108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0.21087 L 0.15 -0.2108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087 -0.04417 -0.00174 -0.0881 0.01145 -0.12232 C 0.02465 -0.15654 0.05781 -0.18937 0.07881 -0.20532 C 0.09982 -0.22128 0.11875 -0.21989 0.13767 -0.21827 " pathEditMode="relative" ptsTypes="aaaA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105 0.04855 -0.00191 0.09734 0.00329 0.13086 C 0.0085 0.16439 0.01614 0.18289 0.03125 0.20069 C 0.04635 0.21849 0.07743 0.23167 0.09357 0.23792 C 0.10972 0.24416 0.11875 0.24092 0.12795 0.23792 " pathEditMode="relative" ptsTypes="aaaaA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052 0.03376 -0.00105 0.06751 0.00173 0.11121 C 0.00451 0.15491 0.00069 0.23607 0.01649 0.26196 C 0.03229 0.28786 0.08073 0.28092 0.09687 0.26636 C 0.11302 0.25179 0.11944 0.20115 0.11319 0.17456 C 0.10694 0.14797 0.07951 0.10821 0.05902 0.10705 C 0.03854 0.10589 -0.00209 0.1452 -0.00973 0.16809 C -0.01736 0.19098 -0.00243 0.22844 0.01319 0.24439 C 0.02882 0.26034 0.06736 0.27098 0.08368 0.26404 C 0.1 0.25711 0.11215 0.22589 0.11163 0.203 C 0.11111 0.18011 0.09514 0.13803 0.08038 0.1267 C 0.06562 0.11537 0.04427 0.12532 0.02309 0.13526 " pathEditMode="relative" ptsTypes="aaaaaaaaaaaA">
                                      <p:cBhvr>
                                        <p:cTn id="5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10" grpId="3" animBg="1"/>
      <p:bldP spid="13" grpId="0" animBg="1"/>
      <p:bldP spid="13" grpId="1" animBg="1"/>
      <p:bldP spid="15" grpId="0" animBg="1"/>
      <p:bldP spid="15" grpId="1" animBg="1"/>
      <p:bldP spid="15" grpId="2" animBg="1"/>
      <p:bldP spid="17" grpId="0" animBg="1"/>
      <p:bldP spid="17" grpId="1" animBg="1"/>
      <p:bldP spid="17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Magnetization</a:t>
            </a:r>
            <a:endParaRPr lang="en-US" dirty="0"/>
          </a:p>
        </p:txBody>
      </p:sp>
      <p:sp>
        <p:nvSpPr>
          <p:cNvPr id="38914" name="Rectangle 1"/>
          <p:cNvSpPr>
            <a:spLocks noChangeArrowheads="1"/>
          </p:cNvSpPr>
          <p:nvPr/>
        </p:nvSpPr>
        <p:spPr bwMode="auto">
          <a:xfrm>
            <a:off x="228600" y="1066800"/>
            <a:ext cx="7848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/>
            <a:r>
              <a:rPr lang="en-US" sz="2800" b="1" dirty="0" smtClean="0">
                <a:ea typeface="Calibri" pitchFamily="34" charset="0"/>
                <a:cs typeface="Times New Roman" pitchFamily="18" charset="0"/>
              </a:rPr>
              <a:t>Atomic Dipoles:</a:t>
            </a:r>
            <a:endParaRPr lang="en-US" sz="2800" dirty="0">
              <a:ea typeface="Calibri" pitchFamily="34" charset="0"/>
              <a:cs typeface="Times New Roman" pitchFamily="18" charset="0"/>
            </a:endParaRPr>
          </a:p>
          <a:p>
            <a:pPr lvl="1"/>
            <a:r>
              <a:rPr lang="en-US" sz="2400" dirty="0" smtClean="0">
                <a:ea typeface="Calibri" pitchFamily="34" charset="0"/>
                <a:cs typeface="Times New Roman" pitchFamily="18" charset="0"/>
              </a:rPr>
              <a:t>Each electrons spin around the atoms creating “current”, which induces magnetic fields, i.e. magnetism.</a:t>
            </a:r>
            <a:endParaRPr lang="en-US" sz="2400" dirty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124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39624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4267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9624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48006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30480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53340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48768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54864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3124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7056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Magnetism</a:t>
            </a:r>
            <a:endParaRPr lang="en-US" dirty="0"/>
          </a:p>
        </p:txBody>
      </p:sp>
      <p:sp>
        <p:nvSpPr>
          <p:cNvPr id="47107" name="Rectangle 1"/>
          <p:cNvSpPr>
            <a:spLocks noChangeArrowheads="1"/>
          </p:cNvSpPr>
          <p:nvPr/>
        </p:nvSpPr>
        <p:spPr bwMode="auto">
          <a:xfrm>
            <a:off x="228600" y="1447800"/>
            <a:ext cx="7848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/>
            <a:r>
              <a:rPr lang="en-US" sz="2800" b="1" dirty="0" smtClean="0">
                <a:ea typeface="Calibri" pitchFamily="34" charset="0"/>
                <a:cs typeface="Times New Roman" pitchFamily="18" charset="0"/>
              </a:rPr>
              <a:t>Magnetic Flux:</a:t>
            </a:r>
            <a:endParaRPr lang="en-US" sz="2800" dirty="0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3962400" y="1219200"/>
          <a:ext cx="3725862" cy="879475"/>
        </p:xfrm>
        <a:graphic>
          <a:graphicData uri="http://schemas.openxmlformats.org/presentationml/2006/ole">
            <p:oleObj spid="_x0000_s62466" name="Equation" r:id="rId3" imgW="914400" imgH="215640" progId="Equation.3">
              <p:embed/>
            </p:oleObj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0" y="2667000"/>
            <a:ext cx="3429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5425">
              <a:buFont typeface="Arial" pitchFamily="34" charset="0"/>
              <a:buChar char="•"/>
            </a:pPr>
            <a:r>
              <a:rPr lang="en-US" sz="2400" dirty="0" smtClean="0"/>
              <a:t>A = Area</a:t>
            </a:r>
          </a:p>
          <a:p>
            <a:pPr indent="225425">
              <a:buFont typeface="Arial" pitchFamily="34" charset="0"/>
              <a:buChar char="•"/>
            </a:pPr>
            <a:endParaRPr lang="en-US" sz="2400" dirty="0" smtClean="0"/>
          </a:p>
          <a:p>
            <a:pPr indent="225425">
              <a:buFont typeface="Arial" pitchFamily="34" charset="0"/>
              <a:buChar char="•"/>
            </a:pPr>
            <a:r>
              <a:rPr lang="en-US" sz="2400" dirty="0" smtClean="0"/>
              <a:t>B = Magnetic Field (stronger means more lines closer together)</a:t>
            </a:r>
          </a:p>
          <a:p>
            <a:pPr indent="225425">
              <a:buFont typeface="Arial" pitchFamily="34" charset="0"/>
              <a:buChar char="•"/>
            </a:pPr>
            <a:endParaRPr lang="en-US" sz="2400" dirty="0" smtClean="0"/>
          </a:p>
          <a:p>
            <a:pPr indent="225425">
              <a:buFont typeface="Arial" pitchFamily="34" charset="0"/>
              <a:buChar char="•"/>
            </a:pPr>
            <a:r>
              <a:rPr lang="en-US" sz="2400" dirty="0" err="1" smtClean="0"/>
              <a:t>cos</a:t>
            </a:r>
            <a:r>
              <a:rPr lang="el-GR" sz="2400" dirty="0" smtClean="0"/>
              <a:t>θ</a:t>
            </a:r>
            <a:r>
              <a:rPr lang="en-US" sz="2400" dirty="0" smtClean="0"/>
              <a:t> has to do with the angle of the field lines</a:t>
            </a:r>
            <a:endParaRPr lang="en-US" sz="2400" dirty="0"/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2743200"/>
            <a:ext cx="4762500" cy="344559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2986</TotalTime>
  <Words>360</Words>
  <Application>Microsoft Office PowerPoint</Application>
  <PresentationFormat>On-screen Show (4:3)</PresentationFormat>
  <Paragraphs>72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Opulent</vt:lpstr>
      <vt:lpstr>Equation</vt:lpstr>
      <vt:lpstr>AcaDec</vt:lpstr>
      <vt:lpstr>Quiz #6</vt:lpstr>
      <vt:lpstr>Magnetism</vt:lpstr>
      <vt:lpstr>magnetism</vt:lpstr>
      <vt:lpstr>magnetism</vt:lpstr>
      <vt:lpstr>Right Hand rule #1</vt:lpstr>
      <vt:lpstr>Right Hand rule #2</vt:lpstr>
      <vt:lpstr>Magnetization</vt:lpstr>
      <vt:lpstr>Magnetism</vt:lpstr>
      <vt:lpstr>Magnetism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AcaDec</dc:title>
  <dc:creator>Jennifer</dc:creator>
  <cp:lastModifiedBy>Jennifer</cp:lastModifiedBy>
  <cp:revision>81</cp:revision>
  <dcterms:created xsi:type="dcterms:W3CDTF">2011-09-07T20:38:06Z</dcterms:created>
  <dcterms:modified xsi:type="dcterms:W3CDTF">2012-04-25T07:06:29Z</dcterms:modified>
</cp:coreProperties>
</file>