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8" r:id="rId3"/>
    <p:sldId id="312" r:id="rId4"/>
    <p:sldId id="337" r:id="rId5"/>
    <p:sldId id="309" r:id="rId6"/>
    <p:sldId id="339" r:id="rId7"/>
    <p:sldId id="341" r:id="rId8"/>
    <p:sldId id="345" r:id="rId9"/>
    <p:sldId id="342" r:id="rId10"/>
    <p:sldId id="343" r:id="rId11"/>
    <p:sldId id="340" r:id="rId12"/>
    <p:sldId id="346" r:id="rId13"/>
    <p:sldId id="344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689A53C-A728-4E9A-919E-AAE7A953CBC5}" type="datetimeFigureOut">
              <a:rPr/>
              <a:pPr>
                <a:defRPr/>
              </a:pPr>
              <a:t>1/17/2012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C241F35-9D9B-48CC-A9BE-35CC83601B7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2C8F9-741F-4914-8C16-95794458843C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05C07-C548-4C06-AEFD-CB04C8AFC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0C4B97-6340-483D-B432-F23C4972EB50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7875AF9-D997-4F8D-BEB8-C780A9CFE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EE05D-5032-4C68-82D0-2A0EEFF350B7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C5DA9-D512-489D-ACDE-03CA1BF583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CC4A771-B33E-4A4E-9722-DB5E792D40A8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BBF153-A514-4159-822C-E298067207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3FBE7-5EFF-4207-B877-E49244C87DC3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8B78D-DFA7-4B19-83E4-BF1C95CF7B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971AE-C43A-4521-A900-024013AC050C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3AF27-DE4D-44BA-BF6E-F979719FF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9A98D-6A12-4FD8-8348-086A7D9E95F0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8B8B4-608A-4E6F-B983-12EF92A0BC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67123-D0C3-466E-B27A-61E97C9B2E2E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018AC-F25A-41BB-BC05-A008778B5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F96A9-BE2D-4A3A-B38D-5E55D9B7B50C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6DF0B-F1D7-4CF2-BFAD-61B445C53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507849-9E9B-4630-B992-AC2971D18894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E0FA02-00BF-490A-9E2C-D47AB375F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EE15CEC-1869-415C-B7A4-40CD14C4CB7F}" type="datetimeFigureOut">
              <a:rPr lang="en-US"/>
              <a:pPr>
                <a:defRPr/>
              </a:pPr>
              <a:t>1/23/2012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CF145F0-C77E-4CFF-BA0B-FB27C176A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5" r:id="rId2"/>
    <p:sldLayoutId id="2147483673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4" r:id="rId9"/>
    <p:sldLayoutId id="2147483671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ooper Black" pitchFamily="18" charset="0"/>
              </a:rPr>
              <a:t>AcaDec</a:t>
            </a:r>
            <a:endParaRPr lang="en-US" dirty="0">
              <a:latin typeface="Cooper Black" pitchFamily="18" charset="0"/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057400" y="1981200"/>
            <a:ext cx="64008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Cooper Black" pitchFamily="18" charset="0"/>
              </a:rPr>
              <a:t>Science w/ Ms. Hendryx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Cooper Black" pitchFamily="18" charset="0"/>
              </a:rPr>
              <a:t>1/17/12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609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Superposition: Waves add!</a:t>
            </a:r>
            <a:endParaRPr lang="en-US" sz="3200" i="1"/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533400" y="17526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What if the waves don’t have the same frequency?</a:t>
            </a:r>
          </a:p>
        </p:txBody>
      </p:sp>
      <p:pic>
        <p:nvPicPr>
          <p:cNvPr id="41988" name="Picture 7" descr="ANd9GcQ078E9dPUMMpiNHUmp6eUX9LH7aOko0V5BPYD-9eLf9PsU4wb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590800"/>
            <a:ext cx="4953000" cy="3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pic>
        <p:nvPicPr>
          <p:cNvPr id="43010" name="Picture 7" descr="ANd9GcQziThhShNTE3DSYTUBAPgtD0hJC1fA_3Ec-XOVYCxcnUVpeYYU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066800"/>
            <a:ext cx="5181600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8"/>
          <p:cNvSpPr txBox="1">
            <a:spLocks noChangeArrowheads="1"/>
          </p:cNvSpPr>
          <p:nvPr/>
        </p:nvSpPr>
        <p:spPr bwMode="auto">
          <a:xfrm>
            <a:off x="304800" y="3581400"/>
            <a:ext cx="3657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Tuning: </a:t>
            </a:r>
          </a:p>
          <a:p>
            <a:r>
              <a:rPr lang="en-US"/>
              <a:t>If notes aren’t in tune, you hear interference as </a:t>
            </a:r>
            <a:r>
              <a:rPr lang="en-US" i="1">
                <a:solidFill>
                  <a:srgbClr val="0000FF"/>
                </a:solidFill>
              </a:rPr>
              <a:t>beats</a:t>
            </a:r>
            <a:r>
              <a:rPr lang="en-US" i="1"/>
              <a:t>.</a:t>
            </a:r>
          </a:p>
          <a:p>
            <a:r>
              <a:rPr lang="en-US" i="1"/>
              <a:t>You want the beat frequency as low as possible.</a:t>
            </a:r>
          </a:p>
        </p:txBody>
      </p:sp>
      <p:pic>
        <p:nvPicPr>
          <p:cNvPr id="43012" name="Picture 17" descr="ANd9GcQ078E9dPUMMpiNHUmp6eUX9LH7aOko0V5BPYD-9eLf9PsU4wbm"/>
          <p:cNvPicPr>
            <a:picLocks noChangeAspect="1" noChangeArrowheads="1"/>
          </p:cNvPicPr>
          <p:nvPr/>
        </p:nvPicPr>
        <p:blipFill>
          <a:blip r:embed="rId3" cstate="print"/>
          <a:srcRect l="16924" t="72955"/>
          <a:stretch>
            <a:fillRect/>
          </a:stretch>
        </p:blipFill>
        <p:spPr bwMode="auto">
          <a:xfrm>
            <a:off x="3886200" y="3886200"/>
            <a:ext cx="4114800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Text Box 18"/>
          <p:cNvSpPr txBox="1">
            <a:spLocks noChangeArrowheads="1"/>
          </p:cNvSpPr>
          <p:nvPr/>
        </p:nvSpPr>
        <p:spPr bwMode="auto">
          <a:xfrm>
            <a:off x="365125" y="5675313"/>
            <a:ext cx="771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http://serc.carleton.edu/NAGTWorkshops/deepearth/activities/40826.html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sp>
        <p:nvSpPr>
          <p:cNvPr id="78857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609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Superposition: Waves add!</a:t>
            </a:r>
            <a:endParaRPr lang="en-US" sz="3200" i="1"/>
          </a:p>
        </p:txBody>
      </p:sp>
      <p:sp>
        <p:nvSpPr>
          <p:cNvPr id="78858" name="Text Box 4"/>
          <p:cNvSpPr txBox="1">
            <a:spLocks noChangeArrowheads="1"/>
          </p:cNvSpPr>
          <p:nvPr/>
        </p:nvSpPr>
        <p:spPr bwMode="auto">
          <a:xfrm>
            <a:off x="533400" y="17526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What if the waves don’t have the same frequency?</a:t>
            </a:r>
          </a:p>
        </p:txBody>
      </p:sp>
      <p:pic>
        <p:nvPicPr>
          <p:cNvPr id="78859" name="Picture 5" descr="ANd9GcQ078E9dPUMMpiNHUmp6eUX9LH7aOko0V5BPYD-9eLf9PsU4wb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62200"/>
            <a:ext cx="3581400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60" name="Text Box 6"/>
          <p:cNvSpPr txBox="1">
            <a:spLocks noChangeArrowheads="1"/>
          </p:cNvSpPr>
          <p:nvPr/>
        </p:nvSpPr>
        <p:spPr bwMode="auto">
          <a:xfrm>
            <a:off x="4343400" y="2667000"/>
            <a:ext cx="3581400" cy="9255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As it turns out, the frequency of the beats is the DIFFERENCE between the 2 wave frequencies!</a:t>
            </a:r>
          </a:p>
        </p:txBody>
      </p:sp>
      <p:graphicFrame>
        <p:nvGraphicFramePr>
          <p:cNvPr id="78855" name="Object 7"/>
          <p:cNvGraphicFramePr>
            <a:graphicFrameLocks noChangeAspect="1"/>
          </p:cNvGraphicFramePr>
          <p:nvPr/>
        </p:nvGraphicFramePr>
        <p:xfrm>
          <a:off x="4724400" y="4191000"/>
          <a:ext cx="2819400" cy="676275"/>
        </p:xfrm>
        <a:graphic>
          <a:graphicData uri="http://schemas.openxmlformats.org/presentationml/2006/ole">
            <p:oleObj spid="_x0000_s78855" name="Equation" r:id="rId4" imgW="952200" imgH="228600" progId="Equation.3">
              <p:embed/>
            </p:oleObj>
          </a:graphicData>
        </a:graphic>
      </p:graphicFrame>
      <p:sp>
        <p:nvSpPr>
          <p:cNvPr id="78861" name="Text Box 18"/>
          <p:cNvSpPr txBox="1">
            <a:spLocks noChangeArrowheads="1"/>
          </p:cNvSpPr>
          <p:nvPr/>
        </p:nvSpPr>
        <p:spPr bwMode="auto">
          <a:xfrm>
            <a:off x="365125" y="5675313"/>
            <a:ext cx="73310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The note A has a frequency of 440 Hz.  What is the frequency of the A on my oboe if you can hear a 2 Hz beat?</a:t>
            </a:r>
          </a:p>
          <a:p>
            <a:r>
              <a:rPr lang="en-US"/>
              <a:t>	</a:t>
            </a:r>
            <a:r>
              <a:rPr lang="en-US" i="1"/>
              <a:t>sharp or flat…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8" descr="ANd9GcQjSDJ4zD3xbLyAM89OiAQbrCvGquRwkpa5Wg82r7soQqMWGa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4759325"/>
            <a:ext cx="434340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pic>
        <p:nvPicPr>
          <p:cNvPr id="79875" name="Picture 13" descr="ANd9GcRyfXfbhtMfPOGUEf7z-vwVxbOh72jyEcFpMKfa3c6rxStkF4A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066800"/>
            <a:ext cx="4724400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5378450" y="990600"/>
            <a:ext cx="946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700 nm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5410200" y="2286000"/>
            <a:ext cx="946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400 nm</a:t>
            </a:r>
          </a:p>
        </p:txBody>
      </p:sp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228600" y="3352800"/>
            <a:ext cx="7696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The colors you </a:t>
            </a:r>
            <a:r>
              <a:rPr lang="en-US" b="1" dirty="0"/>
              <a:t>see</a:t>
            </a:r>
            <a:r>
              <a:rPr lang="en-US" dirty="0"/>
              <a:t> are </a:t>
            </a:r>
            <a:r>
              <a:rPr lang="en-US" b="1" dirty="0"/>
              <a:t>constructively interfering</a:t>
            </a:r>
            <a:r>
              <a:rPr lang="en-US" dirty="0"/>
              <a:t>.  </a:t>
            </a:r>
          </a:p>
          <a:p>
            <a:endParaRPr lang="en-US" dirty="0"/>
          </a:p>
          <a:p>
            <a:r>
              <a:rPr lang="en-US" dirty="0"/>
              <a:t>Different thicknesses mean different wavelengths will constructively interfere.</a:t>
            </a:r>
          </a:p>
        </p:txBody>
      </p:sp>
      <p:pic>
        <p:nvPicPr>
          <p:cNvPr id="79879" name="Picture 10" descr="ANd9GcQitQnS69fmJHtijONetXPvKzvOs05ivqaLdOMYBclMYHDx28z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648200"/>
            <a:ext cx="22669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Quiz #7</a:t>
            </a:r>
            <a:endParaRPr lang="en-US" dirty="0"/>
          </a:p>
        </p:txBody>
      </p:sp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762000" y="1447800"/>
            <a:ext cx="27701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2400"/>
              <a:t>Felectric=</a:t>
            </a:r>
          </a:p>
          <a:p>
            <a:pPr marL="342900" indent="-342900">
              <a:buFontTx/>
              <a:buAutoNum type="arabicPeriod"/>
            </a:pPr>
            <a:r>
              <a:rPr lang="en-US" sz="2400"/>
              <a:t>PEelectric=</a:t>
            </a:r>
          </a:p>
          <a:p>
            <a:pPr marL="342900" indent="-342900">
              <a:buFontTx/>
              <a:buAutoNum type="arabicPeriod"/>
            </a:pPr>
            <a:r>
              <a:rPr lang="en-US" sz="2400"/>
              <a:t>C = </a:t>
            </a:r>
          </a:p>
          <a:p>
            <a:pPr marL="342900" indent="-342900">
              <a:buFontTx/>
              <a:buAutoNum type="arabicPeriod"/>
            </a:pPr>
            <a:r>
              <a:rPr lang="en-US" sz="2400"/>
              <a:t>Power Law: P = </a:t>
            </a:r>
          </a:p>
          <a:p>
            <a:pPr marL="342900" indent="-342900">
              <a:buFontTx/>
              <a:buAutoNum type="arabicPeriod"/>
            </a:pPr>
            <a:r>
              <a:rPr lang="en-US" sz="2400"/>
              <a:t>Ohm’s Law: V =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34819" name="Rectangle 1"/>
          <p:cNvSpPr>
            <a:spLocks noChangeArrowheads="1"/>
          </p:cNvSpPr>
          <p:nvPr/>
        </p:nvSpPr>
        <p:spPr bwMode="auto">
          <a:xfrm>
            <a:off x="-228600" y="1112838"/>
            <a:ext cx="7848600" cy="56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>
                <a:ea typeface="Calibri" pitchFamily="34" charset="0"/>
                <a:cs typeface="Times New Roman" pitchFamily="18" charset="0"/>
              </a:rPr>
              <a:t>VOCABULARY</a:t>
            </a:r>
            <a:r>
              <a:rPr lang="en-US" sz="2800"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1"/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Wavelength, </a:t>
            </a:r>
            <a:r>
              <a:rPr lang="el-GR" sz="2400">
                <a:ea typeface="Calibri" pitchFamily="34" charset="0"/>
                <a:cs typeface="Times New Roman" pitchFamily="18" charset="0"/>
              </a:rPr>
              <a:t>λ</a:t>
            </a: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Period, T</a:t>
            </a: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Frequency, </a:t>
            </a:r>
            <a:r>
              <a:rPr lang="en-US" sz="2400">
                <a:latin typeface="Calisto MT" pitchFamily="18" charset="0"/>
                <a:ea typeface="Calibri" pitchFamily="34" charset="0"/>
                <a:cs typeface="Times New Roman" pitchFamily="18" charset="0"/>
              </a:rPr>
              <a:t>f</a:t>
            </a:r>
            <a:endParaRPr lang="el-GR" sz="2400" baseline="-25000">
              <a:latin typeface="Calisto MT" pitchFamily="18" charset="0"/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Wave velocity, v</a:t>
            </a:r>
          </a:p>
          <a:p>
            <a:pPr lvl="1"/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Index of refraction, n</a:t>
            </a:r>
          </a:p>
          <a:p>
            <a:pPr lvl="1"/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Superposition</a:t>
            </a:r>
            <a:endParaRPr lang="en-US" sz="2400" baseline="-25000">
              <a:ea typeface="Calibri" pitchFamily="34" charset="0"/>
              <a:cs typeface="Times New Roman" pitchFamily="18" charset="0"/>
            </a:endParaRPr>
          </a:p>
          <a:p>
            <a:pPr lvl="1"/>
            <a:endParaRPr lang="en-US" sz="240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Speed of Light, c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19400" y="1752600"/>
            <a:ext cx="5181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Distance between similar points on a wave [m]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95600" y="2514600"/>
            <a:ext cx="4953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The time it takes for a wave to travel a full wavelength (sec)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124200" y="4114800"/>
            <a:ext cx="563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Velocity of a point on a wave (m/s)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581400" y="4651375"/>
            <a:ext cx="3962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How much slower light travels in a material than in vacuum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971800" y="6305550"/>
            <a:ext cx="518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CONSTANT!  3 x 10</a:t>
            </a:r>
            <a:r>
              <a:rPr lang="en-US" sz="2000" i="1" baseline="30000">
                <a:ea typeface="Calibri" pitchFamily="34" charset="0"/>
                <a:cs typeface="Times New Roman" pitchFamily="18" charset="0"/>
              </a:rPr>
              <a:t>8</a:t>
            </a:r>
            <a:r>
              <a:rPr lang="en-US" sz="2000" i="1">
                <a:ea typeface="Calibri" pitchFamily="34" charset="0"/>
                <a:cs typeface="Times New Roman" pitchFamily="18" charset="0"/>
              </a:rPr>
              <a:t> m/s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048000" y="5410200"/>
            <a:ext cx="449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Addition of wave amplitudes; results in INTERFERENCE</a:t>
            </a:r>
          </a:p>
        </p:txBody>
      </p:sp>
      <p:graphicFrame>
        <p:nvGraphicFramePr>
          <p:cNvPr id="10" name="Object 1"/>
          <p:cNvGraphicFramePr>
            <a:graphicFrameLocks noChangeAspect="1"/>
          </p:cNvGraphicFramePr>
          <p:nvPr/>
        </p:nvGraphicFramePr>
        <p:xfrm>
          <a:off x="6248400" y="6064250"/>
          <a:ext cx="1212850" cy="793750"/>
        </p:xfrm>
        <a:graphic>
          <a:graphicData uri="http://schemas.openxmlformats.org/presentationml/2006/ole">
            <p:oleObj spid="_x0000_s34817" name="Equation" r:id="rId3" imgW="698400" imgH="45720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6172200" y="6019800"/>
            <a:ext cx="1371600" cy="8382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971800" y="3352800"/>
            <a:ext cx="495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How often a wave repeats [Hertz, Hz=1/s]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7" grpId="0"/>
      <p:bldP spid="9" grpId="0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pic>
        <p:nvPicPr>
          <p:cNvPr id="3584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14400"/>
            <a:ext cx="5392738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5562600" y="3124200"/>
            <a:ext cx="2571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Frequency: 1/T</a:t>
            </a:r>
          </a:p>
          <a:p>
            <a:r>
              <a:rPr lang="en-US"/>
              <a:t>(depends on wave source)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1066800"/>
            <a:ext cx="853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tabLst>
                <a:tab pos="457200" algn="l"/>
              </a:tabLst>
            </a:pPr>
            <a:r>
              <a:rPr lang="en-US" sz="3600">
                <a:cs typeface="Arial" charset="0"/>
              </a:rPr>
              <a:t>What do we know</a:t>
            </a:r>
            <a:r>
              <a:rPr lang="en-US" sz="360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3600">
                <a:cs typeface="Arial" charset="0"/>
              </a:rPr>
              <a:t>about waves?</a:t>
            </a:r>
          </a:p>
        </p:txBody>
      </p:sp>
      <p:grpSp>
        <p:nvGrpSpPr>
          <p:cNvPr id="36867" name="Group 24"/>
          <p:cNvGrpSpPr>
            <a:grpSpLocks/>
          </p:cNvGrpSpPr>
          <p:nvPr/>
        </p:nvGrpSpPr>
        <p:grpSpPr bwMode="auto">
          <a:xfrm>
            <a:off x="914400" y="2743200"/>
            <a:ext cx="6172200" cy="1890713"/>
            <a:chOff x="720" y="1104"/>
            <a:chExt cx="3888" cy="1191"/>
          </a:xfrm>
        </p:grpSpPr>
        <p:pic>
          <p:nvPicPr>
            <p:cNvPr id="36868" name="Picture 16" descr="ANd9GcT1powOgxVpAZPE7BR6VLUSMsFyR1JzV6KV-SAgpLw-flMZ0OBNr6ZGsD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56" y="1152"/>
              <a:ext cx="3168" cy="1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69" name="Line 17"/>
            <p:cNvSpPr>
              <a:spLocks noChangeShapeType="1"/>
            </p:cNvSpPr>
            <p:nvPr/>
          </p:nvSpPr>
          <p:spPr bwMode="auto">
            <a:xfrm>
              <a:off x="720" y="1712"/>
              <a:ext cx="38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0" name="Line 18"/>
            <p:cNvSpPr>
              <a:spLocks noChangeShapeType="1"/>
            </p:cNvSpPr>
            <p:nvPr/>
          </p:nvSpPr>
          <p:spPr bwMode="auto">
            <a:xfrm flipV="1">
              <a:off x="1880" y="1320"/>
              <a:ext cx="0" cy="38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871" name="Text Box 19"/>
            <p:cNvSpPr txBox="1">
              <a:spLocks noChangeArrowheads="1"/>
            </p:cNvSpPr>
            <p:nvPr/>
          </p:nvSpPr>
          <p:spPr bwMode="auto">
            <a:xfrm>
              <a:off x="1488" y="1104"/>
              <a:ext cx="7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</a:rPr>
                <a:t>Amplitude</a:t>
              </a:r>
            </a:p>
          </p:txBody>
        </p:sp>
        <p:sp>
          <p:nvSpPr>
            <p:cNvPr id="36872" name="Oval 20"/>
            <p:cNvSpPr>
              <a:spLocks noChangeArrowheads="1"/>
            </p:cNvSpPr>
            <p:nvPr/>
          </p:nvSpPr>
          <p:spPr bwMode="auto">
            <a:xfrm>
              <a:off x="2864" y="13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3" name="Oval 21"/>
            <p:cNvSpPr>
              <a:spLocks noChangeArrowheads="1"/>
            </p:cNvSpPr>
            <p:nvPr/>
          </p:nvSpPr>
          <p:spPr bwMode="auto">
            <a:xfrm>
              <a:off x="3368" y="20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4" name="Text Box 22"/>
            <p:cNvSpPr txBox="1">
              <a:spLocks noChangeArrowheads="1"/>
            </p:cNvSpPr>
            <p:nvPr/>
          </p:nvSpPr>
          <p:spPr bwMode="auto">
            <a:xfrm>
              <a:off x="2678" y="1104"/>
              <a:ext cx="4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Peak</a:t>
              </a:r>
            </a:p>
          </p:txBody>
        </p:sp>
        <p:sp>
          <p:nvSpPr>
            <p:cNvPr id="36875" name="Text Box 23"/>
            <p:cNvSpPr txBox="1">
              <a:spLocks noChangeArrowheads="1"/>
            </p:cNvSpPr>
            <p:nvPr/>
          </p:nvSpPr>
          <p:spPr bwMode="auto">
            <a:xfrm>
              <a:off x="3168" y="2064"/>
              <a:ext cx="5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Trough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1066800"/>
            <a:ext cx="85344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buFontTx/>
              <a:buChar char="•"/>
              <a:tabLst>
                <a:tab pos="457200" algn="l"/>
              </a:tabLst>
            </a:pPr>
            <a:r>
              <a:rPr lang="en-US" sz="3600">
                <a:cs typeface="Arial" charset="0"/>
              </a:rPr>
              <a:t>Water waves</a:t>
            </a:r>
          </a:p>
          <a:p>
            <a:pPr lvl="1" eaLnBrk="0" hangingPunct="0">
              <a:buFontTx/>
              <a:buChar char="•"/>
              <a:tabLst>
                <a:tab pos="457200" algn="l"/>
              </a:tabLst>
            </a:pPr>
            <a:r>
              <a:rPr lang="en-US" sz="3600">
                <a:cs typeface="Arial" charset="0"/>
              </a:rPr>
              <a:t>Sound waves</a:t>
            </a:r>
          </a:p>
          <a:p>
            <a:pPr lvl="1" eaLnBrk="0" hangingPunct="0">
              <a:buFontTx/>
              <a:buChar char="•"/>
              <a:tabLst>
                <a:tab pos="457200" algn="l"/>
              </a:tabLst>
            </a:pPr>
            <a:r>
              <a:rPr lang="en-US" sz="3600">
                <a:cs typeface="Arial" charset="0"/>
              </a:rPr>
              <a:t>Light waves</a:t>
            </a:r>
          </a:p>
        </p:txBody>
      </p:sp>
      <p:pic>
        <p:nvPicPr>
          <p:cNvPr id="37891" name="Picture 4" descr="ANd9GcSfcRACEDr9cb2Mk8OqyfPijSb3D7zdG6_LS7bGD59g52MP8Ys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895600"/>
            <a:ext cx="6248400" cy="370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15"/>
          <p:cNvSpPr>
            <a:spLocks noChangeArrowheads="1"/>
          </p:cNvSpPr>
          <p:nvPr/>
        </p:nvSpPr>
        <p:spPr bwMode="auto">
          <a:xfrm>
            <a:off x="2451100" y="3924300"/>
            <a:ext cx="1295400" cy="609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Rectangle 16"/>
          <p:cNvSpPr>
            <a:spLocks noChangeArrowheads="1"/>
          </p:cNvSpPr>
          <p:nvPr/>
        </p:nvSpPr>
        <p:spPr bwMode="auto">
          <a:xfrm>
            <a:off x="2209800" y="5943600"/>
            <a:ext cx="2133600" cy="381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457200" y="990600"/>
            <a:ext cx="609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Superposition: Waves add!</a:t>
            </a:r>
            <a:endParaRPr lang="en-US" sz="3200" i="1"/>
          </a:p>
        </p:txBody>
      </p:sp>
      <p:pic>
        <p:nvPicPr>
          <p:cNvPr id="38915" name="Picture 8" descr="ANd9GcRs_tM2eQiStA_u9SokvXqvFSia73ZMMRgp978WHIsdxsmVON1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3810000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10" descr="ANd9GcQoXf66ndFaceTzk28yflLnIlkDh8KnQ6Mdx3Oy2v9lqm8GieOMq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62200"/>
            <a:ext cx="28194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Text Box 11"/>
          <p:cNvSpPr txBox="1">
            <a:spLocks noChangeArrowheads="1"/>
          </p:cNvSpPr>
          <p:nvPr/>
        </p:nvSpPr>
        <p:spPr bwMode="auto">
          <a:xfrm>
            <a:off x="4495800" y="1676400"/>
            <a:ext cx="3354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destructive interference</a:t>
            </a:r>
          </a:p>
        </p:txBody>
      </p:sp>
      <p:sp>
        <p:nvSpPr>
          <p:cNvPr id="38918" name="Rectangle 12"/>
          <p:cNvSpPr>
            <a:spLocks noChangeArrowheads="1"/>
          </p:cNvSpPr>
          <p:nvPr/>
        </p:nvSpPr>
        <p:spPr bwMode="auto">
          <a:xfrm>
            <a:off x="4203700" y="1701800"/>
            <a:ext cx="3810000" cy="2667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9" name="Text Box 15"/>
          <p:cNvSpPr txBox="1">
            <a:spLocks noChangeArrowheads="1"/>
          </p:cNvSpPr>
          <p:nvPr/>
        </p:nvSpPr>
        <p:spPr bwMode="auto">
          <a:xfrm>
            <a:off x="457200" y="4648200"/>
            <a:ext cx="33528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What if the amplitudes aren’t the same?</a:t>
            </a:r>
          </a:p>
          <a:p>
            <a:endParaRPr lang="en-US"/>
          </a:p>
          <a:p>
            <a:r>
              <a:rPr lang="en-US"/>
              <a:t>What if the waves don’t match up perfectly?</a:t>
            </a:r>
          </a:p>
          <a:p>
            <a:endParaRPr lang="en-US"/>
          </a:p>
          <a:p>
            <a:r>
              <a:rPr lang="en-US"/>
              <a:t>Does the frequency change?</a:t>
            </a:r>
          </a:p>
        </p:txBody>
      </p:sp>
      <p:grpSp>
        <p:nvGrpSpPr>
          <p:cNvPr id="38920" name="Group 23"/>
          <p:cNvGrpSpPr>
            <a:grpSpLocks/>
          </p:cNvGrpSpPr>
          <p:nvPr/>
        </p:nvGrpSpPr>
        <p:grpSpPr bwMode="auto">
          <a:xfrm>
            <a:off x="4419600" y="4724400"/>
            <a:ext cx="2466975" cy="1847850"/>
            <a:chOff x="2784" y="2976"/>
            <a:chExt cx="1554" cy="1164"/>
          </a:xfrm>
        </p:grpSpPr>
        <p:pic>
          <p:nvPicPr>
            <p:cNvPr id="38922" name="Picture 14" descr="ANd9GcRwyIvep_ZFQ-ikUgMkbTs0jreVZYJqx4tHr4OKlCu46GYKu_kpu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84" y="2976"/>
              <a:ext cx="1554" cy="1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23" name="Oval 16"/>
            <p:cNvSpPr>
              <a:spLocks noChangeArrowheads="1"/>
            </p:cNvSpPr>
            <p:nvPr/>
          </p:nvSpPr>
          <p:spPr bwMode="auto">
            <a:xfrm>
              <a:off x="2888" y="3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4" name="Oval 17"/>
            <p:cNvSpPr>
              <a:spLocks noChangeArrowheads="1"/>
            </p:cNvSpPr>
            <p:nvPr/>
          </p:nvSpPr>
          <p:spPr bwMode="auto">
            <a:xfrm>
              <a:off x="3360" y="367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5" name="Oval 18"/>
            <p:cNvSpPr>
              <a:spLocks noChangeArrowheads="1"/>
            </p:cNvSpPr>
            <p:nvPr/>
          </p:nvSpPr>
          <p:spPr bwMode="auto">
            <a:xfrm>
              <a:off x="2872" y="322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6" name="Oval 19"/>
            <p:cNvSpPr>
              <a:spLocks noChangeArrowheads="1"/>
            </p:cNvSpPr>
            <p:nvPr/>
          </p:nvSpPr>
          <p:spPr bwMode="auto">
            <a:xfrm>
              <a:off x="3344" y="322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7" name="Oval 20"/>
            <p:cNvSpPr>
              <a:spLocks noChangeArrowheads="1"/>
            </p:cNvSpPr>
            <p:nvPr/>
          </p:nvSpPr>
          <p:spPr bwMode="auto">
            <a:xfrm>
              <a:off x="2872" y="3312"/>
              <a:ext cx="48" cy="4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8" name="Oval 21"/>
            <p:cNvSpPr>
              <a:spLocks noChangeArrowheads="1"/>
            </p:cNvSpPr>
            <p:nvPr/>
          </p:nvSpPr>
          <p:spPr bwMode="auto">
            <a:xfrm>
              <a:off x="3344" y="3312"/>
              <a:ext cx="48" cy="4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8921" name="Text Box 17"/>
          <p:cNvSpPr txBox="1">
            <a:spLocks noChangeArrowheads="1"/>
          </p:cNvSpPr>
          <p:nvPr/>
        </p:nvSpPr>
        <p:spPr bwMode="auto">
          <a:xfrm>
            <a:off x="6232525" y="4456113"/>
            <a:ext cx="156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(shifted by 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609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Superposition: Waves add!</a:t>
            </a:r>
            <a:endParaRPr lang="en-US" sz="3200" i="1"/>
          </a:p>
        </p:txBody>
      </p:sp>
      <p:pic>
        <p:nvPicPr>
          <p:cNvPr id="39939" name="Picture 5" descr="u12l3b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048000"/>
            <a:ext cx="4114800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0" name="Picture 6" descr="u12l3b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90800"/>
            <a:ext cx="51816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20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44" name="Group 40"/>
          <p:cNvGrpSpPr>
            <a:grpSpLocks/>
          </p:cNvGrpSpPr>
          <p:nvPr/>
        </p:nvGrpSpPr>
        <p:grpSpPr bwMode="auto">
          <a:xfrm rot="-1246867">
            <a:off x="-2057400" y="2895600"/>
            <a:ext cx="9372600" cy="660400"/>
            <a:chOff x="-1200" y="1824"/>
            <a:chExt cx="5904" cy="416"/>
          </a:xfrm>
        </p:grpSpPr>
        <p:sp>
          <p:nvSpPr>
            <p:cNvPr id="40980" name="Freeform 36"/>
            <p:cNvSpPr>
              <a:spLocks/>
            </p:cNvSpPr>
            <p:nvPr/>
          </p:nvSpPr>
          <p:spPr bwMode="auto">
            <a:xfrm>
              <a:off x="1680" y="1872"/>
              <a:ext cx="3024" cy="368"/>
            </a:xfrm>
            <a:custGeom>
              <a:avLst/>
              <a:gdLst>
                <a:gd name="T0" fmla="*/ 0 w 3024"/>
                <a:gd name="T1" fmla="*/ 64 h 368"/>
                <a:gd name="T2" fmla="*/ 96 w 3024"/>
                <a:gd name="T3" fmla="*/ 256 h 368"/>
                <a:gd name="T4" fmla="*/ 240 w 3024"/>
                <a:gd name="T5" fmla="*/ 352 h 368"/>
                <a:gd name="T6" fmla="*/ 384 w 3024"/>
                <a:gd name="T7" fmla="*/ 256 h 368"/>
                <a:gd name="T8" fmla="*/ 480 w 3024"/>
                <a:gd name="T9" fmla="*/ 160 h 368"/>
                <a:gd name="T10" fmla="*/ 576 w 3024"/>
                <a:gd name="T11" fmla="*/ 16 h 368"/>
                <a:gd name="T12" fmla="*/ 672 w 3024"/>
                <a:gd name="T13" fmla="*/ 64 h 368"/>
                <a:gd name="T14" fmla="*/ 816 w 3024"/>
                <a:gd name="T15" fmla="*/ 208 h 368"/>
                <a:gd name="T16" fmla="*/ 864 w 3024"/>
                <a:gd name="T17" fmla="*/ 304 h 368"/>
                <a:gd name="T18" fmla="*/ 1008 w 3024"/>
                <a:gd name="T19" fmla="*/ 352 h 368"/>
                <a:gd name="T20" fmla="*/ 1056 w 3024"/>
                <a:gd name="T21" fmla="*/ 304 h 368"/>
                <a:gd name="T22" fmla="*/ 1152 w 3024"/>
                <a:gd name="T23" fmla="*/ 160 h 368"/>
                <a:gd name="T24" fmla="*/ 1248 w 3024"/>
                <a:gd name="T25" fmla="*/ 64 h 368"/>
                <a:gd name="T26" fmla="*/ 1296 w 3024"/>
                <a:gd name="T27" fmla="*/ 16 h 368"/>
                <a:gd name="T28" fmla="*/ 1440 w 3024"/>
                <a:gd name="T29" fmla="*/ 112 h 368"/>
                <a:gd name="T30" fmla="*/ 1536 w 3024"/>
                <a:gd name="T31" fmla="*/ 208 h 368"/>
                <a:gd name="T32" fmla="*/ 1632 w 3024"/>
                <a:gd name="T33" fmla="*/ 352 h 368"/>
                <a:gd name="T34" fmla="*/ 1776 w 3024"/>
                <a:gd name="T35" fmla="*/ 304 h 368"/>
                <a:gd name="T36" fmla="*/ 1872 w 3024"/>
                <a:gd name="T37" fmla="*/ 160 h 368"/>
                <a:gd name="T38" fmla="*/ 1968 w 3024"/>
                <a:gd name="T39" fmla="*/ 64 h 368"/>
                <a:gd name="T40" fmla="*/ 2064 w 3024"/>
                <a:gd name="T41" fmla="*/ 16 h 368"/>
                <a:gd name="T42" fmla="*/ 2160 w 3024"/>
                <a:gd name="T43" fmla="*/ 160 h 368"/>
                <a:gd name="T44" fmla="*/ 2304 w 3024"/>
                <a:gd name="T45" fmla="*/ 304 h 368"/>
                <a:gd name="T46" fmla="*/ 2400 w 3024"/>
                <a:gd name="T47" fmla="*/ 352 h 368"/>
                <a:gd name="T48" fmla="*/ 2544 w 3024"/>
                <a:gd name="T49" fmla="*/ 208 h 368"/>
                <a:gd name="T50" fmla="*/ 2640 w 3024"/>
                <a:gd name="T51" fmla="*/ 64 h 368"/>
                <a:gd name="T52" fmla="*/ 2736 w 3024"/>
                <a:gd name="T53" fmla="*/ 16 h 368"/>
                <a:gd name="T54" fmla="*/ 2832 w 3024"/>
                <a:gd name="T55" fmla="*/ 112 h 368"/>
                <a:gd name="T56" fmla="*/ 2928 w 3024"/>
                <a:gd name="T57" fmla="*/ 256 h 368"/>
                <a:gd name="T58" fmla="*/ 3024 w 3024"/>
                <a:gd name="T59" fmla="*/ 352 h 3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024"/>
                <a:gd name="T91" fmla="*/ 0 h 368"/>
                <a:gd name="T92" fmla="*/ 3024 w 3024"/>
                <a:gd name="T93" fmla="*/ 368 h 3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024" h="368">
                  <a:moveTo>
                    <a:pt x="0" y="64"/>
                  </a:moveTo>
                  <a:cubicBezTo>
                    <a:pt x="28" y="136"/>
                    <a:pt x="56" y="208"/>
                    <a:pt x="96" y="256"/>
                  </a:cubicBezTo>
                  <a:cubicBezTo>
                    <a:pt x="136" y="304"/>
                    <a:pt x="192" y="352"/>
                    <a:pt x="240" y="352"/>
                  </a:cubicBezTo>
                  <a:cubicBezTo>
                    <a:pt x="288" y="352"/>
                    <a:pt x="344" y="288"/>
                    <a:pt x="384" y="256"/>
                  </a:cubicBezTo>
                  <a:cubicBezTo>
                    <a:pt x="424" y="224"/>
                    <a:pt x="448" y="200"/>
                    <a:pt x="480" y="160"/>
                  </a:cubicBezTo>
                  <a:cubicBezTo>
                    <a:pt x="512" y="120"/>
                    <a:pt x="544" y="32"/>
                    <a:pt x="576" y="16"/>
                  </a:cubicBezTo>
                  <a:cubicBezTo>
                    <a:pt x="608" y="0"/>
                    <a:pt x="632" y="32"/>
                    <a:pt x="672" y="64"/>
                  </a:cubicBezTo>
                  <a:cubicBezTo>
                    <a:pt x="712" y="96"/>
                    <a:pt x="784" y="168"/>
                    <a:pt x="816" y="208"/>
                  </a:cubicBezTo>
                  <a:cubicBezTo>
                    <a:pt x="848" y="248"/>
                    <a:pt x="832" y="280"/>
                    <a:pt x="864" y="304"/>
                  </a:cubicBezTo>
                  <a:cubicBezTo>
                    <a:pt x="896" y="328"/>
                    <a:pt x="976" y="352"/>
                    <a:pt x="1008" y="352"/>
                  </a:cubicBezTo>
                  <a:cubicBezTo>
                    <a:pt x="1040" y="352"/>
                    <a:pt x="1032" y="336"/>
                    <a:pt x="1056" y="304"/>
                  </a:cubicBezTo>
                  <a:cubicBezTo>
                    <a:pt x="1080" y="272"/>
                    <a:pt x="1120" y="200"/>
                    <a:pt x="1152" y="160"/>
                  </a:cubicBezTo>
                  <a:cubicBezTo>
                    <a:pt x="1184" y="120"/>
                    <a:pt x="1224" y="88"/>
                    <a:pt x="1248" y="64"/>
                  </a:cubicBezTo>
                  <a:cubicBezTo>
                    <a:pt x="1272" y="40"/>
                    <a:pt x="1264" y="8"/>
                    <a:pt x="1296" y="16"/>
                  </a:cubicBezTo>
                  <a:cubicBezTo>
                    <a:pt x="1328" y="24"/>
                    <a:pt x="1400" y="80"/>
                    <a:pt x="1440" y="112"/>
                  </a:cubicBezTo>
                  <a:cubicBezTo>
                    <a:pt x="1480" y="144"/>
                    <a:pt x="1504" y="168"/>
                    <a:pt x="1536" y="208"/>
                  </a:cubicBezTo>
                  <a:cubicBezTo>
                    <a:pt x="1568" y="248"/>
                    <a:pt x="1592" y="336"/>
                    <a:pt x="1632" y="352"/>
                  </a:cubicBezTo>
                  <a:cubicBezTo>
                    <a:pt x="1672" y="368"/>
                    <a:pt x="1736" y="336"/>
                    <a:pt x="1776" y="304"/>
                  </a:cubicBezTo>
                  <a:cubicBezTo>
                    <a:pt x="1816" y="272"/>
                    <a:pt x="1840" y="200"/>
                    <a:pt x="1872" y="160"/>
                  </a:cubicBezTo>
                  <a:cubicBezTo>
                    <a:pt x="1904" y="120"/>
                    <a:pt x="1936" y="88"/>
                    <a:pt x="1968" y="64"/>
                  </a:cubicBezTo>
                  <a:cubicBezTo>
                    <a:pt x="2000" y="40"/>
                    <a:pt x="2032" y="0"/>
                    <a:pt x="2064" y="16"/>
                  </a:cubicBezTo>
                  <a:cubicBezTo>
                    <a:pt x="2096" y="32"/>
                    <a:pt x="2120" y="112"/>
                    <a:pt x="2160" y="160"/>
                  </a:cubicBezTo>
                  <a:cubicBezTo>
                    <a:pt x="2200" y="208"/>
                    <a:pt x="2264" y="272"/>
                    <a:pt x="2304" y="304"/>
                  </a:cubicBezTo>
                  <a:cubicBezTo>
                    <a:pt x="2344" y="336"/>
                    <a:pt x="2360" y="368"/>
                    <a:pt x="2400" y="352"/>
                  </a:cubicBezTo>
                  <a:cubicBezTo>
                    <a:pt x="2440" y="336"/>
                    <a:pt x="2504" y="256"/>
                    <a:pt x="2544" y="208"/>
                  </a:cubicBezTo>
                  <a:cubicBezTo>
                    <a:pt x="2584" y="160"/>
                    <a:pt x="2608" y="96"/>
                    <a:pt x="2640" y="64"/>
                  </a:cubicBezTo>
                  <a:cubicBezTo>
                    <a:pt x="2672" y="32"/>
                    <a:pt x="2704" y="8"/>
                    <a:pt x="2736" y="16"/>
                  </a:cubicBezTo>
                  <a:cubicBezTo>
                    <a:pt x="2768" y="24"/>
                    <a:pt x="2800" y="72"/>
                    <a:pt x="2832" y="112"/>
                  </a:cubicBezTo>
                  <a:cubicBezTo>
                    <a:pt x="2864" y="152"/>
                    <a:pt x="2896" y="216"/>
                    <a:pt x="2928" y="256"/>
                  </a:cubicBezTo>
                  <a:cubicBezTo>
                    <a:pt x="2960" y="296"/>
                    <a:pt x="3000" y="336"/>
                    <a:pt x="3024" y="352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81" name="Freeform 39"/>
            <p:cNvSpPr>
              <a:spLocks/>
            </p:cNvSpPr>
            <p:nvPr/>
          </p:nvSpPr>
          <p:spPr bwMode="auto">
            <a:xfrm>
              <a:off x="-1200" y="1824"/>
              <a:ext cx="3072" cy="368"/>
            </a:xfrm>
            <a:custGeom>
              <a:avLst/>
              <a:gdLst>
                <a:gd name="T0" fmla="*/ 0 w 3024"/>
                <a:gd name="T1" fmla="*/ 64 h 368"/>
                <a:gd name="T2" fmla="*/ 100 w 3024"/>
                <a:gd name="T3" fmla="*/ 256 h 368"/>
                <a:gd name="T4" fmla="*/ 248 w 3024"/>
                <a:gd name="T5" fmla="*/ 352 h 368"/>
                <a:gd name="T6" fmla="*/ 396 w 3024"/>
                <a:gd name="T7" fmla="*/ 256 h 368"/>
                <a:gd name="T8" fmla="*/ 496 w 3024"/>
                <a:gd name="T9" fmla="*/ 160 h 368"/>
                <a:gd name="T10" fmla="*/ 594 w 3024"/>
                <a:gd name="T11" fmla="*/ 16 h 368"/>
                <a:gd name="T12" fmla="*/ 694 w 3024"/>
                <a:gd name="T13" fmla="*/ 64 h 368"/>
                <a:gd name="T14" fmla="*/ 842 w 3024"/>
                <a:gd name="T15" fmla="*/ 208 h 368"/>
                <a:gd name="T16" fmla="*/ 892 w 3024"/>
                <a:gd name="T17" fmla="*/ 304 h 368"/>
                <a:gd name="T18" fmla="*/ 1040 w 3024"/>
                <a:gd name="T19" fmla="*/ 352 h 368"/>
                <a:gd name="T20" fmla="*/ 1090 w 3024"/>
                <a:gd name="T21" fmla="*/ 304 h 368"/>
                <a:gd name="T22" fmla="*/ 1189 w 3024"/>
                <a:gd name="T23" fmla="*/ 160 h 368"/>
                <a:gd name="T24" fmla="*/ 1288 w 3024"/>
                <a:gd name="T25" fmla="*/ 64 h 368"/>
                <a:gd name="T26" fmla="*/ 1338 w 3024"/>
                <a:gd name="T27" fmla="*/ 16 h 368"/>
                <a:gd name="T28" fmla="*/ 1486 w 3024"/>
                <a:gd name="T29" fmla="*/ 112 h 368"/>
                <a:gd name="T30" fmla="*/ 1585 w 3024"/>
                <a:gd name="T31" fmla="*/ 208 h 368"/>
                <a:gd name="T32" fmla="*/ 1684 w 3024"/>
                <a:gd name="T33" fmla="*/ 352 h 368"/>
                <a:gd name="T34" fmla="*/ 1833 w 3024"/>
                <a:gd name="T35" fmla="*/ 304 h 368"/>
                <a:gd name="T36" fmla="*/ 1932 w 3024"/>
                <a:gd name="T37" fmla="*/ 160 h 368"/>
                <a:gd name="T38" fmla="*/ 2031 w 3024"/>
                <a:gd name="T39" fmla="*/ 64 h 368"/>
                <a:gd name="T40" fmla="*/ 2130 w 3024"/>
                <a:gd name="T41" fmla="*/ 16 h 368"/>
                <a:gd name="T42" fmla="*/ 2229 w 3024"/>
                <a:gd name="T43" fmla="*/ 160 h 368"/>
                <a:gd name="T44" fmla="*/ 2378 w 3024"/>
                <a:gd name="T45" fmla="*/ 304 h 368"/>
                <a:gd name="T46" fmla="*/ 2477 w 3024"/>
                <a:gd name="T47" fmla="*/ 352 h 368"/>
                <a:gd name="T48" fmla="*/ 2625 w 3024"/>
                <a:gd name="T49" fmla="*/ 208 h 368"/>
                <a:gd name="T50" fmla="*/ 2725 w 3024"/>
                <a:gd name="T51" fmla="*/ 64 h 368"/>
                <a:gd name="T52" fmla="*/ 2823 w 3024"/>
                <a:gd name="T53" fmla="*/ 16 h 368"/>
                <a:gd name="T54" fmla="*/ 2923 w 3024"/>
                <a:gd name="T55" fmla="*/ 112 h 368"/>
                <a:gd name="T56" fmla="*/ 3021 w 3024"/>
                <a:gd name="T57" fmla="*/ 256 h 368"/>
                <a:gd name="T58" fmla="*/ 3121 w 3024"/>
                <a:gd name="T59" fmla="*/ 352 h 3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024"/>
                <a:gd name="T91" fmla="*/ 0 h 368"/>
                <a:gd name="T92" fmla="*/ 3024 w 3024"/>
                <a:gd name="T93" fmla="*/ 368 h 3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024" h="368">
                  <a:moveTo>
                    <a:pt x="0" y="64"/>
                  </a:moveTo>
                  <a:cubicBezTo>
                    <a:pt x="28" y="136"/>
                    <a:pt x="56" y="208"/>
                    <a:pt x="96" y="256"/>
                  </a:cubicBezTo>
                  <a:cubicBezTo>
                    <a:pt x="136" y="304"/>
                    <a:pt x="192" y="352"/>
                    <a:pt x="240" y="352"/>
                  </a:cubicBezTo>
                  <a:cubicBezTo>
                    <a:pt x="288" y="352"/>
                    <a:pt x="344" y="288"/>
                    <a:pt x="384" y="256"/>
                  </a:cubicBezTo>
                  <a:cubicBezTo>
                    <a:pt x="424" y="224"/>
                    <a:pt x="448" y="200"/>
                    <a:pt x="480" y="160"/>
                  </a:cubicBezTo>
                  <a:cubicBezTo>
                    <a:pt x="512" y="120"/>
                    <a:pt x="544" y="32"/>
                    <a:pt x="576" y="16"/>
                  </a:cubicBezTo>
                  <a:cubicBezTo>
                    <a:pt x="608" y="0"/>
                    <a:pt x="632" y="32"/>
                    <a:pt x="672" y="64"/>
                  </a:cubicBezTo>
                  <a:cubicBezTo>
                    <a:pt x="712" y="96"/>
                    <a:pt x="784" y="168"/>
                    <a:pt x="816" y="208"/>
                  </a:cubicBezTo>
                  <a:cubicBezTo>
                    <a:pt x="848" y="248"/>
                    <a:pt x="832" y="280"/>
                    <a:pt x="864" y="304"/>
                  </a:cubicBezTo>
                  <a:cubicBezTo>
                    <a:pt x="896" y="328"/>
                    <a:pt x="976" y="352"/>
                    <a:pt x="1008" y="352"/>
                  </a:cubicBezTo>
                  <a:cubicBezTo>
                    <a:pt x="1040" y="352"/>
                    <a:pt x="1032" y="336"/>
                    <a:pt x="1056" y="304"/>
                  </a:cubicBezTo>
                  <a:cubicBezTo>
                    <a:pt x="1080" y="272"/>
                    <a:pt x="1120" y="200"/>
                    <a:pt x="1152" y="160"/>
                  </a:cubicBezTo>
                  <a:cubicBezTo>
                    <a:pt x="1184" y="120"/>
                    <a:pt x="1224" y="88"/>
                    <a:pt x="1248" y="64"/>
                  </a:cubicBezTo>
                  <a:cubicBezTo>
                    <a:pt x="1272" y="40"/>
                    <a:pt x="1264" y="8"/>
                    <a:pt x="1296" y="16"/>
                  </a:cubicBezTo>
                  <a:cubicBezTo>
                    <a:pt x="1328" y="24"/>
                    <a:pt x="1400" y="80"/>
                    <a:pt x="1440" y="112"/>
                  </a:cubicBezTo>
                  <a:cubicBezTo>
                    <a:pt x="1480" y="144"/>
                    <a:pt x="1504" y="168"/>
                    <a:pt x="1536" y="208"/>
                  </a:cubicBezTo>
                  <a:cubicBezTo>
                    <a:pt x="1568" y="248"/>
                    <a:pt x="1592" y="336"/>
                    <a:pt x="1632" y="352"/>
                  </a:cubicBezTo>
                  <a:cubicBezTo>
                    <a:pt x="1672" y="368"/>
                    <a:pt x="1736" y="336"/>
                    <a:pt x="1776" y="304"/>
                  </a:cubicBezTo>
                  <a:cubicBezTo>
                    <a:pt x="1816" y="272"/>
                    <a:pt x="1840" y="200"/>
                    <a:pt x="1872" y="160"/>
                  </a:cubicBezTo>
                  <a:cubicBezTo>
                    <a:pt x="1904" y="120"/>
                    <a:pt x="1936" y="88"/>
                    <a:pt x="1968" y="64"/>
                  </a:cubicBezTo>
                  <a:cubicBezTo>
                    <a:pt x="2000" y="40"/>
                    <a:pt x="2032" y="0"/>
                    <a:pt x="2064" y="16"/>
                  </a:cubicBezTo>
                  <a:cubicBezTo>
                    <a:pt x="2096" y="32"/>
                    <a:pt x="2120" y="112"/>
                    <a:pt x="2160" y="160"/>
                  </a:cubicBezTo>
                  <a:cubicBezTo>
                    <a:pt x="2200" y="208"/>
                    <a:pt x="2264" y="272"/>
                    <a:pt x="2304" y="304"/>
                  </a:cubicBezTo>
                  <a:cubicBezTo>
                    <a:pt x="2344" y="336"/>
                    <a:pt x="2360" y="368"/>
                    <a:pt x="2400" y="352"/>
                  </a:cubicBezTo>
                  <a:cubicBezTo>
                    <a:pt x="2440" y="336"/>
                    <a:pt x="2504" y="256"/>
                    <a:pt x="2544" y="208"/>
                  </a:cubicBezTo>
                  <a:cubicBezTo>
                    <a:pt x="2584" y="160"/>
                    <a:pt x="2608" y="96"/>
                    <a:pt x="2640" y="64"/>
                  </a:cubicBezTo>
                  <a:cubicBezTo>
                    <a:pt x="2672" y="32"/>
                    <a:pt x="2704" y="8"/>
                    <a:pt x="2736" y="16"/>
                  </a:cubicBezTo>
                  <a:cubicBezTo>
                    <a:pt x="2768" y="24"/>
                    <a:pt x="2800" y="72"/>
                    <a:pt x="2832" y="112"/>
                  </a:cubicBezTo>
                  <a:cubicBezTo>
                    <a:pt x="2864" y="152"/>
                    <a:pt x="2896" y="216"/>
                    <a:pt x="2928" y="256"/>
                  </a:cubicBezTo>
                  <a:cubicBezTo>
                    <a:pt x="2960" y="296"/>
                    <a:pt x="3000" y="336"/>
                    <a:pt x="3024" y="352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745" name="Group 41"/>
          <p:cNvGrpSpPr>
            <a:grpSpLocks/>
          </p:cNvGrpSpPr>
          <p:nvPr/>
        </p:nvGrpSpPr>
        <p:grpSpPr bwMode="auto">
          <a:xfrm rot="-2542718">
            <a:off x="-1981200" y="4038600"/>
            <a:ext cx="9372600" cy="660400"/>
            <a:chOff x="-1200" y="1824"/>
            <a:chExt cx="5904" cy="416"/>
          </a:xfrm>
        </p:grpSpPr>
        <p:sp>
          <p:nvSpPr>
            <p:cNvPr id="40978" name="Freeform 42"/>
            <p:cNvSpPr>
              <a:spLocks/>
            </p:cNvSpPr>
            <p:nvPr/>
          </p:nvSpPr>
          <p:spPr bwMode="auto">
            <a:xfrm>
              <a:off x="1680" y="1872"/>
              <a:ext cx="3024" cy="368"/>
            </a:xfrm>
            <a:custGeom>
              <a:avLst/>
              <a:gdLst>
                <a:gd name="T0" fmla="*/ 0 w 3024"/>
                <a:gd name="T1" fmla="*/ 64 h 368"/>
                <a:gd name="T2" fmla="*/ 96 w 3024"/>
                <a:gd name="T3" fmla="*/ 256 h 368"/>
                <a:gd name="T4" fmla="*/ 240 w 3024"/>
                <a:gd name="T5" fmla="*/ 352 h 368"/>
                <a:gd name="T6" fmla="*/ 384 w 3024"/>
                <a:gd name="T7" fmla="*/ 256 h 368"/>
                <a:gd name="T8" fmla="*/ 480 w 3024"/>
                <a:gd name="T9" fmla="*/ 160 h 368"/>
                <a:gd name="T10" fmla="*/ 576 w 3024"/>
                <a:gd name="T11" fmla="*/ 16 h 368"/>
                <a:gd name="T12" fmla="*/ 672 w 3024"/>
                <a:gd name="T13" fmla="*/ 64 h 368"/>
                <a:gd name="T14" fmla="*/ 816 w 3024"/>
                <a:gd name="T15" fmla="*/ 208 h 368"/>
                <a:gd name="T16" fmla="*/ 864 w 3024"/>
                <a:gd name="T17" fmla="*/ 304 h 368"/>
                <a:gd name="T18" fmla="*/ 1008 w 3024"/>
                <a:gd name="T19" fmla="*/ 352 h 368"/>
                <a:gd name="T20" fmla="*/ 1056 w 3024"/>
                <a:gd name="T21" fmla="*/ 304 h 368"/>
                <a:gd name="T22" fmla="*/ 1152 w 3024"/>
                <a:gd name="T23" fmla="*/ 160 h 368"/>
                <a:gd name="T24" fmla="*/ 1248 w 3024"/>
                <a:gd name="T25" fmla="*/ 64 h 368"/>
                <a:gd name="T26" fmla="*/ 1296 w 3024"/>
                <a:gd name="T27" fmla="*/ 16 h 368"/>
                <a:gd name="T28" fmla="*/ 1440 w 3024"/>
                <a:gd name="T29" fmla="*/ 112 h 368"/>
                <a:gd name="T30" fmla="*/ 1536 w 3024"/>
                <a:gd name="T31" fmla="*/ 208 h 368"/>
                <a:gd name="T32" fmla="*/ 1632 w 3024"/>
                <a:gd name="T33" fmla="*/ 352 h 368"/>
                <a:gd name="T34" fmla="*/ 1776 w 3024"/>
                <a:gd name="T35" fmla="*/ 304 h 368"/>
                <a:gd name="T36" fmla="*/ 1872 w 3024"/>
                <a:gd name="T37" fmla="*/ 160 h 368"/>
                <a:gd name="T38" fmla="*/ 1968 w 3024"/>
                <a:gd name="T39" fmla="*/ 64 h 368"/>
                <a:gd name="T40" fmla="*/ 2064 w 3024"/>
                <a:gd name="T41" fmla="*/ 16 h 368"/>
                <a:gd name="T42" fmla="*/ 2160 w 3024"/>
                <a:gd name="T43" fmla="*/ 160 h 368"/>
                <a:gd name="T44" fmla="*/ 2304 w 3024"/>
                <a:gd name="T45" fmla="*/ 304 h 368"/>
                <a:gd name="T46" fmla="*/ 2400 w 3024"/>
                <a:gd name="T47" fmla="*/ 352 h 368"/>
                <a:gd name="T48" fmla="*/ 2544 w 3024"/>
                <a:gd name="T49" fmla="*/ 208 h 368"/>
                <a:gd name="T50" fmla="*/ 2640 w 3024"/>
                <a:gd name="T51" fmla="*/ 64 h 368"/>
                <a:gd name="T52" fmla="*/ 2736 w 3024"/>
                <a:gd name="T53" fmla="*/ 16 h 368"/>
                <a:gd name="T54" fmla="*/ 2832 w 3024"/>
                <a:gd name="T55" fmla="*/ 112 h 368"/>
                <a:gd name="T56" fmla="*/ 2928 w 3024"/>
                <a:gd name="T57" fmla="*/ 256 h 368"/>
                <a:gd name="T58" fmla="*/ 3024 w 3024"/>
                <a:gd name="T59" fmla="*/ 352 h 3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024"/>
                <a:gd name="T91" fmla="*/ 0 h 368"/>
                <a:gd name="T92" fmla="*/ 3024 w 3024"/>
                <a:gd name="T93" fmla="*/ 368 h 3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024" h="368">
                  <a:moveTo>
                    <a:pt x="0" y="64"/>
                  </a:moveTo>
                  <a:cubicBezTo>
                    <a:pt x="28" y="136"/>
                    <a:pt x="56" y="208"/>
                    <a:pt x="96" y="256"/>
                  </a:cubicBezTo>
                  <a:cubicBezTo>
                    <a:pt x="136" y="304"/>
                    <a:pt x="192" y="352"/>
                    <a:pt x="240" y="352"/>
                  </a:cubicBezTo>
                  <a:cubicBezTo>
                    <a:pt x="288" y="352"/>
                    <a:pt x="344" y="288"/>
                    <a:pt x="384" y="256"/>
                  </a:cubicBezTo>
                  <a:cubicBezTo>
                    <a:pt x="424" y="224"/>
                    <a:pt x="448" y="200"/>
                    <a:pt x="480" y="160"/>
                  </a:cubicBezTo>
                  <a:cubicBezTo>
                    <a:pt x="512" y="120"/>
                    <a:pt x="544" y="32"/>
                    <a:pt x="576" y="16"/>
                  </a:cubicBezTo>
                  <a:cubicBezTo>
                    <a:pt x="608" y="0"/>
                    <a:pt x="632" y="32"/>
                    <a:pt x="672" y="64"/>
                  </a:cubicBezTo>
                  <a:cubicBezTo>
                    <a:pt x="712" y="96"/>
                    <a:pt x="784" y="168"/>
                    <a:pt x="816" y="208"/>
                  </a:cubicBezTo>
                  <a:cubicBezTo>
                    <a:pt x="848" y="248"/>
                    <a:pt x="832" y="280"/>
                    <a:pt x="864" y="304"/>
                  </a:cubicBezTo>
                  <a:cubicBezTo>
                    <a:pt x="896" y="328"/>
                    <a:pt x="976" y="352"/>
                    <a:pt x="1008" y="352"/>
                  </a:cubicBezTo>
                  <a:cubicBezTo>
                    <a:pt x="1040" y="352"/>
                    <a:pt x="1032" y="336"/>
                    <a:pt x="1056" y="304"/>
                  </a:cubicBezTo>
                  <a:cubicBezTo>
                    <a:pt x="1080" y="272"/>
                    <a:pt x="1120" y="200"/>
                    <a:pt x="1152" y="160"/>
                  </a:cubicBezTo>
                  <a:cubicBezTo>
                    <a:pt x="1184" y="120"/>
                    <a:pt x="1224" y="88"/>
                    <a:pt x="1248" y="64"/>
                  </a:cubicBezTo>
                  <a:cubicBezTo>
                    <a:pt x="1272" y="40"/>
                    <a:pt x="1264" y="8"/>
                    <a:pt x="1296" y="16"/>
                  </a:cubicBezTo>
                  <a:cubicBezTo>
                    <a:pt x="1328" y="24"/>
                    <a:pt x="1400" y="80"/>
                    <a:pt x="1440" y="112"/>
                  </a:cubicBezTo>
                  <a:cubicBezTo>
                    <a:pt x="1480" y="144"/>
                    <a:pt x="1504" y="168"/>
                    <a:pt x="1536" y="208"/>
                  </a:cubicBezTo>
                  <a:cubicBezTo>
                    <a:pt x="1568" y="248"/>
                    <a:pt x="1592" y="336"/>
                    <a:pt x="1632" y="352"/>
                  </a:cubicBezTo>
                  <a:cubicBezTo>
                    <a:pt x="1672" y="368"/>
                    <a:pt x="1736" y="336"/>
                    <a:pt x="1776" y="304"/>
                  </a:cubicBezTo>
                  <a:cubicBezTo>
                    <a:pt x="1816" y="272"/>
                    <a:pt x="1840" y="200"/>
                    <a:pt x="1872" y="160"/>
                  </a:cubicBezTo>
                  <a:cubicBezTo>
                    <a:pt x="1904" y="120"/>
                    <a:pt x="1936" y="88"/>
                    <a:pt x="1968" y="64"/>
                  </a:cubicBezTo>
                  <a:cubicBezTo>
                    <a:pt x="2000" y="40"/>
                    <a:pt x="2032" y="0"/>
                    <a:pt x="2064" y="16"/>
                  </a:cubicBezTo>
                  <a:cubicBezTo>
                    <a:pt x="2096" y="32"/>
                    <a:pt x="2120" y="112"/>
                    <a:pt x="2160" y="160"/>
                  </a:cubicBezTo>
                  <a:cubicBezTo>
                    <a:pt x="2200" y="208"/>
                    <a:pt x="2264" y="272"/>
                    <a:pt x="2304" y="304"/>
                  </a:cubicBezTo>
                  <a:cubicBezTo>
                    <a:pt x="2344" y="336"/>
                    <a:pt x="2360" y="368"/>
                    <a:pt x="2400" y="352"/>
                  </a:cubicBezTo>
                  <a:cubicBezTo>
                    <a:pt x="2440" y="336"/>
                    <a:pt x="2504" y="256"/>
                    <a:pt x="2544" y="208"/>
                  </a:cubicBezTo>
                  <a:cubicBezTo>
                    <a:pt x="2584" y="160"/>
                    <a:pt x="2608" y="96"/>
                    <a:pt x="2640" y="64"/>
                  </a:cubicBezTo>
                  <a:cubicBezTo>
                    <a:pt x="2672" y="32"/>
                    <a:pt x="2704" y="8"/>
                    <a:pt x="2736" y="16"/>
                  </a:cubicBezTo>
                  <a:cubicBezTo>
                    <a:pt x="2768" y="24"/>
                    <a:pt x="2800" y="72"/>
                    <a:pt x="2832" y="112"/>
                  </a:cubicBezTo>
                  <a:cubicBezTo>
                    <a:pt x="2864" y="152"/>
                    <a:pt x="2896" y="216"/>
                    <a:pt x="2928" y="256"/>
                  </a:cubicBezTo>
                  <a:cubicBezTo>
                    <a:pt x="2960" y="296"/>
                    <a:pt x="3000" y="336"/>
                    <a:pt x="3024" y="352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79" name="Freeform 43"/>
            <p:cNvSpPr>
              <a:spLocks/>
            </p:cNvSpPr>
            <p:nvPr/>
          </p:nvSpPr>
          <p:spPr bwMode="auto">
            <a:xfrm>
              <a:off x="-1200" y="1824"/>
              <a:ext cx="3072" cy="368"/>
            </a:xfrm>
            <a:custGeom>
              <a:avLst/>
              <a:gdLst>
                <a:gd name="T0" fmla="*/ 0 w 3024"/>
                <a:gd name="T1" fmla="*/ 64 h 368"/>
                <a:gd name="T2" fmla="*/ 100 w 3024"/>
                <a:gd name="T3" fmla="*/ 256 h 368"/>
                <a:gd name="T4" fmla="*/ 248 w 3024"/>
                <a:gd name="T5" fmla="*/ 352 h 368"/>
                <a:gd name="T6" fmla="*/ 396 w 3024"/>
                <a:gd name="T7" fmla="*/ 256 h 368"/>
                <a:gd name="T8" fmla="*/ 496 w 3024"/>
                <a:gd name="T9" fmla="*/ 160 h 368"/>
                <a:gd name="T10" fmla="*/ 594 w 3024"/>
                <a:gd name="T11" fmla="*/ 16 h 368"/>
                <a:gd name="T12" fmla="*/ 694 w 3024"/>
                <a:gd name="T13" fmla="*/ 64 h 368"/>
                <a:gd name="T14" fmla="*/ 842 w 3024"/>
                <a:gd name="T15" fmla="*/ 208 h 368"/>
                <a:gd name="T16" fmla="*/ 892 w 3024"/>
                <a:gd name="T17" fmla="*/ 304 h 368"/>
                <a:gd name="T18" fmla="*/ 1040 w 3024"/>
                <a:gd name="T19" fmla="*/ 352 h 368"/>
                <a:gd name="T20" fmla="*/ 1090 w 3024"/>
                <a:gd name="T21" fmla="*/ 304 h 368"/>
                <a:gd name="T22" fmla="*/ 1189 w 3024"/>
                <a:gd name="T23" fmla="*/ 160 h 368"/>
                <a:gd name="T24" fmla="*/ 1288 w 3024"/>
                <a:gd name="T25" fmla="*/ 64 h 368"/>
                <a:gd name="T26" fmla="*/ 1338 w 3024"/>
                <a:gd name="T27" fmla="*/ 16 h 368"/>
                <a:gd name="T28" fmla="*/ 1486 w 3024"/>
                <a:gd name="T29" fmla="*/ 112 h 368"/>
                <a:gd name="T30" fmla="*/ 1585 w 3024"/>
                <a:gd name="T31" fmla="*/ 208 h 368"/>
                <a:gd name="T32" fmla="*/ 1684 w 3024"/>
                <a:gd name="T33" fmla="*/ 352 h 368"/>
                <a:gd name="T34" fmla="*/ 1833 w 3024"/>
                <a:gd name="T35" fmla="*/ 304 h 368"/>
                <a:gd name="T36" fmla="*/ 1932 w 3024"/>
                <a:gd name="T37" fmla="*/ 160 h 368"/>
                <a:gd name="T38" fmla="*/ 2031 w 3024"/>
                <a:gd name="T39" fmla="*/ 64 h 368"/>
                <a:gd name="T40" fmla="*/ 2130 w 3024"/>
                <a:gd name="T41" fmla="*/ 16 h 368"/>
                <a:gd name="T42" fmla="*/ 2229 w 3024"/>
                <a:gd name="T43" fmla="*/ 160 h 368"/>
                <a:gd name="T44" fmla="*/ 2378 w 3024"/>
                <a:gd name="T45" fmla="*/ 304 h 368"/>
                <a:gd name="T46" fmla="*/ 2477 w 3024"/>
                <a:gd name="T47" fmla="*/ 352 h 368"/>
                <a:gd name="T48" fmla="*/ 2625 w 3024"/>
                <a:gd name="T49" fmla="*/ 208 h 368"/>
                <a:gd name="T50" fmla="*/ 2725 w 3024"/>
                <a:gd name="T51" fmla="*/ 64 h 368"/>
                <a:gd name="T52" fmla="*/ 2823 w 3024"/>
                <a:gd name="T53" fmla="*/ 16 h 368"/>
                <a:gd name="T54" fmla="*/ 2923 w 3024"/>
                <a:gd name="T55" fmla="*/ 112 h 368"/>
                <a:gd name="T56" fmla="*/ 3021 w 3024"/>
                <a:gd name="T57" fmla="*/ 256 h 368"/>
                <a:gd name="T58" fmla="*/ 3121 w 3024"/>
                <a:gd name="T59" fmla="*/ 352 h 3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024"/>
                <a:gd name="T91" fmla="*/ 0 h 368"/>
                <a:gd name="T92" fmla="*/ 3024 w 3024"/>
                <a:gd name="T93" fmla="*/ 368 h 3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024" h="368">
                  <a:moveTo>
                    <a:pt x="0" y="64"/>
                  </a:moveTo>
                  <a:cubicBezTo>
                    <a:pt x="28" y="136"/>
                    <a:pt x="56" y="208"/>
                    <a:pt x="96" y="256"/>
                  </a:cubicBezTo>
                  <a:cubicBezTo>
                    <a:pt x="136" y="304"/>
                    <a:pt x="192" y="352"/>
                    <a:pt x="240" y="352"/>
                  </a:cubicBezTo>
                  <a:cubicBezTo>
                    <a:pt x="288" y="352"/>
                    <a:pt x="344" y="288"/>
                    <a:pt x="384" y="256"/>
                  </a:cubicBezTo>
                  <a:cubicBezTo>
                    <a:pt x="424" y="224"/>
                    <a:pt x="448" y="200"/>
                    <a:pt x="480" y="160"/>
                  </a:cubicBezTo>
                  <a:cubicBezTo>
                    <a:pt x="512" y="120"/>
                    <a:pt x="544" y="32"/>
                    <a:pt x="576" y="16"/>
                  </a:cubicBezTo>
                  <a:cubicBezTo>
                    <a:pt x="608" y="0"/>
                    <a:pt x="632" y="32"/>
                    <a:pt x="672" y="64"/>
                  </a:cubicBezTo>
                  <a:cubicBezTo>
                    <a:pt x="712" y="96"/>
                    <a:pt x="784" y="168"/>
                    <a:pt x="816" y="208"/>
                  </a:cubicBezTo>
                  <a:cubicBezTo>
                    <a:pt x="848" y="248"/>
                    <a:pt x="832" y="280"/>
                    <a:pt x="864" y="304"/>
                  </a:cubicBezTo>
                  <a:cubicBezTo>
                    <a:pt x="896" y="328"/>
                    <a:pt x="976" y="352"/>
                    <a:pt x="1008" y="352"/>
                  </a:cubicBezTo>
                  <a:cubicBezTo>
                    <a:pt x="1040" y="352"/>
                    <a:pt x="1032" y="336"/>
                    <a:pt x="1056" y="304"/>
                  </a:cubicBezTo>
                  <a:cubicBezTo>
                    <a:pt x="1080" y="272"/>
                    <a:pt x="1120" y="200"/>
                    <a:pt x="1152" y="160"/>
                  </a:cubicBezTo>
                  <a:cubicBezTo>
                    <a:pt x="1184" y="120"/>
                    <a:pt x="1224" y="88"/>
                    <a:pt x="1248" y="64"/>
                  </a:cubicBezTo>
                  <a:cubicBezTo>
                    <a:pt x="1272" y="40"/>
                    <a:pt x="1264" y="8"/>
                    <a:pt x="1296" y="16"/>
                  </a:cubicBezTo>
                  <a:cubicBezTo>
                    <a:pt x="1328" y="24"/>
                    <a:pt x="1400" y="80"/>
                    <a:pt x="1440" y="112"/>
                  </a:cubicBezTo>
                  <a:cubicBezTo>
                    <a:pt x="1480" y="144"/>
                    <a:pt x="1504" y="168"/>
                    <a:pt x="1536" y="208"/>
                  </a:cubicBezTo>
                  <a:cubicBezTo>
                    <a:pt x="1568" y="248"/>
                    <a:pt x="1592" y="336"/>
                    <a:pt x="1632" y="352"/>
                  </a:cubicBezTo>
                  <a:cubicBezTo>
                    <a:pt x="1672" y="368"/>
                    <a:pt x="1736" y="336"/>
                    <a:pt x="1776" y="304"/>
                  </a:cubicBezTo>
                  <a:cubicBezTo>
                    <a:pt x="1816" y="272"/>
                    <a:pt x="1840" y="200"/>
                    <a:pt x="1872" y="160"/>
                  </a:cubicBezTo>
                  <a:cubicBezTo>
                    <a:pt x="1904" y="120"/>
                    <a:pt x="1936" y="88"/>
                    <a:pt x="1968" y="64"/>
                  </a:cubicBezTo>
                  <a:cubicBezTo>
                    <a:pt x="2000" y="40"/>
                    <a:pt x="2032" y="0"/>
                    <a:pt x="2064" y="16"/>
                  </a:cubicBezTo>
                  <a:cubicBezTo>
                    <a:pt x="2096" y="32"/>
                    <a:pt x="2120" y="112"/>
                    <a:pt x="2160" y="160"/>
                  </a:cubicBezTo>
                  <a:cubicBezTo>
                    <a:pt x="2200" y="208"/>
                    <a:pt x="2264" y="272"/>
                    <a:pt x="2304" y="304"/>
                  </a:cubicBezTo>
                  <a:cubicBezTo>
                    <a:pt x="2344" y="336"/>
                    <a:pt x="2360" y="368"/>
                    <a:pt x="2400" y="352"/>
                  </a:cubicBezTo>
                  <a:cubicBezTo>
                    <a:pt x="2440" y="336"/>
                    <a:pt x="2504" y="256"/>
                    <a:pt x="2544" y="208"/>
                  </a:cubicBezTo>
                  <a:cubicBezTo>
                    <a:pt x="2584" y="160"/>
                    <a:pt x="2608" y="96"/>
                    <a:pt x="2640" y="64"/>
                  </a:cubicBezTo>
                  <a:cubicBezTo>
                    <a:pt x="2672" y="32"/>
                    <a:pt x="2704" y="8"/>
                    <a:pt x="2736" y="16"/>
                  </a:cubicBezTo>
                  <a:cubicBezTo>
                    <a:pt x="2768" y="24"/>
                    <a:pt x="2800" y="72"/>
                    <a:pt x="2832" y="112"/>
                  </a:cubicBezTo>
                  <a:cubicBezTo>
                    <a:pt x="2864" y="152"/>
                    <a:pt x="2896" y="216"/>
                    <a:pt x="2928" y="256"/>
                  </a:cubicBezTo>
                  <a:cubicBezTo>
                    <a:pt x="2960" y="296"/>
                    <a:pt x="3000" y="336"/>
                    <a:pt x="3024" y="352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963" name="Line 28"/>
          <p:cNvSpPr>
            <a:spLocks noChangeShapeType="1"/>
          </p:cNvSpPr>
          <p:nvPr/>
        </p:nvSpPr>
        <p:spPr bwMode="auto">
          <a:xfrm>
            <a:off x="2667000" y="19812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4" name="Line 29"/>
          <p:cNvSpPr>
            <a:spLocks noChangeShapeType="1"/>
          </p:cNvSpPr>
          <p:nvPr/>
        </p:nvSpPr>
        <p:spPr bwMode="auto">
          <a:xfrm>
            <a:off x="26670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5" name="Line 30"/>
          <p:cNvSpPr>
            <a:spLocks noChangeShapeType="1"/>
          </p:cNvSpPr>
          <p:nvPr/>
        </p:nvSpPr>
        <p:spPr bwMode="auto">
          <a:xfrm>
            <a:off x="2667000" y="46482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6" name="Line 44"/>
          <p:cNvSpPr>
            <a:spLocks noChangeShapeType="1"/>
          </p:cNvSpPr>
          <p:nvPr/>
        </p:nvSpPr>
        <p:spPr bwMode="auto">
          <a:xfrm>
            <a:off x="5715000" y="1371600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0967" name="Group 45"/>
          <p:cNvGrpSpPr>
            <a:grpSpLocks/>
          </p:cNvGrpSpPr>
          <p:nvPr/>
        </p:nvGrpSpPr>
        <p:grpSpPr bwMode="auto">
          <a:xfrm rot="-5400000">
            <a:off x="2730500" y="4356100"/>
            <a:ext cx="9372600" cy="660400"/>
            <a:chOff x="-1200" y="1824"/>
            <a:chExt cx="5904" cy="416"/>
          </a:xfrm>
        </p:grpSpPr>
        <p:sp>
          <p:nvSpPr>
            <p:cNvPr id="40976" name="Freeform 46"/>
            <p:cNvSpPr>
              <a:spLocks/>
            </p:cNvSpPr>
            <p:nvPr/>
          </p:nvSpPr>
          <p:spPr bwMode="auto">
            <a:xfrm>
              <a:off x="1680" y="1872"/>
              <a:ext cx="3024" cy="368"/>
            </a:xfrm>
            <a:custGeom>
              <a:avLst/>
              <a:gdLst>
                <a:gd name="T0" fmla="*/ 0 w 3024"/>
                <a:gd name="T1" fmla="*/ 64 h 368"/>
                <a:gd name="T2" fmla="*/ 96 w 3024"/>
                <a:gd name="T3" fmla="*/ 256 h 368"/>
                <a:gd name="T4" fmla="*/ 240 w 3024"/>
                <a:gd name="T5" fmla="*/ 352 h 368"/>
                <a:gd name="T6" fmla="*/ 384 w 3024"/>
                <a:gd name="T7" fmla="*/ 256 h 368"/>
                <a:gd name="T8" fmla="*/ 480 w 3024"/>
                <a:gd name="T9" fmla="*/ 160 h 368"/>
                <a:gd name="T10" fmla="*/ 576 w 3024"/>
                <a:gd name="T11" fmla="*/ 16 h 368"/>
                <a:gd name="T12" fmla="*/ 672 w 3024"/>
                <a:gd name="T13" fmla="*/ 64 h 368"/>
                <a:gd name="T14" fmla="*/ 816 w 3024"/>
                <a:gd name="T15" fmla="*/ 208 h 368"/>
                <a:gd name="T16" fmla="*/ 864 w 3024"/>
                <a:gd name="T17" fmla="*/ 304 h 368"/>
                <a:gd name="T18" fmla="*/ 1008 w 3024"/>
                <a:gd name="T19" fmla="*/ 352 h 368"/>
                <a:gd name="T20" fmla="*/ 1056 w 3024"/>
                <a:gd name="T21" fmla="*/ 304 h 368"/>
                <a:gd name="T22" fmla="*/ 1152 w 3024"/>
                <a:gd name="T23" fmla="*/ 160 h 368"/>
                <a:gd name="T24" fmla="*/ 1248 w 3024"/>
                <a:gd name="T25" fmla="*/ 64 h 368"/>
                <a:gd name="T26" fmla="*/ 1296 w 3024"/>
                <a:gd name="T27" fmla="*/ 16 h 368"/>
                <a:gd name="T28" fmla="*/ 1440 w 3024"/>
                <a:gd name="T29" fmla="*/ 112 h 368"/>
                <a:gd name="T30" fmla="*/ 1536 w 3024"/>
                <a:gd name="T31" fmla="*/ 208 h 368"/>
                <a:gd name="T32" fmla="*/ 1632 w 3024"/>
                <a:gd name="T33" fmla="*/ 352 h 368"/>
                <a:gd name="T34" fmla="*/ 1776 w 3024"/>
                <a:gd name="T35" fmla="*/ 304 h 368"/>
                <a:gd name="T36" fmla="*/ 1872 w 3024"/>
                <a:gd name="T37" fmla="*/ 160 h 368"/>
                <a:gd name="T38" fmla="*/ 1968 w 3024"/>
                <a:gd name="T39" fmla="*/ 64 h 368"/>
                <a:gd name="T40" fmla="*/ 2064 w 3024"/>
                <a:gd name="T41" fmla="*/ 16 h 368"/>
                <a:gd name="T42" fmla="*/ 2160 w 3024"/>
                <a:gd name="T43" fmla="*/ 160 h 368"/>
                <a:gd name="T44" fmla="*/ 2304 w 3024"/>
                <a:gd name="T45" fmla="*/ 304 h 368"/>
                <a:gd name="T46" fmla="*/ 2400 w 3024"/>
                <a:gd name="T47" fmla="*/ 352 h 368"/>
                <a:gd name="T48" fmla="*/ 2544 w 3024"/>
                <a:gd name="T49" fmla="*/ 208 h 368"/>
                <a:gd name="T50" fmla="*/ 2640 w 3024"/>
                <a:gd name="T51" fmla="*/ 64 h 368"/>
                <a:gd name="T52" fmla="*/ 2736 w 3024"/>
                <a:gd name="T53" fmla="*/ 16 h 368"/>
                <a:gd name="T54" fmla="*/ 2832 w 3024"/>
                <a:gd name="T55" fmla="*/ 112 h 368"/>
                <a:gd name="T56" fmla="*/ 2928 w 3024"/>
                <a:gd name="T57" fmla="*/ 256 h 368"/>
                <a:gd name="T58" fmla="*/ 3024 w 3024"/>
                <a:gd name="T59" fmla="*/ 352 h 3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024"/>
                <a:gd name="T91" fmla="*/ 0 h 368"/>
                <a:gd name="T92" fmla="*/ 3024 w 3024"/>
                <a:gd name="T93" fmla="*/ 368 h 3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024" h="368">
                  <a:moveTo>
                    <a:pt x="0" y="64"/>
                  </a:moveTo>
                  <a:cubicBezTo>
                    <a:pt x="28" y="136"/>
                    <a:pt x="56" y="208"/>
                    <a:pt x="96" y="256"/>
                  </a:cubicBezTo>
                  <a:cubicBezTo>
                    <a:pt x="136" y="304"/>
                    <a:pt x="192" y="352"/>
                    <a:pt x="240" y="352"/>
                  </a:cubicBezTo>
                  <a:cubicBezTo>
                    <a:pt x="288" y="352"/>
                    <a:pt x="344" y="288"/>
                    <a:pt x="384" y="256"/>
                  </a:cubicBezTo>
                  <a:cubicBezTo>
                    <a:pt x="424" y="224"/>
                    <a:pt x="448" y="200"/>
                    <a:pt x="480" y="160"/>
                  </a:cubicBezTo>
                  <a:cubicBezTo>
                    <a:pt x="512" y="120"/>
                    <a:pt x="544" y="32"/>
                    <a:pt x="576" y="16"/>
                  </a:cubicBezTo>
                  <a:cubicBezTo>
                    <a:pt x="608" y="0"/>
                    <a:pt x="632" y="32"/>
                    <a:pt x="672" y="64"/>
                  </a:cubicBezTo>
                  <a:cubicBezTo>
                    <a:pt x="712" y="96"/>
                    <a:pt x="784" y="168"/>
                    <a:pt x="816" y="208"/>
                  </a:cubicBezTo>
                  <a:cubicBezTo>
                    <a:pt x="848" y="248"/>
                    <a:pt x="832" y="280"/>
                    <a:pt x="864" y="304"/>
                  </a:cubicBezTo>
                  <a:cubicBezTo>
                    <a:pt x="896" y="328"/>
                    <a:pt x="976" y="352"/>
                    <a:pt x="1008" y="352"/>
                  </a:cubicBezTo>
                  <a:cubicBezTo>
                    <a:pt x="1040" y="352"/>
                    <a:pt x="1032" y="336"/>
                    <a:pt x="1056" y="304"/>
                  </a:cubicBezTo>
                  <a:cubicBezTo>
                    <a:pt x="1080" y="272"/>
                    <a:pt x="1120" y="200"/>
                    <a:pt x="1152" y="160"/>
                  </a:cubicBezTo>
                  <a:cubicBezTo>
                    <a:pt x="1184" y="120"/>
                    <a:pt x="1224" y="88"/>
                    <a:pt x="1248" y="64"/>
                  </a:cubicBezTo>
                  <a:cubicBezTo>
                    <a:pt x="1272" y="40"/>
                    <a:pt x="1264" y="8"/>
                    <a:pt x="1296" y="16"/>
                  </a:cubicBezTo>
                  <a:cubicBezTo>
                    <a:pt x="1328" y="24"/>
                    <a:pt x="1400" y="80"/>
                    <a:pt x="1440" y="112"/>
                  </a:cubicBezTo>
                  <a:cubicBezTo>
                    <a:pt x="1480" y="144"/>
                    <a:pt x="1504" y="168"/>
                    <a:pt x="1536" y="208"/>
                  </a:cubicBezTo>
                  <a:cubicBezTo>
                    <a:pt x="1568" y="248"/>
                    <a:pt x="1592" y="336"/>
                    <a:pt x="1632" y="352"/>
                  </a:cubicBezTo>
                  <a:cubicBezTo>
                    <a:pt x="1672" y="368"/>
                    <a:pt x="1736" y="336"/>
                    <a:pt x="1776" y="304"/>
                  </a:cubicBezTo>
                  <a:cubicBezTo>
                    <a:pt x="1816" y="272"/>
                    <a:pt x="1840" y="200"/>
                    <a:pt x="1872" y="160"/>
                  </a:cubicBezTo>
                  <a:cubicBezTo>
                    <a:pt x="1904" y="120"/>
                    <a:pt x="1936" y="88"/>
                    <a:pt x="1968" y="64"/>
                  </a:cubicBezTo>
                  <a:cubicBezTo>
                    <a:pt x="2000" y="40"/>
                    <a:pt x="2032" y="0"/>
                    <a:pt x="2064" y="16"/>
                  </a:cubicBezTo>
                  <a:cubicBezTo>
                    <a:pt x="2096" y="32"/>
                    <a:pt x="2120" y="112"/>
                    <a:pt x="2160" y="160"/>
                  </a:cubicBezTo>
                  <a:cubicBezTo>
                    <a:pt x="2200" y="208"/>
                    <a:pt x="2264" y="272"/>
                    <a:pt x="2304" y="304"/>
                  </a:cubicBezTo>
                  <a:cubicBezTo>
                    <a:pt x="2344" y="336"/>
                    <a:pt x="2360" y="368"/>
                    <a:pt x="2400" y="352"/>
                  </a:cubicBezTo>
                  <a:cubicBezTo>
                    <a:pt x="2440" y="336"/>
                    <a:pt x="2504" y="256"/>
                    <a:pt x="2544" y="208"/>
                  </a:cubicBezTo>
                  <a:cubicBezTo>
                    <a:pt x="2584" y="160"/>
                    <a:pt x="2608" y="96"/>
                    <a:pt x="2640" y="64"/>
                  </a:cubicBezTo>
                  <a:cubicBezTo>
                    <a:pt x="2672" y="32"/>
                    <a:pt x="2704" y="8"/>
                    <a:pt x="2736" y="16"/>
                  </a:cubicBezTo>
                  <a:cubicBezTo>
                    <a:pt x="2768" y="24"/>
                    <a:pt x="2800" y="72"/>
                    <a:pt x="2832" y="112"/>
                  </a:cubicBezTo>
                  <a:cubicBezTo>
                    <a:pt x="2864" y="152"/>
                    <a:pt x="2896" y="216"/>
                    <a:pt x="2928" y="256"/>
                  </a:cubicBezTo>
                  <a:cubicBezTo>
                    <a:pt x="2960" y="296"/>
                    <a:pt x="3000" y="336"/>
                    <a:pt x="3024" y="352"/>
                  </a:cubicBez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77" name="Freeform 47"/>
            <p:cNvSpPr>
              <a:spLocks/>
            </p:cNvSpPr>
            <p:nvPr/>
          </p:nvSpPr>
          <p:spPr bwMode="auto">
            <a:xfrm>
              <a:off x="-1200" y="1824"/>
              <a:ext cx="3072" cy="368"/>
            </a:xfrm>
            <a:custGeom>
              <a:avLst/>
              <a:gdLst>
                <a:gd name="T0" fmla="*/ 0 w 3024"/>
                <a:gd name="T1" fmla="*/ 64 h 368"/>
                <a:gd name="T2" fmla="*/ 100 w 3024"/>
                <a:gd name="T3" fmla="*/ 256 h 368"/>
                <a:gd name="T4" fmla="*/ 248 w 3024"/>
                <a:gd name="T5" fmla="*/ 352 h 368"/>
                <a:gd name="T6" fmla="*/ 396 w 3024"/>
                <a:gd name="T7" fmla="*/ 256 h 368"/>
                <a:gd name="T8" fmla="*/ 496 w 3024"/>
                <a:gd name="T9" fmla="*/ 160 h 368"/>
                <a:gd name="T10" fmla="*/ 594 w 3024"/>
                <a:gd name="T11" fmla="*/ 16 h 368"/>
                <a:gd name="T12" fmla="*/ 694 w 3024"/>
                <a:gd name="T13" fmla="*/ 64 h 368"/>
                <a:gd name="T14" fmla="*/ 842 w 3024"/>
                <a:gd name="T15" fmla="*/ 208 h 368"/>
                <a:gd name="T16" fmla="*/ 892 w 3024"/>
                <a:gd name="T17" fmla="*/ 304 h 368"/>
                <a:gd name="T18" fmla="*/ 1040 w 3024"/>
                <a:gd name="T19" fmla="*/ 352 h 368"/>
                <a:gd name="T20" fmla="*/ 1090 w 3024"/>
                <a:gd name="T21" fmla="*/ 304 h 368"/>
                <a:gd name="T22" fmla="*/ 1189 w 3024"/>
                <a:gd name="T23" fmla="*/ 160 h 368"/>
                <a:gd name="T24" fmla="*/ 1288 w 3024"/>
                <a:gd name="T25" fmla="*/ 64 h 368"/>
                <a:gd name="T26" fmla="*/ 1338 w 3024"/>
                <a:gd name="T27" fmla="*/ 16 h 368"/>
                <a:gd name="T28" fmla="*/ 1486 w 3024"/>
                <a:gd name="T29" fmla="*/ 112 h 368"/>
                <a:gd name="T30" fmla="*/ 1585 w 3024"/>
                <a:gd name="T31" fmla="*/ 208 h 368"/>
                <a:gd name="T32" fmla="*/ 1684 w 3024"/>
                <a:gd name="T33" fmla="*/ 352 h 368"/>
                <a:gd name="T34" fmla="*/ 1833 w 3024"/>
                <a:gd name="T35" fmla="*/ 304 h 368"/>
                <a:gd name="T36" fmla="*/ 1932 w 3024"/>
                <a:gd name="T37" fmla="*/ 160 h 368"/>
                <a:gd name="T38" fmla="*/ 2031 w 3024"/>
                <a:gd name="T39" fmla="*/ 64 h 368"/>
                <a:gd name="T40" fmla="*/ 2130 w 3024"/>
                <a:gd name="T41" fmla="*/ 16 h 368"/>
                <a:gd name="T42" fmla="*/ 2229 w 3024"/>
                <a:gd name="T43" fmla="*/ 160 h 368"/>
                <a:gd name="T44" fmla="*/ 2378 w 3024"/>
                <a:gd name="T45" fmla="*/ 304 h 368"/>
                <a:gd name="T46" fmla="*/ 2477 w 3024"/>
                <a:gd name="T47" fmla="*/ 352 h 368"/>
                <a:gd name="T48" fmla="*/ 2625 w 3024"/>
                <a:gd name="T49" fmla="*/ 208 h 368"/>
                <a:gd name="T50" fmla="*/ 2725 w 3024"/>
                <a:gd name="T51" fmla="*/ 64 h 368"/>
                <a:gd name="T52" fmla="*/ 2823 w 3024"/>
                <a:gd name="T53" fmla="*/ 16 h 368"/>
                <a:gd name="T54" fmla="*/ 2923 w 3024"/>
                <a:gd name="T55" fmla="*/ 112 h 368"/>
                <a:gd name="T56" fmla="*/ 3021 w 3024"/>
                <a:gd name="T57" fmla="*/ 256 h 368"/>
                <a:gd name="T58" fmla="*/ 3121 w 3024"/>
                <a:gd name="T59" fmla="*/ 352 h 3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024"/>
                <a:gd name="T91" fmla="*/ 0 h 368"/>
                <a:gd name="T92" fmla="*/ 3024 w 3024"/>
                <a:gd name="T93" fmla="*/ 368 h 3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024" h="368">
                  <a:moveTo>
                    <a:pt x="0" y="64"/>
                  </a:moveTo>
                  <a:cubicBezTo>
                    <a:pt x="28" y="136"/>
                    <a:pt x="56" y="208"/>
                    <a:pt x="96" y="256"/>
                  </a:cubicBezTo>
                  <a:cubicBezTo>
                    <a:pt x="136" y="304"/>
                    <a:pt x="192" y="352"/>
                    <a:pt x="240" y="352"/>
                  </a:cubicBezTo>
                  <a:cubicBezTo>
                    <a:pt x="288" y="352"/>
                    <a:pt x="344" y="288"/>
                    <a:pt x="384" y="256"/>
                  </a:cubicBezTo>
                  <a:cubicBezTo>
                    <a:pt x="424" y="224"/>
                    <a:pt x="448" y="200"/>
                    <a:pt x="480" y="160"/>
                  </a:cubicBezTo>
                  <a:cubicBezTo>
                    <a:pt x="512" y="120"/>
                    <a:pt x="544" y="32"/>
                    <a:pt x="576" y="16"/>
                  </a:cubicBezTo>
                  <a:cubicBezTo>
                    <a:pt x="608" y="0"/>
                    <a:pt x="632" y="32"/>
                    <a:pt x="672" y="64"/>
                  </a:cubicBezTo>
                  <a:cubicBezTo>
                    <a:pt x="712" y="96"/>
                    <a:pt x="784" y="168"/>
                    <a:pt x="816" y="208"/>
                  </a:cubicBezTo>
                  <a:cubicBezTo>
                    <a:pt x="848" y="248"/>
                    <a:pt x="832" y="280"/>
                    <a:pt x="864" y="304"/>
                  </a:cubicBezTo>
                  <a:cubicBezTo>
                    <a:pt x="896" y="328"/>
                    <a:pt x="976" y="352"/>
                    <a:pt x="1008" y="352"/>
                  </a:cubicBezTo>
                  <a:cubicBezTo>
                    <a:pt x="1040" y="352"/>
                    <a:pt x="1032" y="336"/>
                    <a:pt x="1056" y="304"/>
                  </a:cubicBezTo>
                  <a:cubicBezTo>
                    <a:pt x="1080" y="272"/>
                    <a:pt x="1120" y="200"/>
                    <a:pt x="1152" y="160"/>
                  </a:cubicBezTo>
                  <a:cubicBezTo>
                    <a:pt x="1184" y="120"/>
                    <a:pt x="1224" y="88"/>
                    <a:pt x="1248" y="64"/>
                  </a:cubicBezTo>
                  <a:cubicBezTo>
                    <a:pt x="1272" y="40"/>
                    <a:pt x="1264" y="8"/>
                    <a:pt x="1296" y="16"/>
                  </a:cubicBezTo>
                  <a:cubicBezTo>
                    <a:pt x="1328" y="24"/>
                    <a:pt x="1400" y="80"/>
                    <a:pt x="1440" y="112"/>
                  </a:cubicBezTo>
                  <a:cubicBezTo>
                    <a:pt x="1480" y="144"/>
                    <a:pt x="1504" y="168"/>
                    <a:pt x="1536" y="208"/>
                  </a:cubicBezTo>
                  <a:cubicBezTo>
                    <a:pt x="1568" y="248"/>
                    <a:pt x="1592" y="336"/>
                    <a:pt x="1632" y="352"/>
                  </a:cubicBezTo>
                  <a:cubicBezTo>
                    <a:pt x="1672" y="368"/>
                    <a:pt x="1736" y="336"/>
                    <a:pt x="1776" y="304"/>
                  </a:cubicBezTo>
                  <a:cubicBezTo>
                    <a:pt x="1816" y="272"/>
                    <a:pt x="1840" y="200"/>
                    <a:pt x="1872" y="160"/>
                  </a:cubicBezTo>
                  <a:cubicBezTo>
                    <a:pt x="1904" y="120"/>
                    <a:pt x="1936" y="88"/>
                    <a:pt x="1968" y="64"/>
                  </a:cubicBezTo>
                  <a:cubicBezTo>
                    <a:pt x="2000" y="40"/>
                    <a:pt x="2032" y="0"/>
                    <a:pt x="2064" y="16"/>
                  </a:cubicBezTo>
                  <a:cubicBezTo>
                    <a:pt x="2096" y="32"/>
                    <a:pt x="2120" y="112"/>
                    <a:pt x="2160" y="160"/>
                  </a:cubicBezTo>
                  <a:cubicBezTo>
                    <a:pt x="2200" y="208"/>
                    <a:pt x="2264" y="272"/>
                    <a:pt x="2304" y="304"/>
                  </a:cubicBezTo>
                  <a:cubicBezTo>
                    <a:pt x="2344" y="336"/>
                    <a:pt x="2360" y="368"/>
                    <a:pt x="2400" y="352"/>
                  </a:cubicBezTo>
                  <a:cubicBezTo>
                    <a:pt x="2440" y="336"/>
                    <a:pt x="2504" y="256"/>
                    <a:pt x="2544" y="208"/>
                  </a:cubicBezTo>
                  <a:cubicBezTo>
                    <a:pt x="2584" y="160"/>
                    <a:pt x="2608" y="96"/>
                    <a:pt x="2640" y="64"/>
                  </a:cubicBezTo>
                  <a:cubicBezTo>
                    <a:pt x="2672" y="32"/>
                    <a:pt x="2704" y="8"/>
                    <a:pt x="2736" y="16"/>
                  </a:cubicBezTo>
                  <a:cubicBezTo>
                    <a:pt x="2768" y="24"/>
                    <a:pt x="2800" y="72"/>
                    <a:pt x="2832" y="112"/>
                  </a:cubicBezTo>
                  <a:cubicBezTo>
                    <a:pt x="2864" y="152"/>
                    <a:pt x="2896" y="216"/>
                    <a:pt x="2928" y="256"/>
                  </a:cubicBezTo>
                  <a:cubicBezTo>
                    <a:pt x="2960" y="296"/>
                    <a:pt x="3000" y="336"/>
                    <a:pt x="3024" y="352"/>
                  </a:cubicBez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968" name="Line 48"/>
          <p:cNvSpPr>
            <a:spLocks noChangeShapeType="1"/>
          </p:cNvSpPr>
          <p:nvPr/>
        </p:nvSpPr>
        <p:spPr bwMode="auto">
          <a:xfrm flipH="1">
            <a:off x="1828800" y="3886200"/>
            <a:ext cx="6096000" cy="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9" name="Line 49"/>
          <p:cNvSpPr>
            <a:spLocks noChangeShapeType="1"/>
          </p:cNvSpPr>
          <p:nvPr/>
        </p:nvSpPr>
        <p:spPr bwMode="auto">
          <a:xfrm flipV="1">
            <a:off x="2667000" y="1905000"/>
            <a:ext cx="3048000" cy="1295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70" name="Line 50"/>
          <p:cNvSpPr>
            <a:spLocks noChangeShapeType="1"/>
          </p:cNvSpPr>
          <p:nvPr/>
        </p:nvSpPr>
        <p:spPr bwMode="auto">
          <a:xfrm flipV="1">
            <a:off x="-1066800" y="1905000"/>
            <a:ext cx="6781800" cy="556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71" name="Rectangle 33"/>
          <p:cNvSpPr>
            <a:spLocks noChangeArrowheads="1"/>
          </p:cNvSpPr>
          <p:nvPr/>
        </p:nvSpPr>
        <p:spPr bwMode="auto">
          <a:xfrm>
            <a:off x="0" y="0"/>
            <a:ext cx="25908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waves</a:t>
            </a:r>
            <a:endParaRPr lang="en-US" dirty="0"/>
          </a:p>
        </p:txBody>
      </p:sp>
      <p:sp>
        <p:nvSpPr>
          <p:cNvPr id="4097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609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Superposition: Waves add!</a:t>
            </a:r>
            <a:endParaRPr lang="en-US" sz="3200" i="1"/>
          </a:p>
        </p:txBody>
      </p:sp>
      <p:sp>
        <p:nvSpPr>
          <p:cNvPr id="40974" name="Text Box 51"/>
          <p:cNvSpPr txBox="1">
            <a:spLocks noChangeArrowheads="1"/>
          </p:cNvSpPr>
          <p:nvPr/>
        </p:nvSpPr>
        <p:spPr bwMode="auto">
          <a:xfrm>
            <a:off x="3581400" y="2209800"/>
            <a:ext cx="392113" cy="3762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r</a:t>
            </a:r>
            <a:r>
              <a:rPr lang="en-US" b="1" baseline="-2500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40975" name="Text Box 52"/>
          <p:cNvSpPr txBox="1">
            <a:spLocks noChangeArrowheads="1"/>
          </p:cNvSpPr>
          <p:nvPr/>
        </p:nvSpPr>
        <p:spPr bwMode="auto">
          <a:xfrm>
            <a:off x="4179888" y="3048000"/>
            <a:ext cx="392112" cy="3762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r</a:t>
            </a:r>
            <a:r>
              <a:rPr lang="en-US" b="1" baseline="-25000">
                <a:solidFill>
                  <a:srgbClr val="FF0000"/>
                </a:solidFill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5000" fill="hold"/>
                                        <p:tgtEl>
                                          <p:spTgt spid="727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" dur="5000" fill="hold"/>
                                        <p:tgtEl>
                                          <p:spTgt spid="727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3627</TotalTime>
  <Words>330</Words>
  <Application>Microsoft Office PowerPoint</Application>
  <PresentationFormat>On-screen Show (4:3)</PresentationFormat>
  <Paragraphs>79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Opulent</vt:lpstr>
      <vt:lpstr>Equation</vt:lpstr>
      <vt:lpstr>AcaDec</vt:lpstr>
      <vt:lpstr>Quiz #7</vt:lpstr>
      <vt:lpstr>Light</vt:lpstr>
      <vt:lpstr>waves</vt:lpstr>
      <vt:lpstr>waves</vt:lpstr>
      <vt:lpstr>waves</vt:lpstr>
      <vt:lpstr>waves</vt:lpstr>
      <vt:lpstr>waves</vt:lpstr>
      <vt:lpstr>waves</vt:lpstr>
      <vt:lpstr>waves</vt:lpstr>
      <vt:lpstr>waves</vt:lpstr>
      <vt:lpstr>waves</vt:lpstr>
      <vt:lpstr>waves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AcaDec</dc:title>
  <dc:creator>Jennifer</dc:creator>
  <cp:lastModifiedBy>Jennifer</cp:lastModifiedBy>
  <cp:revision>92</cp:revision>
  <dcterms:created xsi:type="dcterms:W3CDTF">2011-09-07T20:38:06Z</dcterms:created>
  <dcterms:modified xsi:type="dcterms:W3CDTF">2012-01-24T04:09:13Z</dcterms:modified>
</cp:coreProperties>
</file>