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318ACF2-E888-4884-AEB8-EA4EFB17E80F}" type="datetimeFigureOut">
              <a:rPr/>
              <a:pPr>
                <a:defRPr/>
              </a:pPr>
              <a:t>3/7/2012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15433F0-A60B-49CB-8F2F-5C930822CD6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E273C-188F-46A4-85DA-C0C591DD22BB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7F83B-4AD8-4662-A6F1-2CD052ACDA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D11C478-BC65-4597-BCA4-85F701DCC508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B063E3CE-3594-4EAC-B316-A5718F3D6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8482C-C39B-4BDA-9ADB-619AB4E11AA1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FA18B-FF30-4754-ACA6-56E871372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AA899155-7538-4A45-99B9-1BDBCCEF31C9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403FDB-296B-482F-88F3-AEB1DD1B2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98257-3BA8-47AA-B105-B6C10F20F2A9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C1F3C-4833-4F44-85B4-B11807C9D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5E550-7E7A-48CE-A660-7B06326DE603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F535-00EF-4C8C-B3A7-70421B571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A36F9-18A1-4E35-8F1A-B7BFF9B4FDC6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5C372-256F-415B-97AB-4A9BA85614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ADCB0-75B1-411E-97A3-8C5C3ECB8970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30CB2-53CF-470B-B70F-145270313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E0417-72A1-4738-93C4-2687F591AEF6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E738B-F7CB-4E89-A261-F42397002D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E43363-2AC7-47E7-BB46-12A6A3D1EA88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E7F228-802A-4E95-BECA-B0841AC8BA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7F95049-DD73-4A1B-966F-2B1D4B409538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A3176DA-03AB-4A5E-8A7B-F7343D2AB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Cooper Black" pitchFamily="18" charset="0"/>
              </a:rPr>
              <a:t>AcaDec</a:t>
            </a:r>
            <a:endParaRPr lang="en-US" dirty="0">
              <a:latin typeface="Cooper Black" pitchFamily="18" charset="0"/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057400" y="1981200"/>
            <a:ext cx="64008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dirty="0" smtClean="0">
                <a:latin typeface="Cooper Black" pitchFamily="18" charset="0"/>
              </a:rPr>
              <a:t>Science w/ Ms. Hendryx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dirty="0" smtClean="0">
                <a:latin typeface="Cooper Black" pitchFamily="18" charset="0"/>
              </a:rPr>
              <a:t>3/27/12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b="1" smtClean="0"/>
              <a:t>Calculating Jell-O’s Refractive Index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609600" y="1371600"/>
            <a:ext cx="65532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31775" indent="-231775">
              <a:buFontTx/>
              <a:buChar char="•"/>
            </a:pPr>
            <a:r>
              <a:rPr lang="en-US" sz="2000"/>
              <a:t>Snell’s Law: </a:t>
            </a:r>
          </a:p>
          <a:p>
            <a:pPr marL="231775" indent="-231775">
              <a:buFontTx/>
              <a:buChar char="•"/>
            </a:pPr>
            <a:endParaRPr lang="en-US" sz="2000"/>
          </a:p>
          <a:p>
            <a:pPr marL="231775" indent="-231775">
              <a:buFontTx/>
              <a:buChar char="•"/>
            </a:pPr>
            <a:endParaRPr lang="en-US" sz="2000"/>
          </a:p>
          <a:p>
            <a:pPr marL="231775" indent="-231775">
              <a:buFontTx/>
              <a:buChar char="•"/>
            </a:pPr>
            <a:r>
              <a:rPr lang="en-US" sz="2000"/>
              <a:t>Assume the index of air (n</a:t>
            </a:r>
            <a:r>
              <a:rPr lang="en-US" sz="2000" baseline="-25000"/>
              <a:t>1</a:t>
            </a:r>
            <a:r>
              <a:rPr lang="en-US" sz="2000"/>
              <a:t>) is 1.</a:t>
            </a:r>
          </a:p>
          <a:p>
            <a:pPr marL="231775" indent="-231775">
              <a:buFontTx/>
              <a:buChar char="•"/>
            </a:pPr>
            <a:r>
              <a:rPr lang="en-US" sz="2000"/>
              <a:t>Using protractors and a laser pointer, students can calculate the index of refraction of Jell-O (n</a:t>
            </a:r>
            <a:r>
              <a:rPr lang="en-US" sz="2000" baseline="-25000"/>
              <a:t>2</a:t>
            </a:r>
            <a:r>
              <a:rPr lang="en-US" sz="2000"/>
              <a:t>).</a:t>
            </a:r>
          </a:p>
          <a:p>
            <a:pPr marL="231775" indent="-231775">
              <a:buFontTx/>
              <a:buChar char="•"/>
            </a:pPr>
            <a:endParaRPr lang="en-US" sz="2000"/>
          </a:p>
          <a:p>
            <a:pPr marL="231775" indent="-231775">
              <a:buFontTx/>
              <a:buChar char="•"/>
            </a:pPr>
            <a:endParaRPr lang="en-US" sz="2000"/>
          </a:p>
          <a:p>
            <a:pPr marL="231775" indent="-231775">
              <a:buFontTx/>
              <a:buChar char="•"/>
            </a:pPr>
            <a:endParaRPr lang="en-US" sz="2000"/>
          </a:p>
        </p:txBody>
      </p:sp>
      <p:graphicFrame>
        <p:nvGraphicFramePr>
          <p:cNvPr id="35846" name="Object 6"/>
          <p:cNvGraphicFramePr>
            <a:graphicFrameLocks noChangeAspect="1"/>
          </p:cNvGraphicFramePr>
          <p:nvPr/>
        </p:nvGraphicFramePr>
        <p:xfrm>
          <a:off x="1905000" y="1828800"/>
          <a:ext cx="2241550" cy="428625"/>
        </p:xfrm>
        <a:graphic>
          <a:graphicData uri="http://schemas.openxmlformats.org/presentationml/2006/ole">
            <p:oleObj spid="_x0000_s126978" name="Equation" r:id="rId3" imgW="1130040" imgH="215640" progId="Equation.3">
              <p:embed/>
            </p:oleObj>
          </a:graphicData>
        </a:graphic>
      </p:graphicFrame>
      <p:pic>
        <p:nvPicPr>
          <p:cNvPr id="5" name="Picture 4" descr="P1010136.JPG"/>
          <p:cNvPicPr>
            <a:picLocks noChangeAspect="1"/>
          </p:cNvPicPr>
          <p:nvPr/>
        </p:nvPicPr>
        <p:blipFill>
          <a:blip r:embed="rId4" cstate="print"/>
          <a:srcRect b="7778"/>
          <a:stretch>
            <a:fillRect/>
          </a:stretch>
        </p:blipFill>
        <p:spPr>
          <a:xfrm>
            <a:off x="838200" y="3810000"/>
            <a:ext cx="3429000" cy="2371725"/>
          </a:xfrm>
          <a:prstGeom prst="rect">
            <a:avLst/>
          </a:prstGeom>
        </p:spPr>
      </p:pic>
      <p:pic>
        <p:nvPicPr>
          <p:cNvPr id="7" name="Picture 6" descr="P1010137.JPG"/>
          <p:cNvPicPr>
            <a:picLocks noChangeAspect="1"/>
          </p:cNvPicPr>
          <p:nvPr/>
        </p:nvPicPr>
        <p:blipFill>
          <a:blip r:embed="rId5" cstate="print"/>
          <a:srcRect l="24166" t="10000" r="17500" b="26667"/>
          <a:stretch>
            <a:fillRect/>
          </a:stretch>
        </p:blipFill>
        <p:spPr>
          <a:xfrm>
            <a:off x="4648200" y="3733800"/>
            <a:ext cx="3005221" cy="24471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 idx="4294967295"/>
          </p:nvPr>
        </p:nvSpPr>
        <p:spPr>
          <a:xfrm>
            <a:off x="457200" y="838200"/>
            <a:ext cx="7239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Calculating Jell-O’s Refractive Index: Student Work</a:t>
            </a:r>
          </a:p>
        </p:txBody>
      </p:sp>
      <p:pic>
        <p:nvPicPr>
          <p:cNvPr id="8" name="Picture 7" descr="P1010144.JPG"/>
          <p:cNvPicPr>
            <a:picLocks noChangeAspect="1"/>
          </p:cNvPicPr>
          <p:nvPr/>
        </p:nvPicPr>
        <p:blipFill>
          <a:blip r:embed="rId2" cstate="print"/>
          <a:srcRect l="3333" t="17778" r="4167" b="22222"/>
          <a:stretch>
            <a:fillRect/>
          </a:stretch>
        </p:blipFill>
        <p:spPr>
          <a:xfrm>
            <a:off x="685800" y="2590800"/>
            <a:ext cx="7048501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 idx="4294967295"/>
          </p:nvPr>
        </p:nvSpPr>
        <p:spPr>
          <a:xfrm>
            <a:off x="152400" y="76200"/>
            <a:ext cx="8229600" cy="1143000"/>
          </a:xfrm>
        </p:spPr>
        <p:txBody>
          <a:bodyPr/>
          <a:lstStyle/>
          <a:p>
            <a:pPr algn="l"/>
            <a:r>
              <a:rPr lang="en-US" sz="3600" b="1" dirty="0" smtClean="0"/>
              <a:t>Calculating Jell-O’s Refractive Index: Student Work</a:t>
            </a:r>
          </a:p>
        </p:txBody>
      </p:sp>
      <p:pic>
        <p:nvPicPr>
          <p:cNvPr id="5" name="Picture 4" descr="P1010146.JPG"/>
          <p:cNvPicPr>
            <a:picLocks noChangeAspect="1"/>
          </p:cNvPicPr>
          <p:nvPr/>
        </p:nvPicPr>
        <p:blipFill>
          <a:blip r:embed="rId2" cstate="print"/>
          <a:srcRect l="10833" t="3333" r="18333"/>
          <a:stretch>
            <a:fillRect/>
          </a:stretch>
        </p:blipFill>
        <p:spPr>
          <a:xfrm>
            <a:off x="1295400" y="1143000"/>
            <a:ext cx="5867400" cy="60054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 idx="4294967295"/>
          </p:nvPr>
        </p:nvSpPr>
        <p:spPr>
          <a:xfrm>
            <a:off x="152400" y="76200"/>
            <a:ext cx="8229600" cy="1143000"/>
          </a:xfrm>
        </p:spPr>
        <p:txBody>
          <a:bodyPr/>
          <a:lstStyle/>
          <a:p>
            <a:pPr algn="l"/>
            <a:r>
              <a:rPr lang="en-US" sz="3600" b="1" dirty="0" smtClean="0"/>
              <a:t>Calculating Jell-O’s Refractive Index: Student Work</a:t>
            </a:r>
          </a:p>
        </p:txBody>
      </p:sp>
      <p:pic>
        <p:nvPicPr>
          <p:cNvPr id="6" name="Picture 5" descr="P1010145.JPG"/>
          <p:cNvPicPr>
            <a:picLocks noChangeAspect="1"/>
          </p:cNvPicPr>
          <p:nvPr/>
        </p:nvPicPr>
        <p:blipFill>
          <a:blip r:embed="rId2" cstate="print"/>
          <a:srcRect l="5000" r="10833" b="4444"/>
          <a:stretch>
            <a:fillRect/>
          </a:stretch>
        </p:blipFill>
        <p:spPr>
          <a:xfrm>
            <a:off x="1066800" y="1371600"/>
            <a:ext cx="6264349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Calculating Focal Length using Radius of Curvature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28600" y="1853148"/>
            <a:ext cx="4572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231775" indent="-231775">
              <a:buFontTx/>
              <a:buChar char="•"/>
            </a:pPr>
            <a:r>
              <a:rPr lang="en-US" sz="2000" dirty="0"/>
              <a:t>Focal length, </a:t>
            </a:r>
            <a:r>
              <a:rPr lang="en-US" sz="2000" i="1" dirty="0"/>
              <a:t>f</a:t>
            </a:r>
            <a:r>
              <a:rPr lang="en-US" sz="2000" dirty="0"/>
              <a:t> is related to the radius of curvature, </a:t>
            </a:r>
            <a:r>
              <a:rPr lang="en-US" sz="2000" i="1" dirty="0"/>
              <a:t>R</a:t>
            </a:r>
            <a:r>
              <a:rPr lang="en-US" sz="2000" dirty="0"/>
              <a:t>, of a lens of index </a:t>
            </a:r>
            <a:r>
              <a:rPr lang="en-US" sz="2000" i="1" dirty="0"/>
              <a:t>n</a:t>
            </a:r>
            <a:r>
              <a:rPr lang="en-US" sz="2000" dirty="0"/>
              <a:t> via the following equation:</a:t>
            </a:r>
          </a:p>
          <a:p>
            <a:pPr marL="231775" indent="-231775">
              <a:buFontTx/>
              <a:buChar char="•"/>
            </a:pPr>
            <a:endParaRPr lang="en-US" sz="2000" dirty="0"/>
          </a:p>
          <a:p>
            <a:pPr marL="231775" indent="-231775">
              <a:buFontTx/>
              <a:buChar char="•"/>
            </a:pPr>
            <a:endParaRPr lang="en-US" sz="2000" dirty="0"/>
          </a:p>
          <a:p>
            <a:pPr marL="231775" indent="-231775">
              <a:buFontTx/>
              <a:buChar char="•"/>
            </a:pPr>
            <a:endParaRPr lang="en-US" sz="2000" dirty="0"/>
          </a:p>
          <a:p>
            <a:pPr marL="231775" indent="-231775">
              <a:buFontTx/>
              <a:buChar char="•"/>
            </a:pPr>
            <a:r>
              <a:rPr lang="en-US" sz="2000" dirty="0"/>
              <a:t>Students can measure </a:t>
            </a:r>
            <a:r>
              <a:rPr lang="en-US" sz="2000" i="1" dirty="0"/>
              <a:t>f</a:t>
            </a:r>
            <a:r>
              <a:rPr lang="en-US" sz="2000" dirty="0"/>
              <a:t>, and then verify their result using </a:t>
            </a:r>
            <a:r>
              <a:rPr lang="en-US" sz="2000" i="1" dirty="0"/>
              <a:t>R</a:t>
            </a:r>
            <a:r>
              <a:rPr lang="en-US" sz="2000" dirty="0"/>
              <a:t> and </a:t>
            </a:r>
            <a:r>
              <a:rPr lang="en-US" sz="2000" i="1" dirty="0" err="1" smtClean="0"/>
              <a:t>n</a:t>
            </a:r>
            <a:r>
              <a:rPr lang="en-US" sz="2000" i="1" baseline="-25000" dirty="0" err="1" smtClean="0"/>
              <a:t>Jell</a:t>
            </a:r>
            <a:r>
              <a:rPr lang="en-US" sz="2000" i="1" baseline="-25000" dirty="0" smtClean="0"/>
              <a:t>-O</a:t>
            </a:r>
            <a:r>
              <a:rPr lang="en-US" sz="2000" dirty="0" smtClean="0"/>
              <a:t> </a:t>
            </a:r>
            <a:r>
              <a:rPr lang="en-US" sz="2000" dirty="0"/>
              <a:t>that they have measured.</a:t>
            </a:r>
          </a:p>
          <a:p>
            <a:pPr marL="579438" lvl="1" indent="-233363">
              <a:buFont typeface="Courier New" pitchFamily="49" charset="0"/>
              <a:buChar char="o"/>
            </a:pPr>
            <a:r>
              <a:rPr lang="en-US" sz="2000" dirty="0"/>
              <a:t>This is easier than verifying </a:t>
            </a:r>
            <a:r>
              <a:rPr lang="en-US" sz="2000" i="1" dirty="0"/>
              <a:t>R</a:t>
            </a:r>
            <a:r>
              <a:rPr lang="en-US" sz="2000" dirty="0"/>
              <a:t> since there is more error in the focal length measurement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1698625" y="2971800"/>
          <a:ext cx="1349375" cy="752475"/>
        </p:xfrm>
        <a:graphic>
          <a:graphicData uri="http://schemas.openxmlformats.org/presentationml/2006/ole">
            <p:oleObj spid="_x0000_s128002" name="Equation" r:id="rId3" imgW="749160" imgH="419040" progId="Equation.3">
              <p:embed/>
            </p:oleObj>
          </a:graphicData>
        </a:graphic>
      </p:graphicFrame>
      <p:pic>
        <p:nvPicPr>
          <p:cNvPr id="6" name="Picture 5" descr="P1010142.JPG"/>
          <p:cNvPicPr>
            <a:picLocks noChangeAspect="1"/>
          </p:cNvPicPr>
          <p:nvPr/>
        </p:nvPicPr>
        <p:blipFill>
          <a:blip r:embed="rId4" cstate="print"/>
          <a:srcRect t="18889" r="14167" b="36667"/>
          <a:stretch>
            <a:fillRect/>
          </a:stretch>
        </p:blipFill>
        <p:spPr>
          <a:xfrm>
            <a:off x="4648200" y="3886200"/>
            <a:ext cx="4343400" cy="1686757"/>
          </a:xfrm>
          <a:prstGeom prst="rect">
            <a:avLst/>
          </a:prstGeom>
        </p:spPr>
      </p:pic>
      <p:pic>
        <p:nvPicPr>
          <p:cNvPr id="7" name="Picture 6" descr="P1010141.JPG"/>
          <p:cNvPicPr>
            <a:picLocks noChangeAspect="1"/>
          </p:cNvPicPr>
          <p:nvPr/>
        </p:nvPicPr>
        <p:blipFill>
          <a:blip r:embed="rId5" cstate="print"/>
          <a:srcRect t="18889" r="14166" b="36667"/>
          <a:stretch>
            <a:fillRect/>
          </a:stretch>
        </p:blipFill>
        <p:spPr>
          <a:xfrm>
            <a:off x="4648200" y="1828800"/>
            <a:ext cx="4343400" cy="16867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F:\GTEAMSjump\pics\P1010238.JPG"/>
          <p:cNvPicPr>
            <a:picLocks noChangeAspect="1" noChangeArrowheads="1"/>
          </p:cNvPicPr>
          <p:nvPr/>
        </p:nvPicPr>
        <p:blipFill>
          <a:blip r:embed="rId2" cstate="print"/>
          <a:srcRect l="25833" t="20000" r="31667" b="15556"/>
          <a:stretch>
            <a:fillRect/>
          </a:stretch>
        </p:blipFill>
        <p:spPr bwMode="auto">
          <a:xfrm rot="5400000">
            <a:off x="266700" y="-266700"/>
            <a:ext cx="3886200" cy="4419600"/>
          </a:xfrm>
          <a:prstGeom prst="rect">
            <a:avLst/>
          </a:prstGeom>
          <a:noFill/>
        </p:spPr>
      </p:pic>
      <p:pic>
        <p:nvPicPr>
          <p:cNvPr id="58371" name="Picture 3" descr="F:\GTEAMSjump\pics\P1010233.JPG"/>
          <p:cNvPicPr>
            <a:picLocks noChangeAspect="1" noChangeArrowheads="1"/>
          </p:cNvPicPr>
          <p:nvPr/>
        </p:nvPicPr>
        <p:blipFill>
          <a:blip r:embed="rId3" cstate="print"/>
          <a:srcRect l="11667" r="26667" b="12222"/>
          <a:stretch>
            <a:fillRect/>
          </a:stretch>
        </p:blipFill>
        <p:spPr bwMode="auto">
          <a:xfrm>
            <a:off x="4076218" y="1447800"/>
            <a:ext cx="5067782" cy="5410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7343" y="4648200"/>
            <a:ext cx="1994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2-Lens System</a:t>
            </a:r>
            <a:endParaRPr lang="en-US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 descr="F:\GTEAMSjump\pics\P1010249.JPG"/>
          <p:cNvPicPr>
            <a:picLocks noChangeAspect="1" noChangeArrowheads="1"/>
          </p:cNvPicPr>
          <p:nvPr/>
        </p:nvPicPr>
        <p:blipFill>
          <a:blip r:embed="rId2" cstate="print"/>
          <a:srcRect l="9167" t="20000" r="25000" b="11111"/>
          <a:stretch>
            <a:fillRect/>
          </a:stretch>
        </p:blipFill>
        <p:spPr bwMode="auto">
          <a:xfrm>
            <a:off x="0" y="0"/>
            <a:ext cx="5105400" cy="40067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62600" y="1447800"/>
            <a:ext cx="2332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Internal reflection</a:t>
            </a:r>
            <a:endParaRPr lang="en-US" sz="2000" b="1" dirty="0"/>
          </a:p>
        </p:txBody>
      </p:sp>
      <p:pic>
        <p:nvPicPr>
          <p:cNvPr id="6" name="Picture 2" descr="F:\GTEAMSjump\pics\P1010254.JPG"/>
          <p:cNvPicPr>
            <a:picLocks noChangeAspect="1" noChangeArrowheads="1"/>
          </p:cNvPicPr>
          <p:nvPr/>
        </p:nvPicPr>
        <p:blipFill>
          <a:blip r:embed="rId3" cstate="print"/>
          <a:srcRect t="20000" r="11667" b="34444"/>
          <a:stretch>
            <a:fillRect/>
          </a:stretch>
        </p:blipFill>
        <p:spPr bwMode="auto">
          <a:xfrm>
            <a:off x="1657815" y="3962400"/>
            <a:ext cx="7486185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3856</TotalTime>
  <Words>138</Words>
  <Application>Microsoft Office PowerPoint</Application>
  <PresentationFormat>On-screen Show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Opulent</vt:lpstr>
      <vt:lpstr>Equation</vt:lpstr>
      <vt:lpstr>AcaDec</vt:lpstr>
      <vt:lpstr>Calculating Jell-O’s Refractive Index</vt:lpstr>
      <vt:lpstr>Calculating Jell-O’s Refractive Index: Student Work</vt:lpstr>
      <vt:lpstr>Calculating Jell-O’s Refractive Index: Student Work</vt:lpstr>
      <vt:lpstr>Calculating Jell-O’s Refractive Index: Student Work</vt:lpstr>
      <vt:lpstr>Calculating Focal Length using Radius of Curvature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AcaDec</dc:title>
  <dc:creator>Jennifer</dc:creator>
  <cp:lastModifiedBy>Jennifer</cp:lastModifiedBy>
  <cp:revision>105</cp:revision>
  <dcterms:created xsi:type="dcterms:W3CDTF">2011-09-07T20:38:06Z</dcterms:created>
  <dcterms:modified xsi:type="dcterms:W3CDTF">2012-04-25T06:57:44Z</dcterms:modified>
</cp:coreProperties>
</file>