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5" r:id="rId3"/>
    <p:sldId id="279" r:id="rId4"/>
    <p:sldId id="280" r:id="rId5"/>
    <p:sldId id="281" r:id="rId6"/>
    <p:sldId id="282" r:id="rId7"/>
    <p:sldId id="278" r:id="rId8"/>
    <p:sldId id="288" r:id="rId9"/>
    <p:sldId id="284" r:id="rId10"/>
    <p:sldId id="283" r:id="rId11"/>
    <p:sldId id="285" r:id="rId12"/>
    <p:sldId id="286" r:id="rId13"/>
    <p:sldId id="287" r:id="rId14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Straight Connector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2" name="Title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>
            <a:noAutofit/>
          </a:bodyPr>
          <a:lstStyle>
            <a:lvl1pPr algn="r">
              <a:defRPr sz="4200" b="1"/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25" name="Subtitle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6" name="Date Placeholder 30"/>
          <p:cNvSpPr>
            <a:spLocks noGrp="1"/>
          </p:cNvSpPr>
          <p:nvPr>
            <p:ph type="dt" sz="half" idx="10"/>
          </p:nvPr>
        </p:nvSpPr>
        <p:spPr>
          <a:xfrm>
            <a:off x="5870575" y="6557963"/>
            <a:ext cx="2003425" cy="227012"/>
          </a:xfrm>
        </p:spPr>
        <p:txBody>
          <a:bodyPr/>
          <a:lstStyle>
            <a:lvl1pPr>
              <a:defRPr lang="en-US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9030A5D5-EE69-49BF-A897-259E362A50FE}" type="datetimeFigureOut">
              <a:rPr/>
              <a:pPr>
                <a:defRPr/>
              </a:pPr>
              <a:t>9/22/2011</a:t>
            </a:fld>
            <a:endParaRPr/>
          </a:p>
        </p:txBody>
      </p:sp>
      <p:sp>
        <p:nvSpPr>
          <p:cNvPr id="7" name="Footer Placeholder 17"/>
          <p:cNvSpPr>
            <a:spLocks noGrp="1"/>
          </p:cNvSpPr>
          <p:nvPr>
            <p:ph type="ftr" sz="quarter" idx="11"/>
          </p:nvPr>
        </p:nvSpPr>
        <p:spPr>
          <a:xfrm>
            <a:off x="2819400" y="6557963"/>
            <a:ext cx="2927350" cy="228600"/>
          </a:xfrm>
        </p:spPr>
        <p:txBody>
          <a:bodyPr/>
          <a:lstStyle>
            <a:lvl1pPr>
              <a:defRPr lang="en-US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endParaRPr/>
          </a:p>
        </p:txBody>
      </p:sp>
      <p:sp>
        <p:nvSpPr>
          <p:cNvPr id="8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7880350" y="6556375"/>
            <a:ext cx="588963" cy="228600"/>
          </a:xfrm>
        </p:spPr>
        <p:txBody>
          <a:bodyPr/>
          <a:lstStyle>
            <a:lvl1pPr>
              <a:defRPr lang="en-US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42A902F4-8806-4A49-9F9F-984AEC1FAA44}" type="slidenum">
              <a:rPr/>
              <a:pPr>
                <a:defRPr/>
              </a:pPr>
              <a:t>‹#›</a:t>
            </a:fld>
            <a:endParaRPr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4B7989-6350-41B5-B629-E1341D59446C}" type="datetimeFigureOut">
              <a:rPr lang="en-US"/>
              <a:pPr>
                <a:defRPr/>
              </a:pPr>
              <a:t>11/14/2011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13E844-AFA8-4085-AA93-166DD0A7FD8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243388" y="6557963"/>
            <a:ext cx="2001837" cy="227012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F3405787-7567-4E0E-A1C4-A58F849DFDD4}" type="datetimeFigureOut">
              <a:rPr lang="en-US"/>
              <a:pPr>
                <a:defRPr/>
              </a:pPr>
              <a:t>11/14/2011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556375"/>
            <a:ext cx="3657600" cy="228600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54750" y="6553200"/>
            <a:ext cx="587375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fld id="{ECA6757E-AB86-46E5-ACF2-A353FD12E30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092DE4-2D0A-4238-9A2A-C417B64B6073}" type="datetimeFigureOut">
              <a:rPr lang="en-US"/>
              <a:pPr>
                <a:defRPr/>
              </a:pPr>
              <a:t>11/14/2011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EF539E-A0C7-45C9-BD63-A7FEEF1325E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anchor="t"/>
          <a:lstStyle>
            <a:lvl1pPr algn="r">
              <a:buNone/>
              <a:defRPr sz="4200" b="1" cap="all"/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24400" y="6556375"/>
            <a:ext cx="2001838" cy="227013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fld id="{C13FC6A9-69F0-4CD8-A599-E43984453C80}" type="datetimeFigureOut">
              <a:rPr lang="en-US"/>
              <a:pPr>
                <a:defRPr/>
              </a:pPr>
              <a:t>11/14/2011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35138" y="6556375"/>
            <a:ext cx="2895600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34175" y="6554788"/>
            <a:ext cx="587375" cy="228600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164B8D5C-D4F8-44C1-BF1B-6EC0E18CB34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85D8A6-3E1B-47E5-8AA2-81822FF85C64}" type="datetimeFigureOut">
              <a:rPr lang="en-US"/>
              <a:pPr>
                <a:defRPr/>
              </a:pPr>
              <a:t>11/14/2011</a:t>
            </a:fld>
            <a:endParaRPr lang="en-US"/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6D7C3E-FF6A-4B5C-B871-AC6151BAD91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EE161B-9FC8-44E9-B68D-534F98861F03}" type="datetimeFigureOut">
              <a:rPr lang="en-US"/>
              <a:pPr>
                <a:defRPr/>
              </a:pPr>
              <a:t>11/14/2011</a:t>
            </a:fld>
            <a:endParaRPr lang="en-US"/>
          </a:p>
        </p:txBody>
      </p:sp>
      <p:sp>
        <p:nvSpPr>
          <p:cNvPr id="8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A3748F-0230-407F-830D-2B1E095EE00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FCD915-B1C2-48BE-A2BB-D55012026BCF}" type="datetimeFigureOut">
              <a:rPr lang="en-US"/>
              <a:pPr>
                <a:defRPr/>
              </a:pPr>
              <a:t>11/14/2011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6EACA4-62E6-46EE-9CD8-258A741DF61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03384D-0301-43C7-8C86-A754B2A313AB}" type="datetimeFigureOut">
              <a:rPr lang="en-US"/>
              <a:pPr>
                <a:defRPr/>
              </a:pPr>
              <a:t>11/14/2011</a:t>
            </a:fld>
            <a:endParaRPr lang="en-US"/>
          </a:p>
        </p:txBody>
      </p:sp>
      <p:sp>
        <p:nvSpPr>
          <p:cNvPr id="3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6D9394-554E-4D0B-897D-E547C14DB82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lIns="45720" tIns="0" rIns="0" bIns="0" spcCol="0" rtlCol="0" fromWordArt="0" forceAA="0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AC67CC-9024-46A2-9337-05351F62D245}" type="datetimeFigureOut">
              <a:rPr lang="en-US"/>
              <a:pPr>
                <a:defRPr/>
              </a:pPr>
              <a:t>11/14/2011</a:t>
            </a:fld>
            <a:endParaRPr lang="en-US"/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EE64CF-8341-469D-8003-C169A5F7EBE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/>
          <p:nvPr/>
        </p:nvSpPr>
        <p:spPr>
          <a:xfrm rot="21240000">
            <a:off x="598488" y="1004888"/>
            <a:ext cx="4319587" cy="4311650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8"/>
          <p:cNvSpPr/>
          <p:nvPr/>
        </p:nvSpPr>
        <p:spPr>
          <a:xfrm rot="21420000">
            <a:off x="596900" y="998538"/>
            <a:ext cx="4319588" cy="4313237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lIns="82296" tIns="0" rIns="0" bIns="0" spcCol="0" rtlCol="0" fromWordArt="0" forceAA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Picture Placeholder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D5778EB0-33A2-42B9-9027-6932ED0FB049}" type="datetimeFigureOut">
              <a:rPr lang="en-US"/>
              <a:pPr>
                <a:defRPr/>
              </a:pPr>
              <a:t>11/14/2011</a:t>
            </a:fld>
            <a:endParaRPr lang="en-US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1EC99F7C-0C88-43B4-AA7D-7628471A9DE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Title Placeholder 2"/>
          <p:cNvSpPr>
            <a:spLocks noGrp="1"/>
          </p:cNvSpPr>
          <p:nvPr>
            <p:ph type="title"/>
          </p:nvPr>
        </p:nvSpPr>
        <p:spPr>
          <a:xfrm>
            <a:off x="457200" y="320675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30" name="Text Placeholder 30"/>
          <p:cNvSpPr>
            <a:spLocks noGrp="1"/>
          </p:cNvSpPr>
          <p:nvPr>
            <p:ph type="body" idx="1"/>
          </p:nvPr>
        </p:nvSpPr>
        <p:spPr bwMode="auto">
          <a:xfrm>
            <a:off x="457200" y="1609725"/>
            <a:ext cx="7239000" cy="4846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7" name="Date Placeholder 26"/>
          <p:cNvSpPr>
            <a:spLocks noGrp="1"/>
          </p:cNvSpPr>
          <p:nvPr>
            <p:ph type="dt" sz="half" idx="2"/>
          </p:nvPr>
        </p:nvSpPr>
        <p:spPr>
          <a:xfrm>
            <a:off x="4246563" y="6557963"/>
            <a:ext cx="2001837" cy="227012"/>
          </a:xfrm>
          <a:prstGeom prst="rect">
            <a:avLst/>
          </a:prstGeom>
        </p:spPr>
        <p:txBody>
          <a:bodyPr vert="horz" t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2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2D34801F-4925-4D5E-8D4D-F65A32908224}" type="datetimeFigureOut">
              <a:rPr lang="en-US"/>
              <a:pPr>
                <a:defRPr/>
              </a:pPr>
              <a:t>11/14/2011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457200" y="6557963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2"/>
                </a:solidFill>
                <a:latin typeface="+mn-lt"/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4"/>
          </p:nvPr>
        </p:nvSpPr>
        <p:spPr>
          <a:xfrm>
            <a:off x="6251575" y="6556375"/>
            <a:ext cx="588963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100">
                <a:solidFill>
                  <a:schemeClr val="tx2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907047B7-7DF3-41B2-8837-84D736F99AA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1" r:id="rId2"/>
    <p:sldLayoutId id="2147483673" r:id="rId3"/>
    <p:sldLayoutId id="2147483670" r:id="rId4"/>
    <p:sldLayoutId id="2147483669" r:id="rId5"/>
    <p:sldLayoutId id="2147483668" r:id="rId6"/>
    <p:sldLayoutId id="2147483667" r:id="rId7"/>
    <p:sldLayoutId id="2147483666" r:id="rId8"/>
    <p:sldLayoutId id="2147483674" r:id="rId9"/>
    <p:sldLayoutId id="2147483665" r:id="rId10"/>
    <p:sldLayoutId id="2147483675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800" b="1" kern="1200" cap="all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9pPr>
      <a:extLst/>
    </p:titleStyle>
    <p:bodyStyle>
      <a:lvl1pPr marL="273050" indent="-273050" algn="l" rtl="0" eaLnBrk="0" fontAlgn="base" hangingPunct="0">
        <a:spcBef>
          <a:spcPts val="600"/>
        </a:spcBef>
        <a:spcAft>
          <a:spcPct val="0"/>
        </a:spcAft>
        <a:buClr>
          <a:schemeClr val="tx2"/>
        </a:buClr>
        <a:buSzPct val="73000"/>
        <a:buFont typeface="Wingdings 2" pitchFamily="18" charset="2"/>
        <a:buChar char="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20700" indent="-228600" algn="l" rtl="0" eaLnBrk="0" fontAlgn="base" hangingPunct="0">
        <a:spcBef>
          <a:spcPts val="500"/>
        </a:spcBef>
        <a:spcAft>
          <a:spcPct val="0"/>
        </a:spcAft>
        <a:buClr>
          <a:srgbClr val="F9B639"/>
        </a:buClr>
        <a:buSzPct val="80000"/>
        <a:buFont typeface="Wingdings 2" pitchFamily="18" charset="2"/>
        <a:buChar char=""/>
        <a:defRPr sz="2300" kern="1200">
          <a:solidFill>
            <a:srgbClr val="6C6C6C"/>
          </a:solidFill>
          <a:latin typeface="+mn-lt"/>
          <a:ea typeface="+mn-ea"/>
          <a:cs typeface="+mn-cs"/>
        </a:defRPr>
      </a:lvl2pPr>
      <a:lvl3pPr marL="758825" indent="-228600" algn="l" rtl="0" eaLnBrk="0" fontAlgn="base" hangingPunct="0">
        <a:spcBef>
          <a:spcPts val="400"/>
        </a:spcBef>
        <a:spcAft>
          <a:spcPct val="0"/>
        </a:spcAft>
        <a:buClr>
          <a:srgbClr val="F9B639"/>
        </a:buClr>
        <a:buSzPct val="60000"/>
        <a:buFont typeface="Wingdings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4888" indent="-228600" algn="l" rtl="0" eaLnBrk="0" fontAlgn="base" hangingPunct="0">
        <a:spcBef>
          <a:spcPct val="20000"/>
        </a:spcBef>
        <a:spcAft>
          <a:spcPct val="0"/>
        </a:spcAft>
        <a:buClr>
          <a:srgbClr val="F9B639"/>
        </a:buClr>
        <a:buSzPct val="80000"/>
        <a:buFont typeface="Wingdings 2" pitchFamily="18" charset="2"/>
        <a:buChar char=""/>
        <a:defRPr sz="2000" kern="1200">
          <a:solidFill>
            <a:srgbClr val="6C6C6C"/>
          </a:solidFill>
          <a:latin typeface="+mn-lt"/>
          <a:ea typeface="+mn-ea"/>
          <a:cs typeface="+mn-cs"/>
        </a:defRPr>
      </a:lvl4pPr>
      <a:lvl5pPr marL="1279525" indent="-228600" algn="l" rtl="0" eaLnBrk="0" fontAlgn="base" hangingPunct="0">
        <a:spcBef>
          <a:spcPts val="400"/>
        </a:spcBef>
        <a:spcAft>
          <a:spcPct val="0"/>
        </a:spcAft>
        <a:buClr>
          <a:srgbClr val="F9B639"/>
        </a:buClr>
        <a:buSzPct val="70000"/>
        <a:buFont typeface="Wingdings" pitchFamily="2" charset="2"/>
        <a:buChar char="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470025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err="1" smtClean="0">
                <a:latin typeface="Cooper Black" pitchFamily="18" charset="0"/>
              </a:rPr>
              <a:t>AcaDec</a:t>
            </a:r>
            <a:endParaRPr lang="en-US" dirty="0">
              <a:latin typeface="Cooper Black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57400" y="1981200"/>
            <a:ext cx="6400800" cy="838200"/>
          </a:xfrm>
        </p:spPr>
        <p:txBody>
          <a:bodyPr>
            <a:normAutofit fontScale="85000" lnSpcReduction="20000"/>
          </a:bodyPr>
          <a:lstStyle/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en-US" sz="3600" dirty="0" smtClean="0">
                <a:latin typeface="Cooper Black" pitchFamily="18" charset="0"/>
              </a:rPr>
              <a:t>Science w/ Ms. Hendryx</a:t>
            </a:r>
          </a:p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en-US" sz="3600" dirty="0" smtClean="0">
                <a:latin typeface="Cooper Black" pitchFamily="18" charset="0"/>
              </a:rPr>
              <a:t>9/22/11</a:t>
            </a:r>
            <a:endParaRPr lang="en-US" sz="3600" dirty="0">
              <a:latin typeface="Cooper Black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670560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Inelastic collisions</a:t>
            </a:r>
            <a:endParaRPr lang="en-US" dirty="0"/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9200" y="1295400"/>
            <a:ext cx="5440363" cy="3529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609600" y="5105400"/>
            <a:ext cx="70104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i="1">
                <a:latin typeface="Trebuchet MS" pitchFamily="34" charset="0"/>
              </a:rPr>
              <a:t>Momentum is conserved, but KE and PE are not.</a:t>
            </a:r>
          </a:p>
          <a:p>
            <a:endParaRPr lang="en-US" sz="2400">
              <a:latin typeface="Trebuchet MS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allAtOnce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98600" y="2514600"/>
            <a:ext cx="3563938" cy="2532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746760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Momentum:</a:t>
            </a:r>
            <a:endParaRPr lang="en-US" dirty="0"/>
          </a:p>
        </p:txBody>
      </p:sp>
      <p:sp>
        <p:nvSpPr>
          <p:cNvPr id="24579" name="TextBox 3"/>
          <p:cNvSpPr txBox="1">
            <a:spLocks noChangeArrowheads="1"/>
          </p:cNvSpPr>
          <p:nvPr/>
        </p:nvSpPr>
        <p:spPr bwMode="auto">
          <a:xfrm>
            <a:off x="152400" y="1600200"/>
            <a:ext cx="79248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>
                <a:latin typeface="Trebuchet MS" pitchFamily="34" charset="0"/>
              </a:rPr>
              <a:t>Let’s think bumper cars:</a:t>
            </a:r>
          </a:p>
          <a:p>
            <a:endParaRPr lang="en-US" sz="2400">
              <a:latin typeface="Trebuchet MS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5800" y="2286000"/>
            <a:ext cx="3352800" cy="244767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4581" name="TextBox 6"/>
          <p:cNvSpPr txBox="1">
            <a:spLocks noChangeArrowheads="1"/>
          </p:cNvSpPr>
          <p:nvPr/>
        </p:nvSpPr>
        <p:spPr bwMode="auto">
          <a:xfrm>
            <a:off x="6019800" y="5029200"/>
            <a:ext cx="1331913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m = 400 kg</a:t>
            </a:r>
          </a:p>
          <a:p>
            <a:r>
              <a:rPr lang="en-US" b="1"/>
              <a:t>v</a:t>
            </a:r>
            <a:r>
              <a:rPr lang="en-US" b="1" baseline="-25000"/>
              <a:t>i</a:t>
            </a:r>
            <a:r>
              <a:rPr lang="en-US"/>
              <a:t> = 5 m/s</a:t>
            </a:r>
            <a:endParaRPr lang="en-US" b="1"/>
          </a:p>
        </p:txBody>
      </p:sp>
      <p:sp>
        <p:nvSpPr>
          <p:cNvPr id="24582" name="TextBox 7"/>
          <p:cNvSpPr txBox="1">
            <a:spLocks noChangeArrowheads="1"/>
          </p:cNvSpPr>
          <p:nvPr/>
        </p:nvSpPr>
        <p:spPr bwMode="auto">
          <a:xfrm>
            <a:off x="2057400" y="5029200"/>
            <a:ext cx="1331913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m = 500 kg</a:t>
            </a:r>
          </a:p>
          <a:p>
            <a:r>
              <a:rPr lang="en-US" b="1"/>
              <a:t>v</a:t>
            </a:r>
            <a:r>
              <a:rPr lang="en-US"/>
              <a:t> = 0 m/s</a:t>
            </a:r>
            <a:endParaRPr lang="en-US" b="1"/>
          </a:p>
        </p:txBody>
      </p:sp>
      <p:sp>
        <p:nvSpPr>
          <p:cNvPr id="24583" name="TextBox 8"/>
          <p:cNvSpPr txBox="1">
            <a:spLocks noChangeArrowheads="1"/>
          </p:cNvSpPr>
          <p:nvPr/>
        </p:nvSpPr>
        <p:spPr bwMode="auto">
          <a:xfrm>
            <a:off x="1219200" y="5791200"/>
            <a:ext cx="79248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>
                <a:latin typeface="Trebuchet MS" pitchFamily="34" charset="0"/>
              </a:rPr>
              <a:t>How fast are the cars going in the end? </a:t>
            </a:r>
          </a:p>
          <a:p>
            <a:endParaRPr lang="en-US" sz="2400">
              <a:latin typeface="Trebuchet MS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746760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Momentum:</a:t>
            </a:r>
            <a:endParaRPr lang="en-US" dirty="0"/>
          </a:p>
        </p:txBody>
      </p:sp>
      <p:sp>
        <p:nvSpPr>
          <p:cNvPr id="25602" name="TextBox 3"/>
          <p:cNvSpPr txBox="1">
            <a:spLocks noChangeArrowheads="1"/>
          </p:cNvSpPr>
          <p:nvPr/>
        </p:nvSpPr>
        <p:spPr bwMode="auto">
          <a:xfrm>
            <a:off x="152400" y="1600200"/>
            <a:ext cx="79248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>
                <a:latin typeface="Trebuchet MS" pitchFamily="34" charset="0"/>
              </a:rPr>
              <a:t>Let’s think bumper cars:</a:t>
            </a:r>
          </a:p>
          <a:p>
            <a:endParaRPr lang="en-US" sz="2400">
              <a:latin typeface="Trebuchet MS" pitchFamily="34" charset="0"/>
            </a:endParaRPr>
          </a:p>
        </p:txBody>
      </p:sp>
      <p:grpSp>
        <p:nvGrpSpPr>
          <p:cNvPr id="10" name="Group 9"/>
          <p:cNvGrpSpPr>
            <a:grpSpLocks/>
          </p:cNvGrpSpPr>
          <p:nvPr/>
        </p:nvGrpSpPr>
        <p:grpSpPr bwMode="auto">
          <a:xfrm>
            <a:off x="1498600" y="2286000"/>
            <a:ext cx="6350000" cy="2760663"/>
            <a:chOff x="1498600" y="2286000"/>
            <a:chExt cx="6350000" cy="2761248"/>
          </a:xfrm>
        </p:grpSpPr>
        <p:pic>
          <p:nvPicPr>
            <p:cNvPr id="25607" name="Picture 3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498600" y="2514600"/>
              <a:ext cx="3564467" cy="25326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098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495800" y="2286000"/>
              <a:ext cx="3352800" cy="2447672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</p:grpSp>
      <p:sp>
        <p:nvSpPr>
          <p:cNvPr id="25604" name="TextBox 6"/>
          <p:cNvSpPr txBox="1">
            <a:spLocks noChangeArrowheads="1"/>
          </p:cNvSpPr>
          <p:nvPr/>
        </p:nvSpPr>
        <p:spPr bwMode="auto">
          <a:xfrm>
            <a:off x="6019800" y="5029200"/>
            <a:ext cx="1331913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m = 400 kg</a:t>
            </a:r>
          </a:p>
          <a:p>
            <a:r>
              <a:rPr lang="en-US" b="1"/>
              <a:t>v</a:t>
            </a:r>
            <a:r>
              <a:rPr lang="en-US" b="1" baseline="-25000"/>
              <a:t>i</a:t>
            </a:r>
            <a:r>
              <a:rPr lang="en-US"/>
              <a:t> = 5 m/s</a:t>
            </a:r>
            <a:endParaRPr lang="en-US" b="1"/>
          </a:p>
        </p:txBody>
      </p:sp>
      <p:sp>
        <p:nvSpPr>
          <p:cNvPr id="25605" name="TextBox 7"/>
          <p:cNvSpPr txBox="1">
            <a:spLocks noChangeArrowheads="1"/>
          </p:cNvSpPr>
          <p:nvPr/>
        </p:nvSpPr>
        <p:spPr bwMode="auto">
          <a:xfrm>
            <a:off x="2057400" y="5029200"/>
            <a:ext cx="1331913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m = 500 kg</a:t>
            </a:r>
          </a:p>
          <a:p>
            <a:r>
              <a:rPr lang="en-US" b="1"/>
              <a:t>v</a:t>
            </a:r>
            <a:r>
              <a:rPr lang="en-US"/>
              <a:t> = 0 m/s</a:t>
            </a:r>
            <a:endParaRPr lang="en-US" b="1"/>
          </a:p>
        </p:txBody>
      </p:sp>
      <p:sp>
        <p:nvSpPr>
          <p:cNvPr id="25606" name="TextBox 8"/>
          <p:cNvSpPr txBox="1">
            <a:spLocks noChangeArrowheads="1"/>
          </p:cNvSpPr>
          <p:nvPr/>
        </p:nvSpPr>
        <p:spPr bwMode="auto">
          <a:xfrm>
            <a:off x="1219200" y="5791200"/>
            <a:ext cx="79248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>
                <a:latin typeface="Trebuchet MS" pitchFamily="34" charset="0"/>
              </a:rPr>
              <a:t>How fast are the cars going in the end? </a:t>
            </a:r>
          </a:p>
          <a:p>
            <a:endParaRPr lang="en-US" sz="2400">
              <a:latin typeface="Trebuchet MS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8382000" cy="746760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Combining Energy and momentum</a:t>
            </a:r>
            <a:endParaRPr lang="en-US" dirty="0"/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457200" y="1600200"/>
            <a:ext cx="7239000" cy="452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284163">
              <a:buFont typeface="Arial" pitchFamily="34" charset="0"/>
              <a:buChar char="•"/>
              <a:defRPr/>
            </a:pPr>
            <a:r>
              <a:rPr lang="en-US" sz="3200" dirty="0">
                <a:latin typeface="Trebuchet MS" pitchFamily="34" charset="0"/>
              </a:rPr>
              <a:t>They both have to be 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Trebuchet MS" pitchFamily="34" charset="0"/>
              </a:rPr>
              <a:t>conserved</a:t>
            </a:r>
            <a:r>
              <a:rPr lang="en-US" sz="3200" dirty="0">
                <a:latin typeface="Trebuchet MS" pitchFamily="34" charset="0"/>
              </a:rPr>
              <a:t>!</a:t>
            </a:r>
          </a:p>
          <a:p>
            <a:pPr indent="284163">
              <a:buFont typeface="Arial" pitchFamily="34" charset="0"/>
              <a:buChar char="•"/>
              <a:defRPr/>
            </a:pPr>
            <a:r>
              <a:rPr lang="en-US" sz="3200" dirty="0">
                <a:latin typeface="Trebuchet MS" pitchFamily="34" charset="0"/>
              </a:rPr>
              <a:t>They both deal with </a:t>
            </a:r>
            <a:r>
              <a:rPr lang="en-US" sz="3200" dirty="0">
                <a:solidFill>
                  <a:srgbClr val="0070C0"/>
                </a:solidFill>
                <a:latin typeface="Trebuchet MS" pitchFamily="34" charset="0"/>
              </a:rPr>
              <a:t>mass</a:t>
            </a:r>
            <a:r>
              <a:rPr lang="en-US" sz="3200" dirty="0">
                <a:latin typeface="Trebuchet MS" pitchFamily="34" charset="0"/>
              </a:rPr>
              <a:t> and </a:t>
            </a:r>
            <a:r>
              <a:rPr lang="en-US" sz="3200" dirty="0">
                <a:solidFill>
                  <a:schemeClr val="accent1">
                    <a:lumMod val="75000"/>
                  </a:schemeClr>
                </a:solidFill>
                <a:latin typeface="Trebuchet MS" pitchFamily="34" charset="0"/>
              </a:rPr>
              <a:t>velocity</a:t>
            </a:r>
            <a:r>
              <a:rPr lang="en-US" sz="3200" dirty="0">
                <a:latin typeface="Trebuchet MS" pitchFamily="34" charset="0"/>
              </a:rPr>
              <a:t>, which means one set of equations can be used to help solve the other.</a:t>
            </a:r>
          </a:p>
          <a:p>
            <a:pPr indent="284163">
              <a:buFont typeface="Arial" pitchFamily="34" charset="0"/>
              <a:buChar char="•"/>
              <a:defRPr/>
            </a:pPr>
            <a:endParaRPr lang="en-US" sz="3200" dirty="0">
              <a:latin typeface="Trebuchet MS" pitchFamily="34" charset="0"/>
            </a:endParaRPr>
          </a:p>
          <a:p>
            <a:pPr indent="284163">
              <a:buFont typeface="Arial" pitchFamily="34" charset="0"/>
              <a:buChar char="•"/>
              <a:defRPr/>
            </a:pPr>
            <a:endParaRPr lang="en-US" sz="3200" dirty="0">
              <a:latin typeface="Trebuchet MS" pitchFamily="34" charset="0"/>
            </a:endParaRPr>
          </a:p>
          <a:p>
            <a:pPr indent="284163" algn="ctr">
              <a:defRPr/>
            </a:pPr>
            <a:r>
              <a:rPr lang="en-US" sz="3200" i="1" dirty="0">
                <a:solidFill>
                  <a:srgbClr val="C00000"/>
                </a:solidFill>
                <a:latin typeface="Trebuchet MS" pitchFamily="34" charset="0"/>
              </a:rPr>
              <a:t>Use them both!</a:t>
            </a:r>
          </a:p>
          <a:p>
            <a:pPr>
              <a:buFont typeface="Arial" pitchFamily="34" charset="0"/>
              <a:buChar char="•"/>
              <a:defRPr/>
            </a:pPr>
            <a:endParaRPr lang="en-US" sz="3200" dirty="0">
              <a:latin typeface="Trebuchet MS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67056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Review units:</a:t>
            </a:r>
            <a:endParaRPr lang="en-US" dirty="0"/>
          </a:p>
        </p:txBody>
      </p:sp>
      <p:sp>
        <p:nvSpPr>
          <p:cNvPr id="14338" name="TextBox 2"/>
          <p:cNvSpPr txBox="1">
            <a:spLocks noChangeArrowheads="1"/>
          </p:cNvSpPr>
          <p:nvPr/>
        </p:nvSpPr>
        <p:spPr bwMode="auto">
          <a:xfrm>
            <a:off x="228600" y="1371600"/>
            <a:ext cx="8305800" cy="440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200000"/>
              </a:lnSpc>
            </a:pPr>
            <a:r>
              <a:rPr lang="en-US" sz="2800" b="1">
                <a:latin typeface="Trebuchet MS" pitchFamily="34" charset="0"/>
              </a:rPr>
              <a:t>Velocity: </a:t>
            </a:r>
            <a:r>
              <a:rPr lang="en-US" sz="2800">
                <a:latin typeface="Trebuchet MS" pitchFamily="34" charset="0"/>
              </a:rPr>
              <a:t>m/s (distance over time)</a:t>
            </a:r>
          </a:p>
          <a:p>
            <a:pPr>
              <a:lnSpc>
                <a:spcPct val="200000"/>
              </a:lnSpc>
            </a:pPr>
            <a:r>
              <a:rPr lang="en-US" sz="2800" b="1">
                <a:latin typeface="Trebuchet MS" pitchFamily="34" charset="0"/>
              </a:rPr>
              <a:t>Position: </a:t>
            </a:r>
            <a:r>
              <a:rPr lang="en-US" sz="2800">
                <a:latin typeface="Trebuchet MS" pitchFamily="34" charset="0"/>
              </a:rPr>
              <a:t>m (distance)</a:t>
            </a:r>
          </a:p>
          <a:p>
            <a:pPr>
              <a:lnSpc>
                <a:spcPct val="200000"/>
              </a:lnSpc>
            </a:pPr>
            <a:r>
              <a:rPr lang="en-US" sz="2800" b="1">
                <a:latin typeface="Trebuchet MS" pitchFamily="34" charset="0"/>
              </a:rPr>
              <a:t>Acceleration: </a:t>
            </a:r>
            <a:r>
              <a:rPr lang="en-US" sz="2800">
                <a:latin typeface="Trebuchet MS" pitchFamily="34" charset="0"/>
              </a:rPr>
              <a:t>m/s</a:t>
            </a:r>
            <a:r>
              <a:rPr lang="en-US" sz="2800" baseline="30000">
                <a:latin typeface="Trebuchet MS" pitchFamily="34" charset="0"/>
              </a:rPr>
              <a:t>2</a:t>
            </a:r>
            <a:r>
              <a:rPr lang="en-US" sz="2800">
                <a:latin typeface="Trebuchet MS" pitchFamily="34" charset="0"/>
              </a:rPr>
              <a:t> (distance over time squared)</a:t>
            </a:r>
            <a:endParaRPr lang="en-US" sz="2800" baseline="30000">
              <a:latin typeface="Trebuchet MS" pitchFamily="34" charset="0"/>
            </a:endParaRPr>
          </a:p>
          <a:p>
            <a:pPr>
              <a:lnSpc>
                <a:spcPct val="200000"/>
              </a:lnSpc>
            </a:pPr>
            <a:r>
              <a:rPr lang="en-US" sz="2800" b="1">
                <a:latin typeface="Trebuchet MS" pitchFamily="34" charset="0"/>
              </a:rPr>
              <a:t>Mass: </a:t>
            </a:r>
            <a:r>
              <a:rPr lang="en-US" sz="2800">
                <a:latin typeface="Trebuchet MS" pitchFamily="34" charset="0"/>
              </a:rPr>
              <a:t>kg</a:t>
            </a:r>
            <a:endParaRPr lang="en-US" sz="2800" b="1">
              <a:latin typeface="Trebuchet MS" pitchFamily="34" charset="0"/>
            </a:endParaRPr>
          </a:p>
          <a:p>
            <a:pPr>
              <a:lnSpc>
                <a:spcPct val="200000"/>
              </a:lnSpc>
            </a:pPr>
            <a:r>
              <a:rPr lang="en-US" sz="2800" b="1">
                <a:latin typeface="Trebuchet MS" pitchFamily="34" charset="0"/>
              </a:rPr>
              <a:t>Force: </a:t>
            </a:r>
            <a:r>
              <a:rPr lang="en-US" sz="2800">
                <a:latin typeface="Trebuchet MS" pitchFamily="34" charset="0"/>
              </a:rPr>
              <a:t>N (mass x acceleration)</a:t>
            </a:r>
          </a:p>
        </p:txBody>
      </p:sp>
      <p:sp>
        <p:nvSpPr>
          <p:cNvPr id="14339" name="Text Box 4"/>
          <p:cNvSpPr txBox="1">
            <a:spLocks noChangeArrowheads="1"/>
          </p:cNvSpPr>
          <p:nvPr/>
        </p:nvSpPr>
        <p:spPr bwMode="auto">
          <a:xfrm rot="-1999935">
            <a:off x="5640388" y="1771650"/>
            <a:ext cx="36068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4000" b="1" i="1">
                <a:latin typeface="Cooper Black" pitchFamily="18" charset="0"/>
              </a:rPr>
              <a:t>MEMORIZE!!!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Left-Right Arrow 4"/>
          <p:cNvSpPr/>
          <p:nvPr/>
        </p:nvSpPr>
        <p:spPr>
          <a:xfrm>
            <a:off x="1143000" y="4572000"/>
            <a:ext cx="1981200" cy="457200"/>
          </a:xfrm>
          <a:prstGeom prst="leftRightArrow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670560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Energy:</a:t>
            </a:r>
            <a:endParaRPr lang="en-US" dirty="0"/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304800" y="1143000"/>
            <a:ext cx="8229600" cy="532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200" b="1">
                <a:latin typeface="Trebuchet MS" pitchFamily="34" charset="0"/>
              </a:rPr>
              <a:t>Ability to DO something</a:t>
            </a:r>
          </a:p>
          <a:p>
            <a:endParaRPr lang="en-US" sz="2400">
              <a:latin typeface="Trebuchet MS" pitchFamily="34" charset="0"/>
            </a:endParaRPr>
          </a:p>
          <a:p>
            <a:r>
              <a:rPr lang="en-US" sz="2400">
                <a:latin typeface="Trebuchet MS" pitchFamily="34" charset="0"/>
              </a:rPr>
              <a:t>Units: </a:t>
            </a:r>
            <a:r>
              <a:rPr lang="en-US" sz="2400" b="1">
                <a:latin typeface="Trebuchet MS" pitchFamily="34" charset="0"/>
              </a:rPr>
              <a:t>Joules</a:t>
            </a:r>
          </a:p>
          <a:p>
            <a:r>
              <a:rPr lang="en-US" sz="2400">
                <a:latin typeface="Trebuchet MS" pitchFamily="34" charset="0"/>
              </a:rPr>
              <a:t>	= N*m</a:t>
            </a:r>
          </a:p>
          <a:p>
            <a:r>
              <a:rPr lang="en-US" sz="2400">
                <a:latin typeface="Trebuchet MS" pitchFamily="34" charset="0"/>
              </a:rPr>
              <a:t>	= kg*m</a:t>
            </a:r>
            <a:r>
              <a:rPr lang="en-US" sz="2400" baseline="30000">
                <a:latin typeface="Trebuchet MS" pitchFamily="34" charset="0"/>
              </a:rPr>
              <a:t>2</a:t>
            </a:r>
            <a:r>
              <a:rPr lang="en-US" sz="2400">
                <a:latin typeface="Trebuchet MS" pitchFamily="34" charset="0"/>
              </a:rPr>
              <a:t>/s</a:t>
            </a:r>
            <a:r>
              <a:rPr lang="en-US" sz="2400" baseline="30000">
                <a:latin typeface="Trebuchet MS" pitchFamily="34" charset="0"/>
              </a:rPr>
              <a:t>2</a:t>
            </a:r>
          </a:p>
          <a:p>
            <a:endParaRPr lang="en-US" sz="2400">
              <a:latin typeface="Trebuchet MS" pitchFamily="34" charset="0"/>
            </a:endParaRPr>
          </a:p>
          <a:p>
            <a:pPr>
              <a:buFont typeface="Arial" charset="0"/>
              <a:buChar char="•"/>
            </a:pPr>
            <a:r>
              <a:rPr lang="en-US" sz="2400"/>
              <a:t> Energy is a </a:t>
            </a:r>
            <a:r>
              <a:rPr lang="en-US" sz="2400" b="1">
                <a:solidFill>
                  <a:srgbClr val="0070C0"/>
                </a:solidFill>
              </a:rPr>
              <a:t>scalar</a:t>
            </a:r>
            <a:r>
              <a:rPr lang="en-US" sz="2400"/>
              <a:t> quantity; it has no direction.</a:t>
            </a:r>
          </a:p>
          <a:p>
            <a:r>
              <a:rPr lang="en-US" sz="2400"/>
              <a:t>• Energy can be </a:t>
            </a:r>
            <a:r>
              <a:rPr lang="en-US" sz="2400" b="1">
                <a:solidFill>
                  <a:srgbClr val="591F4D"/>
                </a:solidFill>
              </a:rPr>
              <a:t>stored or used</a:t>
            </a:r>
            <a:r>
              <a:rPr lang="en-US" sz="2400"/>
              <a:t>.</a:t>
            </a:r>
            <a:endParaRPr lang="en-US" sz="3200" b="1"/>
          </a:p>
          <a:p>
            <a:r>
              <a:rPr lang="en-US" sz="2400"/>
              <a:t>• Energy can be </a:t>
            </a:r>
            <a:r>
              <a:rPr lang="en-US" sz="2400" b="1">
                <a:solidFill>
                  <a:srgbClr val="E36406"/>
                </a:solidFill>
              </a:rPr>
              <a:t>transferred (when it is used)</a:t>
            </a:r>
            <a:r>
              <a:rPr lang="en-US" sz="2400"/>
              <a:t>:</a:t>
            </a:r>
          </a:p>
          <a:p>
            <a:pPr lvl="1">
              <a:buFont typeface="Arial" charset="0"/>
              <a:buChar char="•"/>
            </a:pPr>
            <a:r>
              <a:rPr lang="en-US" sz="2400">
                <a:latin typeface="Trebuchet MS" pitchFamily="34" charset="0"/>
              </a:rPr>
              <a:t>  Motion (WORK!)</a:t>
            </a:r>
          </a:p>
          <a:p>
            <a:pPr lvl="1">
              <a:buFont typeface="Arial" charset="0"/>
              <a:buChar char="•"/>
            </a:pPr>
            <a:r>
              <a:rPr lang="en-US" sz="2400">
                <a:latin typeface="Trebuchet MS" pitchFamily="34" charset="0"/>
              </a:rPr>
              <a:t>  Light</a:t>
            </a:r>
          </a:p>
          <a:p>
            <a:pPr lvl="1">
              <a:buFont typeface="Arial" charset="0"/>
              <a:buChar char="•"/>
            </a:pPr>
            <a:r>
              <a:rPr lang="en-US" sz="2400">
                <a:latin typeface="Trebuchet MS" pitchFamily="34" charset="0"/>
              </a:rPr>
              <a:t>  Sound</a:t>
            </a:r>
          </a:p>
          <a:p>
            <a:pPr lvl="1">
              <a:buFont typeface="Arial" charset="0"/>
              <a:buChar char="•"/>
            </a:pPr>
            <a:r>
              <a:rPr lang="en-US" sz="2400">
                <a:latin typeface="Trebuchet MS" pitchFamily="34" charset="0"/>
              </a:rPr>
              <a:t>  Heat</a:t>
            </a:r>
          </a:p>
          <a:p>
            <a:pPr lvl="1">
              <a:buFont typeface="Arial" charset="0"/>
              <a:buChar char="•"/>
            </a:pPr>
            <a:r>
              <a:rPr lang="en-US" sz="2400">
                <a:latin typeface="Trebuchet MS" pitchFamily="34" charset="0"/>
              </a:rPr>
              <a:t>  Electricity</a:t>
            </a:r>
          </a:p>
        </p:txBody>
      </p:sp>
      <p:pic>
        <p:nvPicPr>
          <p:cNvPr id="16389" name="Picture 4"/>
          <p:cNvPicPr>
            <a:picLocks noChangeAspect="1" noChangeArrowheads="1"/>
          </p:cNvPicPr>
          <p:nvPr/>
        </p:nvPicPr>
        <p:blipFill>
          <a:blip r:embed="rId2" cstate="print"/>
          <a:srcRect l="29431" t="26016" b="21951"/>
          <a:stretch>
            <a:fillRect/>
          </a:stretch>
        </p:blipFill>
        <p:spPr bwMode="auto">
          <a:xfrm>
            <a:off x="3657600" y="4648200"/>
            <a:ext cx="4503738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1" name="Picture 7" descr="New Image"/>
          <p:cNvPicPr>
            <a:picLocks noChangeAspect="1" noChangeArrowheads="1"/>
          </p:cNvPicPr>
          <p:nvPr/>
        </p:nvPicPr>
        <p:blipFill>
          <a:blip r:embed="rId3" cstate="print"/>
          <a:srcRect t="20512" r="11111" b="7692"/>
          <a:stretch>
            <a:fillRect/>
          </a:stretch>
        </p:blipFill>
        <p:spPr bwMode="auto">
          <a:xfrm>
            <a:off x="5334000" y="152400"/>
            <a:ext cx="3113088" cy="3352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746760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Conservation of energy</a:t>
            </a:r>
            <a:endParaRPr lang="en-US" dirty="0"/>
          </a:p>
        </p:txBody>
      </p:sp>
      <p:sp>
        <p:nvSpPr>
          <p:cNvPr id="17410" name="Rectangle 2"/>
          <p:cNvSpPr>
            <a:spLocks noChangeArrowheads="1"/>
          </p:cNvSpPr>
          <p:nvPr/>
        </p:nvSpPr>
        <p:spPr bwMode="auto">
          <a:xfrm>
            <a:off x="762000" y="1447800"/>
            <a:ext cx="6629400" cy="175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600" b="1"/>
              <a:t>Energy can’t be created or destroyed—it is </a:t>
            </a:r>
            <a:r>
              <a:rPr lang="en-US" sz="3600" b="1" i="1"/>
              <a:t>conserved</a:t>
            </a:r>
            <a:r>
              <a:rPr lang="en-US" sz="3600" b="1"/>
              <a:t>.</a:t>
            </a:r>
          </a:p>
          <a:p>
            <a:pPr algn="ctr"/>
            <a:r>
              <a:rPr lang="en-US" sz="3600" b="1"/>
              <a:t>E</a:t>
            </a:r>
            <a:r>
              <a:rPr lang="en-US" sz="3600" b="1" baseline="-25000"/>
              <a:t>f</a:t>
            </a:r>
            <a:r>
              <a:rPr lang="en-US" sz="3600" b="1"/>
              <a:t>=E</a:t>
            </a:r>
            <a:r>
              <a:rPr lang="en-US" sz="3600" b="1" baseline="-25000"/>
              <a:t>i</a:t>
            </a: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152400" y="3505200"/>
            <a:ext cx="7924800" cy="3046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i="1">
                <a:latin typeface="Trebuchet MS" pitchFamily="34" charset="0"/>
              </a:rPr>
              <a:t>For now, we’re going to keep it simple: we’re only going to consider kinetic energy (KE) and potential energy (PE).</a:t>
            </a:r>
          </a:p>
          <a:p>
            <a:endParaRPr lang="en-US" sz="2400" i="1">
              <a:latin typeface="Trebuchet MS" pitchFamily="34" charset="0"/>
            </a:endParaRPr>
          </a:p>
          <a:p>
            <a:r>
              <a:rPr lang="en-US" sz="2400" i="1">
                <a:latin typeface="Trebuchet MS" pitchFamily="34" charset="0"/>
              </a:rPr>
              <a:t>Sometimes we’ll only consider “systems”, or only part of the picture:</a:t>
            </a:r>
          </a:p>
          <a:p>
            <a:pPr>
              <a:buFont typeface="Arial" charset="0"/>
              <a:buChar char="•"/>
            </a:pPr>
            <a:r>
              <a:rPr lang="en-US" sz="2400">
                <a:latin typeface="Trebuchet MS" pitchFamily="34" charset="0"/>
              </a:rPr>
              <a:t>  Your body</a:t>
            </a:r>
          </a:p>
          <a:p>
            <a:pPr>
              <a:buFont typeface="Arial" charset="0"/>
              <a:buChar char="•"/>
            </a:pPr>
            <a:r>
              <a:rPr lang="en-US" sz="2400">
                <a:latin typeface="Trebuchet MS" pitchFamily="34" charset="0"/>
              </a:rPr>
              <a:t>  The universe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allAtOnce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746760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Kinetic energy:</a:t>
            </a:r>
            <a:endParaRPr lang="en-US" dirty="0"/>
          </a:p>
        </p:txBody>
      </p:sp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381000" y="1295400"/>
            <a:ext cx="5562600" cy="429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 b="1">
                <a:latin typeface="Trebuchet MS" pitchFamily="34" charset="0"/>
              </a:rPr>
              <a:t>Energy of Motion:  KE = ½mv</a:t>
            </a:r>
            <a:r>
              <a:rPr lang="en-US" sz="2800" b="1" baseline="30000">
                <a:latin typeface="Trebuchet MS" pitchFamily="34" charset="0"/>
              </a:rPr>
              <a:t>2</a:t>
            </a:r>
          </a:p>
          <a:p>
            <a:endParaRPr lang="en-US" sz="2400">
              <a:latin typeface="Trebuchet MS" pitchFamily="34" charset="0"/>
            </a:endParaRPr>
          </a:p>
          <a:p>
            <a:r>
              <a:rPr lang="en-US" sz="2400">
                <a:latin typeface="Trebuchet MS" pitchFamily="34" charset="0"/>
              </a:rPr>
              <a:t>Example:</a:t>
            </a:r>
          </a:p>
          <a:p>
            <a:r>
              <a:rPr lang="en-US" sz="2400">
                <a:latin typeface="Trebuchet MS" pitchFamily="34" charset="0"/>
              </a:rPr>
              <a:t>A car with a mass of 2,000 kg is traveling at 60 m/s: what is its energy?</a:t>
            </a:r>
          </a:p>
          <a:p>
            <a:endParaRPr lang="en-US" sz="2400">
              <a:latin typeface="Trebuchet MS" pitchFamily="34" charset="0"/>
            </a:endParaRPr>
          </a:p>
          <a:p>
            <a:endParaRPr lang="en-US" sz="2400">
              <a:latin typeface="Trebuchet MS" pitchFamily="34" charset="0"/>
            </a:endParaRPr>
          </a:p>
          <a:p>
            <a:endParaRPr lang="en-US" sz="2400">
              <a:latin typeface="Trebuchet MS" pitchFamily="34" charset="0"/>
            </a:endParaRPr>
          </a:p>
          <a:p>
            <a:endParaRPr lang="en-US" sz="2400">
              <a:latin typeface="Trebuchet MS" pitchFamily="34" charset="0"/>
            </a:endParaRPr>
          </a:p>
          <a:p>
            <a:endParaRPr lang="en-US" sz="2400">
              <a:latin typeface="Trebuchet MS" pitchFamily="34" charset="0"/>
            </a:endParaRPr>
          </a:p>
          <a:p>
            <a:r>
              <a:rPr lang="en-US" sz="3200" b="1">
                <a:latin typeface="Trebuchet MS" pitchFamily="34" charset="0"/>
              </a:rPr>
              <a:t>Work = change in KE</a:t>
            </a:r>
            <a:endParaRPr lang="en-US" sz="2400" b="1">
              <a:latin typeface="Trebuchet MS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746760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Potential Energy:</a:t>
            </a:r>
            <a:endParaRPr lang="en-US" dirty="0"/>
          </a:p>
        </p:txBody>
      </p:sp>
      <p:sp>
        <p:nvSpPr>
          <p:cNvPr id="19458" name="TextBox 2"/>
          <p:cNvSpPr txBox="1">
            <a:spLocks noChangeArrowheads="1"/>
          </p:cNvSpPr>
          <p:nvPr/>
        </p:nvSpPr>
        <p:spPr bwMode="auto">
          <a:xfrm>
            <a:off x="381000" y="1295400"/>
            <a:ext cx="5562600" cy="2657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 b="1">
                <a:latin typeface="Trebuchet MS" pitchFamily="34" charset="0"/>
              </a:rPr>
              <a:t>Stored Energy:  PE</a:t>
            </a:r>
          </a:p>
          <a:p>
            <a:endParaRPr lang="en-US" sz="2800" b="1" baseline="30000">
              <a:latin typeface="Trebuchet MS" pitchFamily="34" charset="0"/>
            </a:endParaRPr>
          </a:p>
          <a:p>
            <a:r>
              <a:rPr lang="en-US" sz="2400">
                <a:latin typeface="Trebuchet MS" pitchFamily="34" charset="0"/>
              </a:rPr>
              <a:t>	</a:t>
            </a:r>
            <a:r>
              <a:rPr lang="en-US" sz="2400" b="1">
                <a:latin typeface="Trebuchet MS" pitchFamily="34" charset="0"/>
              </a:rPr>
              <a:t>Gravitational PE</a:t>
            </a:r>
            <a:r>
              <a:rPr lang="en-US" sz="2400">
                <a:latin typeface="Trebuchet MS" pitchFamily="34" charset="0"/>
              </a:rPr>
              <a:t>: </a:t>
            </a:r>
            <a:r>
              <a:rPr lang="en-US" sz="2400" b="1" i="1">
                <a:latin typeface="Trebuchet MS" pitchFamily="34" charset="0"/>
              </a:rPr>
              <a:t>PE = mgh</a:t>
            </a:r>
          </a:p>
          <a:p>
            <a:endParaRPr lang="en-US" sz="2400">
              <a:latin typeface="Trebuchet MS" pitchFamily="34" charset="0"/>
            </a:endParaRPr>
          </a:p>
          <a:p>
            <a:r>
              <a:rPr lang="en-US" sz="2400">
                <a:latin typeface="Trebuchet MS" pitchFamily="34" charset="0"/>
              </a:rPr>
              <a:t>Example:</a:t>
            </a:r>
          </a:p>
          <a:p>
            <a:r>
              <a:rPr lang="en-US" sz="2400">
                <a:latin typeface="Trebuchet MS" pitchFamily="34" charset="0"/>
              </a:rPr>
              <a:t>A ball with a mass of 2 kg is held 5 m above the ground: what is its energy?</a:t>
            </a: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457200" y="4876800"/>
            <a:ext cx="55626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i="1">
                <a:latin typeface="Trebuchet MS" pitchFamily="34" charset="0"/>
              </a:rPr>
              <a:t>If the ball is dropped, what is its speed when it hits the ground</a:t>
            </a:r>
            <a:r>
              <a:rPr lang="en-US" sz="2400">
                <a:latin typeface="Trebuchet MS" pitchFamily="34" charset="0"/>
              </a:rPr>
              <a:t>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allAtOnce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746760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Momentum:</a:t>
            </a:r>
            <a:endParaRPr lang="en-US" dirty="0"/>
          </a:p>
        </p:txBody>
      </p:sp>
      <p:sp>
        <p:nvSpPr>
          <p:cNvPr id="20482" name="TextBox 3"/>
          <p:cNvSpPr txBox="1">
            <a:spLocks noChangeArrowheads="1"/>
          </p:cNvSpPr>
          <p:nvPr/>
        </p:nvSpPr>
        <p:spPr bwMode="auto">
          <a:xfrm>
            <a:off x="228600" y="1371600"/>
            <a:ext cx="4724400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dirty="0">
                <a:latin typeface="Trebuchet MS" pitchFamily="34" charset="0"/>
              </a:rPr>
              <a:t>How hard it is to </a:t>
            </a:r>
            <a:r>
              <a:rPr lang="en-US" sz="2400" dirty="0" smtClean="0">
                <a:latin typeface="Trebuchet MS" pitchFamily="34" charset="0"/>
              </a:rPr>
              <a:t>stop a moving mass</a:t>
            </a:r>
            <a:endParaRPr lang="en-US" sz="2400" dirty="0">
              <a:latin typeface="Trebuchet MS" pitchFamily="34" charset="0"/>
            </a:endParaRPr>
          </a:p>
          <a:p>
            <a:endParaRPr lang="en-US" sz="2400" dirty="0">
              <a:latin typeface="Trebuchet MS" pitchFamily="34" charset="0"/>
            </a:endParaRPr>
          </a:p>
          <a:p>
            <a:r>
              <a:rPr lang="en-US" sz="2400" b="1" i="1" dirty="0">
                <a:latin typeface="Trebuchet MS" pitchFamily="34" charset="0"/>
              </a:rPr>
              <a:t>p</a:t>
            </a:r>
            <a:r>
              <a:rPr lang="en-US" sz="2400" i="1" dirty="0">
                <a:latin typeface="Trebuchet MS" pitchFamily="34" charset="0"/>
              </a:rPr>
              <a:t> = </a:t>
            </a:r>
            <a:r>
              <a:rPr lang="en-US" sz="2400" i="1" dirty="0" err="1">
                <a:latin typeface="Trebuchet MS" pitchFamily="34" charset="0"/>
              </a:rPr>
              <a:t>m</a:t>
            </a:r>
            <a:r>
              <a:rPr lang="en-US" sz="2400" b="1" i="1" dirty="0" err="1">
                <a:latin typeface="Trebuchet MS" pitchFamily="34" charset="0"/>
              </a:rPr>
              <a:t>v</a:t>
            </a:r>
            <a:r>
              <a:rPr lang="en-US" sz="2400" b="1" dirty="0">
                <a:latin typeface="Trebuchet MS" pitchFamily="34" charset="0"/>
              </a:rPr>
              <a:t> </a:t>
            </a:r>
            <a:endParaRPr lang="en-US" sz="2400" dirty="0">
              <a:latin typeface="Trebuchet MS" pitchFamily="34" charset="0"/>
            </a:endParaRPr>
          </a:p>
          <a:p>
            <a:r>
              <a:rPr lang="en-US" sz="2400" dirty="0">
                <a:latin typeface="Trebuchet MS" pitchFamily="34" charset="0"/>
              </a:rPr>
              <a:t>(vector quantity—why?)</a:t>
            </a:r>
          </a:p>
          <a:p>
            <a:endParaRPr lang="en-US" sz="2400" dirty="0">
              <a:latin typeface="Trebuchet MS" pitchFamily="34" charset="0"/>
            </a:endParaRPr>
          </a:p>
          <a:p>
            <a:r>
              <a:rPr lang="en-US" sz="2400" dirty="0">
                <a:latin typeface="Trebuchet MS" pitchFamily="34" charset="0"/>
              </a:rPr>
              <a:t>Units: kg*m/s—just like the equation!</a:t>
            </a:r>
          </a:p>
          <a:p>
            <a:endParaRPr lang="en-US" sz="2400" dirty="0">
              <a:latin typeface="Trebuchet MS" pitchFamily="34" charset="0"/>
            </a:endParaRP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76200" y="4876800"/>
            <a:ext cx="79248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i="1">
                <a:latin typeface="Trebuchet MS" pitchFamily="34" charset="0"/>
              </a:rPr>
              <a:t>What are we missing for this to look like units of Force?</a:t>
            </a:r>
          </a:p>
          <a:p>
            <a:endParaRPr lang="en-US" sz="2400">
              <a:latin typeface="Trebuchet MS" pitchFamily="34" charset="0"/>
            </a:endParaRPr>
          </a:p>
        </p:txBody>
      </p:sp>
      <p:pic>
        <p:nvPicPr>
          <p:cNvPr id="2048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29200" y="228600"/>
            <a:ext cx="3948113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allAtOnce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746760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Momentum:</a:t>
            </a:r>
            <a:endParaRPr lang="en-US" dirty="0"/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152400" y="3352800"/>
            <a:ext cx="4724400" cy="3046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US" sz="2400" dirty="0">
                <a:latin typeface="Trebuchet MS" pitchFamily="34" charset="0"/>
              </a:rPr>
              <a:t>Momentum also </a:t>
            </a:r>
            <a:r>
              <a:rPr lang="en-US" sz="2400" dirty="0">
                <a:solidFill>
                  <a:srgbClr val="0070C0"/>
                </a:solidFill>
                <a:latin typeface="Trebuchet MS" pitchFamily="34" charset="0"/>
              </a:rPr>
              <a:t>adds</a:t>
            </a:r>
            <a:r>
              <a:rPr lang="en-US" sz="2400" dirty="0">
                <a:latin typeface="Trebuchet MS" pitchFamily="34" charset="0"/>
              </a:rPr>
              <a:t>.  </a:t>
            </a:r>
          </a:p>
          <a:p>
            <a:pPr>
              <a:defRPr/>
            </a:pPr>
            <a:r>
              <a:rPr lang="en-US" sz="2400" dirty="0">
                <a:latin typeface="Trebuchet MS" pitchFamily="34" charset="0"/>
              </a:rPr>
              <a:t>Think of a pool table as your system.  If you have 2 balls moving, the 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  <a:latin typeface="Trebuchet MS" pitchFamily="34" charset="0"/>
              </a:rPr>
              <a:t>total momentum </a:t>
            </a:r>
            <a:r>
              <a:rPr lang="en-US" sz="2400" dirty="0">
                <a:latin typeface="Trebuchet MS" pitchFamily="34" charset="0"/>
              </a:rPr>
              <a:t>in the system is 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  <a:latin typeface="Trebuchet MS" pitchFamily="34" charset="0"/>
              </a:rPr>
              <a:t>m</a:t>
            </a:r>
            <a:r>
              <a:rPr lang="en-US" sz="2400" baseline="-25000" dirty="0">
                <a:solidFill>
                  <a:schemeClr val="accent6">
                    <a:lumMod val="75000"/>
                  </a:schemeClr>
                </a:solidFill>
                <a:latin typeface="Trebuchet MS" pitchFamily="34" charset="0"/>
              </a:rPr>
              <a:t>1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  <a:latin typeface="Trebuchet MS" pitchFamily="34" charset="0"/>
              </a:rPr>
              <a:t>v</a:t>
            </a:r>
            <a:r>
              <a:rPr lang="en-US" sz="2400" baseline="-25000" dirty="0">
                <a:solidFill>
                  <a:schemeClr val="accent6">
                    <a:lumMod val="75000"/>
                  </a:schemeClr>
                </a:solidFill>
                <a:latin typeface="Trebuchet MS" pitchFamily="34" charset="0"/>
              </a:rPr>
              <a:t>1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  <a:latin typeface="Trebuchet MS" pitchFamily="34" charset="0"/>
              </a:rPr>
              <a:t>+m</a:t>
            </a:r>
            <a:r>
              <a:rPr lang="en-US" sz="2400" baseline="-25000" dirty="0">
                <a:solidFill>
                  <a:schemeClr val="accent6">
                    <a:lumMod val="75000"/>
                  </a:schemeClr>
                </a:solidFill>
                <a:latin typeface="Trebuchet MS" pitchFamily="34" charset="0"/>
              </a:rPr>
              <a:t>2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  <a:latin typeface="Trebuchet MS" pitchFamily="34" charset="0"/>
              </a:rPr>
              <a:t>v</a:t>
            </a:r>
            <a:r>
              <a:rPr lang="en-US" sz="2400" baseline="-25000" dirty="0">
                <a:solidFill>
                  <a:schemeClr val="accent6">
                    <a:lumMod val="75000"/>
                  </a:schemeClr>
                </a:solidFill>
                <a:latin typeface="Trebuchet MS" pitchFamily="34" charset="0"/>
              </a:rPr>
              <a:t>2</a:t>
            </a:r>
            <a:r>
              <a:rPr lang="en-US" sz="2400" dirty="0">
                <a:latin typeface="Trebuchet MS" pitchFamily="34" charset="0"/>
              </a:rPr>
              <a:t>.  Consider the mass of each piece and how fast it is going.</a:t>
            </a:r>
          </a:p>
          <a:p>
            <a:pPr>
              <a:defRPr/>
            </a:pPr>
            <a:endParaRPr lang="en-US" sz="2400" dirty="0">
              <a:latin typeface="Trebuchet MS" pitchFamily="34" charset="0"/>
            </a:endParaRPr>
          </a:p>
        </p:txBody>
      </p:sp>
      <p:sp>
        <p:nvSpPr>
          <p:cNvPr id="21507" name="Rectangle 6"/>
          <p:cNvSpPr>
            <a:spLocks noChangeArrowheads="1"/>
          </p:cNvSpPr>
          <p:nvPr/>
        </p:nvSpPr>
        <p:spPr bwMode="auto">
          <a:xfrm>
            <a:off x="762000" y="1066800"/>
            <a:ext cx="6629400" cy="175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600" b="1"/>
              <a:t>Momentum is always </a:t>
            </a:r>
            <a:r>
              <a:rPr lang="en-US" sz="3600" b="1" i="1"/>
              <a:t>conserved</a:t>
            </a:r>
            <a:r>
              <a:rPr lang="en-US" sz="3600" b="1"/>
              <a:t>.</a:t>
            </a:r>
          </a:p>
          <a:p>
            <a:pPr algn="ctr"/>
            <a:r>
              <a:rPr lang="en-US" sz="3600" b="1"/>
              <a:t>p</a:t>
            </a:r>
            <a:r>
              <a:rPr lang="en-US" sz="3600" b="1" baseline="-25000"/>
              <a:t>f</a:t>
            </a:r>
            <a:r>
              <a:rPr lang="en-US" sz="3600" b="1"/>
              <a:t>=p</a:t>
            </a:r>
            <a:r>
              <a:rPr lang="en-US" sz="3600" b="1" baseline="-25000"/>
              <a:t>i</a:t>
            </a:r>
          </a:p>
        </p:txBody>
      </p:sp>
      <p:pic>
        <p:nvPicPr>
          <p:cNvPr id="2150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00600" y="3124200"/>
            <a:ext cx="3276600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1828800"/>
            <a:ext cx="4529138" cy="3217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746760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Momentum:</a:t>
            </a:r>
            <a:endParaRPr lang="en-US" dirty="0"/>
          </a:p>
        </p:txBody>
      </p:sp>
      <p:sp>
        <p:nvSpPr>
          <p:cNvPr id="22531" name="TextBox 3"/>
          <p:cNvSpPr txBox="1">
            <a:spLocks noChangeArrowheads="1"/>
          </p:cNvSpPr>
          <p:nvPr/>
        </p:nvSpPr>
        <p:spPr bwMode="auto">
          <a:xfrm>
            <a:off x="152400" y="1600200"/>
            <a:ext cx="79248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>
                <a:latin typeface="Trebuchet MS" pitchFamily="34" charset="0"/>
              </a:rPr>
              <a:t>Let’s think bumper cars:</a:t>
            </a:r>
          </a:p>
          <a:p>
            <a:endParaRPr lang="en-US" sz="2400">
              <a:latin typeface="Trebuchet MS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5800" y="2286000"/>
            <a:ext cx="3352800" cy="244767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2533" name="TextBox 6"/>
          <p:cNvSpPr txBox="1">
            <a:spLocks noChangeArrowheads="1"/>
          </p:cNvSpPr>
          <p:nvPr/>
        </p:nvSpPr>
        <p:spPr bwMode="auto">
          <a:xfrm>
            <a:off x="6019800" y="5029200"/>
            <a:ext cx="1331913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m = 400 kg</a:t>
            </a:r>
          </a:p>
          <a:p>
            <a:r>
              <a:rPr lang="en-US" b="1"/>
              <a:t>v</a:t>
            </a:r>
            <a:r>
              <a:rPr lang="en-US" b="1" baseline="-25000"/>
              <a:t>i</a:t>
            </a:r>
            <a:r>
              <a:rPr lang="en-US"/>
              <a:t> = 5 m/s</a:t>
            </a:r>
            <a:endParaRPr lang="en-US" b="1"/>
          </a:p>
        </p:txBody>
      </p:sp>
      <p:sp>
        <p:nvSpPr>
          <p:cNvPr id="22534" name="TextBox 7"/>
          <p:cNvSpPr txBox="1">
            <a:spLocks noChangeArrowheads="1"/>
          </p:cNvSpPr>
          <p:nvPr/>
        </p:nvSpPr>
        <p:spPr bwMode="auto">
          <a:xfrm>
            <a:off x="2057400" y="5029200"/>
            <a:ext cx="1331913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m = 500 kg</a:t>
            </a:r>
          </a:p>
          <a:p>
            <a:r>
              <a:rPr lang="en-US" b="1"/>
              <a:t>v</a:t>
            </a:r>
            <a:r>
              <a:rPr lang="en-US"/>
              <a:t> = 0 m/s</a:t>
            </a:r>
            <a:endParaRPr lang="en-US" b="1"/>
          </a:p>
        </p:txBody>
      </p:sp>
      <p:sp>
        <p:nvSpPr>
          <p:cNvPr id="22535" name="TextBox 8"/>
          <p:cNvSpPr txBox="1">
            <a:spLocks noChangeArrowheads="1"/>
          </p:cNvSpPr>
          <p:nvPr/>
        </p:nvSpPr>
        <p:spPr bwMode="auto">
          <a:xfrm>
            <a:off x="1219200" y="5791200"/>
            <a:ext cx="79248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>
                <a:latin typeface="Trebuchet MS" pitchFamily="34" charset="0"/>
              </a:rPr>
              <a:t>How fast is the red car going in the end? </a:t>
            </a:r>
          </a:p>
          <a:p>
            <a:endParaRPr lang="en-US" sz="2400">
              <a:latin typeface="Trebuchet MS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pulent">
  <a:themeElements>
    <a:clrScheme name="Opulent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Opulent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pulent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pulent">
    <a:dk1>
      <a:sysClr val="windowText" lastClr="000000"/>
    </a:dk1>
    <a:lt1>
      <a:sysClr val="window" lastClr="FFFFFF"/>
    </a:lt1>
    <a:dk2>
      <a:srgbClr val="B13F9A"/>
    </a:dk2>
    <a:lt2>
      <a:srgbClr val="F4E7ED"/>
    </a:lt2>
    <a:accent1>
      <a:srgbClr val="B83D68"/>
    </a:accent1>
    <a:accent2>
      <a:srgbClr val="AC66BB"/>
    </a:accent2>
    <a:accent3>
      <a:srgbClr val="DE6C36"/>
    </a:accent3>
    <a:accent4>
      <a:srgbClr val="F9B639"/>
    </a:accent4>
    <a:accent5>
      <a:srgbClr val="CF6DA4"/>
    </a:accent5>
    <a:accent6>
      <a:srgbClr val="FA8D3D"/>
    </a:accent6>
    <a:hlink>
      <a:srgbClr val="FFDE66"/>
    </a:hlink>
    <a:folHlink>
      <a:srgbClr val="D490C5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1159</TotalTime>
  <Words>414</Words>
  <Application>Microsoft Office PowerPoint</Application>
  <PresentationFormat>On-screen Show (4:3)</PresentationFormat>
  <Paragraphs>94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Opulent</vt:lpstr>
      <vt:lpstr>AcaDec</vt:lpstr>
      <vt:lpstr>Review units:</vt:lpstr>
      <vt:lpstr>Energy:</vt:lpstr>
      <vt:lpstr>Conservation of energy</vt:lpstr>
      <vt:lpstr>Kinetic energy:</vt:lpstr>
      <vt:lpstr>Potential Energy:</vt:lpstr>
      <vt:lpstr>Momentum:</vt:lpstr>
      <vt:lpstr>Momentum:</vt:lpstr>
      <vt:lpstr>Momentum:</vt:lpstr>
      <vt:lpstr>Inelastic collisions</vt:lpstr>
      <vt:lpstr>Momentum:</vt:lpstr>
      <vt:lpstr>Momentum:</vt:lpstr>
      <vt:lpstr>Combining Energy and momentum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AcaDec</dc:title>
  <dc:creator>Jennifer</dc:creator>
  <cp:lastModifiedBy>Jennifer</cp:lastModifiedBy>
  <cp:revision>21</cp:revision>
  <dcterms:created xsi:type="dcterms:W3CDTF">2011-09-07T20:38:06Z</dcterms:created>
  <dcterms:modified xsi:type="dcterms:W3CDTF">2011-11-14T20:08:05Z</dcterms:modified>
</cp:coreProperties>
</file>