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8" r:id="rId3"/>
    <p:sldId id="309" r:id="rId4"/>
    <p:sldId id="312" r:id="rId5"/>
    <p:sldId id="321" r:id="rId6"/>
    <p:sldId id="325" r:id="rId7"/>
    <p:sldId id="313" r:id="rId8"/>
    <p:sldId id="314" r:id="rId9"/>
    <p:sldId id="315" r:id="rId10"/>
    <p:sldId id="316" r:id="rId11"/>
    <p:sldId id="330" r:id="rId12"/>
    <p:sldId id="329" r:id="rId13"/>
    <p:sldId id="328" r:id="rId14"/>
    <p:sldId id="327" r:id="rId15"/>
    <p:sldId id="332" r:id="rId16"/>
    <p:sldId id="334" r:id="rId17"/>
    <p:sldId id="333" r:id="rId18"/>
    <p:sldId id="331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CACD36E-0A86-4DF1-A9F6-363B5A0682F8}" type="datetimeFigureOut">
              <a:rPr/>
              <a:pPr>
                <a:defRPr/>
              </a:pPr>
              <a:t>12/6/2011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52DFBCF-741E-408C-869C-48CE6A4E7BF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CBE91-40D8-4B59-AA0A-4DD5B5BACFC1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03887-6445-41D7-9479-F5FBE6A517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C8F41C-68B6-4CD6-A702-EA3E055235E5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258B8651-A52B-4DE9-A9AE-C2FD4760A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2AB2A-1FB5-49F8-BC4B-9A190A8B673A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FECF6-4156-4498-B1D1-949702D9B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7C59A29-CF19-47A6-93DA-A57094250213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F2B272-905B-4315-A37D-8ECF3292F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8C58E-17A7-46B5-82CA-62E5385A7559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E8C32-E13F-4249-9330-605360C63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6BE85-8E5D-4DD7-9673-5B088A9BC3FA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6D0D2-C75D-4292-AA36-4F437B83A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FC426-066D-48BB-9EA3-A1EA8DDDB3BD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E1E97-96DA-42D3-A2FC-77FC9F8D1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FAF63-B490-4082-8512-329CBB0074C6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B4C89-FD4E-4999-AA29-485A3CE69A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240AF-F6C2-4304-A5F9-8D98C2D7C7D9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2CDB9-556D-47AA-AAAC-590092758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FD3C1A-906F-4CAC-9258-778CF51439ED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887051-6EFF-4DDE-88A3-6CC714A62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99B4FCE-FE70-47E9-A3B9-87293BCC53AD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C03E7C8-3641-4648-88A8-22CDFDD5CB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5" r:id="rId2"/>
    <p:sldLayoutId id="2147483673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4" r:id="rId9"/>
    <p:sldLayoutId id="2147483671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ooper Black" pitchFamily="18" charset="0"/>
              </a:rPr>
              <a:t>AcaDec</a:t>
            </a:r>
            <a:endParaRPr lang="en-US" dirty="0">
              <a:latin typeface="Cooper Black" pitchFamily="18" charset="0"/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057400" y="1981200"/>
            <a:ext cx="64008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Cooper Black" pitchFamily="18" charset="0"/>
              </a:rPr>
              <a:t>Science w/ Ms. Hendryx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Cooper Black" pitchFamily="18" charset="0"/>
              </a:rPr>
              <a:t>12/6/11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Kirchhoff’s Rules:</a:t>
            </a:r>
            <a:endParaRPr lang="en-US" dirty="0"/>
          </a:p>
        </p:txBody>
      </p:sp>
      <p:sp>
        <p:nvSpPr>
          <p:cNvPr id="43010" name="TextBox 10"/>
          <p:cNvSpPr txBox="1">
            <a:spLocks noChangeArrowheads="1"/>
          </p:cNvSpPr>
          <p:nvPr/>
        </p:nvSpPr>
        <p:spPr bwMode="auto">
          <a:xfrm>
            <a:off x="685800" y="1219200"/>
            <a:ext cx="5281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Rules we live by in Circuit Land:</a:t>
            </a:r>
          </a:p>
        </p:txBody>
      </p:sp>
      <p:sp>
        <p:nvSpPr>
          <p:cNvPr id="43011" name="TextBox 20"/>
          <p:cNvSpPr txBox="1">
            <a:spLocks noChangeArrowheads="1"/>
          </p:cNvSpPr>
          <p:nvPr/>
        </p:nvSpPr>
        <p:spPr bwMode="auto">
          <a:xfrm>
            <a:off x="152400" y="1905000"/>
            <a:ext cx="8059738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en-US" sz="2800" b="1">
                <a:solidFill>
                  <a:srgbClr val="0000FF"/>
                </a:solidFill>
              </a:rPr>
              <a:t>The Junction Rule</a:t>
            </a:r>
            <a:r>
              <a:rPr lang="en-US" sz="2800"/>
              <a:t> </a:t>
            </a:r>
            <a:r>
              <a:rPr lang="en-US" sz="2800" i="1"/>
              <a:t>(Conservation of Charge):</a:t>
            </a:r>
          </a:p>
          <a:p>
            <a:pPr marL="514350" indent="-514350"/>
            <a:r>
              <a:rPr lang="en-US" sz="2800"/>
              <a:t>	When the circuit splits, so does the current.</a:t>
            </a:r>
          </a:p>
          <a:p>
            <a:pPr marL="514350" indent="-514350"/>
            <a:r>
              <a:rPr lang="en-US" sz="2800"/>
              <a:t>			</a:t>
            </a:r>
            <a:r>
              <a:rPr lang="en-US" sz="2800" b="1"/>
              <a:t>I</a:t>
            </a:r>
            <a:r>
              <a:rPr lang="en-US" sz="2800" b="1" baseline="-25000"/>
              <a:t>in</a:t>
            </a:r>
            <a:r>
              <a:rPr lang="en-US" sz="2800" b="1"/>
              <a:t> = I</a:t>
            </a:r>
            <a:r>
              <a:rPr lang="en-US" sz="2800" b="1" baseline="-25000"/>
              <a:t>1</a:t>
            </a:r>
            <a:r>
              <a:rPr lang="en-US" sz="2800" b="1"/>
              <a:t>+I</a:t>
            </a:r>
            <a:r>
              <a:rPr lang="en-US" sz="2800" b="1" baseline="-25000"/>
              <a:t>2</a:t>
            </a:r>
            <a:r>
              <a:rPr lang="en-US" sz="2800" b="1"/>
              <a:t>+…= I</a:t>
            </a:r>
            <a:r>
              <a:rPr lang="en-US" sz="2800" b="1" baseline="-25000"/>
              <a:t>out</a:t>
            </a:r>
          </a:p>
          <a:p>
            <a:pPr marL="514350" indent="-514350"/>
            <a:endParaRPr lang="en-US" sz="2800"/>
          </a:p>
          <a:p>
            <a:pPr marL="514350" indent="-514350"/>
            <a:r>
              <a:rPr lang="en-US" sz="2800"/>
              <a:t>	</a:t>
            </a:r>
            <a:r>
              <a:rPr lang="en-US" sz="2800" i="1"/>
              <a:t>It doesn’t have to split evenly!!!</a:t>
            </a:r>
            <a:endParaRPr lang="en-US" sz="2800"/>
          </a:p>
        </p:txBody>
      </p:sp>
      <p:cxnSp>
        <p:nvCxnSpPr>
          <p:cNvPr id="23" name="Straight Connector 22"/>
          <p:cNvCxnSpPr/>
          <p:nvPr/>
        </p:nvCxnSpPr>
        <p:spPr>
          <a:xfrm>
            <a:off x="609600" y="5257800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828800" y="4648200"/>
            <a:ext cx="10668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828800" y="5257800"/>
            <a:ext cx="10668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1752600" y="5181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228600" y="52578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1905000" y="5029200"/>
            <a:ext cx="304800" cy="196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828800" y="5257800"/>
            <a:ext cx="304800" cy="196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9" name="TextBox 37"/>
          <p:cNvSpPr txBox="1">
            <a:spLocks noChangeArrowheads="1"/>
          </p:cNvSpPr>
          <p:nvPr/>
        </p:nvSpPr>
        <p:spPr bwMode="auto">
          <a:xfrm>
            <a:off x="533400" y="4724400"/>
            <a:ext cx="44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in</a:t>
            </a:r>
            <a:endParaRPr lang="en-US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20" name="TextBox 38"/>
          <p:cNvSpPr txBox="1">
            <a:spLocks noChangeArrowheads="1"/>
          </p:cNvSpPr>
          <p:nvPr/>
        </p:nvSpPr>
        <p:spPr bwMode="auto">
          <a:xfrm>
            <a:off x="1981200" y="4419600"/>
            <a:ext cx="390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en-US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21" name="TextBox 39"/>
          <p:cNvSpPr txBox="1">
            <a:spLocks noChangeArrowheads="1"/>
          </p:cNvSpPr>
          <p:nvPr/>
        </p:nvSpPr>
        <p:spPr bwMode="auto">
          <a:xfrm>
            <a:off x="1905000" y="5562600"/>
            <a:ext cx="390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n-US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22" name="TextBox 40"/>
          <p:cNvSpPr txBox="1">
            <a:spLocks noChangeArrowheads="1"/>
          </p:cNvSpPr>
          <p:nvPr/>
        </p:nvSpPr>
        <p:spPr bwMode="auto">
          <a:xfrm>
            <a:off x="3429000" y="5029200"/>
            <a:ext cx="357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=</a:t>
            </a:r>
            <a:endParaRPr lang="en-US" baseline="-25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4267200"/>
            <a:ext cx="43672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4" name="TextBox 55"/>
          <p:cNvSpPr txBox="1">
            <a:spLocks noChangeArrowheads="1"/>
          </p:cNvSpPr>
          <p:nvPr/>
        </p:nvSpPr>
        <p:spPr bwMode="auto">
          <a:xfrm>
            <a:off x="2743200" y="5181600"/>
            <a:ext cx="390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Straight Arrow Connector 57"/>
          <p:cNvCxnSpPr>
            <a:stCxn id="29" idx="6"/>
          </p:cNvCxnSpPr>
          <p:nvPr/>
        </p:nvCxnSpPr>
        <p:spPr>
          <a:xfrm>
            <a:off x="1905000" y="52578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828800" y="5257800"/>
            <a:ext cx="106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4267200" y="52578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5181600" y="50292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5257800" y="54102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5400000" flipV="1">
            <a:off x="5372100" y="51816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31" name="TextBox 68"/>
          <p:cNvSpPr txBox="1">
            <a:spLocks noChangeArrowheads="1"/>
          </p:cNvSpPr>
          <p:nvPr/>
        </p:nvSpPr>
        <p:spPr bwMode="auto">
          <a:xfrm>
            <a:off x="4267200" y="4648200"/>
            <a:ext cx="44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in</a:t>
            </a:r>
            <a:endParaRPr lang="en-US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32" name="TextBox 69"/>
          <p:cNvSpPr txBox="1">
            <a:spLocks noChangeArrowheads="1"/>
          </p:cNvSpPr>
          <p:nvPr/>
        </p:nvSpPr>
        <p:spPr bwMode="auto">
          <a:xfrm>
            <a:off x="7315200" y="4800600"/>
            <a:ext cx="5508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out</a:t>
            </a:r>
            <a:endParaRPr lang="en-US" baseline="-25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3.46821E-7 L 0.13334 -3.46821E-7 " pathEditMode="relative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6012E-6 L 0.09166 -0.06658 " pathEditMode="relative" ptsTypes="AA">
                                      <p:cBhvr>
                                        <p:cTn id="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08092E-6 L 0.09167 0.0776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3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46821E-7 L 0.10833 -3.46821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46821E-7 L 0.075 -3.46821E-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67052E-7 L 3.33333E-6 -0.06659 " pathEditMode="relative" ptsTypes="AA">
                                      <p:cBhvr>
                                        <p:cTn id="2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89 -0.03884 L -0.00989 0.02775 " pathEditMode="relative" ptsTypes="AA">
                                      <p:cBhvr>
                                        <p:cTn id="2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-0.00555 L 0.02917 -0.00555 " pathEditMode="relative" ptsTypes="AA">
                                      <p:cBhvr>
                                        <p:cTn id="3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Kirchhoff’s Rules:</a:t>
            </a:r>
            <a:endParaRPr lang="en-US" dirty="0"/>
          </a:p>
        </p:txBody>
      </p:sp>
      <p:sp>
        <p:nvSpPr>
          <p:cNvPr id="44034" name="TextBox 10"/>
          <p:cNvSpPr txBox="1">
            <a:spLocks noChangeArrowheads="1"/>
          </p:cNvSpPr>
          <p:nvPr/>
        </p:nvSpPr>
        <p:spPr bwMode="auto">
          <a:xfrm>
            <a:off x="685800" y="1219200"/>
            <a:ext cx="5281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Rules we live by in Circuit Land:</a:t>
            </a:r>
          </a:p>
        </p:txBody>
      </p:sp>
      <p:sp>
        <p:nvSpPr>
          <p:cNvPr id="44035" name="TextBox 20"/>
          <p:cNvSpPr txBox="1">
            <a:spLocks noChangeArrowheads="1"/>
          </p:cNvSpPr>
          <p:nvPr/>
        </p:nvSpPr>
        <p:spPr bwMode="auto">
          <a:xfrm>
            <a:off x="152400" y="1905000"/>
            <a:ext cx="7924800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en-US" sz="2800" b="1">
                <a:solidFill>
                  <a:srgbClr val="FF0000"/>
                </a:solidFill>
              </a:rPr>
              <a:t>2.  The Loop Rule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 i="1"/>
              <a:t>(Conservation of Energy):</a:t>
            </a:r>
          </a:p>
          <a:p>
            <a:pPr marL="514350" indent="-514350"/>
            <a:r>
              <a:rPr lang="en-US" sz="2800"/>
              <a:t>	The total voltage difference across a closed circuit (loop) is zero.</a:t>
            </a:r>
          </a:p>
          <a:p>
            <a:pPr marL="514350" indent="-514350"/>
            <a:r>
              <a:rPr lang="en-US" sz="2800"/>
              <a:t>			</a:t>
            </a:r>
          </a:p>
          <a:p>
            <a:pPr marL="514350" indent="-514350"/>
            <a:r>
              <a:rPr lang="en-US" sz="2800" b="1"/>
              <a:t>		</a:t>
            </a:r>
            <a:r>
              <a:rPr lang="el-GR" sz="2800" b="1"/>
              <a:t> Δ</a:t>
            </a:r>
            <a:r>
              <a:rPr lang="en-US" sz="2800" b="1"/>
              <a:t>V</a:t>
            </a:r>
            <a:r>
              <a:rPr lang="en-US" sz="2800" b="1" baseline="-25000"/>
              <a:t>loop</a:t>
            </a:r>
            <a:r>
              <a:rPr lang="en-US" sz="2800" b="1"/>
              <a:t> = </a:t>
            </a:r>
            <a:r>
              <a:rPr lang="el-GR" sz="2800" b="1"/>
              <a:t>Δ</a:t>
            </a:r>
            <a:r>
              <a:rPr lang="en-US" sz="2800" b="1"/>
              <a:t>V</a:t>
            </a:r>
            <a:r>
              <a:rPr lang="en-US" sz="2800" b="1" baseline="-25000"/>
              <a:t>battery</a:t>
            </a:r>
            <a:r>
              <a:rPr lang="en-US" sz="2800" b="1"/>
              <a:t>+</a:t>
            </a:r>
            <a:r>
              <a:rPr lang="el-GR" sz="2800" b="1"/>
              <a:t>Δ</a:t>
            </a:r>
            <a:r>
              <a:rPr lang="en-US" sz="2800" b="1"/>
              <a:t>V</a:t>
            </a:r>
            <a:r>
              <a:rPr lang="en-US" sz="2800" b="1" baseline="-25000"/>
              <a:t>1</a:t>
            </a:r>
            <a:r>
              <a:rPr lang="en-US" sz="2800" b="1"/>
              <a:t>+</a:t>
            </a:r>
            <a:r>
              <a:rPr lang="el-GR" sz="2800" b="1"/>
              <a:t> Δ</a:t>
            </a:r>
            <a:r>
              <a:rPr lang="en-US" sz="2800" b="1"/>
              <a:t>V</a:t>
            </a:r>
            <a:r>
              <a:rPr lang="en-US" sz="2800" b="1" baseline="-25000"/>
              <a:t>2</a:t>
            </a:r>
            <a:r>
              <a:rPr lang="en-US" sz="2800" b="1"/>
              <a:t>+…= 0 </a:t>
            </a:r>
          </a:p>
          <a:p>
            <a:pPr marL="514350" indent="-514350"/>
            <a:endParaRPr lang="en-US" sz="2800" b="1"/>
          </a:p>
          <a:p>
            <a:pPr marL="514350" indent="-514350"/>
            <a:r>
              <a:rPr lang="en-US" sz="2400" i="1"/>
              <a:t>Treat every resistor as its own </a:t>
            </a:r>
            <a:r>
              <a:rPr lang="el-GR" sz="2400" b="1"/>
              <a:t>Δ</a:t>
            </a:r>
            <a:r>
              <a:rPr lang="en-US" sz="2400" b="1"/>
              <a:t>V</a:t>
            </a:r>
            <a:r>
              <a:rPr lang="en-US" sz="2400" i="1"/>
              <a:t>!!</a:t>
            </a:r>
            <a:endParaRPr lang="en-US" sz="2400" i="1" baseline="-25000"/>
          </a:p>
          <a:p>
            <a:pPr marL="514350" indent="-514350"/>
            <a:endParaRPr lang="en-US" sz="2800"/>
          </a:p>
        </p:txBody>
      </p:sp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394200"/>
            <a:ext cx="251460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Box 29"/>
          <p:cNvSpPr txBox="1">
            <a:spLocks noChangeArrowheads="1"/>
          </p:cNvSpPr>
          <p:nvPr/>
        </p:nvSpPr>
        <p:spPr bwMode="auto">
          <a:xfrm>
            <a:off x="8401050" y="5410200"/>
            <a:ext cx="59055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b="1"/>
              <a:t>Δ</a:t>
            </a:r>
            <a:r>
              <a:rPr lang="en-US" b="1"/>
              <a:t>V</a:t>
            </a:r>
            <a:r>
              <a:rPr lang="en-US" b="1" baseline="-25000"/>
              <a:t>2</a:t>
            </a:r>
            <a:endParaRPr lang="en-US"/>
          </a:p>
        </p:txBody>
      </p:sp>
      <p:sp>
        <p:nvSpPr>
          <p:cNvPr id="44038" name="Rectangle 30"/>
          <p:cNvSpPr>
            <a:spLocks noChangeArrowheads="1"/>
          </p:cNvSpPr>
          <p:nvPr/>
        </p:nvSpPr>
        <p:spPr bwMode="auto">
          <a:xfrm>
            <a:off x="7239000" y="4419600"/>
            <a:ext cx="59055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b="1"/>
              <a:t>Δ</a:t>
            </a:r>
            <a:r>
              <a:rPr lang="en-US" b="1"/>
              <a:t>V</a:t>
            </a:r>
            <a:r>
              <a:rPr lang="en-US" b="1" baseline="-25000"/>
              <a:t>1</a:t>
            </a:r>
            <a:endParaRPr lang="en-US"/>
          </a:p>
        </p:txBody>
      </p:sp>
      <p:sp>
        <p:nvSpPr>
          <p:cNvPr id="44039" name="Rectangle 32"/>
          <p:cNvSpPr>
            <a:spLocks noChangeArrowheads="1"/>
          </p:cNvSpPr>
          <p:nvPr/>
        </p:nvSpPr>
        <p:spPr bwMode="auto">
          <a:xfrm>
            <a:off x="7153275" y="6488113"/>
            <a:ext cx="590550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b="1"/>
              <a:t>Δ</a:t>
            </a:r>
            <a:r>
              <a:rPr lang="en-US" b="1"/>
              <a:t>V</a:t>
            </a:r>
            <a:r>
              <a:rPr lang="en-US" b="1" baseline="-25000"/>
              <a:t>3</a:t>
            </a:r>
            <a:endParaRPr lang="en-US"/>
          </a:p>
        </p:txBody>
      </p:sp>
      <p:sp>
        <p:nvSpPr>
          <p:cNvPr id="44040" name="Rectangle 34"/>
          <p:cNvSpPr>
            <a:spLocks noChangeArrowheads="1"/>
          </p:cNvSpPr>
          <p:nvPr/>
        </p:nvSpPr>
        <p:spPr bwMode="auto">
          <a:xfrm>
            <a:off x="5715000" y="5268913"/>
            <a:ext cx="787400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b="1"/>
              <a:t>Δ</a:t>
            </a:r>
            <a:r>
              <a:rPr lang="en-US" b="1"/>
              <a:t>V</a:t>
            </a:r>
            <a:r>
              <a:rPr lang="en-US" b="1" baseline="-25000"/>
              <a:t>batt</a:t>
            </a:r>
            <a:endParaRPr lang="en-US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905000" y="5562600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43" name="Freeform 42"/>
          <p:cNvSpPr/>
          <p:nvPr/>
        </p:nvSpPr>
        <p:spPr>
          <a:xfrm>
            <a:off x="2438400" y="5105400"/>
            <a:ext cx="419100" cy="449263"/>
          </a:xfrm>
          <a:custGeom>
            <a:avLst/>
            <a:gdLst>
              <a:gd name="connsiteX0" fmla="*/ 0 w 419725"/>
              <a:gd name="connsiteY0" fmla="*/ 0 h 449705"/>
              <a:gd name="connsiteX1" fmla="*/ 29980 w 419725"/>
              <a:gd name="connsiteY1" fmla="*/ 44971 h 449705"/>
              <a:gd name="connsiteX2" fmla="*/ 104931 w 419725"/>
              <a:gd name="connsiteY2" fmla="*/ 104931 h 449705"/>
              <a:gd name="connsiteX3" fmla="*/ 134912 w 419725"/>
              <a:gd name="connsiteY3" fmla="*/ 149902 h 449705"/>
              <a:gd name="connsiteX4" fmla="*/ 164892 w 419725"/>
              <a:gd name="connsiteY4" fmla="*/ 254833 h 449705"/>
              <a:gd name="connsiteX5" fmla="*/ 194872 w 419725"/>
              <a:gd name="connsiteY5" fmla="*/ 344774 h 449705"/>
              <a:gd name="connsiteX6" fmla="*/ 254833 w 419725"/>
              <a:gd name="connsiteY6" fmla="*/ 404735 h 449705"/>
              <a:gd name="connsiteX7" fmla="*/ 299803 w 419725"/>
              <a:gd name="connsiteY7" fmla="*/ 419725 h 449705"/>
              <a:gd name="connsiteX8" fmla="*/ 419725 w 419725"/>
              <a:gd name="connsiteY8" fmla="*/ 449705 h 44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725" h="449705">
                <a:moveTo>
                  <a:pt x="0" y="0"/>
                </a:moveTo>
                <a:cubicBezTo>
                  <a:pt x="9993" y="14990"/>
                  <a:pt x="18725" y="30903"/>
                  <a:pt x="29980" y="44971"/>
                </a:cubicBezTo>
                <a:cubicBezTo>
                  <a:pt x="54389" y="75483"/>
                  <a:pt x="71543" y="82673"/>
                  <a:pt x="104931" y="104931"/>
                </a:cubicBezTo>
                <a:cubicBezTo>
                  <a:pt x="114925" y="119921"/>
                  <a:pt x="126855" y="133788"/>
                  <a:pt x="134912" y="149902"/>
                </a:cubicBezTo>
                <a:cubicBezTo>
                  <a:pt x="147506" y="175091"/>
                  <a:pt x="157688" y="230819"/>
                  <a:pt x="164892" y="254833"/>
                </a:cubicBezTo>
                <a:cubicBezTo>
                  <a:pt x="173973" y="285102"/>
                  <a:pt x="172526" y="322428"/>
                  <a:pt x="194872" y="344774"/>
                </a:cubicBezTo>
                <a:cubicBezTo>
                  <a:pt x="214859" y="364761"/>
                  <a:pt x="228018" y="395797"/>
                  <a:pt x="254833" y="404735"/>
                </a:cubicBezTo>
                <a:cubicBezTo>
                  <a:pt x="269823" y="409732"/>
                  <a:pt x="284309" y="416626"/>
                  <a:pt x="299803" y="419725"/>
                </a:cubicBezTo>
                <a:cubicBezTo>
                  <a:pt x="419725" y="443709"/>
                  <a:pt x="378152" y="408132"/>
                  <a:pt x="419725" y="449705"/>
                </a:cubicBezTo>
              </a:path>
            </a:pathLst>
          </a:cu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3429000" y="5562600"/>
            <a:ext cx="390525" cy="179388"/>
          </a:xfrm>
          <a:custGeom>
            <a:avLst/>
            <a:gdLst>
              <a:gd name="connsiteX0" fmla="*/ 0 w 389744"/>
              <a:gd name="connsiteY0" fmla="*/ 0 h 179882"/>
              <a:gd name="connsiteX1" fmla="*/ 104931 w 389744"/>
              <a:gd name="connsiteY1" fmla="*/ 14990 h 179882"/>
              <a:gd name="connsiteX2" fmla="*/ 164892 w 389744"/>
              <a:gd name="connsiteY2" fmla="*/ 89941 h 179882"/>
              <a:gd name="connsiteX3" fmla="*/ 209862 w 389744"/>
              <a:gd name="connsiteY3" fmla="*/ 119922 h 179882"/>
              <a:gd name="connsiteX4" fmla="*/ 344774 w 389744"/>
              <a:gd name="connsiteY4" fmla="*/ 164892 h 179882"/>
              <a:gd name="connsiteX5" fmla="*/ 389744 w 389744"/>
              <a:gd name="connsiteY5" fmla="*/ 179882 h 17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744" h="179882">
                <a:moveTo>
                  <a:pt x="0" y="0"/>
                </a:moveTo>
                <a:cubicBezTo>
                  <a:pt x="34977" y="4997"/>
                  <a:pt x="71412" y="3817"/>
                  <a:pt x="104931" y="14990"/>
                </a:cubicBezTo>
                <a:cubicBezTo>
                  <a:pt x="127183" y="22407"/>
                  <a:pt x="153163" y="78212"/>
                  <a:pt x="164892" y="89941"/>
                </a:cubicBezTo>
                <a:cubicBezTo>
                  <a:pt x="177631" y="102680"/>
                  <a:pt x="193399" y="112605"/>
                  <a:pt x="209862" y="119922"/>
                </a:cubicBezTo>
                <a:cubicBezTo>
                  <a:pt x="209867" y="119924"/>
                  <a:pt x="322286" y="157396"/>
                  <a:pt x="344774" y="164892"/>
                </a:cubicBezTo>
                <a:lnTo>
                  <a:pt x="389744" y="179882"/>
                </a:lnTo>
              </a:path>
            </a:pathLst>
          </a:cu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343400" y="5791200"/>
            <a:ext cx="527050" cy="614363"/>
          </a:xfrm>
          <a:custGeom>
            <a:avLst/>
            <a:gdLst>
              <a:gd name="connsiteX0" fmla="*/ 0 w 527428"/>
              <a:gd name="connsiteY0" fmla="*/ 0 h 614596"/>
              <a:gd name="connsiteX1" fmla="*/ 89941 w 527428"/>
              <a:gd name="connsiteY1" fmla="*/ 59960 h 614596"/>
              <a:gd name="connsiteX2" fmla="*/ 134912 w 527428"/>
              <a:gd name="connsiteY2" fmla="*/ 89941 h 614596"/>
              <a:gd name="connsiteX3" fmla="*/ 179882 w 527428"/>
              <a:gd name="connsiteY3" fmla="*/ 104931 h 614596"/>
              <a:gd name="connsiteX4" fmla="*/ 194872 w 527428"/>
              <a:gd name="connsiteY4" fmla="*/ 149901 h 614596"/>
              <a:gd name="connsiteX5" fmla="*/ 239843 w 527428"/>
              <a:gd name="connsiteY5" fmla="*/ 194872 h 614596"/>
              <a:gd name="connsiteX6" fmla="*/ 284813 w 527428"/>
              <a:gd name="connsiteY6" fmla="*/ 254832 h 614596"/>
              <a:gd name="connsiteX7" fmla="*/ 344774 w 527428"/>
              <a:gd name="connsiteY7" fmla="*/ 344773 h 614596"/>
              <a:gd name="connsiteX8" fmla="*/ 374754 w 527428"/>
              <a:gd name="connsiteY8" fmla="*/ 389744 h 614596"/>
              <a:gd name="connsiteX9" fmla="*/ 464695 w 527428"/>
              <a:gd name="connsiteY9" fmla="*/ 509665 h 614596"/>
              <a:gd name="connsiteX10" fmla="*/ 494675 w 527428"/>
              <a:gd name="connsiteY10" fmla="*/ 554636 h 614596"/>
              <a:gd name="connsiteX11" fmla="*/ 524656 w 527428"/>
              <a:gd name="connsiteY11" fmla="*/ 614596 h 614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7428" h="614596">
                <a:moveTo>
                  <a:pt x="0" y="0"/>
                </a:moveTo>
                <a:lnTo>
                  <a:pt x="89941" y="59960"/>
                </a:lnTo>
                <a:cubicBezTo>
                  <a:pt x="104931" y="69954"/>
                  <a:pt x="117820" y="84244"/>
                  <a:pt x="134912" y="89941"/>
                </a:cubicBezTo>
                <a:lnTo>
                  <a:pt x="179882" y="104931"/>
                </a:lnTo>
                <a:cubicBezTo>
                  <a:pt x="184879" y="119921"/>
                  <a:pt x="186107" y="136754"/>
                  <a:pt x="194872" y="149901"/>
                </a:cubicBezTo>
                <a:cubicBezTo>
                  <a:pt x="206631" y="167540"/>
                  <a:pt x="226047" y="178776"/>
                  <a:pt x="239843" y="194872"/>
                </a:cubicBezTo>
                <a:cubicBezTo>
                  <a:pt x="256102" y="213841"/>
                  <a:pt x="270486" y="234365"/>
                  <a:pt x="284813" y="254832"/>
                </a:cubicBezTo>
                <a:cubicBezTo>
                  <a:pt x="305476" y="284350"/>
                  <a:pt x="324787" y="314793"/>
                  <a:pt x="344774" y="344773"/>
                </a:cubicBezTo>
                <a:cubicBezTo>
                  <a:pt x="354767" y="359763"/>
                  <a:pt x="362015" y="377005"/>
                  <a:pt x="374754" y="389744"/>
                </a:cubicBezTo>
                <a:cubicBezTo>
                  <a:pt x="430213" y="445202"/>
                  <a:pt x="396896" y="407965"/>
                  <a:pt x="464695" y="509665"/>
                </a:cubicBezTo>
                <a:lnTo>
                  <a:pt x="494675" y="554636"/>
                </a:lnTo>
                <a:cubicBezTo>
                  <a:pt x="527428" y="603765"/>
                  <a:pt x="524656" y="581590"/>
                  <a:pt x="524656" y="614596"/>
                </a:cubicBezTo>
              </a:path>
            </a:pathLst>
          </a:cu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569913" y="5216525"/>
            <a:ext cx="1123950" cy="1228725"/>
          </a:xfrm>
          <a:custGeom>
            <a:avLst/>
            <a:gdLst>
              <a:gd name="connsiteX0" fmla="*/ 0 w 1124263"/>
              <a:gd name="connsiteY0" fmla="*/ 0 h 1229193"/>
              <a:gd name="connsiteX1" fmla="*/ 74951 w 1124263"/>
              <a:gd name="connsiteY1" fmla="*/ 59961 h 1229193"/>
              <a:gd name="connsiteX2" fmla="*/ 119922 w 1124263"/>
              <a:gd name="connsiteY2" fmla="*/ 89941 h 1229193"/>
              <a:gd name="connsiteX3" fmla="*/ 209863 w 1124263"/>
              <a:gd name="connsiteY3" fmla="*/ 119921 h 1229193"/>
              <a:gd name="connsiteX4" fmla="*/ 314794 w 1124263"/>
              <a:gd name="connsiteY4" fmla="*/ 239843 h 1229193"/>
              <a:gd name="connsiteX5" fmla="*/ 314794 w 1124263"/>
              <a:gd name="connsiteY5" fmla="*/ 239843 h 1229193"/>
              <a:gd name="connsiteX6" fmla="*/ 419725 w 1124263"/>
              <a:gd name="connsiteY6" fmla="*/ 389744 h 1229193"/>
              <a:gd name="connsiteX7" fmla="*/ 479685 w 1124263"/>
              <a:gd name="connsiteY7" fmla="*/ 509666 h 1229193"/>
              <a:gd name="connsiteX8" fmla="*/ 524656 w 1124263"/>
              <a:gd name="connsiteY8" fmla="*/ 569626 h 1229193"/>
              <a:gd name="connsiteX9" fmla="*/ 629587 w 1124263"/>
              <a:gd name="connsiteY9" fmla="*/ 734518 h 1229193"/>
              <a:gd name="connsiteX10" fmla="*/ 659567 w 1124263"/>
              <a:gd name="connsiteY10" fmla="*/ 779489 h 1229193"/>
              <a:gd name="connsiteX11" fmla="*/ 689548 w 1124263"/>
              <a:gd name="connsiteY11" fmla="*/ 809469 h 1229193"/>
              <a:gd name="connsiteX12" fmla="*/ 719528 w 1124263"/>
              <a:gd name="connsiteY12" fmla="*/ 899410 h 1229193"/>
              <a:gd name="connsiteX13" fmla="*/ 764499 w 1124263"/>
              <a:gd name="connsiteY13" fmla="*/ 989351 h 1229193"/>
              <a:gd name="connsiteX14" fmla="*/ 854440 w 1124263"/>
              <a:gd name="connsiteY14" fmla="*/ 1049312 h 1229193"/>
              <a:gd name="connsiteX15" fmla="*/ 899410 w 1124263"/>
              <a:gd name="connsiteY15" fmla="*/ 1064302 h 1229193"/>
              <a:gd name="connsiteX16" fmla="*/ 1019331 w 1124263"/>
              <a:gd name="connsiteY16" fmla="*/ 1154243 h 1229193"/>
              <a:gd name="connsiteX17" fmla="*/ 1034322 w 1124263"/>
              <a:gd name="connsiteY17" fmla="*/ 1199213 h 1229193"/>
              <a:gd name="connsiteX18" fmla="*/ 1124263 w 1124263"/>
              <a:gd name="connsiteY18" fmla="*/ 1229193 h 1229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24263" h="1229193">
                <a:moveTo>
                  <a:pt x="0" y="0"/>
                </a:moveTo>
                <a:cubicBezTo>
                  <a:pt x="50539" y="75808"/>
                  <a:pt x="2546" y="23759"/>
                  <a:pt x="74951" y="59961"/>
                </a:cubicBezTo>
                <a:cubicBezTo>
                  <a:pt x="91065" y="68018"/>
                  <a:pt x="103459" y="82624"/>
                  <a:pt x="119922" y="89941"/>
                </a:cubicBezTo>
                <a:cubicBezTo>
                  <a:pt x="148800" y="102776"/>
                  <a:pt x="209863" y="119921"/>
                  <a:pt x="209863" y="119921"/>
                </a:cubicBezTo>
                <a:cubicBezTo>
                  <a:pt x="259441" y="194290"/>
                  <a:pt x="227104" y="152153"/>
                  <a:pt x="314794" y="239843"/>
                </a:cubicBezTo>
                <a:lnTo>
                  <a:pt x="314794" y="239843"/>
                </a:lnTo>
                <a:cubicBezTo>
                  <a:pt x="342994" y="277443"/>
                  <a:pt x="401272" y="352837"/>
                  <a:pt x="419725" y="389744"/>
                </a:cubicBezTo>
                <a:cubicBezTo>
                  <a:pt x="439712" y="429718"/>
                  <a:pt x="452869" y="473913"/>
                  <a:pt x="479685" y="509666"/>
                </a:cubicBezTo>
                <a:cubicBezTo>
                  <a:pt x="494675" y="529653"/>
                  <a:pt x="513483" y="547280"/>
                  <a:pt x="524656" y="569626"/>
                </a:cubicBezTo>
                <a:cubicBezTo>
                  <a:pt x="610235" y="740782"/>
                  <a:pt x="527764" y="700577"/>
                  <a:pt x="629587" y="734518"/>
                </a:cubicBezTo>
                <a:cubicBezTo>
                  <a:pt x="639580" y="749508"/>
                  <a:pt x="648312" y="765421"/>
                  <a:pt x="659567" y="779489"/>
                </a:cubicBezTo>
                <a:cubicBezTo>
                  <a:pt x="668396" y="790525"/>
                  <a:pt x="683228" y="796828"/>
                  <a:pt x="689548" y="809469"/>
                </a:cubicBezTo>
                <a:cubicBezTo>
                  <a:pt x="703681" y="837735"/>
                  <a:pt x="709535" y="869430"/>
                  <a:pt x="719528" y="899410"/>
                </a:cubicBezTo>
                <a:cubicBezTo>
                  <a:pt x="730221" y="931489"/>
                  <a:pt x="737149" y="965420"/>
                  <a:pt x="764499" y="989351"/>
                </a:cubicBezTo>
                <a:cubicBezTo>
                  <a:pt x="791616" y="1013078"/>
                  <a:pt x="820257" y="1037918"/>
                  <a:pt x="854440" y="1049312"/>
                </a:cubicBezTo>
                <a:lnTo>
                  <a:pt x="899410" y="1064302"/>
                </a:lnTo>
                <a:cubicBezTo>
                  <a:pt x="985534" y="1150426"/>
                  <a:pt x="940842" y="1128080"/>
                  <a:pt x="1019331" y="1154243"/>
                </a:cubicBezTo>
                <a:cubicBezTo>
                  <a:pt x="1024328" y="1169233"/>
                  <a:pt x="1021464" y="1190029"/>
                  <a:pt x="1034322" y="1199213"/>
                </a:cubicBezTo>
                <a:cubicBezTo>
                  <a:pt x="1060038" y="1217581"/>
                  <a:pt x="1124263" y="1229193"/>
                  <a:pt x="1124263" y="1229193"/>
                </a:cubicBezTo>
              </a:path>
            </a:pathLst>
          </a:cu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2971800" y="5562600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962400" y="5562600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752600" y="1600200"/>
            <a:ext cx="16764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b="1" dirty="0">
                <a:solidFill>
                  <a:schemeClr val="tx1"/>
                </a:solidFill>
              </a:rPr>
              <a:t>Δ</a:t>
            </a:r>
            <a:r>
              <a:rPr lang="en-US" sz="3200" b="1" dirty="0">
                <a:solidFill>
                  <a:schemeClr val="tx1"/>
                </a:solidFill>
              </a:rPr>
              <a:t>V = IR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059" name="TextBox 10"/>
          <p:cNvSpPr txBox="1">
            <a:spLocks noChangeArrowheads="1"/>
          </p:cNvSpPr>
          <p:nvPr/>
        </p:nvSpPr>
        <p:spPr bwMode="auto">
          <a:xfrm>
            <a:off x="4572000" y="1600200"/>
            <a:ext cx="1054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R = ?</a:t>
            </a:r>
          </a:p>
        </p:txBody>
      </p:sp>
      <p:sp>
        <p:nvSpPr>
          <p:cNvPr id="45060" name="TextBox 20"/>
          <p:cNvSpPr txBox="1">
            <a:spLocks noChangeArrowheads="1"/>
          </p:cNvSpPr>
          <p:nvPr/>
        </p:nvSpPr>
        <p:spPr bwMode="auto">
          <a:xfrm>
            <a:off x="838200" y="2819400"/>
            <a:ext cx="50736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R = the “equivalent resistance”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</a:t>
            </a:r>
            <a:endParaRPr lang="en-US" dirty="0"/>
          </a:p>
        </p:txBody>
      </p:sp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124200"/>
            <a:ext cx="31623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752600" y="1600200"/>
            <a:ext cx="16764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b="1" dirty="0">
                <a:solidFill>
                  <a:schemeClr val="tx1"/>
                </a:solidFill>
              </a:rPr>
              <a:t>Δ</a:t>
            </a:r>
            <a:r>
              <a:rPr lang="en-US" sz="3200" b="1" dirty="0">
                <a:solidFill>
                  <a:schemeClr val="tx1"/>
                </a:solidFill>
              </a:rPr>
              <a:t>V = IR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6084" name="TextBox 10"/>
          <p:cNvSpPr txBox="1">
            <a:spLocks noChangeArrowheads="1"/>
          </p:cNvSpPr>
          <p:nvPr/>
        </p:nvSpPr>
        <p:spPr bwMode="auto">
          <a:xfrm>
            <a:off x="4572000" y="1600200"/>
            <a:ext cx="1054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R = ?</a:t>
            </a:r>
          </a:p>
        </p:txBody>
      </p:sp>
      <p:sp>
        <p:nvSpPr>
          <p:cNvPr id="46085" name="TextBox 11"/>
          <p:cNvSpPr txBox="1">
            <a:spLocks noChangeArrowheads="1"/>
          </p:cNvSpPr>
          <p:nvPr/>
        </p:nvSpPr>
        <p:spPr bwMode="auto">
          <a:xfrm>
            <a:off x="533400" y="4343400"/>
            <a:ext cx="423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V</a:t>
            </a:r>
          </a:p>
        </p:txBody>
      </p:sp>
      <p:sp>
        <p:nvSpPr>
          <p:cNvPr id="46086" name="TextBox 12"/>
          <p:cNvSpPr txBox="1">
            <a:spLocks noChangeArrowheads="1"/>
          </p:cNvSpPr>
          <p:nvPr/>
        </p:nvSpPr>
        <p:spPr bwMode="auto">
          <a:xfrm>
            <a:off x="1295400" y="3124200"/>
            <a:ext cx="284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I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219200" y="36576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38600" y="2667000"/>
            <a:ext cx="36163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In </a:t>
            </a:r>
            <a:r>
              <a:rPr lang="en-US" sz="2800" i="1"/>
              <a:t>series</a:t>
            </a:r>
            <a:r>
              <a:rPr lang="en-US" sz="2800"/>
              <a:t>,</a:t>
            </a:r>
          </a:p>
          <a:p>
            <a:endParaRPr lang="en-US" sz="2800"/>
          </a:p>
          <a:p>
            <a:r>
              <a:rPr lang="en-US" sz="2800"/>
              <a:t>R = R</a:t>
            </a:r>
            <a:r>
              <a:rPr lang="en-US" sz="2800" baseline="-25000"/>
              <a:t>1</a:t>
            </a:r>
            <a:r>
              <a:rPr lang="en-US" sz="2800"/>
              <a:t> + R</a:t>
            </a:r>
            <a:r>
              <a:rPr lang="en-US" sz="2800" baseline="-25000"/>
              <a:t>2</a:t>
            </a:r>
            <a:r>
              <a:rPr lang="en-US" sz="2800"/>
              <a:t> + R</a:t>
            </a:r>
            <a:r>
              <a:rPr lang="en-US" sz="2800" baseline="-25000"/>
              <a:t>3</a:t>
            </a:r>
            <a:r>
              <a:rPr lang="en-US" sz="2800"/>
              <a:t> + …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2743200" y="57150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371600" y="57150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H="1">
            <a:off x="3390900" y="50673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819400" y="36576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93" name="TextBox 13"/>
          <p:cNvSpPr txBox="1">
            <a:spLocks noChangeArrowheads="1"/>
          </p:cNvSpPr>
          <p:nvPr/>
        </p:nvSpPr>
        <p:spPr bwMode="auto">
          <a:xfrm>
            <a:off x="3962400" y="5257800"/>
            <a:ext cx="399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 a closed loop, the voltages add, so</a:t>
            </a:r>
          </a:p>
          <a:p>
            <a:r>
              <a:rPr lang="en-US"/>
              <a:t>V = IR</a:t>
            </a:r>
            <a:r>
              <a:rPr lang="en-US" baseline="-25000"/>
              <a:t>1</a:t>
            </a:r>
            <a:r>
              <a:rPr lang="en-US"/>
              <a:t> + IR</a:t>
            </a:r>
            <a:r>
              <a:rPr lang="en-US" baseline="-25000"/>
              <a:t>2</a:t>
            </a:r>
            <a:r>
              <a:rPr lang="en-US"/>
              <a:t> + IR</a:t>
            </a:r>
            <a:r>
              <a:rPr lang="en-US" baseline="-25000"/>
              <a:t>3</a:t>
            </a:r>
            <a:r>
              <a:rPr lang="en-US"/>
              <a:t> +…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191000"/>
            <a:ext cx="45688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752600" y="1295400"/>
            <a:ext cx="16764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b="1" dirty="0">
                <a:solidFill>
                  <a:schemeClr val="tx1"/>
                </a:solidFill>
              </a:rPr>
              <a:t>Δ</a:t>
            </a:r>
            <a:r>
              <a:rPr lang="en-US" sz="3200" b="1" dirty="0">
                <a:solidFill>
                  <a:schemeClr val="tx1"/>
                </a:solidFill>
              </a:rPr>
              <a:t>V = IR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942" name="TextBox 10"/>
          <p:cNvSpPr txBox="1">
            <a:spLocks noChangeArrowheads="1"/>
          </p:cNvSpPr>
          <p:nvPr/>
        </p:nvSpPr>
        <p:spPr bwMode="auto">
          <a:xfrm>
            <a:off x="4495800" y="1219200"/>
            <a:ext cx="1054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R = ?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295400" y="44196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876800" y="2286000"/>
            <a:ext cx="34290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In </a:t>
            </a:r>
            <a:r>
              <a:rPr lang="en-US" sz="2800" i="1"/>
              <a:t>parallel</a:t>
            </a:r>
            <a:r>
              <a:rPr lang="en-US" sz="2800"/>
              <a:t>,</a:t>
            </a:r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r>
              <a:rPr lang="en-US" sz="2800"/>
              <a:t>(because the current is dividing)</a:t>
            </a:r>
          </a:p>
        </p:txBody>
      </p:sp>
      <p:sp>
        <p:nvSpPr>
          <p:cNvPr id="39945" name="TextBox 12"/>
          <p:cNvSpPr txBox="1">
            <a:spLocks noChangeArrowheads="1"/>
          </p:cNvSpPr>
          <p:nvPr/>
        </p:nvSpPr>
        <p:spPr bwMode="auto">
          <a:xfrm>
            <a:off x="1371600" y="3886200"/>
            <a:ext cx="284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I</a:t>
            </a: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4876800" y="2971800"/>
          <a:ext cx="3194050" cy="1014413"/>
        </p:xfrm>
        <a:graphic>
          <a:graphicData uri="http://schemas.openxmlformats.org/presentationml/2006/ole">
            <p:oleObj spid="_x0000_s39938" name="Equation" r:id="rId4" imgW="1358640" imgH="431640" progId="Equation.3">
              <p:embed/>
            </p:oleObj>
          </a:graphicData>
        </a:graphic>
      </p:graphicFrame>
      <p:cxnSp>
        <p:nvCxnSpPr>
          <p:cNvPr id="19" name="Straight Arrow Connector 18"/>
          <p:cNvCxnSpPr/>
          <p:nvPr/>
        </p:nvCxnSpPr>
        <p:spPr>
          <a:xfrm flipH="1">
            <a:off x="3657600" y="61722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1981200" y="52197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733800" y="44196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743200" y="44196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3924300" y="52197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3009900" y="52197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1752600" y="61722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743200" y="617220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286000" y="4221163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276600" y="422275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343400" y="4205288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267200" y="6096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276600" y="6096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86000" y="6096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38200" y="4191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09600" y="6019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28600" y="2057400"/>
            <a:ext cx="4441825" cy="20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In a closed loop, the voltages add to 0, so</a:t>
            </a:r>
          </a:p>
          <a:p>
            <a:pPr indent="28416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l-GR" dirty="0"/>
              <a:t>Δ</a:t>
            </a:r>
            <a:r>
              <a:rPr lang="en-US" dirty="0"/>
              <a:t>V = IR = I</a:t>
            </a:r>
            <a:r>
              <a:rPr lang="en-US" baseline="-25000" dirty="0"/>
              <a:t>1</a:t>
            </a:r>
            <a:r>
              <a:rPr lang="en-US" dirty="0"/>
              <a:t>R</a:t>
            </a:r>
            <a:r>
              <a:rPr lang="en-US" baseline="-25000" dirty="0"/>
              <a:t>1</a:t>
            </a:r>
            <a:r>
              <a:rPr lang="en-US" dirty="0"/>
              <a:t> = I</a:t>
            </a:r>
            <a:r>
              <a:rPr lang="en-US" baseline="-25000" dirty="0"/>
              <a:t>2</a:t>
            </a:r>
            <a:r>
              <a:rPr lang="en-US" dirty="0"/>
              <a:t>R</a:t>
            </a:r>
            <a:r>
              <a:rPr lang="en-US" baseline="-25000" dirty="0"/>
              <a:t>2</a:t>
            </a:r>
            <a:r>
              <a:rPr lang="en-US" dirty="0"/>
              <a:t> = I</a:t>
            </a:r>
            <a:r>
              <a:rPr lang="en-US" baseline="-25000" dirty="0"/>
              <a:t>3</a:t>
            </a:r>
            <a:r>
              <a:rPr lang="en-US" dirty="0"/>
              <a:t>R</a:t>
            </a:r>
            <a:r>
              <a:rPr lang="en-US" baseline="-25000" dirty="0"/>
              <a:t>3</a:t>
            </a:r>
            <a:endParaRPr lang="en-US" dirty="0"/>
          </a:p>
          <a:p>
            <a:pPr>
              <a:lnSpc>
                <a:spcPct val="150000"/>
              </a:lnSpc>
              <a:defRPr/>
            </a:pPr>
            <a:r>
              <a:rPr lang="en-US" dirty="0"/>
              <a:t>Currents add at junctions, so</a:t>
            </a:r>
          </a:p>
          <a:p>
            <a:pPr indent="28416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/>
              <a:t>I = I</a:t>
            </a:r>
            <a:r>
              <a:rPr lang="en-US" baseline="-25000" dirty="0"/>
              <a:t>1</a:t>
            </a:r>
            <a:r>
              <a:rPr lang="en-US" dirty="0"/>
              <a:t> + I</a:t>
            </a:r>
            <a:r>
              <a:rPr lang="en-US" baseline="-25000" dirty="0"/>
              <a:t>2</a:t>
            </a:r>
          </a:p>
          <a:p>
            <a:pPr indent="28416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/>
              <a:t>V/R = V/R</a:t>
            </a:r>
            <a:r>
              <a:rPr lang="en-US" baseline="-25000" dirty="0"/>
              <a:t>1</a:t>
            </a:r>
            <a:r>
              <a:rPr lang="en-US" dirty="0"/>
              <a:t> + V/R</a:t>
            </a:r>
            <a:r>
              <a:rPr lang="en-US" baseline="-25000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62000" y="1600200"/>
            <a:ext cx="21336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>
                <a:solidFill>
                  <a:schemeClr val="tx1"/>
                </a:solidFill>
              </a:rPr>
              <a:t>C = Q/</a:t>
            </a:r>
            <a:r>
              <a:rPr lang="el-GR" sz="2800" b="1">
                <a:solidFill>
                  <a:schemeClr val="tx1"/>
                </a:solidFill>
                <a:latin typeface="Arial" charset="0"/>
              </a:rPr>
              <a:t>Δ</a:t>
            </a:r>
            <a:r>
              <a:rPr lang="en-US" sz="2800" b="1">
                <a:solidFill>
                  <a:schemeClr val="tx1"/>
                </a:solidFill>
                <a:latin typeface="Arial" charset="0"/>
              </a:rPr>
              <a:t>V</a:t>
            </a:r>
            <a:endParaRPr lang="el-GR" sz="2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5301" name="TextBox 10"/>
          <p:cNvSpPr txBox="1">
            <a:spLocks noChangeArrowheads="1"/>
          </p:cNvSpPr>
          <p:nvPr/>
        </p:nvSpPr>
        <p:spPr bwMode="auto">
          <a:xfrm>
            <a:off x="5029200" y="1600200"/>
            <a:ext cx="20685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C</a:t>
            </a:r>
            <a:r>
              <a:rPr lang="en-US" sz="2000"/>
              <a:t> = Capacitance</a:t>
            </a:r>
          </a:p>
          <a:p>
            <a:r>
              <a:rPr lang="en-US" sz="2000" b="1"/>
              <a:t>Q</a:t>
            </a:r>
            <a:r>
              <a:rPr lang="en-US" sz="2000"/>
              <a:t> = charge</a:t>
            </a:r>
          </a:p>
          <a:p>
            <a:r>
              <a:rPr lang="el-GR" b="1"/>
              <a:t>Δ</a:t>
            </a:r>
            <a:r>
              <a:rPr lang="en-US" b="1"/>
              <a:t>V</a:t>
            </a:r>
            <a:r>
              <a:rPr lang="en-US" sz="2000"/>
              <a:t> =  Voltage</a:t>
            </a:r>
          </a:p>
        </p:txBody>
      </p:sp>
      <p:sp>
        <p:nvSpPr>
          <p:cNvPr id="55324" name="AutoShape 28"/>
          <p:cNvSpPr>
            <a:spLocks noChangeArrowheads="1"/>
          </p:cNvSpPr>
          <p:nvPr/>
        </p:nvSpPr>
        <p:spPr bwMode="auto">
          <a:xfrm>
            <a:off x="1066800" y="4419600"/>
            <a:ext cx="1371600" cy="1905000"/>
          </a:xfrm>
          <a:prstGeom prst="flowChartInputOutpu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25" name="AutoShape 29"/>
          <p:cNvSpPr>
            <a:spLocks noChangeArrowheads="1"/>
          </p:cNvSpPr>
          <p:nvPr/>
        </p:nvSpPr>
        <p:spPr bwMode="auto">
          <a:xfrm>
            <a:off x="1752600" y="4572000"/>
            <a:ext cx="1371600" cy="1905000"/>
          </a:xfrm>
          <a:prstGeom prst="flowChartInputOutpu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5326" name="Line 30"/>
          <p:cNvSpPr>
            <a:spLocks noChangeShapeType="1"/>
          </p:cNvSpPr>
          <p:nvPr/>
        </p:nvSpPr>
        <p:spPr bwMode="auto">
          <a:xfrm>
            <a:off x="1905000" y="4267200"/>
            <a:ext cx="762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27" name="Text Box 31"/>
          <p:cNvSpPr txBox="1">
            <a:spLocks noChangeArrowheads="1"/>
          </p:cNvSpPr>
          <p:nvPr/>
        </p:nvSpPr>
        <p:spPr bwMode="auto">
          <a:xfrm>
            <a:off x="2133600" y="3886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55328" name="Line 32"/>
          <p:cNvSpPr>
            <a:spLocks noChangeShapeType="1"/>
          </p:cNvSpPr>
          <p:nvPr/>
        </p:nvSpPr>
        <p:spPr bwMode="auto">
          <a:xfrm>
            <a:off x="2438400" y="55626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29" name="Line 33"/>
          <p:cNvSpPr>
            <a:spLocks noChangeShapeType="1"/>
          </p:cNvSpPr>
          <p:nvPr/>
        </p:nvSpPr>
        <p:spPr bwMode="auto">
          <a:xfrm>
            <a:off x="609600" y="533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31" name="Text Box 35"/>
          <p:cNvSpPr txBox="1">
            <a:spLocks noChangeArrowheads="1"/>
          </p:cNvSpPr>
          <p:nvPr/>
        </p:nvSpPr>
        <p:spPr bwMode="auto">
          <a:xfrm>
            <a:off x="2209800" y="60960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55332" name="Line 36"/>
          <p:cNvSpPr>
            <a:spLocks noChangeShapeType="1"/>
          </p:cNvSpPr>
          <p:nvPr/>
        </p:nvSpPr>
        <p:spPr bwMode="auto">
          <a:xfrm flipV="1">
            <a:off x="609600" y="3733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33" name="Line 37"/>
          <p:cNvSpPr>
            <a:spLocks noChangeShapeType="1"/>
          </p:cNvSpPr>
          <p:nvPr/>
        </p:nvSpPr>
        <p:spPr bwMode="auto">
          <a:xfrm>
            <a:off x="609600" y="3733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34" name="Line 38"/>
          <p:cNvSpPr>
            <a:spLocks noChangeShapeType="1"/>
          </p:cNvSpPr>
          <p:nvPr/>
        </p:nvSpPr>
        <p:spPr bwMode="auto">
          <a:xfrm flipV="1">
            <a:off x="4800600" y="37338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5335" name="Group 16"/>
          <p:cNvGrpSpPr>
            <a:grpSpLocks/>
          </p:cNvGrpSpPr>
          <p:nvPr/>
        </p:nvGrpSpPr>
        <p:grpSpPr bwMode="auto">
          <a:xfrm>
            <a:off x="3429000" y="3124200"/>
            <a:ext cx="1371600" cy="1066800"/>
            <a:chOff x="4876800" y="2590800"/>
            <a:chExt cx="1371600" cy="106650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5486400" y="2971694"/>
              <a:ext cx="0" cy="3808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638800" y="3085963"/>
              <a:ext cx="0" cy="2285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638800" y="3200231"/>
              <a:ext cx="609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876800" y="3200231"/>
              <a:ext cx="609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340" name="TextBox 13"/>
            <p:cNvSpPr txBox="1">
              <a:spLocks noChangeArrowheads="1"/>
            </p:cNvSpPr>
            <p:nvPr/>
          </p:nvSpPr>
          <p:spPr bwMode="auto">
            <a:xfrm>
              <a:off x="5383213" y="2590800"/>
              <a:ext cx="600075" cy="457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2400"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V</a:t>
              </a:r>
            </a:p>
          </p:txBody>
        </p:sp>
        <p:sp>
          <p:nvSpPr>
            <p:cNvPr id="55341" name="TextBox 14"/>
            <p:cNvSpPr txBox="1">
              <a:spLocks noChangeArrowheads="1"/>
            </p:cNvSpPr>
            <p:nvPr/>
          </p:nvSpPr>
          <p:spPr bwMode="auto">
            <a:xfrm>
              <a:off x="5181600" y="3200231"/>
              <a:ext cx="762000" cy="457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+    -</a:t>
              </a:r>
            </a:p>
          </p:txBody>
        </p:sp>
      </p:grpSp>
      <p:sp>
        <p:nvSpPr>
          <p:cNvPr id="55342" name="Rectangle 46"/>
          <p:cNvSpPr>
            <a:spLocks noChangeArrowheads="1"/>
          </p:cNvSpPr>
          <p:nvPr/>
        </p:nvSpPr>
        <p:spPr bwMode="auto">
          <a:xfrm>
            <a:off x="2514600" y="48768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5343" name="Rectangle 47"/>
          <p:cNvSpPr>
            <a:spLocks noChangeArrowheads="1"/>
          </p:cNvSpPr>
          <p:nvPr/>
        </p:nvSpPr>
        <p:spPr bwMode="auto">
          <a:xfrm>
            <a:off x="2209800" y="47244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5344" name="Rectangle 48"/>
          <p:cNvSpPr>
            <a:spLocks noChangeArrowheads="1"/>
          </p:cNvSpPr>
          <p:nvPr/>
        </p:nvSpPr>
        <p:spPr bwMode="auto">
          <a:xfrm>
            <a:off x="1981200" y="54864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5345" name="Rectangle 49"/>
          <p:cNvSpPr>
            <a:spLocks noChangeArrowheads="1"/>
          </p:cNvSpPr>
          <p:nvPr/>
        </p:nvSpPr>
        <p:spPr bwMode="auto">
          <a:xfrm>
            <a:off x="2514600" y="56388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5346" name="Rectangle 50"/>
          <p:cNvSpPr>
            <a:spLocks noChangeArrowheads="1"/>
          </p:cNvSpPr>
          <p:nvPr/>
        </p:nvSpPr>
        <p:spPr bwMode="auto">
          <a:xfrm>
            <a:off x="2209800" y="51816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5347" name="Rectangle 51"/>
          <p:cNvSpPr>
            <a:spLocks noChangeArrowheads="1"/>
          </p:cNvSpPr>
          <p:nvPr/>
        </p:nvSpPr>
        <p:spPr bwMode="auto">
          <a:xfrm>
            <a:off x="1447800" y="5715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5348" name="Rectangle 52"/>
          <p:cNvSpPr>
            <a:spLocks noChangeArrowheads="1"/>
          </p:cNvSpPr>
          <p:nvPr/>
        </p:nvSpPr>
        <p:spPr bwMode="auto">
          <a:xfrm>
            <a:off x="1295400" y="50292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5349" name="Rectangle 53"/>
          <p:cNvSpPr>
            <a:spLocks noChangeArrowheads="1"/>
          </p:cNvSpPr>
          <p:nvPr/>
        </p:nvSpPr>
        <p:spPr bwMode="auto">
          <a:xfrm>
            <a:off x="1371600" y="5334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5350" name="Rectangle 54"/>
          <p:cNvSpPr>
            <a:spLocks noChangeArrowheads="1"/>
          </p:cNvSpPr>
          <p:nvPr/>
        </p:nvSpPr>
        <p:spPr bwMode="auto">
          <a:xfrm>
            <a:off x="1676400" y="48768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5351" name="Rectangle 55"/>
          <p:cNvSpPr>
            <a:spLocks noChangeArrowheads="1"/>
          </p:cNvSpPr>
          <p:nvPr/>
        </p:nvSpPr>
        <p:spPr bwMode="auto">
          <a:xfrm>
            <a:off x="1447800" y="4572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5352" name="AutoShape 56"/>
          <p:cNvSpPr>
            <a:spLocks noChangeArrowheads="1"/>
          </p:cNvSpPr>
          <p:nvPr/>
        </p:nvSpPr>
        <p:spPr bwMode="auto">
          <a:xfrm>
            <a:off x="1600200" y="5257800"/>
            <a:ext cx="533400" cy="381000"/>
          </a:xfrm>
          <a:prstGeom prst="lightningBolt">
            <a:avLst/>
          </a:prstGeom>
          <a:solidFill>
            <a:schemeClr val="hlink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42" grpId="0"/>
      <p:bldP spid="55343" grpId="0"/>
      <p:bldP spid="55344" grpId="0"/>
      <p:bldP spid="55345" grpId="0"/>
      <p:bldP spid="55346" grpId="0"/>
      <p:bldP spid="55347" grpId="0"/>
      <p:bldP spid="55348" grpId="0"/>
      <p:bldP spid="55349" grpId="0"/>
      <p:bldP spid="55350" grpId="0"/>
      <p:bldP spid="55351" grpId="0"/>
      <p:bldP spid="553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62000" y="1600200"/>
            <a:ext cx="21336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>
                <a:solidFill>
                  <a:schemeClr val="tx1"/>
                </a:solidFill>
              </a:rPr>
              <a:t>C = Q/</a:t>
            </a:r>
            <a:r>
              <a:rPr lang="el-GR" sz="2800" b="1">
                <a:solidFill>
                  <a:schemeClr val="tx1"/>
                </a:solidFill>
                <a:latin typeface="Arial" charset="0"/>
              </a:rPr>
              <a:t>Δ</a:t>
            </a:r>
            <a:r>
              <a:rPr lang="en-US" sz="2800" b="1">
                <a:solidFill>
                  <a:schemeClr val="tx1"/>
                </a:solidFill>
                <a:latin typeface="Arial" charset="0"/>
              </a:rPr>
              <a:t>V</a:t>
            </a:r>
            <a:endParaRPr lang="el-GR" sz="2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1066800" y="4419600"/>
            <a:ext cx="1371600" cy="1905000"/>
          </a:xfrm>
          <a:prstGeom prst="flowChartInputOutpu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1752600" y="4572000"/>
            <a:ext cx="1371600" cy="1905000"/>
          </a:xfrm>
          <a:prstGeom prst="flowChartInputOutpu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1905000" y="4267200"/>
            <a:ext cx="762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2133600" y="3886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>
            <a:off x="2438400" y="55626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>
            <a:off x="609600" y="533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355" name="Text Box 11"/>
          <p:cNvSpPr txBox="1">
            <a:spLocks noChangeArrowheads="1"/>
          </p:cNvSpPr>
          <p:nvPr/>
        </p:nvSpPr>
        <p:spPr bwMode="auto">
          <a:xfrm>
            <a:off x="2209800" y="60960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V="1">
            <a:off x="609600" y="3733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>
            <a:off x="609600" y="3733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V="1">
            <a:off x="4800600" y="37338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7359" name="Group 16"/>
          <p:cNvGrpSpPr>
            <a:grpSpLocks/>
          </p:cNvGrpSpPr>
          <p:nvPr/>
        </p:nvGrpSpPr>
        <p:grpSpPr bwMode="auto">
          <a:xfrm>
            <a:off x="3429000" y="3124200"/>
            <a:ext cx="1371600" cy="1066800"/>
            <a:chOff x="4876800" y="2590800"/>
            <a:chExt cx="1371600" cy="106650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5486400" y="2971694"/>
              <a:ext cx="0" cy="3808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638800" y="3085963"/>
              <a:ext cx="0" cy="2285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638800" y="3200231"/>
              <a:ext cx="609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876800" y="3200231"/>
              <a:ext cx="609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364" name="TextBox 13"/>
            <p:cNvSpPr txBox="1">
              <a:spLocks noChangeArrowheads="1"/>
            </p:cNvSpPr>
            <p:nvPr/>
          </p:nvSpPr>
          <p:spPr bwMode="auto">
            <a:xfrm>
              <a:off x="5383213" y="2590800"/>
              <a:ext cx="600075" cy="457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2400"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V</a:t>
              </a:r>
            </a:p>
          </p:txBody>
        </p:sp>
        <p:sp>
          <p:nvSpPr>
            <p:cNvPr id="57365" name="TextBox 14"/>
            <p:cNvSpPr txBox="1">
              <a:spLocks noChangeArrowheads="1"/>
            </p:cNvSpPr>
            <p:nvPr/>
          </p:nvSpPr>
          <p:spPr bwMode="auto">
            <a:xfrm>
              <a:off x="5181600" y="3200231"/>
              <a:ext cx="762000" cy="457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+    -</a:t>
              </a:r>
            </a:p>
          </p:txBody>
        </p:sp>
      </p:grpSp>
      <p:sp>
        <p:nvSpPr>
          <p:cNvPr id="57366" name="Rectangle 22"/>
          <p:cNvSpPr>
            <a:spLocks noChangeArrowheads="1"/>
          </p:cNvSpPr>
          <p:nvPr/>
        </p:nvSpPr>
        <p:spPr bwMode="auto">
          <a:xfrm>
            <a:off x="2514600" y="48768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2209800" y="47244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1981200" y="54864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2514600" y="56388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7370" name="Rectangle 26"/>
          <p:cNvSpPr>
            <a:spLocks noChangeArrowheads="1"/>
          </p:cNvSpPr>
          <p:nvPr/>
        </p:nvSpPr>
        <p:spPr bwMode="auto">
          <a:xfrm>
            <a:off x="2209800" y="51816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7371" name="Rectangle 27"/>
          <p:cNvSpPr>
            <a:spLocks noChangeArrowheads="1"/>
          </p:cNvSpPr>
          <p:nvPr/>
        </p:nvSpPr>
        <p:spPr bwMode="auto">
          <a:xfrm>
            <a:off x="1447800" y="5715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7372" name="Rectangle 28"/>
          <p:cNvSpPr>
            <a:spLocks noChangeArrowheads="1"/>
          </p:cNvSpPr>
          <p:nvPr/>
        </p:nvSpPr>
        <p:spPr bwMode="auto">
          <a:xfrm>
            <a:off x="1295400" y="50292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7373" name="Rectangle 29"/>
          <p:cNvSpPr>
            <a:spLocks noChangeArrowheads="1"/>
          </p:cNvSpPr>
          <p:nvPr/>
        </p:nvSpPr>
        <p:spPr bwMode="auto">
          <a:xfrm>
            <a:off x="1371600" y="5334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7374" name="Rectangle 30"/>
          <p:cNvSpPr>
            <a:spLocks noChangeArrowheads="1"/>
          </p:cNvSpPr>
          <p:nvPr/>
        </p:nvSpPr>
        <p:spPr bwMode="auto">
          <a:xfrm>
            <a:off x="1676400" y="48768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1447800" y="4572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7376" name="AutoShape 32"/>
          <p:cNvSpPr>
            <a:spLocks noChangeArrowheads="1"/>
          </p:cNvSpPr>
          <p:nvPr/>
        </p:nvSpPr>
        <p:spPr bwMode="auto">
          <a:xfrm>
            <a:off x="1600200" y="5257800"/>
            <a:ext cx="533400" cy="381000"/>
          </a:xfrm>
          <a:prstGeom prst="lightningBolt">
            <a:avLst/>
          </a:prstGeom>
          <a:solidFill>
            <a:schemeClr val="hlink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9"/>
          <p:cNvSpPr/>
          <p:nvPr/>
        </p:nvSpPr>
        <p:spPr>
          <a:xfrm>
            <a:off x="685800" y="2286000"/>
            <a:ext cx="54102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>
                <a:solidFill>
                  <a:schemeClr val="tx1"/>
                </a:solidFill>
              </a:rPr>
              <a:t>E = (1/2)C(</a:t>
            </a:r>
            <a:r>
              <a:rPr lang="el-GR" sz="2800" b="1">
                <a:solidFill>
                  <a:schemeClr val="tx1"/>
                </a:solidFill>
                <a:latin typeface="Arial" charset="0"/>
              </a:rPr>
              <a:t>Δ</a:t>
            </a:r>
            <a:r>
              <a:rPr lang="en-US" sz="2800" b="1">
                <a:solidFill>
                  <a:schemeClr val="tx1"/>
                </a:solidFill>
                <a:latin typeface="Arial" charset="0"/>
              </a:rPr>
              <a:t>V)</a:t>
            </a:r>
            <a:r>
              <a:rPr lang="en-US" sz="2800" b="1" baseline="30000">
                <a:solidFill>
                  <a:schemeClr val="tx1"/>
                </a:solidFill>
                <a:latin typeface="Arial" charset="0"/>
              </a:rPr>
              <a:t>2</a:t>
            </a:r>
            <a:r>
              <a:rPr lang="en-US" sz="2800" b="1">
                <a:solidFill>
                  <a:schemeClr val="tx1"/>
                </a:solidFill>
                <a:latin typeface="Arial" charset="0"/>
              </a:rPr>
              <a:t> = (1/2)QV</a:t>
            </a:r>
            <a:endParaRPr lang="el-GR" sz="2800" b="1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57379" name="Object 35"/>
          <p:cNvGraphicFramePr>
            <a:graphicFrameLocks noChangeAspect="1"/>
          </p:cNvGraphicFramePr>
          <p:nvPr/>
        </p:nvGraphicFramePr>
        <p:xfrm>
          <a:off x="4867275" y="762000"/>
          <a:ext cx="2105025" cy="1133475"/>
        </p:xfrm>
        <a:graphic>
          <a:graphicData uri="http://schemas.openxmlformats.org/presentationml/2006/ole">
            <p:oleObj spid="_x0000_s57379" name="Equation" r:id="rId3" imgW="799920" imgH="431640" progId="Equation.3">
              <p:embed/>
            </p:oleObj>
          </a:graphicData>
        </a:graphic>
      </p:graphicFrame>
      <p:sp>
        <p:nvSpPr>
          <p:cNvPr id="57380" name="Rectangle 5"/>
          <p:cNvSpPr>
            <a:spLocks noChangeArrowheads="1"/>
          </p:cNvSpPr>
          <p:nvPr/>
        </p:nvSpPr>
        <p:spPr bwMode="auto">
          <a:xfrm>
            <a:off x="4724400" y="609600"/>
            <a:ext cx="2286000" cy="1295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81" name="Line 37"/>
          <p:cNvSpPr>
            <a:spLocks noChangeShapeType="1"/>
          </p:cNvSpPr>
          <p:nvPr/>
        </p:nvSpPr>
        <p:spPr bwMode="auto">
          <a:xfrm flipH="1" flipV="1">
            <a:off x="4876800" y="2819400"/>
            <a:ext cx="762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382" name="Text Box 38"/>
          <p:cNvSpPr txBox="1">
            <a:spLocks noChangeArrowheads="1"/>
          </p:cNvSpPr>
          <p:nvPr/>
        </p:nvSpPr>
        <p:spPr bwMode="auto">
          <a:xfrm>
            <a:off x="5181600" y="3733800"/>
            <a:ext cx="268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Only charge from 1 plate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6" grpId="0"/>
      <p:bldP spid="57367" grpId="0"/>
      <p:bldP spid="57368" grpId="0"/>
      <p:bldP spid="57369" grpId="0"/>
      <p:bldP spid="57370" grpId="0"/>
      <p:bldP spid="57371" grpId="0"/>
      <p:bldP spid="57372" grpId="0"/>
      <p:bldP spid="57373" grpId="0"/>
      <p:bldP spid="57374" grpId="0"/>
      <p:bldP spid="57375" grpId="0"/>
      <p:bldP spid="5737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62000" y="1600200"/>
            <a:ext cx="21336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>
                <a:solidFill>
                  <a:schemeClr val="tx1"/>
                </a:solidFill>
              </a:rPr>
              <a:t>C = </a:t>
            </a:r>
            <a:r>
              <a:rPr lang="el-GR" sz="3200" b="1">
                <a:solidFill>
                  <a:schemeClr val="tx1"/>
                </a:solidFill>
              </a:rPr>
              <a:t>ε</a:t>
            </a:r>
            <a:r>
              <a:rPr lang="en-US" sz="3200" b="1" baseline="-25000">
                <a:solidFill>
                  <a:schemeClr val="tx1"/>
                </a:solidFill>
              </a:rPr>
              <a:t>0</a:t>
            </a:r>
            <a:r>
              <a:rPr lang="en-US" sz="3200" b="1">
                <a:solidFill>
                  <a:schemeClr val="tx1"/>
                </a:solidFill>
              </a:rPr>
              <a:t>A/d</a:t>
            </a:r>
            <a:endParaRPr lang="el-GR" b="1">
              <a:solidFill>
                <a:schemeClr val="tx1"/>
              </a:solidFill>
            </a:endParaRPr>
          </a:p>
        </p:txBody>
      </p:sp>
      <p:sp>
        <p:nvSpPr>
          <p:cNvPr id="56324" name="TextBox 10"/>
          <p:cNvSpPr txBox="1">
            <a:spLocks noChangeArrowheads="1"/>
          </p:cNvSpPr>
          <p:nvPr/>
        </p:nvSpPr>
        <p:spPr bwMode="auto">
          <a:xfrm>
            <a:off x="3810000" y="1600200"/>
            <a:ext cx="3565525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C</a:t>
            </a:r>
            <a:r>
              <a:rPr lang="en-US" sz="2000"/>
              <a:t> = Capacitance</a:t>
            </a:r>
            <a:endParaRPr lang="en-US" sz="2000" b="1"/>
          </a:p>
          <a:p>
            <a:r>
              <a:rPr lang="el-GR" sz="2800" b="1"/>
              <a:t>ε</a:t>
            </a:r>
            <a:r>
              <a:rPr lang="en-US" sz="2800" b="1" baseline="-25000"/>
              <a:t>0</a:t>
            </a:r>
            <a:r>
              <a:rPr lang="en-US" sz="2800"/>
              <a:t> </a:t>
            </a:r>
            <a:r>
              <a:rPr lang="en-US" sz="2000"/>
              <a:t>=</a:t>
            </a:r>
            <a:r>
              <a:rPr lang="en-US" sz="2400"/>
              <a:t> </a:t>
            </a:r>
            <a:r>
              <a:rPr lang="en-US" sz="2000"/>
              <a:t>permittivity of free space</a:t>
            </a:r>
          </a:p>
          <a:p>
            <a:r>
              <a:rPr lang="en-US" sz="2000" b="1"/>
              <a:t>A</a:t>
            </a:r>
            <a:r>
              <a:rPr lang="en-US" sz="2000"/>
              <a:t> = Area</a:t>
            </a:r>
          </a:p>
          <a:p>
            <a:r>
              <a:rPr lang="en-US" sz="2000" b="1"/>
              <a:t>d</a:t>
            </a:r>
            <a:r>
              <a:rPr lang="en-US" sz="2000"/>
              <a:t> =  Separation Distance</a:t>
            </a: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1066800" y="4419600"/>
            <a:ext cx="1371600" cy="1905000"/>
          </a:xfrm>
          <a:prstGeom prst="flowChartInputOutpu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1752600" y="4572000"/>
            <a:ext cx="1371600" cy="1905000"/>
          </a:xfrm>
          <a:prstGeom prst="flowChartInputOutpu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1905000" y="4267200"/>
            <a:ext cx="762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2133600" y="3886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2438400" y="55626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>
            <a:off x="609600" y="533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2209800" y="60960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V="1">
            <a:off x="609600" y="3733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>
            <a:off x="609600" y="3733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V="1">
            <a:off x="4800600" y="37338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6335" name="Group 16"/>
          <p:cNvGrpSpPr>
            <a:grpSpLocks/>
          </p:cNvGrpSpPr>
          <p:nvPr/>
        </p:nvGrpSpPr>
        <p:grpSpPr bwMode="auto">
          <a:xfrm>
            <a:off x="3429000" y="3124200"/>
            <a:ext cx="1371600" cy="1066800"/>
            <a:chOff x="4876800" y="2590800"/>
            <a:chExt cx="1371600" cy="106650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5486400" y="2971694"/>
              <a:ext cx="0" cy="3808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638800" y="3085963"/>
              <a:ext cx="0" cy="2285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638800" y="3200231"/>
              <a:ext cx="609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876800" y="3200231"/>
              <a:ext cx="609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340" name="TextBox 13"/>
            <p:cNvSpPr txBox="1">
              <a:spLocks noChangeArrowheads="1"/>
            </p:cNvSpPr>
            <p:nvPr/>
          </p:nvSpPr>
          <p:spPr bwMode="auto">
            <a:xfrm>
              <a:off x="5383213" y="2590800"/>
              <a:ext cx="600075" cy="457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2400"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V</a:t>
              </a:r>
            </a:p>
          </p:txBody>
        </p:sp>
        <p:sp>
          <p:nvSpPr>
            <p:cNvPr id="56341" name="TextBox 14"/>
            <p:cNvSpPr txBox="1">
              <a:spLocks noChangeArrowheads="1"/>
            </p:cNvSpPr>
            <p:nvPr/>
          </p:nvSpPr>
          <p:spPr bwMode="auto">
            <a:xfrm>
              <a:off x="5181600" y="3200231"/>
              <a:ext cx="762000" cy="457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+    -</a:t>
              </a:r>
            </a:p>
          </p:txBody>
        </p:sp>
      </p:grpSp>
      <p:sp>
        <p:nvSpPr>
          <p:cNvPr id="56342" name="Rectangle 22"/>
          <p:cNvSpPr>
            <a:spLocks noChangeArrowheads="1"/>
          </p:cNvSpPr>
          <p:nvPr/>
        </p:nvSpPr>
        <p:spPr bwMode="auto">
          <a:xfrm>
            <a:off x="2514600" y="48768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6343" name="Rectangle 23"/>
          <p:cNvSpPr>
            <a:spLocks noChangeArrowheads="1"/>
          </p:cNvSpPr>
          <p:nvPr/>
        </p:nvSpPr>
        <p:spPr bwMode="auto">
          <a:xfrm>
            <a:off x="2209800" y="47244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6344" name="Rectangle 24"/>
          <p:cNvSpPr>
            <a:spLocks noChangeArrowheads="1"/>
          </p:cNvSpPr>
          <p:nvPr/>
        </p:nvSpPr>
        <p:spPr bwMode="auto">
          <a:xfrm>
            <a:off x="1981200" y="54864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6345" name="Rectangle 25"/>
          <p:cNvSpPr>
            <a:spLocks noChangeArrowheads="1"/>
          </p:cNvSpPr>
          <p:nvPr/>
        </p:nvSpPr>
        <p:spPr bwMode="auto">
          <a:xfrm>
            <a:off x="2514600" y="56388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6346" name="Rectangle 26"/>
          <p:cNvSpPr>
            <a:spLocks noChangeArrowheads="1"/>
          </p:cNvSpPr>
          <p:nvPr/>
        </p:nvSpPr>
        <p:spPr bwMode="auto">
          <a:xfrm>
            <a:off x="2209800" y="51816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56347" name="Rectangle 27"/>
          <p:cNvSpPr>
            <a:spLocks noChangeArrowheads="1"/>
          </p:cNvSpPr>
          <p:nvPr/>
        </p:nvSpPr>
        <p:spPr bwMode="auto">
          <a:xfrm>
            <a:off x="1447800" y="5715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6348" name="Rectangle 28"/>
          <p:cNvSpPr>
            <a:spLocks noChangeArrowheads="1"/>
          </p:cNvSpPr>
          <p:nvPr/>
        </p:nvSpPr>
        <p:spPr bwMode="auto">
          <a:xfrm>
            <a:off x="1295400" y="50292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6349" name="Rectangle 29"/>
          <p:cNvSpPr>
            <a:spLocks noChangeArrowheads="1"/>
          </p:cNvSpPr>
          <p:nvPr/>
        </p:nvSpPr>
        <p:spPr bwMode="auto">
          <a:xfrm>
            <a:off x="1371600" y="5334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6350" name="Rectangle 30"/>
          <p:cNvSpPr>
            <a:spLocks noChangeArrowheads="1"/>
          </p:cNvSpPr>
          <p:nvPr/>
        </p:nvSpPr>
        <p:spPr bwMode="auto">
          <a:xfrm>
            <a:off x="1676400" y="48768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6351" name="Rectangle 31"/>
          <p:cNvSpPr>
            <a:spLocks noChangeArrowheads="1"/>
          </p:cNvSpPr>
          <p:nvPr/>
        </p:nvSpPr>
        <p:spPr bwMode="auto">
          <a:xfrm>
            <a:off x="1447800" y="4572000"/>
            <a:ext cx="26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56352" name="AutoShape 32"/>
          <p:cNvSpPr>
            <a:spLocks noChangeArrowheads="1"/>
          </p:cNvSpPr>
          <p:nvPr/>
        </p:nvSpPr>
        <p:spPr bwMode="auto">
          <a:xfrm>
            <a:off x="1600200" y="5257800"/>
            <a:ext cx="533400" cy="381000"/>
          </a:xfrm>
          <a:prstGeom prst="lightningBolt">
            <a:avLst/>
          </a:prstGeom>
          <a:solidFill>
            <a:schemeClr val="hlink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42" grpId="0"/>
      <p:bldP spid="56343" grpId="0"/>
      <p:bldP spid="56344" grpId="0"/>
      <p:bldP spid="56345" grpId="0"/>
      <p:bldP spid="56346" grpId="0"/>
      <p:bldP spid="56347" grpId="0"/>
      <p:bldP spid="56348" grpId="0"/>
      <p:bldP spid="56349" grpId="0"/>
      <p:bldP spid="56350" grpId="0"/>
      <p:bldP spid="56351" grpId="0"/>
      <p:bldP spid="563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Practice:</a:t>
            </a:r>
            <a:endParaRPr lang="en-US" dirty="0"/>
          </a:p>
        </p:txBody>
      </p:sp>
      <p:pic>
        <p:nvPicPr>
          <p:cNvPr id="49154" name="Picture 2" descr="http://www.facstaff.bucknell.edu/mastascu/elessonshtml/Resist/Resist2A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39973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4" descr="http://www.facstaff.bucknell.edu/mastascu/elessonshtml/Resist/Resist2A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495800"/>
            <a:ext cx="3911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Quiz #5</a:t>
            </a:r>
            <a:endParaRPr lang="en-US" dirty="0"/>
          </a:p>
        </p:txBody>
      </p:sp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381000" y="1817688"/>
            <a:ext cx="73914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>
              <a:buFont typeface="Trebuchet MS" pitchFamily="34" charset="0"/>
              <a:buAutoNum type="arabicPeriod"/>
            </a:pPr>
            <a:r>
              <a:rPr lang="en-US" sz="2000"/>
              <a:t>Write the 4 kinematic equations.</a:t>
            </a:r>
          </a:p>
          <a:p>
            <a:pPr marL="457200" indent="-457200">
              <a:buFont typeface="Trebuchet MS" pitchFamily="34" charset="0"/>
              <a:buAutoNum type="arabicPeriod"/>
            </a:pPr>
            <a:endParaRPr lang="en-US" sz="2000"/>
          </a:p>
          <a:p>
            <a:pPr marL="457200" indent="-457200">
              <a:buFont typeface="Trebuchet MS" pitchFamily="34" charset="0"/>
              <a:buAutoNum type="arabicPeriod"/>
            </a:pPr>
            <a:endParaRPr lang="en-US" sz="2000"/>
          </a:p>
          <a:p>
            <a:pPr marL="457200" indent="-457200">
              <a:buFont typeface="Trebuchet MS" pitchFamily="34" charset="0"/>
              <a:buAutoNum type="arabicPeriod"/>
            </a:pPr>
            <a:r>
              <a:rPr lang="en-US" sz="2000"/>
              <a:t>Estimate to the nearest order (power of 10):</a:t>
            </a:r>
          </a:p>
          <a:p>
            <a:pPr marL="914400" lvl="1" indent="-457200">
              <a:buFont typeface="Trebuchet MS" pitchFamily="34" charset="0"/>
              <a:buAutoNum type="alphaLcParenR"/>
            </a:pPr>
            <a:r>
              <a:rPr lang="en-US" sz="2000"/>
              <a:t>The number of meters in 1474 kilometers</a:t>
            </a:r>
          </a:p>
          <a:p>
            <a:pPr marL="914400" lvl="1" indent="-457200">
              <a:buFont typeface="Trebuchet MS" pitchFamily="34" charset="0"/>
              <a:buAutoNum type="alphaLcParenR"/>
            </a:pPr>
            <a:r>
              <a:rPr lang="en-US" sz="2000"/>
              <a:t>The number of meters in 36 millimeters</a:t>
            </a:r>
          </a:p>
          <a:p>
            <a:pPr marL="914400" lvl="1" indent="-457200">
              <a:buFont typeface="Trebuchet MS" pitchFamily="34" charset="0"/>
              <a:buAutoNum type="alphaLcParenR"/>
            </a:pPr>
            <a:r>
              <a:rPr lang="en-US" sz="2000"/>
              <a:t>The number of milligrams in a kilogram</a:t>
            </a:r>
          </a:p>
          <a:p>
            <a:pPr marL="914400" lvl="1" indent="-457200">
              <a:buFont typeface="Trebuchet MS" pitchFamily="34" charset="0"/>
              <a:buAutoNum type="alphaLcParenR"/>
            </a:pPr>
            <a:endParaRPr lang="en-US" sz="2000"/>
          </a:p>
          <a:p>
            <a:pPr marL="914400" lvl="1" indent="-457200">
              <a:buFont typeface="Trebuchet MS" pitchFamily="34" charset="0"/>
              <a:buAutoNum type="alphaLcParenR"/>
            </a:pPr>
            <a:endParaRPr lang="en-US" sz="2000"/>
          </a:p>
          <a:p>
            <a:pPr marL="457200" indent="-457200">
              <a:buFont typeface="Trebuchet MS" pitchFamily="34" charset="0"/>
              <a:buAutoNum type="arabicPeriod"/>
            </a:pPr>
            <a:r>
              <a:rPr lang="en-US" sz="2000"/>
              <a:t>What are the units of:</a:t>
            </a:r>
          </a:p>
          <a:p>
            <a:pPr marL="914400" lvl="1" indent="-457200">
              <a:buFont typeface="Trebuchet MS" pitchFamily="34" charset="0"/>
              <a:buAutoNum type="alphaLcPeriod"/>
            </a:pPr>
            <a:r>
              <a:rPr lang="en-US" sz="2000"/>
              <a:t>Resistance?</a:t>
            </a:r>
          </a:p>
          <a:p>
            <a:pPr marL="914400" lvl="1" indent="-457200">
              <a:buFont typeface="Trebuchet MS" pitchFamily="34" charset="0"/>
              <a:buAutoNum type="alphaLcPeriod"/>
            </a:pPr>
            <a:r>
              <a:rPr lang="en-US" sz="2000"/>
              <a:t>Current?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2600"/>
            <a:ext cx="33575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Electricity</a:t>
            </a:r>
            <a:endParaRPr lang="en-US" dirty="0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228600" y="1066800"/>
            <a:ext cx="7848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tabLst>
                <a:tab pos="457200" algn="l"/>
              </a:tabLst>
            </a:pPr>
            <a:r>
              <a:rPr lang="en-US" sz="3600">
                <a:cs typeface="Arial" charset="0"/>
              </a:rPr>
              <a:t>What do we know about electricity?</a:t>
            </a: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676400"/>
            <a:ext cx="2474913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572000"/>
            <a:ext cx="26701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3581400"/>
            <a:ext cx="27590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4267200"/>
            <a:ext cx="16764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Electricity</a:t>
            </a:r>
            <a:endParaRPr lang="en-US" dirty="0"/>
          </a:p>
        </p:txBody>
      </p:sp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-228600" y="1317625"/>
            <a:ext cx="7848600" cy="41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>
                <a:ea typeface="Calibri" pitchFamily="34" charset="0"/>
                <a:cs typeface="Times New Roman" pitchFamily="18" charset="0"/>
              </a:rPr>
              <a:t>VOCABULARY</a:t>
            </a:r>
            <a:r>
              <a:rPr lang="en-US" sz="2800"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1"/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Charge, q</a:t>
            </a: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Current, </a:t>
            </a: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Resistance, R</a:t>
            </a:r>
          </a:p>
          <a:p>
            <a:pPr lvl="1"/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Electric Potential (Voltage), V</a:t>
            </a: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 b="1">
                <a:ea typeface="Calibri" pitchFamily="34" charset="0"/>
                <a:cs typeface="Times New Roman" pitchFamily="18" charset="0"/>
              </a:rPr>
              <a:t>Capacitance, C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33600" y="2020888"/>
            <a:ext cx="563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An inherent measure of an object, + or - [Coulombs, C]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09800" y="2860675"/>
            <a:ext cx="579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The flow of charge [Amperes, Amps, A; A=C/s]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4600" y="3546475"/>
            <a:ext cx="563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Opposition to the flow of charge [Ohms, </a:t>
            </a:r>
            <a:r>
              <a:rPr lang="el-GR" sz="2000" i="1">
                <a:ea typeface="Calibri" pitchFamily="34" charset="0"/>
                <a:cs typeface="Times New Roman" pitchFamily="18" charset="0"/>
              </a:rPr>
              <a:t>Ω</a:t>
            </a:r>
            <a:r>
              <a:rPr lang="en-US" sz="2000" i="1">
                <a:ea typeface="Calibri" pitchFamily="34" charset="0"/>
                <a:cs typeface="Times New Roman" pitchFamily="18" charset="0"/>
              </a:rPr>
              <a:t>]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648200" y="4114800"/>
            <a:ext cx="39624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Electrical potential energy per charge [Volts, V]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95600" y="4953000"/>
            <a:ext cx="518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Ability of an object to hold stationary charge [Farads, F]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Electricity</a:t>
            </a:r>
            <a:endParaRPr lang="en-US" dirty="0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914400" y="3733800"/>
          <a:ext cx="6046788" cy="2133600"/>
        </p:xfrm>
        <a:graphic>
          <a:graphicData uri="http://schemas.openxmlformats.org/presentationml/2006/ole">
            <p:oleObj spid="_x0000_s33796" name="Equation" r:id="rId3" imgW="2298600" imgH="812520" progId="Equation.3">
              <p:embed/>
            </p:oleObj>
          </a:graphicData>
        </a:graphic>
      </p:graphicFrame>
      <p:pic>
        <p:nvPicPr>
          <p:cNvPr id="33798" name="Picture 3"/>
          <p:cNvPicPr>
            <a:picLocks noChangeAspect="1" noChangeArrowheads="1"/>
          </p:cNvPicPr>
          <p:nvPr/>
        </p:nvPicPr>
        <p:blipFill>
          <a:blip r:embed="rId4" cstate="print"/>
          <a:srcRect r="52525" b="52135"/>
          <a:stretch>
            <a:fillRect/>
          </a:stretch>
        </p:blipFill>
        <p:spPr bwMode="auto">
          <a:xfrm>
            <a:off x="4724400" y="1143000"/>
            <a:ext cx="28194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3276600" y="3581400"/>
            <a:ext cx="1371600" cy="1295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5715000" y="4724400"/>
            <a:ext cx="1371600" cy="1295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990600" y="4495800"/>
            <a:ext cx="838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914400" y="5562600"/>
            <a:ext cx="1295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381000" y="5638800"/>
            <a:ext cx="297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Electrical </a:t>
            </a:r>
            <a:r>
              <a:rPr lang="en-US" b="1">
                <a:solidFill>
                  <a:srgbClr val="FF0000"/>
                </a:solidFill>
              </a:rPr>
              <a:t>Potential Energy</a:t>
            </a:r>
          </a:p>
        </p:txBody>
      </p:sp>
      <p:pic>
        <p:nvPicPr>
          <p:cNvPr id="3380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9906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2514600" y="1676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+</a:t>
            </a:r>
            <a:endParaRPr lang="en-US" dirty="0"/>
          </a:p>
        </p:txBody>
      </p:sp>
      <p:sp>
        <p:nvSpPr>
          <p:cNvPr id="33806" name="Text Box 11"/>
          <p:cNvSpPr txBox="1">
            <a:spLocks noChangeArrowheads="1"/>
          </p:cNvSpPr>
          <p:nvPr/>
        </p:nvSpPr>
        <p:spPr bwMode="auto">
          <a:xfrm>
            <a:off x="4038600" y="6019800"/>
            <a:ext cx="413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(How much the charge wants to move)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3807" name="Text Box 11"/>
          <p:cNvSpPr txBox="1">
            <a:spLocks noChangeArrowheads="1"/>
          </p:cNvSpPr>
          <p:nvPr/>
        </p:nvSpPr>
        <p:spPr bwMode="auto">
          <a:xfrm>
            <a:off x="4724400" y="4038600"/>
            <a:ext cx="3762375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(Acts on a charge to make it move)</a:t>
            </a:r>
            <a:endParaRPr lang="en-US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24584 -0.238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-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Electricity</a:t>
            </a:r>
            <a:endParaRPr lang="en-US" dirty="0"/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3267075" y="3505200"/>
          <a:ext cx="2105025" cy="1133475"/>
        </p:xfrm>
        <a:graphic>
          <a:graphicData uri="http://schemas.openxmlformats.org/presentationml/2006/ole">
            <p:oleObj spid="_x0000_s37891" name="Equation" r:id="rId3" imgW="799920" imgH="431640" progId="Equation.3">
              <p:embed/>
            </p:oleObj>
          </a:graphicData>
        </a:graphic>
      </p:graphicFrame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4" cstate="print"/>
          <a:srcRect b="52135"/>
          <a:stretch>
            <a:fillRect/>
          </a:stretch>
        </p:blipFill>
        <p:spPr bwMode="auto">
          <a:xfrm>
            <a:off x="1295400" y="1143000"/>
            <a:ext cx="5938838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3124200" y="3352800"/>
            <a:ext cx="2286000" cy="1295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Text Box 9"/>
          <p:cNvSpPr txBox="1">
            <a:spLocks noChangeArrowheads="1"/>
          </p:cNvSpPr>
          <p:nvPr/>
        </p:nvSpPr>
        <p:spPr bwMode="auto">
          <a:xfrm>
            <a:off x="2679700" y="4800600"/>
            <a:ext cx="31559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Electric Potential</a:t>
            </a:r>
          </a:p>
          <a:p>
            <a:pPr algn="ctr"/>
            <a:r>
              <a:rPr lang="en-US" b="1">
                <a:solidFill>
                  <a:srgbClr val="FF0000"/>
                </a:solidFill>
              </a:rPr>
              <a:t>Voltage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(electrical energy per charge)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676400" y="6096000"/>
            <a:ext cx="6519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(Think of a mountain top—higher V is like a higher elevation)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Circuits:</a:t>
            </a:r>
            <a:endParaRPr lang="en-US" dirty="0"/>
          </a:p>
        </p:txBody>
      </p:sp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228600" y="1219200"/>
            <a:ext cx="7848600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>
                <a:ea typeface="Calibri" pitchFamily="34" charset="0"/>
                <a:cs typeface="Times New Roman" pitchFamily="18" charset="0"/>
              </a:rPr>
              <a:t>Symbols</a:t>
            </a:r>
            <a:r>
              <a:rPr lang="en-US" sz="2800"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1"/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Current</a:t>
            </a: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Voltage bias (difference)</a:t>
            </a: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endParaRPr lang="en-US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Arial" charset="0"/>
              </a:rPr>
              <a:t>Resistance</a:t>
            </a: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Arial" charset="0"/>
            </a:endParaRP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Arial" charset="0"/>
            </a:endParaRP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Arial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Arial" charset="0"/>
              </a:rPr>
              <a:t>Capacitance</a:t>
            </a:r>
          </a:p>
        </p:txBody>
      </p:sp>
      <p:grpSp>
        <p:nvGrpSpPr>
          <p:cNvPr id="38915" name="Group 16"/>
          <p:cNvGrpSpPr>
            <a:grpSpLocks/>
          </p:cNvGrpSpPr>
          <p:nvPr/>
        </p:nvGrpSpPr>
        <p:grpSpPr bwMode="auto">
          <a:xfrm>
            <a:off x="4876800" y="2819400"/>
            <a:ext cx="1371600" cy="1071563"/>
            <a:chOff x="4876800" y="2590800"/>
            <a:chExt cx="1371600" cy="1071265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5486400" y="2971694"/>
              <a:ext cx="0" cy="3808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638800" y="3085962"/>
              <a:ext cx="0" cy="22853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638800" y="3200230"/>
              <a:ext cx="609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876800" y="3200230"/>
              <a:ext cx="609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27" name="TextBox 13"/>
            <p:cNvSpPr txBox="1">
              <a:spLocks noChangeArrowheads="1"/>
            </p:cNvSpPr>
            <p:nvPr/>
          </p:nvSpPr>
          <p:spPr bwMode="auto">
            <a:xfrm>
              <a:off x="5383716" y="2590800"/>
              <a:ext cx="60465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2400"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V</a:t>
              </a:r>
            </a:p>
          </p:txBody>
        </p:sp>
        <p:sp>
          <p:nvSpPr>
            <p:cNvPr id="38928" name="TextBox 14"/>
            <p:cNvSpPr txBox="1">
              <a:spLocks noChangeArrowheads="1"/>
            </p:cNvSpPr>
            <p:nvPr/>
          </p:nvSpPr>
          <p:spPr bwMode="auto">
            <a:xfrm>
              <a:off x="5181600" y="3200400"/>
              <a:ext cx="76815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+    -</a:t>
              </a:r>
            </a:p>
          </p:txBody>
        </p:sp>
      </p:grpSp>
      <p:grpSp>
        <p:nvGrpSpPr>
          <p:cNvPr id="38916" name="Group 17"/>
          <p:cNvGrpSpPr>
            <a:grpSpLocks/>
          </p:cNvGrpSpPr>
          <p:nvPr/>
        </p:nvGrpSpPr>
        <p:grpSpPr bwMode="auto">
          <a:xfrm>
            <a:off x="2667000" y="1752600"/>
            <a:ext cx="1371600" cy="914400"/>
            <a:chOff x="3276600" y="1828800"/>
            <a:chExt cx="1371017" cy="914104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3581270" y="2285852"/>
              <a:ext cx="76167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21" name="TextBox 5"/>
            <p:cNvSpPr txBox="1">
              <a:spLocks noChangeArrowheads="1"/>
            </p:cNvSpPr>
            <p:nvPr/>
          </p:nvSpPr>
          <p:spPr bwMode="auto">
            <a:xfrm>
              <a:off x="3776990" y="1828800"/>
              <a:ext cx="28725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I</a:t>
              </a:r>
            </a:p>
          </p:txBody>
        </p:sp>
        <p:sp>
          <p:nvSpPr>
            <p:cNvPr id="38922" name="TextBox 15"/>
            <p:cNvSpPr txBox="1">
              <a:spLocks noChangeArrowheads="1"/>
            </p:cNvSpPr>
            <p:nvPr/>
          </p:nvSpPr>
          <p:spPr bwMode="auto">
            <a:xfrm>
              <a:off x="3276600" y="2285852"/>
              <a:ext cx="1371017" cy="457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+            -</a:t>
              </a:r>
            </a:p>
          </p:txBody>
        </p:sp>
      </p:grpSp>
      <p:grpSp>
        <p:nvGrpSpPr>
          <p:cNvPr id="38917" name="Group 27"/>
          <p:cNvGrpSpPr>
            <a:grpSpLocks/>
          </p:cNvGrpSpPr>
          <p:nvPr/>
        </p:nvGrpSpPr>
        <p:grpSpPr bwMode="auto">
          <a:xfrm>
            <a:off x="3352800" y="4038600"/>
            <a:ext cx="1035050" cy="687388"/>
            <a:chOff x="3352800" y="4038600"/>
            <a:chExt cx="1034451" cy="687561"/>
          </a:xfrm>
        </p:grpSpPr>
        <p:pic>
          <p:nvPicPr>
            <p:cNvPr id="38918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V="1">
              <a:off x="3352800" y="4495800"/>
              <a:ext cx="1034451" cy="230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19" name="TextBox 26"/>
            <p:cNvSpPr txBox="1">
              <a:spLocks noChangeArrowheads="1"/>
            </p:cNvSpPr>
            <p:nvPr/>
          </p:nvSpPr>
          <p:spPr bwMode="auto">
            <a:xfrm>
              <a:off x="3657600" y="4038600"/>
              <a:ext cx="3898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R</a:t>
              </a:r>
            </a:p>
          </p:txBody>
        </p:sp>
      </p:grpSp>
      <p:sp>
        <p:nvSpPr>
          <p:cNvPr id="38930" name="Line 18"/>
          <p:cNvSpPr>
            <a:spLocks noChangeShapeType="1"/>
          </p:cNvSpPr>
          <p:nvPr/>
        </p:nvSpPr>
        <p:spPr bwMode="auto">
          <a:xfrm>
            <a:off x="3429000" y="5791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>
            <a:off x="4495800" y="5791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>
            <a:off x="4191000" y="5562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>
            <a:off x="4495800" y="5562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1" name="Rectangle 29"/>
          <p:cNvSpPr>
            <a:spLocks noChangeArrowheads="1"/>
          </p:cNvSpPr>
          <p:nvPr/>
        </p:nvSpPr>
        <p:spPr bwMode="auto">
          <a:xfrm>
            <a:off x="4191000" y="51816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95600" y="1905000"/>
            <a:ext cx="16764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b="1" dirty="0">
                <a:solidFill>
                  <a:schemeClr val="tx1"/>
                </a:solidFill>
              </a:rPr>
              <a:t>Δ</a:t>
            </a:r>
            <a:r>
              <a:rPr lang="en-US" sz="3200" b="1" dirty="0">
                <a:solidFill>
                  <a:schemeClr val="tx1"/>
                </a:solidFill>
              </a:rPr>
              <a:t>V = IR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40963" name="Rectangle 1"/>
          <p:cNvSpPr>
            <a:spLocks noChangeArrowheads="1"/>
          </p:cNvSpPr>
          <p:nvPr/>
        </p:nvSpPr>
        <p:spPr bwMode="auto">
          <a:xfrm>
            <a:off x="228600" y="1143000"/>
            <a:ext cx="784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>
                <a:ea typeface="Calibri" pitchFamily="34" charset="0"/>
                <a:cs typeface="Times New Roman" pitchFamily="18" charset="0"/>
              </a:rPr>
              <a:t>Ohm’s Law:</a:t>
            </a:r>
            <a:endParaRPr lang="en-US" sz="2800"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219200" y="2971800"/>
            <a:ext cx="5210175" cy="1524000"/>
            <a:chOff x="76200" y="1524000"/>
            <a:chExt cx="5209652" cy="1524000"/>
          </a:xfrm>
        </p:grpSpPr>
        <p:pic>
          <p:nvPicPr>
            <p:cNvPr id="40966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t="10727" r="17647" b="63766"/>
            <a:stretch>
              <a:fillRect/>
            </a:stretch>
          </p:blipFill>
          <p:spPr bwMode="auto">
            <a:xfrm>
              <a:off x="304800" y="1524000"/>
              <a:ext cx="4267200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67" name="TextBox 6"/>
            <p:cNvSpPr txBox="1">
              <a:spLocks noChangeArrowheads="1"/>
            </p:cNvSpPr>
            <p:nvPr/>
          </p:nvSpPr>
          <p:spPr bwMode="auto">
            <a:xfrm>
              <a:off x="76200" y="1981200"/>
              <a:ext cx="122584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2400"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V=5 V</a:t>
              </a:r>
            </a:p>
          </p:txBody>
        </p:sp>
        <p:sp>
          <p:nvSpPr>
            <p:cNvPr id="40968" name="TextBox 7"/>
            <p:cNvSpPr txBox="1">
              <a:spLocks noChangeArrowheads="1"/>
            </p:cNvSpPr>
            <p:nvPr/>
          </p:nvSpPr>
          <p:spPr bwMode="auto">
            <a:xfrm>
              <a:off x="3801150" y="1981200"/>
              <a:ext cx="148470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R = 100 </a:t>
              </a:r>
              <a:r>
                <a:rPr lang="el-GR" sz="2400">
                  <a:latin typeface="Times New Roman" pitchFamily="18" charset="0"/>
                  <a:cs typeface="Times New Roman" pitchFamily="18" charset="0"/>
                </a:rPr>
                <a:t>Ω</a:t>
              </a:r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14400" y="4876800"/>
            <a:ext cx="6121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I = ?  </a:t>
            </a:r>
          </a:p>
          <a:p>
            <a:endParaRPr lang="en-US" sz="2800"/>
          </a:p>
          <a:p>
            <a:r>
              <a:rPr lang="en-US" sz="2800"/>
              <a:t>What direction does the current flow?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95600" y="1676400"/>
            <a:ext cx="38862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41987" name="Rectangle 1"/>
          <p:cNvSpPr>
            <a:spLocks noChangeArrowheads="1"/>
          </p:cNvSpPr>
          <p:nvPr/>
        </p:nvSpPr>
        <p:spPr bwMode="auto">
          <a:xfrm>
            <a:off x="304800" y="1231900"/>
            <a:ext cx="7848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>
                <a:ea typeface="Calibri" pitchFamily="34" charset="0"/>
                <a:cs typeface="Times New Roman" pitchFamily="18" charset="0"/>
              </a:rPr>
              <a:t>Power Law:</a:t>
            </a:r>
          </a:p>
          <a:p>
            <a:pPr lvl="1"/>
            <a:r>
              <a:rPr lang="en-US" sz="2800" b="1">
                <a:ea typeface="Calibri" pitchFamily="34" charset="0"/>
                <a:cs typeface="Times New Roman" pitchFamily="18" charset="0"/>
              </a:rPr>
              <a:t>			P = I</a:t>
            </a:r>
            <a:r>
              <a:rPr lang="el-GR" sz="2800" b="1">
                <a:ea typeface="Calibri" pitchFamily="34" charset="0"/>
                <a:cs typeface="Times New Roman" pitchFamily="18" charset="0"/>
              </a:rPr>
              <a:t>Δ</a:t>
            </a:r>
            <a:r>
              <a:rPr lang="en-US" sz="2800" b="1">
                <a:ea typeface="Calibri" pitchFamily="34" charset="0"/>
                <a:cs typeface="Times New Roman" pitchFamily="18" charset="0"/>
              </a:rPr>
              <a:t>V </a:t>
            </a:r>
            <a:r>
              <a:rPr lang="en-US" sz="2800">
                <a:ea typeface="Calibri" pitchFamily="34" charset="0"/>
                <a:cs typeface="Times New Roman" pitchFamily="18" charset="0"/>
              </a:rPr>
              <a:t>= I</a:t>
            </a:r>
            <a:r>
              <a:rPr lang="en-US" sz="2800" baseline="3000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800">
                <a:ea typeface="Calibri" pitchFamily="34" charset="0"/>
                <a:cs typeface="Times New Roman" pitchFamily="18" charset="0"/>
              </a:rPr>
              <a:t>R = </a:t>
            </a:r>
            <a:r>
              <a:rPr lang="el-GR" sz="2800">
                <a:ea typeface="Calibri" pitchFamily="34" charset="0"/>
                <a:cs typeface="Times New Roman" pitchFamily="18" charset="0"/>
              </a:rPr>
              <a:t>Δ</a:t>
            </a:r>
            <a:r>
              <a:rPr lang="en-US" sz="2800">
                <a:ea typeface="Calibri" pitchFamily="34" charset="0"/>
                <a:cs typeface="Times New Roman" pitchFamily="18" charset="0"/>
              </a:rPr>
              <a:t>V</a:t>
            </a:r>
            <a:r>
              <a:rPr lang="en-US" sz="2800" baseline="3000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800">
                <a:ea typeface="Calibri" pitchFamily="34" charset="0"/>
                <a:cs typeface="Times New Roman" pitchFamily="18" charset="0"/>
              </a:rPr>
              <a:t>/R</a:t>
            </a:r>
          </a:p>
          <a:p>
            <a:pPr lvl="1">
              <a:buFont typeface="Arial" charset="0"/>
              <a:buChar char="•"/>
            </a:pPr>
            <a:endParaRPr lang="en-US" sz="28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800">
                <a:ea typeface="Calibri" pitchFamily="34" charset="0"/>
                <a:cs typeface="Times New Roman" pitchFamily="18" charset="0"/>
              </a:rPr>
              <a:t>Units: </a:t>
            </a:r>
            <a:r>
              <a:rPr lang="en-US" sz="2800" i="1">
                <a:ea typeface="Calibri" pitchFamily="34" charset="0"/>
                <a:cs typeface="Times New Roman" pitchFamily="18" charset="0"/>
              </a:rPr>
              <a:t>Watts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9600" y="3352800"/>
            <a:ext cx="27432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A 9V battery in a circuit produces 45 mW of power.  </a:t>
            </a:r>
          </a:p>
          <a:p>
            <a:endParaRPr lang="en-US" sz="2000"/>
          </a:p>
          <a:p>
            <a:r>
              <a:rPr lang="en-US" sz="2000"/>
              <a:t>What is the total current across the circuit? </a:t>
            </a:r>
          </a:p>
          <a:p>
            <a:endParaRPr lang="en-US" sz="2000"/>
          </a:p>
          <a:p>
            <a:r>
              <a:rPr lang="en-US" sz="2000"/>
              <a:t>What is the resistance in the circuit?</a:t>
            </a:r>
          </a:p>
        </p:txBody>
      </p:sp>
      <p:pic>
        <p:nvPicPr>
          <p:cNvPr id="4198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6576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2776</TotalTime>
  <Words>553</Words>
  <Application>Microsoft Office PowerPoint</Application>
  <PresentationFormat>On-screen Show (4:3)</PresentationFormat>
  <Paragraphs>199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Opulent</vt:lpstr>
      <vt:lpstr>Equation</vt:lpstr>
      <vt:lpstr>AcaDec</vt:lpstr>
      <vt:lpstr>Quiz #5</vt:lpstr>
      <vt:lpstr>Electricity</vt:lpstr>
      <vt:lpstr>Electricity</vt:lpstr>
      <vt:lpstr>Electricity</vt:lpstr>
      <vt:lpstr>Electricity</vt:lpstr>
      <vt:lpstr>Circuits:</vt:lpstr>
      <vt:lpstr>circuits</vt:lpstr>
      <vt:lpstr>circuits</vt:lpstr>
      <vt:lpstr>Kirchhoff’s Rules:</vt:lpstr>
      <vt:lpstr>Kirchhoff’s Rules:</vt:lpstr>
      <vt:lpstr>Circuits</vt:lpstr>
      <vt:lpstr>circuits</vt:lpstr>
      <vt:lpstr>circuits</vt:lpstr>
      <vt:lpstr>circuits</vt:lpstr>
      <vt:lpstr>circuits</vt:lpstr>
      <vt:lpstr>circuits</vt:lpstr>
      <vt:lpstr>Practice: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AcaDec</dc:title>
  <dc:creator>Jennifer</dc:creator>
  <cp:lastModifiedBy>Jennifer</cp:lastModifiedBy>
  <cp:revision>69</cp:revision>
  <dcterms:created xsi:type="dcterms:W3CDTF">2011-09-07T20:38:06Z</dcterms:created>
  <dcterms:modified xsi:type="dcterms:W3CDTF">2012-04-25T07:06:09Z</dcterms:modified>
</cp:coreProperties>
</file>