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8" r:id="rId3"/>
    <p:sldId id="309" r:id="rId4"/>
    <p:sldId id="312" r:id="rId5"/>
    <p:sldId id="315" r:id="rId6"/>
    <p:sldId id="310" r:id="rId7"/>
    <p:sldId id="311" r:id="rId8"/>
    <p:sldId id="314" r:id="rId9"/>
    <p:sldId id="313"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4"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966FD3E2-1FFE-49B6-86A7-126DC0D5D188}" type="datetimeFigureOut">
              <a:rPr/>
              <a:pPr>
                <a:defRPr/>
              </a:pPr>
              <a:t>11/8/2011</a:t>
            </a:fld>
            <a:endParaRPr/>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a:p>
        </p:txBody>
      </p:sp>
      <p:sp>
        <p:nvSpPr>
          <p:cNvPr id="8" name="Slide Number Placeholder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C6DE2ADA-4A82-4755-8E91-23840FA8EFCE}" type="slidenum">
              <a:rPr/>
              <a:pPr>
                <a:defRPr/>
              </a:pPr>
              <a:t>‹#›</a:t>
            </a:fld>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874C923F-EBA5-4821-8687-2682F4E86778}" type="datetimeFigureOut">
              <a:rPr lang="en-US"/>
              <a:pPr>
                <a:defRPr/>
              </a:pPr>
              <a:t>11/14/2011</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D7C42740-8A36-4392-A05F-DAFBA146F35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fld id="{EDAB97B6-F24B-4187-9231-5B7B288CEEB6}" type="datetimeFigureOut">
              <a:rPr lang="en-US"/>
              <a:pPr>
                <a:defRPr/>
              </a:pPr>
              <a:t>11/14/2011</a:t>
            </a:fld>
            <a:endParaRPr lang="en-US"/>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US"/>
          </a:p>
        </p:txBody>
      </p:sp>
      <p:sp>
        <p:nvSpPr>
          <p:cNvPr id="6" name="Slide Number Placeholder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F4D23601-B33D-426C-B1E3-688C9FD113E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8BEDDE6A-AE5D-4F87-8261-FCBD1B76382A}" type="datetimeFigureOut">
              <a:rPr lang="en-US"/>
              <a:pPr>
                <a:defRPr/>
              </a:pPr>
              <a:t>11/14/2011</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B1070536-B76A-4F81-A25C-6092D12AB82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B5C623A4-12DC-44D8-9F95-F672BC32FABB}" type="datetimeFigureOut">
              <a:rPr lang="en-US"/>
              <a:pPr>
                <a:defRPr/>
              </a:pPr>
              <a:t>11/14/2011</a:t>
            </a:fld>
            <a:endParaRPr lang="en-US"/>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4175" y="6554788"/>
            <a:ext cx="587375" cy="228600"/>
          </a:xfrm>
        </p:spPr>
        <p:txBody>
          <a:bodyPr/>
          <a:lstStyle>
            <a:lvl1pPr>
              <a:defRPr/>
            </a:lvl1pPr>
            <a:extLst/>
          </a:lstStyle>
          <a:p>
            <a:pPr>
              <a:defRPr/>
            </a:pPr>
            <a:fld id="{3175B5AC-2B0D-42A5-919C-FE1D03B1B08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BDF12D91-1434-4450-BBAE-4316EAC43B9E}" type="datetimeFigureOut">
              <a:rPr lang="en-US"/>
              <a:pPr>
                <a:defRPr/>
              </a:pPr>
              <a:t>11/14/2011</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370C546E-BD92-4020-9E8A-798962ED0E3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EA1E476D-B142-4A23-94B6-88D934C6E251}" type="datetimeFigureOut">
              <a:rPr lang="en-US"/>
              <a:pPr>
                <a:defRPr/>
              </a:pPr>
              <a:t>11/14/2011</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F4D1E91F-48A3-4097-8453-8B837BC4A3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68CD6103-FDB9-4F65-93EF-FA8E8DE7EE5F}" type="datetimeFigureOut">
              <a:rPr lang="en-US"/>
              <a:pPr>
                <a:defRPr/>
              </a:pPr>
              <a:t>11/14/2011</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15"/>
          <p:cNvSpPr>
            <a:spLocks noGrp="1"/>
          </p:cNvSpPr>
          <p:nvPr>
            <p:ph type="sldNum" sz="quarter" idx="12"/>
          </p:nvPr>
        </p:nvSpPr>
        <p:spPr/>
        <p:txBody>
          <a:bodyPr/>
          <a:lstStyle>
            <a:lvl1pPr>
              <a:defRPr/>
            </a:lvl1pPr>
          </a:lstStyle>
          <a:p>
            <a:pPr>
              <a:defRPr/>
            </a:pPr>
            <a:fld id="{8D5F9237-5D45-40A5-A725-DD241457846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06068621-C7DD-47EA-8ED2-C64BF2A77266}" type="datetimeFigureOut">
              <a:rPr lang="en-US"/>
              <a:pPr>
                <a:defRPr/>
              </a:pPr>
              <a:t>11/14/2011</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15"/>
          <p:cNvSpPr>
            <a:spLocks noGrp="1"/>
          </p:cNvSpPr>
          <p:nvPr>
            <p:ph type="sldNum" sz="quarter" idx="12"/>
          </p:nvPr>
        </p:nvSpPr>
        <p:spPr/>
        <p:txBody>
          <a:bodyPr/>
          <a:lstStyle>
            <a:lvl1pPr>
              <a:defRPr/>
            </a:lvl1pPr>
          </a:lstStyle>
          <a:p>
            <a:pPr>
              <a:defRPr/>
            </a:pPr>
            <a:fld id="{6A694BDA-8968-4737-B30C-D2564240F28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3ADF6F5F-9F13-48B6-9511-AA5AE8AA76DC}" type="datetimeFigureOut">
              <a:rPr lang="en-US"/>
              <a:pPr>
                <a:defRPr/>
              </a:pPr>
              <a:t>11/14/2011</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E06C068B-AE35-4A5B-80A1-B1A0353887D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5" name="Rectangle 7"/>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ectangle 8"/>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fld id="{BA8F2001-1F4A-4A34-8D15-2503DA6DFCC4}" type="datetimeFigureOut">
              <a:rPr lang="en-US"/>
              <a:pPr>
                <a:defRPr/>
              </a:pPr>
              <a:t>11/14/2011</a:t>
            </a:fld>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extLst/>
          </a:lstStyle>
          <a:p>
            <a:pPr>
              <a:defRPr/>
            </a:pPr>
            <a:fld id="{E0A8917D-5656-45DD-BD77-B2A8431EE08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1030" name="Text Placeholder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defRPr>
            </a:lvl1pPr>
            <a:extLst/>
          </a:lstStyle>
          <a:p>
            <a:pPr>
              <a:defRPr/>
            </a:pPr>
            <a:fld id="{C2DDDDBF-798B-425E-8F47-65AC33A22C0D}" type="datetimeFigureOut">
              <a:rPr lang="en-US"/>
              <a:pPr>
                <a:defRPr/>
              </a:pPr>
              <a:t>11/14/2011</a:t>
            </a:fld>
            <a:endParaRPr lang="en-US"/>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fontAlgn="auto" latinLnBrk="0" hangingPunct="1">
              <a:spcBef>
                <a:spcPts val="0"/>
              </a:spcBef>
              <a:spcAft>
                <a:spcPts val="0"/>
              </a:spcAft>
              <a:defRPr kumimoji="0" sz="1000">
                <a:solidFill>
                  <a:schemeClr val="tx2"/>
                </a:solidFill>
                <a:latin typeface="+mn-lt"/>
              </a:defRPr>
            </a:lvl1pPr>
            <a:extLst/>
          </a:lstStyle>
          <a:p>
            <a:pPr>
              <a:defRPr/>
            </a:pPr>
            <a:endParaRPr lang="en-US"/>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fld id="{0583AD7B-E0E3-4954-AA5E-3BB5504421A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69" r:id="rId5"/>
    <p:sldLayoutId id="2147483668" r:id="rId6"/>
    <p:sldLayoutId id="2147483667" r:id="rId7"/>
    <p:sldLayoutId id="2147483666" r:id="rId8"/>
    <p:sldLayoutId id="2147483674" r:id="rId9"/>
    <p:sldLayoutId id="2147483665" r:id="rId10"/>
    <p:sldLayoutId id="2147483675" r:id="rId11"/>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470025"/>
          </a:xfrm>
        </p:spPr>
        <p:txBody>
          <a:bodyPr/>
          <a:lstStyle/>
          <a:p>
            <a:pPr eaLnBrk="1" fontAlgn="auto" hangingPunct="1">
              <a:spcAft>
                <a:spcPts val="0"/>
              </a:spcAft>
              <a:defRPr/>
            </a:pPr>
            <a:r>
              <a:rPr lang="en-US" dirty="0" err="1" smtClean="0">
                <a:latin typeface="Cooper Black" pitchFamily="18" charset="0"/>
              </a:rPr>
              <a:t>AcaDec</a:t>
            </a:r>
            <a:endParaRPr lang="en-US" dirty="0">
              <a:latin typeface="Cooper Black" pitchFamily="18" charset="0"/>
            </a:endParaRPr>
          </a:p>
        </p:txBody>
      </p:sp>
      <p:sp>
        <p:nvSpPr>
          <p:cNvPr id="13314" name="Subtitle 2"/>
          <p:cNvSpPr>
            <a:spLocks noGrp="1"/>
          </p:cNvSpPr>
          <p:nvPr>
            <p:ph type="subTitle" idx="1"/>
          </p:nvPr>
        </p:nvSpPr>
        <p:spPr>
          <a:xfrm>
            <a:off x="2057400" y="1981200"/>
            <a:ext cx="6400800" cy="838200"/>
          </a:xfrm>
        </p:spPr>
        <p:txBody>
          <a:bodyPr/>
          <a:lstStyle/>
          <a:p>
            <a:pPr eaLnBrk="1" hangingPunct="1">
              <a:lnSpc>
                <a:spcPct val="90000"/>
              </a:lnSpc>
            </a:pPr>
            <a:r>
              <a:rPr lang="en-US" sz="2700" smtClean="0">
                <a:latin typeface="Cooper Black" pitchFamily="18" charset="0"/>
              </a:rPr>
              <a:t>Science w/ Ms. Hendryx</a:t>
            </a:r>
          </a:p>
          <a:p>
            <a:pPr eaLnBrk="1" hangingPunct="1">
              <a:lnSpc>
                <a:spcPct val="90000"/>
              </a:lnSpc>
            </a:pPr>
            <a:r>
              <a:rPr lang="en-US" sz="2700" smtClean="0">
                <a:latin typeface="Cooper Black" pitchFamily="18" charset="0"/>
              </a:rPr>
              <a:t>11/8/11</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746760"/>
          </a:xfrm>
        </p:spPr>
        <p:txBody>
          <a:bodyPr/>
          <a:lstStyle/>
          <a:p>
            <a:pPr>
              <a:defRPr/>
            </a:pPr>
            <a:r>
              <a:rPr lang="en-US" dirty="0" smtClean="0"/>
              <a:t>Angular motion:</a:t>
            </a:r>
            <a:endParaRPr lang="en-US" dirty="0"/>
          </a:p>
        </p:txBody>
      </p:sp>
      <p:sp>
        <p:nvSpPr>
          <p:cNvPr id="14338" name="Rectangle 1"/>
          <p:cNvSpPr>
            <a:spLocks noChangeArrowheads="1"/>
          </p:cNvSpPr>
          <p:nvPr/>
        </p:nvSpPr>
        <p:spPr bwMode="auto">
          <a:xfrm>
            <a:off x="381000" y="1752600"/>
            <a:ext cx="7391400" cy="2678113"/>
          </a:xfrm>
          <a:prstGeom prst="rect">
            <a:avLst/>
          </a:prstGeom>
          <a:noFill/>
          <a:ln w="9525">
            <a:noFill/>
            <a:miter lim="800000"/>
            <a:headEnd/>
            <a:tailEnd/>
          </a:ln>
        </p:spPr>
        <p:txBody>
          <a:bodyPr anchor="ctr">
            <a:spAutoFit/>
          </a:bodyPr>
          <a:lstStyle/>
          <a:p>
            <a:pPr>
              <a:tabLst>
                <a:tab pos="457200" algn="l"/>
              </a:tabLst>
            </a:pPr>
            <a:r>
              <a:rPr lang="en-US" sz="2400">
                <a:ea typeface="Calibri" pitchFamily="34" charset="0"/>
                <a:cs typeface="Times New Roman" pitchFamily="18" charset="0"/>
              </a:rPr>
              <a:t>Spinning things!!! 	</a:t>
            </a:r>
            <a:endParaRPr lang="en-US" sz="1200">
              <a:ea typeface="Calibri" pitchFamily="34" charset="0"/>
              <a:cs typeface="Arial" charset="0"/>
            </a:endParaRPr>
          </a:p>
          <a:p>
            <a:pPr eaLnBrk="0" hangingPunct="0">
              <a:tabLst>
                <a:tab pos="457200" algn="l"/>
              </a:tabLst>
            </a:pPr>
            <a:r>
              <a:rPr lang="en-US" sz="2400">
                <a:ea typeface="Calibri" pitchFamily="34" charset="0"/>
                <a:cs typeface="Times New Roman" pitchFamily="18" charset="0"/>
              </a:rPr>
              <a:t>Everything that spins/twists/rotates involves circular motion.  One way to describe the size of a circle is by its radius, r.  So to deal with circular motion, we’re going to throw in the radius of the imaginary circle about which an object is moving (r has units of length, like meters).</a:t>
            </a:r>
            <a:endParaRPr lang="en-US" sz="1200">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533400" y="5410200"/>
            <a:ext cx="2743200" cy="27432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57200" y="320040"/>
            <a:ext cx="7242048" cy="670560"/>
          </a:xfrm>
        </p:spPr>
        <p:txBody>
          <a:bodyPr/>
          <a:lstStyle/>
          <a:p>
            <a:pPr>
              <a:defRPr/>
            </a:pPr>
            <a:r>
              <a:rPr lang="en-US" dirty="0" smtClean="0"/>
              <a:t>Angular motion:</a:t>
            </a:r>
            <a:endParaRPr lang="en-US" dirty="0"/>
          </a:p>
        </p:txBody>
      </p:sp>
      <p:sp>
        <p:nvSpPr>
          <p:cNvPr id="15363" name="Rectangle 2"/>
          <p:cNvSpPr>
            <a:spLocks noChangeArrowheads="1"/>
          </p:cNvSpPr>
          <p:nvPr/>
        </p:nvSpPr>
        <p:spPr bwMode="auto">
          <a:xfrm>
            <a:off x="228600" y="1219200"/>
            <a:ext cx="7772400" cy="4524375"/>
          </a:xfrm>
          <a:prstGeom prst="rect">
            <a:avLst/>
          </a:prstGeom>
          <a:noFill/>
          <a:ln w="9525">
            <a:noFill/>
            <a:miter lim="800000"/>
            <a:headEnd/>
            <a:tailEnd/>
          </a:ln>
        </p:spPr>
        <p:txBody>
          <a:bodyPr>
            <a:spAutoFit/>
          </a:bodyPr>
          <a:lstStyle/>
          <a:p>
            <a:pPr lvl="1" eaLnBrk="0" hangingPunct="0">
              <a:buFontTx/>
              <a:buAutoNum type="arabicPeriod"/>
              <a:tabLst>
                <a:tab pos="457200" algn="l"/>
              </a:tabLst>
            </a:pPr>
            <a:r>
              <a:rPr lang="en-US" sz="2800">
                <a:ea typeface="Calibri" pitchFamily="34" charset="0"/>
                <a:cs typeface="Times New Roman" pitchFamily="18" charset="0"/>
              </a:rPr>
              <a:t>Torque (rhymes with fork): how much you can twist/be twisted using a given amount of force.  </a:t>
            </a:r>
            <a:r>
              <a:rPr lang="en-US" sz="2800" b="1">
                <a:ea typeface="Calibri" pitchFamily="34" charset="0"/>
                <a:cs typeface="Times New Roman" pitchFamily="18" charset="0"/>
              </a:rPr>
              <a:t>torque = F*r</a:t>
            </a:r>
            <a:r>
              <a:rPr lang="en-US" sz="2800">
                <a:ea typeface="Calibri" pitchFamily="34" charset="0"/>
                <a:cs typeface="Times New Roman" pitchFamily="18" charset="0"/>
              </a:rPr>
              <a:t>  (r = radius)  </a:t>
            </a:r>
          </a:p>
          <a:p>
            <a:pPr lvl="1" eaLnBrk="0" hangingPunct="0">
              <a:tabLst>
                <a:tab pos="457200" algn="l"/>
              </a:tabLst>
            </a:pPr>
            <a:endParaRPr lang="en-US" sz="2400">
              <a:ea typeface="Calibri" pitchFamily="34" charset="0"/>
              <a:cs typeface="Times New Roman" pitchFamily="18" charset="0"/>
            </a:endParaRPr>
          </a:p>
          <a:p>
            <a:pPr lvl="1" eaLnBrk="0" hangingPunct="0">
              <a:tabLst>
                <a:tab pos="457200" algn="l"/>
              </a:tabLst>
            </a:pPr>
            <a:endParaRPr lang="en-US" sz="1200">
              <a:ea typeface="Calibri" pitchFamily="34" charset="0"/>
              <a:cs typeface="Arial" charset="0"/>
            </a:endParaRPr>
          </a:p>
          <a:p>
            <a:pPr eaLnBrk="0" hangingPunct="0">
              <a:tabLst>
                <a:tab pos="457200" algn="l"/>
              </a:tabLst>
            </a:pPr>
            <a:r>
              <a:rPr lang="en-US" sz="2400">
                <a:ea typeface="Calibri" pitchFamily="34" charset="0"/>
                <a:cs typeface="Times New Roman" pitchFamily="18" charset="0"/>
              </a:rPr>
              <a:t>I’m changing a tire: if I need 20 N*m of torque to loosen the lug nut with a wrench, how much force to I have to apply if my grip on the wrench is 5 cm from the nut (convert to meters)?  What if I hold the wrench 0.5 m from the nut?  *Hint: the nut is the center of your circle of motion, and the distance from the nut to your hand is the radius of that circle.</a:t>
            </a:r>
            <a:endParaRPr lang="en-US" sz="3600">
              <a:cs typeface="Arial" charset="0"/>
            </a:endParaRPr>
          </a:p>
        </p:txBody>
      </p:sp>
      <p:cxnSp>
        <p:nvCxnSpPr>
          <p:cNvPr id="5" name="Straight Connector 4"/>
          <p:cNvCxnSpPr/>
          <p:nvPr/>
        </p:nvCxnSpPr>
        <p:spPr>
          <a:xfrm>
            <a:off x="1676400" y="6248400"/>
            <a:ext cx="4876800" cy="0"/>
          </a:xfrm>
          <a:prstGeom prst="line">
            <a:avLst/>
          </a:prstGeom>
          <a:ln w="762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096000" y="5638800"/>
            <a:ext cx="0" cy="609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733800" y="5638800"/>
            <a:ext cx="0" cy="609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Diamond 8"/>
          <p:cNvSpPr/>
          <p:nvPr/>
        </p:nvSpPr>
        <p:spPr>
          <a:xfrm>
            <a:off x="1447800" y="6019800"/>
            <a:ext cx="457200" cy="4572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320040"/>
            <a:ext cx="7242048" cy="670560"/>
          </a:xfrm>
        </p:spPr>
        <p:txBody>
          <a:bodyPr/>
          <a:lstStyle/>
          <a:p>
            <a:pPr>
              <a:defRPr/>
            </a:pPr>
            <a:r>
              <a:rPr lang="en-US" dirty="0" smtClean="0"/>
              <a:t>Angular motion:</a:t>
            </a:r>
            <a:endParaRPr lang="en-US" dirty="0"/>
          </a:p>
        </p:txBody>
      </p:sp>
      <p:sp>
        <p:nvSpPr>
          <p:cNvPr id="16386" name="Rectangle 1"/>
          <p:cNvSpPr>
            <a:spLocks noChangeArrowheads="1"/>
          </p:cNvSpPr>
          <p:nvPr/>
        </p:nvSpPr>
        <p:spPr bwMode="auto">
          <a:xfrm>
            <a:off x="228600" y="1409700"/>
            <a:ext cx="7848600" cy="5078413"/>
          </a:xfrm>
          <a:prstGeom prst="rect">
            <a:avLst/>
          </a:prstGeom>
          <a:noFill/>
          <a:ln w="9525">
            <a:noFill/>
            <a:miter lim="800000"/>
            <a:headEnd/>
            <a:tailEnd/>
          </a:ln>
        </p:spPr>
        <p:txBody>
          <a:bodyPr anchor="ctr">
            <a:spAutoFit/>
          </a:bodyPr>
          <a:lstStyle/>
          <a:p>
            <a:pPr lvl="1"/>
            <a:r>
              <a:rPr lang="en-US" sz="2400">
                <a:ea typeface="Calibri" pitchFamily="34" charset="0"/>
                <a:cs typeface="Times New Roman" pitchFamily="18" charset="0"/>
              </a:rPr>
              <a:t>In your book, they say angular </a:t>
            </a:r>
            <a:r>
              <a:rPr lang="en-US" sz="2400">
                <a:solidFill>
                  <a:schemeClr val="tx2"/>
                </a:solidFill>
                <a:ea typeface="Calibri" pitchFamily="34" charset="0"/>
                <a:cs typeface="Times New Roman" pitchFamily="18" charset="0"/>
              </a:rPr>
              <a:t>momentum</a:t>
            </a:r>
            <a:r>
              <a:rPr lang="en-US" sz="2400">
                <a:ea typeface="Calibri" pitchFamily="34" charset="0"/>
                <a:cs typeface="Times New Roman" pitchFamily="18" charset="0"/>
              </a:rPr>
              <a:t> (</a:t>
            </a:r>
            <a:r>
              <a:rPr lang="en-US" sz="2400">
                <a:solidFill>
                  <a:schemeClr val="tx2"/>
                </a:solidFill>
                <a:ea typeface="Calibri" pitchFamily="34" charset="0"/>
                <a:cs typeface="Times New Roman" pitchFamily="18" charset="0"/>
              </a:rPr>
              <a:t>L</a:t>
            </a:r>
            <a:r>
              <a:rPr lang="en-US" sz="2400">
                <a:ea typeface="Calibri" pitchFamily="34" charset="0"/>
                <a:cs typeface="Times New Roman" pitchFamily="18" charset="0"/>
              </a:rPr>
              <a:t>) is moment of inertia (</a:t>
            </a:r>
            <a:r>
              <a:rPr lang="en-US" sz="2400">
                <a:solidFill>
                  <a:srgbClr val="0070C0"/>
                </a:solidFill>
                <a:ea typeface="Calibri" pitchFamily="34" charset="0"/>
                <a:cs typeface="Times New Roman" pitchFamily="18" charset="0"/>
              </a:rPr>
              <a:t>I</a:t>
            </a:r>
            <a:r>
              <a:rPr lang="en-US" sz="2400">
                <a:ea typeface="Calibri" pitchFamily="34" charset="0"/>
                <a:cs typeface="Times New Roman" pitchFamily="18" charset="0"/>
              </a:rPr>
              <a:t>, corresponds to </a:t>
            </a:r>
            <a:r>
              <a:rPr lang="en-US" sz="2400">
                <a:solidFill>
                  <a:srgbClr val="0070C0"/>
                </a:solidFill>
                <a:ea typeface="Calibri" pitchFamily="34" charset="0"/>
                <a:cs typeface="Times New Roman" pitchFamily="18" charset="0"/>
              </a:rPr>
              <a:t>mass</a:t>
            </a:r>
            <a:r>
              <a:rPr lang="en-US" sz="2400">
                <a:ea typeface="Calibri" pitchFamily="34" charset="0"/>
                <a:cs typeface="Times New Roman" pitchFamily="18" charset="0"/>
              </a:rPr>
              <a:t>) times angular </a:t>
            </a:r>
            <a:r>
              <a:rPr lang="en-US" sz="2400">
                <a:solidFill>
                  <a:srgbClr val="C00000"/>
                </a:solidFill>
                <a:ea typeface="Calibri" pitchFamily="34" charset="0"/>
                <a:cs typeface="Times New Roman" pitchFamily="18" charset="0"/>
              </a:rPr>
              <a:t>velocity</a:t>
            </a:r>
            <a:r>
              <a:rPr lang="en-US" sz="2400">
                <a:ea typeface="Calibri" pitchFamily="34" charset="0"/>
                <a:cs typeface="Times New Roman" pitchFamily="18" charset="0"/>
              </a:rPr>
              <a:t> (</a:t>
            </a:r>
            <a:r>
              <a:rPr lang="en-US" sz="2400">
                <a:solidFill>
                  <a:srgbClr val="C00000"/>
                </a:solidFill>
                <a:ea typeface="Calibri" pitchFamily="34" charset="0"/>
                <a:cs typeface="Times New Roman" pitchFamily="18" charset="0"/>
              </a:rPr>
              <a:t>ω</a:t>
            </a:r>
            <a:r>
              <a:rPr lang="en-US" sz="2400">
                <a:ea typeface="Calibri" pitchFamily="34" charset="0"/>
                <a:cs typeface="Times New Roman" pitchFamily="18" charset="0"/>
              </a:rPr>
              <a:t>).  </a:t>
            </a:r>
          </a:p>
          <a:p>
            <a:pPr lvl="1"/>
            <a:endParaRPr lang="en-US" sz="2400">
              <a:ea typeface="Calibri" pitchFamily="34" charset="0"/>
              <a:cs typeface="Times New Roman" pitchFamily="18" charset="0"/>
            </a:endParaRPr>
          </a:p>
          <a:p>
            <a:pPr lvl="1"/>
            <a:r>
              <a:rPr lang="en-US" sz="2400" b="1">
                <a:ea typeface="Calibri" pitchFamily="34" charset="0"/>
                <a:cs typeface="Times New Roman" pitchFamily="18" charset="0"/>
              </a:rPr>
              <a:t>So if you can remember p = mv, you can remember L = I ω.  The only difference is that the angle of motion is changing (hence the circle). </a:t>
            </a:r>
            <a:r>
              <a:rPr lang="en-US" sz="3600" b="1">
                <a:ea typeface="Calibri" pitchFamily="34" charset="0"/>
                <a:cs typeface="Times New Roman" pitchFamily="18" charset="0"/>
              </a:rPr>
              <a:t> </a:t>
            </a:r>
          </a:p>
          <a:p>
            <a:pPr lvl="1"/>
            <a:endParaRPr lang="en-US" sz="3600">
              <a:ea typeface="Calibri" pitchFamily="34" charset="0"/>
              <a:cs typeface="Times New Roman" pitchFamily="18" charset="0"/>
            </a:endParaRPr>
          </a:p>
          <a:p>
            <a:pPr lvl="1"/>
            <a:r>
              <a:rPr lang="en-US" sz="2400">
                <a:ea typeface="Calibri" pitchFamily="34" charset="0"/>
                <a:cs typeface="Times New Roman" pitchFamily="18" charset="0"/>
              </a:rPr>
              <a:t>What is the angular momentum of an ice skater whose moment of inertia is 2.5 kg*m spinning with an angular velocity of 5 m/s?</a:t>
            </a:r>
            <a:endParaRPr lang="en-US" sz="3600">
              <a:ea typeface="Calibri" pitchFamily="34" charset="0"/>
              <a:cs typeface="Times New Roman" pitchFamily="18" charset="0"/>
            </a:endParaRPr>
          </a:p>
          <a:p>
            <a:pPr lvl="1"/>
            <a:endParaRPr lang="en-US" sz="3600">
              <a:ea typeface="Calibri" pitchFamily="34"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idx="4294967295"/>
          </p:nvPr>
        </p:nvSpPr>
        <p:spPr>
          <a:xfrm>
            <a:off x="457200" y="320040"/>
            <a:ext cx="7242048" cy="670560"/>
          </a:xfrm>
        </p:spPr>
        <p:txBody>
          <a:bodyPr/>
          <a:lstStyle/>
          <a:p>
            <a:pPr>
              <a:defRPr/>
            </a:pPr>
            <a:r>
              <a:rPr lang="en-US" dirty="0" smtClean="0"/>
              <a:t>Angular motion:</a:t>
            </a:r>
            <a:endParaRPr lang="en-US" dirty="0"/>
          </a:p>
        </p:txBody>
      </p:sp>
      <p:sp>
        <p:nvSpPr>
          <p:cNvPr id="17410" name="Rectangle 1"/>
          <p:cNvSpPr>
            <a:spLocks noChangeArrowheads="1"/>
          </p:cNvSpPr>
          <p:nvPr/>
        </p:nvSpPr>
        <p:spPr bwMode="auto">
          <a:xfrm>
            <a:off x="0" y="2093913"/>
            <a:ext cx="8153400" cy="3013075"/>
          </a:xfrm>
          <a:prstGeom prst="rect">
            <a:avLst/>
          </a:prstGeom>
          <a:noFill/>
          <a:ln w="9525">
            <a:noFill/>
            <a:miter lim="800000"/>
            <a:headEnd/>
            <a:tailEnd/>
          </a:ln>
        </p:spPr>
        <p:txBody>
          <a:bodyPr anchor="ctr">
            <a:spAutoFit/>
          </a:bodyPr>
          <a:lstStyle/>
          <a:p>
            <a:pPr lvl="1"/>
            <a:r>
              <a:rPr lang="en-US" sz="2400">
                <a:ea typeface="Calibri" pitchFamily="34" charset="0"/>
                <a:cs typeface="Times New Roman" pitchFamily="18" charset="0"/>
              </a:rPr>
              <a:t>We know that acceleration causes velocity to change with time, right?  Well now the velocity is changing by </a:t>
            </a:r>
            <a:r>
              <a:rPr lang="en-US" sz="2400" b="1">
                <a:ea typeface="Calibri" pitchFamily="34" charset="0"/>
                <a:cs typeface="Times New Roman" pitchFamily="18" charset="0"/>
              </a:rPr>
              <a:t>changing direction</a:t>
            </a:r>
            <a:r>
              <a:rPr lang="en-US" sz="2400">
                <a:ea typeface="Calibri" pitchFamily="34" charset="0"/>
                <a:cs typeface="Times New Roman" pitchFamily="18" charset="0"/>
              </a:rPr>
              <a:t>, not speed.  </a:t>
            </a:r>
          </a:p>
          <a:p>
            <a:pPr lvl="1"/>
            <a:endParaRPr lang="en-US" sz="2400">
              <a:ea typeface="Calibri" pitchFamily="34" charset="0"/>
              <a:cs typeface="Times New Roman" pitchFamily="18" charset="0"/>
            </a:endParaRPr>
          </a:p>
          <a:p>
            <a:pPr lvl="1"/>
            <a:r>
              <a:rPr lang="en-US" sz="2400">
                <a:ea typeface="Calibri" pitchFamily="34" charset="0"/>
                <a:cs typeface="Times New Roman" pitchFamily="18" charset="0"/>
              </a:rPr>
              <a:t>So if you swing a rock on a string, the acceleration is toward your hand.  That means the </a:t>
            </a:r>
            <a:r>
              <a:rPr lang="en-US" sz="2400" b="1">
                <a:ea typeface="Calibri" pitchFamily="34" charset="0"/>
                <a:cs typeface="Times New Roman" pitchFamily="18" charset="0"/>
              </a:rPr>
              <a:t>centripetal force</a:t>
            </a:r>
            <a:r>
              <a:rPr lang="en-US" sz="2400">
                <a:ea typeface="Calibri" pitchFamily="34" charset="0"/>
                <a:cs typeface="Times New Roman" pitchFamily="18" charset="0"/>
              </a:rPr>
              <a:t> is also toward your hand.  </a:t>
            </a:r>
          </a:p>
          <a:p>
            <a:pPr lvl="1"/>
            <a:endParaRPr lang="en-US" sz="240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320040"/>
            <a:ext cx="7242048" cy="670560"/>
          </a:xfrm>
        </p:spPr>
        <p:txBody>
          <a:bodyPr/>
          <a:lstStyle/>
          <a:p>
            <a:pPr>
              <a:defRPr/>
            </a:pPr>
            <a:r>
              <a:rPr lang="en-US" dirty="0" smtClean="0"/>
              <a:t>Angular motion:</a:t>
            </a:r>
            <a:endParaRPr lang="en-US" dirty="0"/>
          </a:p>
        </p:txBody>
      </p:sp>
      <p:sp>
        <p:nvSpPr>
          <p:cNvPr id="18434" name="Rectangle 1"/>
          <p:cNvSpPr>
            <a:spLocks noChangeArrowheads="1"/>
          </p:cNvSpPr>
          <p:nvPr/>
        </p:nvSpPr>
        <p:spPr bwMode="auto">
          <a:xfrm>
            <a:off x="0" y="2459038"/>
            <a:ext cx="8153400" cy="2282825"/>
          </a:xfrm>
          <a:prstGeom prst="rect">
            <a:avLst/>
          </a:prstGeom>
          <a:noFill/>
          <a:ln w="9525">
            <a:noFill/>
            <a:miter lim="800000"/>
            <a:headEnd/>
            <a:tailEnd/>
          </a:ln>
        </p:spPr>
        <p:txBody>
          <a:bodyPr anchor="ctr">
            <a:spAutoFit/>
          </a:bodyPr>
          <a:lstStyle/>
          <a:p>
            <a:pPr lvl="1"/>
            <a:r>
              <a:rPr lang="en-US" sz="2400">
                <a:ea typeface="Calibri" pitchFamily="34" charset="0"/>
                <a:cs typeface="Times New Roman" pitchFamily="18" charset="0"/>
              </a:rPr>
              <a:t>And the velocity doesn’t change as much if the string is longer (the circle is bigger), so the acceleration decreases as radius increases: a</a:t>
            </a:r>
            <a:r>
              <a:rPr lang="en-US" sz="2400" baseline="-30000">
                <a:ea typeface="Calibri" pitchFamily="34" charset="0"/>
                <a:cs typeface="Times New Roman" pitchFamily="18" charset="0"/>
              </a:rPr>
              <a:t>cent</a:t>
            </a:r>
            <a:r>
              <a:rPr lang="en-US" sz="2400">
                <a:ea typeface="Calibri" pitchFamily="34" charset="0"/>
                <a:cs typeface="Times New Roman" pitchFamily="18" charset="0"/>
              </a:rPr>
              <a:t> = v</a:t>
            </a:r>
            <a:r>
              <a:rPr lang="en-US" sz="2400" baseline="30000">
                <a:ea typeface="Calibri" pitchFamily="34" charset="0"/>
                <a:cs typeface="Times New Roman" pitchFamily="18" charset="0"/>
              </a:rPr>
              <a:t>2</a:t>
            </a:r>
            <a:r>
              <a:rPr lang="en-US" sz="2400">
                <a:ea typeface="Calibri" pitchFamily="34" charset="0"/>
                <a:cs typeface="Times New Roman" pitchFamily="18" charset="0"/>
              </a:rPr>
              <a:t>/r.</a:t>
            </a:r>
          </a:p>
          <a:p>
            <a:pPr lvl="1"/>
            <a:endParaRPr lang="en-US" sz="2400">
              <a:ea typeface="Calibri" pitchFamily="34" charset="0"/>
              <a:cs typeface="Times New Roman" pitchFamily="18" charset="0"/>
            </a:endParaRPr>
          </a:p>
          <a:p>
            <a:pPr lvl="1"/>
            <a:r>
              <a:rPr lang="en-US" sz="2400">
                <a:ea typeface="Calibri" pitchFamily="34" charset="0"/>
                <a:cs typeface="Times New Roman" pitchFamily="18" charset="0"/>
              </a:rPr>
              <a:t>(Think curves in a go-kart—do you feel the tight turns more or less?)</a:t>
            </a:r>
          </a:p>
        </p:txBody>
      </p:sp>
      <p:sp>
        <p:nvSpPr>
          <p:cNvPr id="18435" name="Oval 4"/>
          <p:cNvSpPr>
            <a:spLocks noChangeArrowheads="1"/>
          </p:cNvSpPr>
          <p:nvPr/>
        </p:nvSpPr>
        <p:spPr bwMode="auto">
          <a:xfrm>
            <a:off x="3962400" y="1143000"/>
            <a:ext cx="762000" cy="762000"/>
          </a:xfrm>
          <a:prstGeom prst="ellipse">
            <a:avLst/>
          </a:prstGeom>
          <a:noFill/>
          <a:ln w="38100">
            <a:solidFill>
              <a:srgbClr val="0000FF"/>
            </a:solidFill>
            <a:round/>
            <a:headEnd/>
            <a:tailEnd/>
          </a:ln>
        </p:spPr>
        <p:txBody>
          <a:bodyPr wrap="none" anchor="ctr"/>
          <a:lstStyle/>
          <a:p>
            <a:endParaRPr lang="en-US"/>
          </a:p>
        </p:txBody>
      </p:sp>
      <p:sp>
        <p:nvSpPr>
          <p:cNvPr id="18436" name="Line 5"/>
          <p:cNvSpPr>
            <a:spLocks noChangeShapeType="1"/>
          </p:cNvSpPr>
          <p:nvPr/>
        </p:nvSpPr>
        <p:spPr bwMode="auto">
          <a:xfrm>
            <a:off x="3962400" y="1524000"/>
            <a:ext cx="0" cy="457200"/>
          </a:xfrm>
          <a:prstGeom prst="line">
            <a:avLst/>
          </a:prstGeom>
          <a:noFill/>
          <a:ln w="9525">
            <a:solidFill>
              <a:schemeClr val="tx1"/>
            </a:solidFill>
            <a:round/>
            <a:headEnd/>
            <a:tailEnd type="triangle" w="med" len="med"/>
          </a:ln>
        </p:spPr>
        <p:txBody>
          <a:bodyPr/>
          <a:lstStyle/>
          <a:p>
            <a:endParaRPr lang="en-US"/>
          </a:p>
        </p:txBody>
      </p:sp>
      <p:sp>
        <p:nvSpPr>
          <p:cNvPr id="18437" name="Oval 6"/>
          <p:cNvSpPr>
            <a:spLocks noChangeArrowheads="1"/>
          </p:cNvSpPr>
          <p:nvPr/>
        </p:nvSpPr>
        <p:spPr bwMode="auto">
          <a:xfrm>
            <a:off x="3962400" y="1143000"/>
            <a:ext cx="762000" cy="762000"/>
          </a:xfrm>
          <a:prstGeom prst="ellipse">
            <a:avLst/>
          </a:prstGeom>
          <a:noFill/>
          <a:ln w="38100">
            <a:solidFill>
              <a:srgbClr val="0000FF"/>
            </a:solidFill>
            <a:round/>
            <a:headEnd/>
            <a:tailEnd/>
          </a:ln>
        </p:spPr>
        <p:txBody>
          <a:bodyPr wrap="none" anchor="ctr"/>
          <a:lstStyle/>
          <a:p>
            <a:endParaRPr lang="en-US"/>
          </a:p>
        </p:txBody>
      </p:sp>
      <p:sp>
        <p:nvSpPr>
          <p:cNvPr id="18438" name="Line 7"/>
          <p:cNvSpPr>
            <a:spLocks noChangeShapeType="1"/>
          </p:cNvSpPr>
          <p:nvPr/>
        </p:nvSpPr>
        <p:spPr bwMode="auto">
          <a:xfrm>
            <a:off x="3962400" y="1524000"/>
            <a:ext cx="0" cy="457200"/>
          </a:xfrm>
          <a:prstGeom prst="line">
            <a:avLst/>
          </a:prstGeom>
          <a:noFill/>
          <a:ln w="9525">
            <a:solidFill>
              <a:schemeClr val="tx1"/>
            </a:solidFill>
            <a:round/>
            <a:headEnd/>
            <a:tailEnd type="triangle" w="med" len="med"/>
          </a:ln>
        </p:spPr>
        <p:txBody>
          <a:bodyPr/>
          <a:lstStyle/>
          <a:p>
            <a:endParaRPr lang="en-US"/>
          </a:p>
        </p:txBody>
      </p:sp>
      <p:sp>
        <p:nvSpPr>
          <p:cNvPr id="18439" name="Oval 8"/>
          <p:cNvSpPr>
            <a:spLocks noChangeArrowheads="1"/>
          </p:cNvSpPr>
          <p:nvPr/>
        </p:nvSpPr>
        <p:spPr bwMode="auto">
          <a:xfrm>
            <a:off x="5791200" y="685800"/>
            <a:ext cx="1600200" cy="1600200"/>
          </a:xfrm>
          <a:prstGeom prst="ellipse">
            <a:avLst/>
          </a:prstGeom>
          <a:noFill/>
          <a:ln w="38100">
            <a:solidFill>
              <a:srgbClr val="0000FF"/>
            </a:solidFill>
            <a:round/>
            <a:headEnd/>
            <a:tailEnd/>
          </a:ln>
        </p:spPr>
        <p:txBody>
          <a:bodyPr wrap="none" anchor="ctr"/>
          <a:lstStyle/>
          <a:p>
            <a:endParaRPr lang="en-US"/>
          </a:p>
        </p:txBody>
      </p:sp>
      <p:sp>
        <p:nvSpPr>
          <p:cNvPr id="18440" name="Line 10"/>
          <p:cNvSpPr>
            <a:spLocks noChangeShapeType="1"/>
          </p:cNvSpPr>
          <p:nvPr/>
        </p:nvSpPr>
        <p:spPr bwMode="auto">
          <a:xfrm>
            <a:off x="5791200" y="1524000"/>
            <a:ext cx="0" cy="457200"/>
          </a:xfrm>
          <a:prstGeom prst="line">
            <a:avLst/>
          </a:prstGeom>
          <a:noFill/>
          <a:ln w="9525">
            <a:solidFill>
              <a:schemeClr val="tx1"/>
            </a:solidFill>
            <a:round/>
            <a:headEnd/>
            <a:tailEnd type="triangle" w="med" len="med"/>
          </a:ln>
        </p:spPr>
        <p:txBody>
          <a:bodyPr/>
          <a:lstStyle/>
          <a:p>
            <a:endParaRPr lang="en-US"/>
          </a:p>
        </p:txBody>
      </p:sp>
      <p:sp>
        <p:nvSpPr>
          <p:cNvPr id="18441" name="Line 12"/>
          <p:cNvSpPr>
            <a:spLocks noChangeShapeType="1"/>
          </p:cNvSpPr>
          <p:nvPr/>
        </p:nvSpPr>
        <p:spPr bwMode="auto">
          <a:xfrm>
            <a:off x="3962400" y="1524000"/>
            <a:ext cx="381000" cy="0"/>
          </a:xfrm>
          <a:prstGeom prst="line">
            <a:avLst/>
          </a:prstGeom>
          <a:noFill/>
          <a:ln w="9525">
            <a:solidFill>
              <a:srgbClr val="FF0000"/>
            </a:solidFill>
            <a:round/>
            <a:headEnd/>
            <a:tailEnd type="triangle" w="med" len="med"/>
          </a:ln>
        </p:spPr>
        <p:txBody>
          <a:bodyPr/>
          <a:lstStyle/>
          <a:p>
            <a:endParaRPr lang="en-US"/>
          </a:p>
        </p:txBody>
      </p:sp>
      <p:sp>
        <p:nvSpPr>
          <p:cNvPr id="18442" name="Line 13"/>
          <p:cNvSpPr>
            <a:spLocks noChangeShapeType="1"/>
          </p:cNvSpPr>
          <p:nvPr/>
        </p:nvSpPr>
        <p:spPr bwMode="auto">
          <a:xfrm>
            <a:off x="5791200" y="1524000"/>
            <a:ext cx="762000" cy="0"/>
          </a:xfrm>
          <a:prstGeom prst="line">
            <a:avLst/>
          </a:prstGeom>
          <a:noFill/>
          <a:ln w="9525">
            <a:solidFill>
              <a:srgbClr val="FF0000"/>
            </a:solidFill>
            <a:round/>
            <a:headEnd/>
            <a:tailEnd type="triangle" w="med" len="med"/>
          </a:ln>
        </p:spPr>
        <p:txBody>
          <a:bodyPr/>
          <a:lstStyle/>
          <a:p>
            <a:endParaRPr lang="en-US"/>
          </a:p>
        </p:txBody>
      </p:sp>
      <p:sp>
        <p:nvSpPr>
          <p:cNvPr id="18443" name="Text Box 14"/>
          <p:cNvSpPr txBox="1">
            <a:spLocks noChangeArrowheads="1"/>
          </p:cNvSpPr>
          <p:nvPr/>
        </p:nvSpPr>
        <p:spPr bwMode="auto">
          <a:xfrm>
            <a:off x="3657600" y="1905000"/>
            <a:ext cx="298450" cy="366713"/>
          </a:xfrm>
          <a:prstGeom prst="rect">
            <a:avLst/>
          </a:prstGeom>
          <a:noFill/>
          <a:ln w="9525">
            <a:noFill/>
            <a:miter lim="800000"/>
            <a:headEnd/>
            <a:tailEnd/>
          </a:ln>
        </p:spPr>
        <p:txBody>
          <a:bodyPr wrap="none">
            <a:spAutoFit/>
          </a:bodyPr>
          <a:lstStyle/>
          <a:p>
            <a:r>
              <a:rPr lang="en-US"/>
              <a:t>v</a:t>
            </a:r>
          </a:p>
        </p:txBody>
      </p:sp>
      <p:sp>
        <p:nvSpPr>
          <p:cNvPr id="18444" name="Text Box 15"/>
          <p:cNvSpPr txBox="1">
            <a:spLocks noChangeArrowheads="1"/>
          </p:cNvSpPr>
          <p:nvPr/>
        </p:nvSpPr>
        <p:spPr bwMode="auto">
          <a:xfrm>
            <a:off x="5486400" y="1905000"/>
            <a:ext cx="298450" cy="366713"/>
          </a:xfrm>
          <a:prstGeom prst="rect">
            <a:avLst/>
          </a:prstGeom>
          <a:noFill/>
          <a:ln w="9525">
            <a:noFill/>
            <a:miter lim="800000"/>
            <a:headEnd/>
            <a:tailEnd/>
          </a:ln>
        </p:spPr>
        <p:txBody>
          <a:bodyPr wrap="none">
            <a:spAutoFit/>
          </a:bodyPr>
          <a:lstStyle/>
          <a:p>
            <a:r>
              <a:rPr lang="en-US"/>
              <a:t>v</a:t>
            </a:r>
          </a:p>
        </p:txBody>
      </p:sp>
      <p:sp>
        <p:nvSpPr>
          <p:cNvPr id="18445" name="Text Box 16"/>
          <p:cNvSpPr txBox="1">
            <a:spLocks noChangeArrowheads="1"/>
          </p:cNvSpPr>
          <p:nvPr/>
        </p:nvSpPr>
        <p:spPr bwMode="auto">
          <a:xfrm>
            <a:off x="4191000" y="1219200"/>
            <a:ext cx="311150" cy="366713"/>
          </a:xfrm>
          <a:prstGeom prst="rect">
            <a:avLst/>
          </a:prstGeom>
          <a:noFill/>
          <a:ln w="9525">
            <a:noFill/>
            <a:miter lim="800000"/>
            <a:headEnd/>
            <a:tailEnd/>
          </a:ln>
        </p:spPr>
        <p:txBody>
          <a:bodyPr wrap="none">
            <a:spAutoFit/>
          </a:bodyPr>
          <a:lstStyle/>
          <a:p>
            <a:r>
              <a:rPr lang="en-US">
                <a:solidFill>
                  <a:srgbClr val="FF0000"/>
                </a:solidFill>
              </a:rPr>
              <a:t>a</a:t>
            </a:r>
          </a:p>
        </p:txBody>
      </p:sp>
      <p:sp>
        <p:nvSpPr>
          <p:cNvPr id="18446" name="Text Box 17"/>
          <p:cNvSpPr txBox="1">
            <a:spLocks noChangeArrowheads="1"/>
          </p:cNvSpPr>
          <p:nvPr/>
        </p:nvSpPr>
        <p:spPr bwMode="auto">
          <a:xfrm>
            <a:off x="6096000" y="1143000"/>
            <a:ext cx="311150" cy="366713"/>
          </a:xfrm>
          <a:prstGeom prst="rect">
            <a:avLst/>
          </a:prstGeom>
          <a:noFill/>
          <a:ln w="9525">
            <a:noFill/>
            <a:miter lim="800000"/>
            <a:headEnd/>
            <a:tailEnd/>
          </a:ln>
        </p:spPr>
        <p:txBody>
          <a:bodyPr wrap="none">
            <a:spAutoFit/>
          </a:bodyPr>
          <a:lstStyle/>
          <a:p>
            <a:r>
              <a:rPr lang="en-US">
                <a:solidFill>
                  <a:srgbClr val="FF0000"/>
                </a:solidFill>
              </a:rPr>
              <a:t>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320040"/>
            <a:ext cx="7242048" cy="670560"/>
          </a:xfrm>
        </p:spPr>
        <p:txBody>
          <a:bodyPr/>
          <a:lstStyle/>
          <a:p>
            <a:pPr>
              <a:defRPr/>
            </a:pPr>
            <a:r>
              <a:rPr lang="en-US" dirty="0" smtClean="0"/>
              <a:t>Angular motion:</a:t>
            </a:r>
            <a:endParaRPr lang="en-US" dirty="0"/>
          </a:p>
        </p:txBody>
      </p:sp>
      <p:sp>
        <p:nvSpPr>
          <p:cNvPr id="19458" name="TextBox 4"/>
          <p:cNvSpPr txBox="1">
            <a:spLocks noChangeArrowheads="1"/>
          </p:cNvSpPr>
          <p:nvPr/>
        </p:nvSpPr>
        <p:spPr bwMode="auto">
          <a:xfrm>
            <a:off x="990600" y="1828800"/>
            <a:ext cx="6934200" cy="1570038"/>
          </a:xfrm>
          <a:prstGeom prst="rect">
            <a:avLst/>
          </a:prstGeom>
          <a:noFill/>
          <a:ln w="9525">
            <a:noFill/>
            <a:miter lim="800000"/>
            <a:headEnd/>
            <a:tailEnd/>
          </a:ln>
        </p:spPr>
        <p:txBody>
          <a:bodyPr>
            <a:spAutoFit/>
          </a:bodyPr>
          <a:lstStyle/>
          <a:p>
            <a:r>
              <a:rPr lang="en-US" sz="2400"/>
              <a:t>*Important note: “velocity” is </a:t>
            </a:r>
            <a:r>
              <a:rPr lang="en-US" sz="2400" i="1"/>
              <a:t>distance</a:t>
            </a:r>
            <a:r>
              <a:rPr lang="en-US" sz="2400"/>
              <a:t> per time.  “Angular velocity” is </a:t>
            </a:r>
            <a:r>
              <a:rPr lang="en-US" sz="2400" i="1"/>
              <a:t>angle</a:t>
            </a:r>
            <a:r>
              <a:rPr lang="en-US" sz="2400"/>
              <a:t> per time.</a:t>
            </a:r>
          </a:p>
          <a:p>
            <a:endParaRPr lang="en-US" sz="2400"/>
          </a:p>
          <a:p>
            <a:r>
              <a:rPr lang="en-US" sz="2400"/>
              <a:t>(Think ceiling fan.)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idx="4294967295"/>
          </p:nvPr>
        </p:nvSpPr>
        <p:spPr>
          <a:xfrm>
            <a:off x="457200" y="320040"/>
            <a:ext cx="7242048" cy="670560"/>
          </a:xfrm>
        </p:spPr>
        <p:txBody>
          <a:bodyPr/>
          <a:lstStyle/>
          <a:p>
            <a:pPr>
              <a:defRPr/>
            </a:pPr>
            <a:r>
              <a:rPr lang="en-US" dirty="0" smtClean="0"/>
              <a:t>Angular motion:</a:t>
            </a:r>
            <a:endParaRPr lang="en-US" dirty="0"/>
          </a:p>
        </p:txBody>
      </p:sp>
      <p:sp>
        <p:nvSpPr>
          <p:cNvPr id="20482" name="Rectangle 3"/>
          <p:cNvSpPr>
            <a:spLocks noChangeArrowheads="1"/>
          </p:cNvSpPr>
          <p:nvPr/>
        </p:nvSpPr>
        <p:spPr bwMode="auto">
          <a:xfrm>
            <a:off x="457200" y="1600200"/>
            <a:ext cx="6629400" cy="1187450"/>
          </a:xfrm>
          <a:prstGeom prst="rect">
            <a:avLst/>
          </a:prstGeom>
          <a:noFill/>
          <a:ln w="9525">
            <a:noFill/>
            <a:miter lim="800000"/>
            <a:headEnd/>
            <a:tailEnd/>
          </a:ln>
        </p:spPr>
        <p:txBody>
          <a:bodyPr>
            <a:spAutoFit/>
          </a:bodyPr>
          <a:lstStyle/>
          <a:p>
            <a:pPr lvl="1"/>
            <a:r>
              <a:rPr lang="en-US" sz="2400">
                <a:ea typeface="Calibri" pitchFamily="34" charset="0"/>
                <a:cs typeface="Times New Roman" pitchFamily="18" charset="0"/>
              </a:rPr>
              <a:t>If a softball pitcher has a 2.5-ft. arm (r), what is the centripetal acceleration of the ball if the pitch is a 60 mile-per-hour fast ball?</a:t>
            </a:r>
            <a:r>
              <a:rPr lang="en-US" sz="1200">
                <a:ea typeface="Calibri" pitchFamily="34" charset="0"/>
                <a:cs typeface="Arial" charset="0"/>
              </a:rPr>
              <a:t> </a:t>
            </a:r>
            <a:endParaRPr lang="en-US" sz="3600">
              <a:ea typeface="Calibri" pitchFamily="34"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320040"/>
            <a:ext cx="7242048" cy="670560"/>
          </a:xfrm>
        </p:spPr>
        <p:txBody>
          <a:bodyPr/>
          <a:lstStyle/>
          <a:p>
            <a:pPr>
              <a:defRPr/>
            </a:pPr>
            <a:r>
              <a:rPr lang="en-US" smtClean="0"/>
              <a:t>Angular motion:</a:t>
            </a:r>
            <a:endParaRPr lang="en-US" dirty="0"/>
          </a:p>
        </p:txBody>
      </p:sp>
      <p:sp>
        <p:nvSpPr>
          <p:cNvPr id="21506" name="Rectangle 3"/>
          <p:cNvSpPr>
            <a:spLocks noChangeArrowheads="1"/>
          </p:cNvSpPr>
          <p:nvPr/>
        </p:nvSpPr>
        <p:spPr bwMode="auto">
          <a:xfrm>
            <a:off x="304800" y="1371600"/>
            <a:ext cx="7467600" cy="3565525"/>
          </a:xfrm>
          <a:prstGeom prst="rect">
            <a:avLst/>
          </a:prstGeom>
          <a:noFill/>
          <a:ln w="9525">
            <a:noFill/>
            <a:miter lim="800000"/>
            <a:headEnd/>
            <a:tailEnd/>
          </a:ln>
        </p:spPr>
        <p:txBody>
          <a:bodyPr anchor="ctr">
            <a:spAutoFit/>
          </a:bodyPr>
          <a:lstStyle/>
          <a:p>
            <a:pPr marL="0" lvl="1"/>
            <a:r>
              <a:rPr lang="en-US" sz="2400">
                <a:ea typeface="Calibri" pitchFamily="34" charset="0"/>
                <a:cs typeface="Times New Roman" pitchFamily="18" charset="0"/>
              </a:rPr>
              <a:t>A softball pitcher has a 2.5-ft. arm (r)</a:t>
            </a:r>
            <a:endParaRPr lang="en-US">
              <a:ea typeface="Calibri" pitchFamily="34" charset="0"/>
              <a:cs typeface="Times New Roman" pitchFamily="18" charset="0"/>
            </a:endParaRPr>
          </a:p>
          <a:p>
            <a:pPr marL="0" lvl="1"/>
            <a:endParaRPr lang="en-US">
              <a:ea typeface="Calibri" pitchFamily="34" charset="0"/>
              <a:cs typeface="Times New Roman" pitchFamily="18" charset="0"/>
            </a:endParaRPr>
          </a:p>
          <a:p>
            <a:pPr marL="0" lvl="1"/>
            <a:r>
              <a:rPr lang="en-US" sz="2400">
                <a:ea typeface="Calibri" pitchFamily="34" charset="0"/>
                <a:cs typeface="Times New Roman" pitchFamily="18" charset="0"/>
              </a:rPr>
              <a:t>We can still use Newton’s 2</a:t>
            </a:r>
            <a:r>
              <a:rPr lang="en-US" sz="2400" baseline="30000">
                <a:ea typeface="Calibri" pitchFamily="34" charset="0"/>
                <a:cs typeface="Times New Roman" pitchFamily="18" charset="0"/>
              </a:rPr>
              <a:t>nd</a:t>
            </a:r>
            <a:r>
              <a:rPr lang="en-US" sz="2400">
                <a:ea typeface="Calibri" pitchFamily="34" charset="0"/>
                <a:cs typeface="Times New Roman" pitchFamily="18" charset="0"/>
              </a:rPr>
              <a:t> Law, so </a:t>
            </a:r>
            <a:r>
              <a:rPr lang="en-US" sz="2400" b="1">
                <a:ea typeface="Calibri" pitchFamily="34" charset="0"/>
                <a:cs typeface="Times New Roman" pitchFamily="18" charset="0"/>
              </a:rPr>
              <a:t>F</a:t>
            </a:r>
            <a:r>
              <a:rPr lang="en-US" sz="2400" b="1" baseline="-25000">
                <a:ea typeface="Calibri" pitchFamily="34" charset="0"/>
                <a:cs typeface="Times New Roman" pitchFamily="18" charset="0"/>
              </a:rPr>
              <a:t>cent</a:t>
            </a:r>
            <a:r>
              <a:rPr lang="en-US" sz="2400" b="1">
                <a:ea typeface="Calibri" pitchFamily="34" charset="0"/>
                <a:cs typeface="Times New Roman" pitchFamily="18" charset="0"/>
              </a:rPr>
              <a:t> = ma</a:t>
            </a:r>
            <a:r>
              <a:rPr lang="en-US" sz="2400" b="1" baseline="-25000">
                <a:ea typeface="Calibri" pitchFamily="34" charset="0"/>
                <a:cs typeface="Times New Roman" pitchFamily="18" charset="0"/>
              </a:rPr>
              <a:t>cent</a:t>
            </a:r>
            <a:r>
              <a:rPr lang="en-US" sz="2400">
                <a:ea typeface="Calibri" pitchFamily="34" charset="0"/>
                <a:cs typeface="Times New Roman" pitchFamily="18" charset="0"/>
              </a:rPr>
              <a:t>.</a:t>
            </a:r>
            <a:endParaRPr lang="en-US" sz="2000">
              <a:ea typeface="Calibri" pitchFamily="34" charset="0"/>
              <a:cs typeface="Times New Roman" pitchFamily="18" charset="0"/>
            </a:endParaRPr>
          </a:p>
          <a:p>
            <a:r>
              <a:rPr lang="en-US" sz="2400">
                <a:ea typeface="Calibri" pitchFamily="34" charset="0"/>
                <a:cs typeface="Times New Roman" pitchFamily="18" charset="0"/>
              </a:rPr>
              <a:t>What is the centripetal force the pitcher above is applying to the ball?  Assume the ball weighs 1lb, and include units. </a:t>
            </a:r>
          </a:p>
          <a:p>
            <a:endParaRPr lang="en-US">
              <a:ea typeface="Calibri" pitchFamily="34" charset="0"/>
              <a:cs typeface="Times New Roman" pitchFamily="18" charset="0"/>
            </a:endParaRPr>
          </a:p>
          <a:p>
            <a:endParaRPr lang="en-US">
              <a:ea typeface="Calibri" pitchFamily="34" charset="0"/>
              <a:cs typeface="Times New Roman" pitchFamily="18" charset="0"/>
            </a:endParaRPr>
          </a:p>
          <a:p>
            <a:endParaRPr lang="en-US">
              <a:ea typeface="Calibri" pitchFamily="34" charset="0"/>
              <a:cs typeface="Times New Roman" pitchFamily="18" charset="0"/>
            </a:endParaRPr>
          </a:p>
          <a:p>
            <a:endParaRPr lang="en-US">
              <a:ea typeface="Calibri" pitchFamily="34" charset="0"/>
              <a:cs typeface="Times New Roman" pitchFamily="18" charset="0"/>
            </a:endParaRPr>
          </a:p>
          <a:p>
            <a:r>
              <a:rPr lang="en-US">
                <a:ea typeface="Calibri" pitchFamily="34" charset="0"/>
                <a:cs typeface="Arial" charset="0"/>
              </a:rPr>
              <a:t> </a:t>
            </a:r>
            <a:endParaRPr lang="en-US" sz="4800">
              <a:ea typeface="Calibri" pitchFamily="34" charset="0"/>
              <a:cs typeface="Arial"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1515</TotalTime>
  <Words>444</Words>
  <Application>Microsoft Office PowerPoint</Application>
  <PresentationFormat>On-screen Show (4:3)</PresentationFormat>
  <Paragraphs>45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Opulent</vt:lpstr>
      <vt:lpstr>AcaDec</vt:lpstr>
      <vt:lpstr>Angular motion:</vt:lpstr>
      <vt:lpstr>Angular motion:</vt:lpstr>
      <vt:lpstr>Angular motion:</vt:lpstr>
      <vt:lpstr>Angular motion:</vt:lpstr>
      <vt:lpstr>Angular motion:</vt:lpstr>
      <vt:lpstr>Angular motion:</vt:lpstr>
      <vt:lpstr>Angular motion:</vt:lpstr>
      <vt:lpstr>Angular motion: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AcaDec</dc:title>
  <dc:creator>Jennifer</dc:creator>
  <cp:lastModifiedBy>Jennifer</cp:lastModifiedBy>
  <cp:revision>37</cp:revision>
  <dcterms:created xsi:type="dcterms:W3CDTF">2011-09-07T20:38:06Z</dcterms:created>
  <dcterms:modified xsi:type="dcterms:W3CDTF">2011-11-14T20:15:10Z</dcterms:modified>
</cp:coreProperties>
</file>