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1" r:id="rId4"/>
    <p:sldId id="258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5" r:id="rId17"/>
    <p:sldId id="276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777777"/>
    <a:srgbClr val="292929"/>
    <a:srgbClr val="B2B2B2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467274F3-B580-4641-B786-CBDB756A14EC}" type="datetimeFigureOut">
              <a:rPr lang="en-US"/>
              <a:pPr>
                <a:defRPr/>
              </a:pPr>
              <a:t>11/14/2012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4CF2BA7A-80EE-42A6-9CD3-2468C0FDFF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7FA7708-A67F-4A16-86DD-F96B444EF6AE}" type="slidenum">
              <a:rPr lang="en-US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EF12CCE-74C6-40BA-9A37-754BDA62053E}" type="slidenum">
              <a:rPr lang="en-US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D8FC3CB-2C62-4CA7-B5F4-1C84BB9320FF}" type="slidenum">
              <a:rPr lang="en-US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0829691-5EFC-4D5B-AC6E-A3AB483BC990}" type="slidenum">
              <a:rPr lang="en-US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46CE5BD-41B4-406F-A725-7A160C597826}" type="slidenum">
              <a:rPr lang="en-US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60AEF4B-9FF3-4C2B-9E48-4447D2B4EB8A}" type="slidenum">
              <a:rPr lang="en-US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793A3C8-CC4E-4752-AB0B-B3587F8D1F30}" type="slidenum">
              <a:rPr lang="en-US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60AEF4B-9FF3-4C2B-9E48-4447D2B4EB8A}" type="slidenum">
              <a:rPr lang="en-US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E558A46-7658-49AD-A168-A9553CEAA2EE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5AD4EDA-BE70-4F63-B2FB-00D207E2FD62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9D732F4-6C88-42D6-AC68-5DBA96CE6760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2E11BDD-84A3-41D1-802F-0C246B204F59}" type="slidenum">
              <a:rPr lang="en-US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A76ADC2-F396-4C55-BA20-A5EB947B7FE9}" type="slidenum">
              <a:rPr lang="en-US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17565DE-1CE2-44B9-AC86-406FCE9B53FB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8A3186C-9748-44D6-A3DF-A92E134786E0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8A6EFFE-603D-4965-A07A-68C2115505DB}" type="slidenum">
              <a:rPr lang="en-US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9800" y="2971800"/>
            <a:ext cx="6934200" cy="685800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114800"/>
            <a:ext cx="6172200" cy="533400"/>
          </a:xfrm>
        </p:spPr>
        <p:txBody>
          <a:bodyPr/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6A14F-FEF0-4DEF-B8BE-6286BFB7B9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DF52CE-653E-417F-95C9-8E0718F1BA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3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3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B55DB4-02AC-4048-B34A-430C10EFFB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8C869B-DAB6-4953-88E8-80A12B9FC3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964606-8061-470B-A4B3-81805E3E7E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1F8031-30EB-4AF7-8BD3-5DD362FE31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362BBC-9A3A-4CDD-938D-E8AB4E35EE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44F6D0-56B6-4E3A-9B8E-F397432AFE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9096C6-7321-4703-AF39-21E509767A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8E205F-20D4-4357-9370-E2C0BAF117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BDEEF9-3CD5-4640-9D9F-8F3EF6F124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2400"/>
            <a:ext cx="8229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91D88C1D-A529-4BFA-8C42-658CB289EB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Century Gothic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Century Gothic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Century Gothic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Century Gothic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Century Gothic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Century Gothic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Century Gothic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Century Gothic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0" y="2971800"/>
            <a:ext cx="3962400" cy="685800"/>
          </a:xfrm>
        </p:spPr>
        <p:txBody>
          <a:bodyPr/>
          <a:lstStyle/>
          <a:p>
            <a:r>
              <a:rPr lang="en-US" sz="3600" b="1" smtClean="0"/>
              <a:t>The Discriminant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0" y="4267200"/>
            <a:ext cx="6172200" cy="1371600"/>
          </a:xfrm>
        </p:spPr>
        <p:txBody>
          <a:bodyPr/>
          <a:lstStyle/>
          <a:p>
            <a:r>
              <a:rPr lang="en-US" sz="1800" dirty="0" smtClean="0">
                <a:solidFill>
                  <a:srgbClr val="B2B2B2"/>
                </a:solidFill>
              </a:rPr>
              <a:t>Given </a:t>
            </a:r>
            <a:r>
              <a:rPr lang="en-US" sz="1800" dirty="0" smtClean="0">
                <a:solidFill>
                  <a:srgbClr val="B2B2B2"/>
                </a:solidFill>
              </a:rPr>
              <a:t>a quadratic equation use the </a:t>
            </a:r>
          </a:p>
          <a:p>
            <a:r>
              <a:rPr lang="en-US" sz="1800" dirty="0" err="1" smtClean="0">
                <a:solidFill>
                  <a:srgbClr val="B2B2B2"/>
                </a:solidFill>
              </a:rPr>
              <a:t>discriminant</a:t>
            </a:r>
            <a:r>
              <a:rPr lang="en-US" sz="1800" dirty="0" smtClean="0">
                <a:solidFill>
                  <a:srgbClr val="B2B2B2"/>
                </a:solidFill>
              </a:rPr>
              <a:t> to determine the nature </a:t>
            </a:r>
          </a:p>
          <a:p>
            <a:r>
              <a:rPr lang="en-US" sz="1800" dirty="0" smtClean="0">
                <a:solidFill>
                  <a:srgbClr val="B2B2B2"/>
                </a:solidFill>
              </a:rPr>
              <a:t>of the roots.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803275" y="1612900"/>
            <a:ext cx="7313613" cy="398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/>
            <a:r>
              <a:rPr lang="en-US" sz="3200"/>
              <a:t>If the value of the discriminant is zero,</a:t>
            </a:r>
          </a:p>
          <a:p>
            <a:pPr marL="457200" indent="-457200"/>
            <a:r>
              <a:rPr lang="en-US" sz="3200"/>
              <a:t>the equation will have 1 real, root; it will</a:t>
            </a:r>
          </a:p>
          <a:p>
            <a:pPr marL="457200" indent="-457200"/>
            <a:r>
              <a:rPr lang="en-US" sz="3200"/>
              <a:t>be a double root.</a:t>
            </a:r>
          </a:p>
          <a:p>
            <a:pPr marL="457200" indent="-457200"/>
            <a:endParaRPr lang="en-US" sz="3200"/>
          </a:p>
          <a:p>
            <a:pPr marL="457200" indent="-457200"/>
            <a:r>
              <a:rPr lang="en-US" sz="3200"/>
              <a:t>If the value of the discriminant is 0, the</a:t>
            </a:r>
          </a:p>
          <a:p>
            <a:pPr marL="457200" indent="-457200"/>
            <a:r>
              <a:rPr lang="en-US" sz="3200"/>
              <a:t>roots will be rational.</a:t>
            </a:r>
          </a:p>
          <a:p>
            <a:pPr marL="457200" indent="-457200"/>
            <a:endParaRPr lang="en-US" sz="1600"/>
          </a:p>
          <a:p>
            <a:pPr marL="457200" indent="-457200"/>
            <a:endParaRPr lang="en-US" sz="2400"/>
          </a:p>
          <a:p>
            <a:pPr marL="457200" indent="-457200"/>
            <a:endParaRPr lang="en-US" sz="210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Last but not least, the fourth equation.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990600" y="1323975"/>
            <a:ext cx="7424738" cy="527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r>
              <a:rPr lang="en-US" sz="3200"/>
              <a:t>4x</a:t>
            </a:r>
            <a:r>
              <a:rPr lang="en-US" sz="3200" baseline="50000"/>
              <a:t>2</a:t>
            </a:r>
            <a:r>
              <a:rPr lang="en-US" sz="3200"/>
              <a:t> – 9x + 7 = 0</a:t>
            </a:r>
          </a:p>
          <a:p>
            <a:pPr marL="457200" indent="-457200"/>
            <a:endParaRPr lang="en-US" sz="2400"/>
          </a:p>
          <a:p>
            <a:pPr marL="457200" indent="-457200"/>
            <a:r>
              <a:rPr lang="en-US" sz="3200"/>
              <a:t>What number is under the radical when </a:t>
            </a:r>
          </a:p>
          <a:p>
            <a:pPr marL="457200" indent="-457200"/>
            <a:r>
              <a:rPr lang="en-US" sz="3200"/>
              <a:t>simplified?</a:t>
            </a:r>
          </a:p>
          <a:p>
            <a:pPr marL="457200" indent="-457200"/>
            <a:endParaRPr lang="en-US" sz="1600"/>
          </a:p>
          <a:p>
            <a:pPr marL="457200" indent="-457200"/>
            <a:r>
              <a:rPr lang="en-US" sz="3200">
                <a:solidFill>
                  <a:srgbClr val="C00000"/>
                </a:solidFill>
              </a:rPr>
              <a:t>–31 </a:t>
            </a:r>
          </a:p>
          <a:p>
            <a:pPr marL="457200" indent="-457200"/>
            <a:endParaRPr lang="en-US" sz="2800"/>
          </a:p>
          <a:p>
            <a:pPr marL="457200" indent="-457200"/>
            <a:r>
              <a:rPr lang="en-US" sz="3200"/>
              <a:t>What are the solutions of the equation?</a:t>
            </a:r>
          </a:p>
          <a:p>
            <a:pPr marL="457200" indent="-457200"/>
            <a:endParaRPr lang="en-US" sz="1600"/>
          </a:p>
          <a:p>
            <a:pPr marL="457200" indent="-457200"/>
            <a:endParaRPr lang="en-US" sz="3200"/>
          </a:p>
          <a:p>
            <a:pPr marL="457200" indent="-457200"/>
            <a:endParaRPr lang="en-US" sz="1600"/>
          </a:p>
          <a:p>
            <a:pPr marL="457200" indent="-457200"/>
            <a:endParaRPr lang="en-US" sz="2400"/>
          </a:p>
          <a:p>
            <a:pPr marL="457200" indent="-457200"/>
            <a:endParaRPr lang="en-US" sz="2100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1143000" y="4983163"/>
          <a:ext cx="1371600" cy="1036637"/>
        </p:xfrm>
        <a:graphic>
          <a:graphicData uri="http://schemas.openxmlformats.org/presentationml/2006/ole">
            <p:oleObj spid="_x0000_s2050" name="Equation" r:id="rId5" imgW="571320" imgH="431640" progId="Equation.DSMT4">
              <p:embed/>
            </p:oleObj>
          </a:graphicData>
        </a:graphic>
      </p:graphicFrame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6"/>
          <p:cNvSpPr txBox="1">
            <a:spLocks noChangeArrowheads="1"/>
          </p:cNvSpPr>
          <p:nvPr/>
        </p:nvSpPr>
        <p:spPr bwMode="auto">
          <a:xfrm>
            <a:off x="803275" y="1612900"/>
            <a:ext cx="781367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/>
            <a:r>
              <a:rPr lang="en-US" sz="3200"/>
              <a:t>If the value of the discriminant is negative,</a:t>
            </a:r>
          </a:p>
          <a:p>
            <a:pPr marL="457200" indent="-457200"/>
            <a:r>
              <a:rPr lang="en-US" sz="3200"/>
              <a:t>the equation will have 2 complex roots;</a:t>
            </a:r>
          </a:p>
          <a:p>
            <a:pPr marL="457200" indent="-457200"/>
            <a:r>
              <a:rPr lang="en-US" sz="3200"/>
              <a:t>they will be complex conjugates.</a:t>
            </a:r>
          </a:p>
          <a:p>
            <a:pPr marL="457200" indent="-457200"/>
            <a:endParaRPr lang="en-US" sz="3200"/>
          </a:p>
          <a:p>
            <a:pPr marL="457200" indent="-457200"/>
            <a:endParaRPr lang="en-US" sz="1600"/>
          </a:p>
          <a:p>
            <a:pPr marL="457200" indent="-457200"/>
            <a:endParaRPr lang="en-US" sz="2400"/>
          </a:p>
          <a:p>
            <a:pPr marL="457200" indent="-457200"/>
            <a:endParaRPr lang="en-US" sz="210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Let’s put all of that information in a chart.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3400" y="1219200"/>
          <a:ext cx="8077200" cy="50838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9400"/>
                <a:gridCol w="2565400"/>
                <a:gridCol w="2692400"/>
              </a:tblGrid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Value of </a:t>
                      </a:r>
                      <a:r>
                        <a:rPr lang="en-US" b="1" dirty="0" err="1" smtClean="0">
                          <a:solidFill>
                            <a:schemeClr val="tx1"/>
                          </a:solidFill>
                        </a:rPr>
                        <a:t>Discriminant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Type and</a:t>
                      </a:r>
                    </a:p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Number of Roots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Sample Graph</a:t>
                      </a:r>
                    </a:p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of Related Function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D &gt; 0,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D is a perfect square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2 real, </a:t>
                      </a:r>
                    </a:p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</a:rPr>
                        <a:t>rational</a:t>
                      </a:r>
                      <a:r>
                        <a:rPr lang="en-US" b="0" baseline="0" dirty="0" smtClean="0">
                          <a:solidFill>
                            <a:schemeClr val="tx1"/>
                          </a:solidFill>
                        </a:rPr>
                        <a:t> roots</a:t>
                      </a: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 &gt; 0,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 NOT a perfect square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 real,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Irrational roots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0842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 = 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 real,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 rational root</a:t>
                      </a:r>
                    </a:p>
                    <a:p>
                      <a:pPr algn="ctr"/>
                      <a:r>
                        <a:rPr lang="en-US" baseline="0" dirty="0" smtClean="0">
                          <a:solidFill>
                            <a:schemeClr val="tx1"/>
                          </a:solidFill>
                        </a:rPr>
                        <a:t>(double root)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08427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D &lt; 0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 complex roots</a:t>
                      </a:r>
                    </a:p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(complex conjugates)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641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24600" y="2362200"/>
            <a:ext cx="1885950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1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77000" y="5165725"/>
            <a:ext cx="1600200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414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77000" y="3946525"/>
            <a:ext cx="1600200" cy="108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Try These.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90600" y="1371600"/>
            <a:ext cx="6524625" cy="48942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cs typeface="+mn-cs"/>
              </a:rPr>
              <a:t>For each of the following quadratic equations, </a:t>
            </a:r>
          </a:p>
          <a:p>
            <a:pPr>
              <a:defRPr/>
            </a:pPr>
            <a:endParaRPr lang="en-US" sz="1200" dirty="0">
              <a:cs typeface="+mn-cs"/>
            </a:endParaRPr>
          </a:p>
          <a:p>
            <a:pPr marL="342900" indent="-342900">
              <a:buFontTx/>
              <a:buAutoNum type="alphaLcParenR"/>
              <a:defRPr/>
            </a:pPr>
            <a:r>
              <a:rPr lang="en-US" sz="2400" dirty="0">
                <a:cs typeface="+mn-cs"/>
              </a:rPr>
              <a:t>Find the value of the </a:t>
            </a:r>
            <a:r>
              <a:rPr lang="en-US" sz="2400" dirty="0" err="1">
                <a:cs typeface="+mn-cs"/>
              </a:rPr>
              <a:t>discriminant</a:t>
            </a:r>
            <a:r>
              <a:rPr lang="en-US" sz="2400" dirty="0">
                <a:cs typeface="+mn-cs"/>
              </a:rPr>
              <a:t>, and </a:t>
            </a:r>
          </a:p>
          <a:p>
            <a:pPr marL="342900" indent="-342900">
              <a:buFontTx/>
              <a:buAutoNum type="alphaLcParenR"/>
              <a:defRPr/>
            </a:pPr>
            <a:endParaRPr lang="en-US" sz="1200" dirty="0">
              <a:cs typeface="+mn-cs"/>
            </a:endParaRPr>
          </a:p>
          <a:p>
            <a:pPr marL="342900" indent="-342900">
              <a:buFontTx/>
              <a:buAutoNum type="alphaLcParenR"/>
              <a:defRPr/>
            </a:pPr>
            <a:r>
              <a:rPr lang="en-US" sz="2400" dirty="0">
                <a:cs typeface="+mn-cs"/>
              </a:rPr>
              <a:t>Describe the number and type of roots.</a:t>
            </a:r>
          </a:p>
          <a:p>
            <a:pPr marL="342900" indent="-342900">
              <a:defRPr/>
            </a:pPr>
            <a:endParaRPr lang="en-US" sz="2400" dirty="0">
              <a:cs typeface="+mn-cs"/>
            </a:endParaRPr>
          </a:p>
          <a:p>
            <a:pPr marL="457200" indent="-457200">
              <a:buFontTx/>
              <a:buAutoNum type="arabicPeriod"/>
              <a:defRPr/>
            </a:pPr>
            <a:r>
              <a:rPr lang="en-US" sz="2400" dirty="0">
                <a:cs typeface="+mn-cs"/>
              </a:rPr>
              <a:t>x</a:t>
            </a:r>
            <a:r>
              <a:rPr lang="en-US" sz="2400" baseline="50000" dirty="0">
                <a:cs typeface="+mn-cs"/>
              </a:rPr>
              <a:t>2</a:t>
            </a:r>
            <a:r>
              <a:rPr lang="en-US" sz="2400" dirty="0">
                <a:cs typeface="+mn-cs"/>
              </a:rPr>
              <a:t> + 14x + 49 = 0	3. 3x</a:t>
            </a:r>
            <a:r>
              <a:rPr lang="en-US" sz="2400" baseline="50000" dirty="0">
                <a:cs typeface="+mn-cs"/>
              </a:rPr>
              <a:t>2</a:t>
            </a:r>
            <a:r>
              <a:rPr lang="en-US" sz="2400" dirty="0">
                <a:cs typeface="+mn-cs"/>
              </a:rPr>
              <a:t> + 8x + 11 = 0</a:t>
            </a:r>
          </a:p>
          <a:p>
            <a:pPr marL="457200" indent="-457200">
              <a:buFontTx/>
              <a:buAutoNum type="arabicPeriod"/>
              <a:defRPr/>
            </a:pPr>
            <a:endParaRPr lang="en-US" sz="2400" dirty="0">
              <a:cs typeface="+mn-cs"/>
            </a:endParaRPr>
          </a:p>
          <a:p>
            <a:pPr marL="457200" indent="-457200">
              <a:defRPr/>
            </a:pPr>
            <a:endParaRPr lang="en-US" sz="2400" dirty="0">
              <a:cs typeface="+mn-cs"/>
            </a:endParaRPr>
          </a:p>
          <a:p>
            <a:pPr marL="457200" indent="-457200">
              <a:defRPr/>
            </a:pPr>
            <a:endParaRPr lang="en-US" sz="2000" dirty="0">
              <a:cs typeface="+mn-cs"/>
            </a:endParaRPr>
          </a:p>
          <a:p>
            <a:pPr marL="457200" indent="-457200">
              <a:defRPr/>
            </a:pPr>
            <a:r>
              <a:rPr lang="en-US" sz="2400" dirty="0">
                <a:cs typeface="+mn-cs"/>
              </a:rPr>
              <a:t>2.  x</a:t>
            </a:r>
            <a:r>
              <a:rPr lang="en-US" sz="2400" baseline="50000" dirty="0">
                <a:cs typeface="+mn-cs"/>
              </a:rPr>
              <a:t>2</a:t>
            </a:r>
            <a:r>
              <a:rPr lang="en-US" sz="2400" dirty="0">
                <a:cs typeface="+mn-cs"/>
              </a:rPr>
              <a:t> + 5x – 2 = 0		4. x</a:t>
            </a:r>
            <a:r>
              <a:rPr lang="en-US" sz="2400" baseline="50000" dirty="0">
                <a:cs typeface="+mn-cs"/>
              </a:rPr>
              <a:t>2</a:t>
            </a:r>
            <a:r>
              <a:rPr lang="en-US" sz="2400" dirty="0">
                <a:cs typeface="+mn-cs"/>
              </a:rPr>
              <a:t> + 5x – 24 = 0</a:t>
            </a:r>
          </a:p>
          <a:p>
            <a:pPr marL="457200" indent="-457200">
              <a:buFontTx/>
              <a:buAutoNum type="arabicPeriod"/>
              <a:defRPr/>
            </a:pPr>
            <a:endParaRPr lang="en-US" sz="2400" dirty="0">
              <a:cs typeface="+mn-cs"/>
            </a:endParaRPr>
          </a:p>
          <a:p>
            <a:pPr marL="457200" indent="-457200">
              <a:defRPr/>
            </a:pPr>
            <a:endParaRPr lang="en-US" sz="2400" dirty="0">
              <a:cs typeface="+mn-cs"/>
            </a:endParaRPr>
          </a:p>
          <a:p>
            <a:pPr marL="457200" indent="-457200">
              <a:buFontTx/>
              <a:buAutoNum type="arabicPeriod"/>
              <a:defRPr/>
            </a:pPr>
            <a:endParaRPr lang="en-US" sz="2400" dirty="0">
              <a:cs typeface="+mn-cs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The Answers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09600" y="1354138"/>
            <a:ext cx="5562600" cy="458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Tx/>
              <a:buAutoNum type="arabicPeriod"/>
            </a:pPr>
            <a:r>
              <a:rPr lang="en-US" sz="2400" dirty="0"/>
              <a:t>x</a:t>
            </a:r>
            <a:r>
              <a:rPr lang="en-US" sz="2400" baseline="50000" dirty="0"/>
              <a:t>2</a:t>
            </a:r>
            <a:r>
              <a:rPr lang="en-US" sz="2400" dirty="0"/>
              <a:t> + 14x + 49 = 0	</a:t>
            </a:r>
          </a:p>
          <a:p>
            <a:pPr marL="457200" indent="-457200">
              <a:buFontTx/>
              <a:buAutoNum type="arabicPeriod"/>
            </a:pPr>
            <a:endParaRPr lang="en-US" dirty="0"/>
          </a:p>
          <a:p>
            <a:pPr marL="457200" indent="-457200"/>
            <a:r>
              <a:rPr lang="en-US" sz="2400" dirty="0">
                <a:solidFill>
                  <a:srgbClr val="C00000"/>
                </a:solidFill>
              </a:rPr>
              <a:t>	    	D = 0				</a:t>
            </a:r>
          </a:p>
          <a:p>
            <a:pPr marL="457200" indent="-457200"/>
            <a:endParaRPr lang="en-US" sz="2000" dirty="0">
              <a:solidFill>
                <a:srgbClr val="C00000"/>
              </a:solidFill>
            </a:endParaRPr>
          </a:p>
          <a:p>
            <a:pPr marL="457200" indent="-457200"/>
            <a:r>
              <a:rPr lang="en-US" sz="2400" dirty="0">
                <a:solidFill>
                  <a:srgbClr val="C00000"/>
                </a:solidFill>
              </a:rPr>
              <a:t>      1 real, rational root	</a:t>
            </a:r>
          </a:p>
          <a:p>
            <a:pPr marL="457200" indent="-457200"/>
            <a:r>
              <a:rPr lang="en-US" sz="2400" dirty="0">
                <a:solidFill>
                  <a:srgbClr val="C00000"/>
                </a:solidFill>
              </a:rPr>
              <a:t>      (double root)		</a:t>
            </a:r>
          </a:p>
          <a:p>
            <a:pPr marL="457200" indent="-457200"/>
            <a:endParaRPr lang="en-US" sz="2400" dirty="0"/>
          </a:p>
          <a:p>
            <a:pPr marL="457200" indent="-457200"/>
            <a:r>
              <a:rPr lang="en-US" sz="2400" dirty="0"/>
              <a:t>2.  x</a:t>
            </a:r>
            <a:r>
              <a:rPr lang="en-US" sz="2400" baseline="50000" dirty="0"/>
              <a:t>2</a:t>
            </a:r>
            <a:r>
              <a:rPr lang="en-US" sz="2400" dirty="0"/>
              <a:t> + 5x – 2 = 0		</a:t>
            </a:r>
          </a:p>
          <a:p>
            <a:pPr marL="457200" indent="-457200">
              <a:buFontTx/>
              <a:buAutoNum type="arabicPeriod"/>
            </a:pPr>
            <a:endParaRPr lang="en-US" dirty="0"/>
          </a:p>
          <a:p>
            <a:pPr marL="457200" indent="-457200"/>
            <a:r>
              <a:rPr lang="en-US" sz="2400" dirty="0">
                <a:solidFill>
                  <a:srgbClr val="C00000"/>
                </a:solidFill>
              </a:rPr>
              <a:t>		D = 33				</a:t>
            </a:r>
          </a:p>
          <a:p>
            <a:pPr marL="457200" indent="-457200"/>
            <a:r>
              <a:rPr lang="en-US" sz="2000" dirty="0">
                <a:solidFill>
                  <a:srgbClr val="C00000"/>
                </a:solidFill>
              </a:rPr>
              <a:t>      </a:t>
            </a:r>
            <a:endParaRPr lang="en-US" sz="2400" dirty="0">
              <a:solidFill>
                <a:srgbClr val="C00000"/>
              </a:solidFill>
            </a:endParaRPr>
          </a:p>
          <a:p>
            <a:pPr marL="457200" indent="-457200"/>
            <a:r>
              <a:rPr lang="en-US" sz="2400" dirty="0">
                <a:solidFill>
                  <a:srgbClr val="C00000"/>
                </a:solidFill>
              </a:rPr>
              <a:t>     2 real, irrational roots	</a:t>
            </a:r>
          </a:p>
          <a:p>
            <a:pPr marL="457200" indent="-457200">
              <a:buFontTx/>
              <a:buAutoNum type="arabicPeriod"/>
            </a:pPr>
            <a:endParaRPr lang="en-US" sz="2400" dirty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800600" y="1371600"/>
            <a:ext cx="3538538" cy="474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/>
            <a:r>
              <a:rPr lang="en-US" sz="2400"/>
              <a:t>3. 3x</a:t>
            </a:r>
            <a:r>
              <a:rPr lang="en-US" sz="2400" baseline="50000"/>
              <a:t>2</a:t>
            </a:r>
            <a:r>
              <a:rPr lang="en-US" sz="2400"/>
              <a:t> + 8x + 11 = 0</a:t>
            </a:r>
          </a:p>
          <a:p>
            <a:pPr marL="457200" indent="-457200"/>
            <a:endParaRPr lang="en-US" sz="2400">
              <a:solidFill>
                <a:srgbClr val="C00000"/>
              </a:solidFill>
            </a:endParaRPr>
          </a:p>
          <a:p>
            <a:pPr marL="457200" indent="-457200"/>
            <a:r>
              <a:rPr lang="en-US" sz="2400">
                <a:solidFill>
                  <a:srgbClr val="C00000"/>
                </a:solidFill>
              </a:rPr>
              <a:t>		D = –68 </a:t>
            </a:r>
          </a:p>
          <a:p>
            <a:pPr marL="457200" indent="-457200"/>
            <a:endParaRPr lang="en-US" sz="2000">
              <a:solidFill>
                <a:srgbClr val="C00000"/>
              </a:solidFill>
            </a:endParaRPr>
          </a:p>
          <a:p>
            <a:pPr marL="457200" indent="-457200"/>
            <a:r>
              <a:rPr lang="en-US" sz="2400">
                <a:solidFill>
                  <a:srgbClr val="C00000"/>
                </a:solidFill>
              </a:rPr>
              <a:t>     2 complex roots</a:t>
            </a:r>
          </a:p>
          <a:p>
            <a:pPr marL="457200" indent="-457200"/>
            <a:r>
              <a:rPr lang="en-US" sz="2400">
                <a:solidFill>
                  <a:srgbClr val="C00000"/>
                </a:solidFill>
              </a:rPr>
              <a:t>     (complex conjugates)</a:t>
            </a:r>
          </a:p>
          <a:p>
            <a:pPr marL="457200" indent="-457200"/>
            <a:endParaRPr lang="en-US" sz="2400"/>
          </a:p>
          <a:p>
            <a:pPr marL="457200" indent="-457200"/>
            <a:r>
              <a:rPr lang="en-US" sz="2400"/>
              <a:t>4. x</a:t>
            </a:r>
            <a:r>
              <a:rPr lang="en-US" sz="2400" baseline="50000"/>
              <a:t>2</a:t>
            </a:r>
            <a:r>
              <a:rPr lang="en-US" sz="2400"/>
              <a:t> + 5x – 24 = 0</a:t>
            </a:r>
          </a:p>
          <a:p>
            <a:pPr marL="457200" indent="-457200">
              <a:buFontTx/>
              <a:buAutoNum type="arabicPeriod"/>
            </a:pPr>
            <a:endParaRPr lang="en-US"/>
          </a:p>
          <a:p>
            <a:pPr marL="457200" indent="-457200"/>
            <a:r>
              <a:rPr lang="en-US" sz="2400">
                <a:solidFill>
                  <a:srgbClr val="C00000"/>
                </a:solidFill>
              </a:rPr>
              <a:t>		D = 121</a:t>
            </a:r>
          </a:p>
          <a:p>
            <a:pPr marL="457200" indent="-457200"/>
            <a:endParaRPr lang="en-US" sz="2000">
              <a:solidFill>
                <a:srgbClr val="C00000"/>
              </a:solidFill>
            </a:endParaRPr>
          </a:p>
          <a:p>
            <a:pPr marL="457200" indent="-457200"/>
            <a:r>
              <a:rPr lang="en-US" sz="2400">
                <a:solidFill>
                  <a:srgbClr val="C00000"/>
                </a:solidFill>
              </a:rPr>
              <a:t>    2 real, rational roots</a:t>
            </a:r>
          </a:p>
          <a:p>
            <a:pPr marL="457200" indent="-457200">
              <a:buFontTx/>
              <a:buAutoNum type="arabicPeriod"/>
            </a:pPr>
            <a:endParaRPr lang="en-US" sz="240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Try These.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1371600"/>
            <a:ext cx="8382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Tx/>
              <a:buAutoNum type="arabicPeriod"/>
              <a:defRPr/>
            </a:pPr>
            <a:r>
              <a:rPr lang="en-US" sz="2400" dirty="0" smtClean="0">
                <a:cs typeface="+mn-cs"/>
              </a:rPr>
              <a:t>The equation  </a:t>
            </a:r>
            <a:r>
              <a:rPr lang="en-US" sz="2400" dirty="0" smtClean="0"/>
              <a:t>3x</a:t>
            </a:r>
            <a:r>
              <a:rPr lang="en-US" sz="2400" baseline="50000" dirty="0" smtClean="0"/>
              <a:t>2</a:t>
            </a:r>
            <a:r>
              <a:rPr lang="en-US" sz="2400" dirty="0" smtClean="0"/>
              <a:t> </a:t>
            </a:r>
            <a:r>
              <a:rPr lang="en-US" sz="2400" dirty="0"/>
              <a:t>+ </a:t>
            </a:r>
            <a:r>
              <a:rPr lang="en-US" sz="2400" i="1" dirty="0" err="1" smtClean="0"/>
              <a:t>b</a:t>
            </a:r>
            <a:r>
              <a:rPr lang="en-US" sz="2400" dirty="0" err="1" smtClean="0"/>
              <a:t>x</a:t>
            </a:r>
            <a:r>
              <a:rPr lang="en-US" sz="2400" dirty="0" smtClean="0"/>
              <a:t> </a:t>
            </a:r>
            <a:r>
              <a:rPr lang="en-US" sz="2400" dirty="0"/>
              <a:t>+ </a:t>
            </a:r>
            <a:r>
              <a:rPr lang="en-US" sz="2400" dirty="0" smtClean="0"/>
              <a:t>11=0 has one solution at x=1. What is the other solution?</a:t>
            </a:r>
          </a:p>
          <a:p>
            <a:pPr marL="457200" indent="-457200">
              <a:buFontTx/>
              <a:buAutoNum type="arabicPeriod"/>
              <a:defRPr/>
            </a:pPr>
            <a:endParaRPr lang="en-US" sz="2400" dirty="0">
              <a:cs typeface="+mn-cs"/>
            </a:endParaRPr>
          </a:p>
          <a:p>
            <a:pPr marL="457200" indent="-457200">
              <a:buFontTx/>
              <a:buAutoNum type="arabicPeriod"/>
              <a:defRPr/>
            </a:pPr>
            <a:endParaRPr lang="en-US" sz="2400" dirty="0">
              <a:cs typeface="+mn-cs"/>
            </a:endParaRPr>
          </a:p>
          <a:p>
            <a:pPr marL="457200" indent="-457200">
              <a:buFontTx/>
              <a:buAutoNum type="arabicPeriod"/>
              <a:defRPr/>
            </a:pPr>
            <a:r>
              <a:rPr lang="en-US" sz="2400" dirty="0" smtClean="0">
                <a:cs typeface="+mn-cs"/>
              </a:rPr>
              <a:t>Find the value of </a:t>
            </a:r>
            <a:r>
              <a:rPr lang="en-US" sz="2400" i="1" dirty="0" smtClean="0">
                <a:cs typeface="+mn-cs"/>
              </a:rPr>
              <a:t>a </a:t>
            </a:r>
            <a:r>
              <a:rPr lang="en-US" sz="2400" dirty="0" smtClean="0">
                <a:cs typeface="+mn-cs"/>
              </a:rPr>
              <a:t>such that the equation                      </a:t>
            </a:r>
            <a:r>
              <a:rPr lang="en-US" sz="2400" i="1" dirty="0" smtClean="0"/>
              <a:t>a</a:t>
            </a:r>
            <a:r>
              <a:rPr lang="en-US" sz="2400" dirty="0" smtClean="0"/>
              <a:t>x</a:t>
            </a:r>
            <a:r>
              <a:rPr lang="en-US" sz="2400" baseline="50000" dirty="0" smtClean="0"/>
              <a:t>2</a:t>
            </a:r>
            <a:r>
              <a:rPr lang="en-US" sz="2400" dirty="0" smtClean="0"/>
              <a:t> </a:t>
            </a:r>
            <a:r>
              <a:rPr lang="en-US" sz="2400" dirty="0"/>
              <a:t>+ </a:t>
            </a:r>
            <a:r>
              <a:rPr lang="en-US" sz="2400" dirty="0" smtClean="0"/>
              <a:t>12x </a:t>
            </a:r>
            <a:r>
              <a:rPr lang="en-US" sz="2400" dirty="0"/>
              <a:t>+ </a:t>
            </a:r>
            <a:r>
              <a:rPr lang="en-US" sz="2400" dirty="0" smtClean="0"/>
              <a:t>11 = 0 has exactly </a:t>
            </a:r>
            <a:r>
              <a:rPr lang="en-US" sz="2400" i="1" dirty="0" smtClean="0"/>
              <a:t>one</a:t>
            </a:r>
            <a:r>
              <a:rPr lang="en-US" sz="2400" dirty="0" smtClean="0"/>
              <a:t> solution.  What is that solution?</a:t>
            </a:r>
          </a:p>
          <a:p>
            <a:pPr marL="457200" indent="-457200">
              <a:buFontTx/>
              <a:buAutoNum type="arabicPeriod"/>
              <a:defRPr/>
            </a:pPr>
            <a:endParaRPr lang="en-US" sz="2400" dirty="0">
              <a:cs typeface="+mn-cs"/>
            </a:endParaRPr>
          </a:p>
          <a:p>
            <a:pPr marL="457200" indent="-457200">
              <a:buFontTx/>
              <a:buAutoNum type="arabicPeriod"/>
              <a:defRPr/>
            </a:pPr>
            <a:r>
              <a:rPr lang="en-US" sz="2400" dirty="0"/>
              <a:t>The equation x</a:t>
            </a:r>
            <a:r>
              <a:rPr lang="en-US" sz="2400" baseline="50000" dirty="0"/>
              <a:t>2</a:t>
            </a:r>
            <a:r>
              <a:rPr lang="en-US" sz="2400" dirty="0"/>
              <a:t> + 243x – 7839 = 0 has two real solutions (why?). What is the sum of these two solutions?  What is the product?</a:t>
            </a:r>
          </a:p>
          <a:p>
            <a:pPr marL="457200" indent="-457200">
              <a:buFontTx/>
              <a:buAutoNum type="arabicPeriod"/>
              <a:defRPr/>
            </a:pPr>
            <a:endParaRPr lang="en-US" sz="2400" dirty="0" smtClean="0">
              <a:cs typeface="+mn-cs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ax</a:t>
            </a:r>
            <a:r>
              <a:rPr lang="en-US" baseline="30000" dirty="0" smtClean="0"/>
              <a:t>3</a:t>
            </a:r>
            <a:r>
              <a:rPr lang="en-US" dirty="0" smtClean="0"/>
              <a:t>+bx</a:t>
            </a:r>
            <a:r>
              <a:rPr lang="en-US" baseline="30000" dirty="0" smtClean="0"/>
              <a:t>2</a:t>
            </a:r>
            <a:r>
              <a:rPr lang="en-US" dirty="0" smtClean="0"/>
              <a:t>+cx+d=0 ?</a:t>
            </a:r>
            <a:endParaRPr lang="en-US" dirty="0"/>
          </a:p>
        </p:txBody>
      </p:sp>
      <p:pic>
        <p:nvPicPr>
          <p:cNvPr id="4" name="Content Placeholder 3" descr="Cardano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33400" y="381000"/>
            <a:ext cx="7924800" cy="607006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What is the discriminant?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33400" y="1828800"/>
            <a:ext cx="81026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/>
              <a:t>The discriminant is the expression b</a:t>
            </a:r>
            <a:r>
              <a:rPr lang="en-US" sz="3200" baseline="50000"/>
              <a:t>2</a:t>
            </a:r>
            <a:r>
              <a:rPr lang="en-US" sz="3200"/>
              <a:t> – 4ac.</a:t>
            </a:r>
          </a:p>
          <a:p>
            <a:endParaRPr lang="en-US" sz="4000"/>
          </a:p>
          <a:p>
            <a:r>
              <a:rPr lang="en-US" sz="3200"/>
              <a:t>The value of the discriminant can be used</a:t>
            </a:r>
          </a:p>
          <a:p>
            <a:r>
              <a:rPr lang="en-US" sz="3200"/>
              <a:t>to determine the number and type of roots</a:t>
            </a:r>
          </a:p>
          <a:p>
            <a:r>
              <a:rPr lang="en-US" sz="3200"/>
              <a:t>of a quadratic equation.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458200" cy="685800"/>
          </a:xfrm>
        </p:spPr>
        <p:txBody>
          <a:bodyPr/>
          <a:lstStyle/>
          <a:p>
            <a:r>
              <a:rPr lang="en-US" sz="2800" b="1" smtClean="0"/>
              <a:t>How have we previously used the discriminant?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28663" y="1828800"/>
            <a:ext cx="7653337" cy="366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/>
              <a:t>We used the discriminant to determine </a:t>
            </a:r>
          </a:p>
          <a:p>
            <a:r>
              <a:rPr lang="en-US" sz="3200"/>
              <a:t>whether a quadratic polynomial could</a:t>
            </a:r>
          </a:p>
          <a:p>
            <a:r>
              <a:rPr lang="en-US" sz="3200"/>
              <a:t>be factored.</a:t>
            </a:r>
          </a:p>
          <a:p>
            <a:endParaRPr lang="en-US" sz="4000"/>
          </a:p>
          <a:p>
            <a:r>
              <a:rPr lang="en-US" sz="3200"/>
              <a:t>If the value of the discriminant for a </a:t>
            </a:r>
          </a:p>
          <a:p>
            <a:r>
              <a:rPr lang="en-US" sz="3200"/>
              <a:t>quadratic polynomial is a perfect square, </a:t>
            </a:r>
          </a:p>
          <a:p>
            <a:r>
              <a:rPr lang="en-US" sz="3200"/>
              <a:t>the polynomial can be factored.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Solve These…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0600" y="1323975"/>
            <a:ext cx="7402513" cy="49244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dirty="0">
                <a:cs typeface="+mn-cs"/>
              </a:rPr>
              <a:t>Use the quadratic formula to solve each</a:t>
            </a:r>
          </a:p>
          <a:p>
            <a:pPr>
              <a:defRPr/>
            </a:pPr>
            <a:r>
              <a:rPr lang="en-US" sz="3200" dirty="0">
                <a:cs typeface="+mn-cs"/>
              </a:rPr>
              <a:t>of the following </a:t>
            </a:r>
            <a:r>
              <a:rPr lang="en-US" sz="3200" dirty="0" smtClean="0">
                <a:cs typeface="+mn-cs"/>
              </a:rPr>
              <a:t>equations</a:t>
            </a:r>
            <a:endParaRPr lang="en-US" sz="3200" dirty="0">
              <a:cs typeface="+mn-cs"/>
            </a:endParaRPr>
          </a:p>
          <a:p>
            <a:pPr>
              <a:defRPr/>
            </a:pPr>
            <a:endParaRPr lang="en-US" sz="2100" dirty="0">
              <a:cs typeface="+mn-cs"/>
            </a:endParaRPr>
          </a:p>
          <a:p>
            <a:pPr marL="457200" indent="-457200">
              <a:buFontTx/>
              <a:buAutoNum type="arabicPeriod"/>
              <a:defRPr/>
            </a:pPr>
            <a:r>
              <a:rPr lang="en-US" sz="3200" dirty="0">
                <a:cs typeface="+mn-cs"/>
              </a:rPr>
              <a:t>x</a:t>
            </a:r>
            <a:r>
              <a:rPr lang="en-US" sz="3200" baseline="50000" dirty="0">
                <a:cs typeface="+mn-cs"/>
              </a:rPr>
              <a:t>2</a:t>
            </a:r>
            <a:r>
              <a:rPr lang="en-US" sz="3200" dirty="0">
                <a:cs typeface="+mn-cs"/>
              </a:rPr>
              <a:t> – 5x – 14 = 0</a:t>
            </a:r>
          </a:p>
          <a:p>
            <a:pPr marL="457200" indent="-457200">
              <a:buFontTx/>
              <a:buAutoNum type="arabicPeriod"/>
              <a:defRPr/>
            </a:pPr>
            <a:endParaRPr lang="en-US" sz="2400" dirty="0">
              <a:cs typeface="+mn-cs"/>
            </a:endParaRPr>
          </a:p>
          <a:p>
            <a:pPr marL="457200" indent="-457200">
              <a:buFontTx/>
              <a:buAutoNum type="arabicPeriod"/>
              <a:defRPr/>
            </a:pPr>
            <a:r>
              <a:rPr lang="en-US" sz="3200" dirty="0">
                <a:cs typeface="+mn-cs"/>
              </a:rPr>
              <a:t>2x</a:t>
            </a:r>
            <a:r>
              <a:rPr lang="en-US" sz="3200" baseline="50000" dirty="0">
                <a:cs typeface="+mn-cs"/>
              </a:rPr>
              <a:t>2</a:t>
            </a:r>
            <a:r>
              <a:rPr lang="en-US" sz="3200" dirty="0">
                <a:cs typeface="+mn-cs"/>
              </a:rPr>
              <a:t> + x – 5 = 0</a:t>
            </a:r>
          </a:p>
          <a:p>
            <a:pPr marL="457200" indent="-457200">
              <a:buFontTx/>
              <a:buAutoNum type="arabicPeriod"/>
              <a:defRPr/>
            </a:pPr>
            <a:endParaRPr lang="en-US" sz="2400" dirty="0">
              <a:cs typeface="+mn-cs"/>
            </a:endParaRPr>
          </a:p>
          <a:p>
            <a:pPr marL="457200" indent="-457200">
              <a:buFontTx/>
              <a:buAutoNum type="arabicPeriod"/>
              <a:defRPr/>
            </a:pPr>
            <a:r>
              <a:rPr lang="en-US" sz="3200" dirty="0">
                <a:cs typeface="+mn-cs"/>
              </a:rPr>
              <a:t>x</a:t>
            </a:r>
            <a:r>
              <a:rPr lang="en-US" sz="3200" baseline="50000" dirty="0">
                <a:cs typeface="+mn-cs"/>
              </a:rPr>
              <a:t>2</a:t>
            </a:r>
            <a:r>
              <a:rPr lang="en-US" sz="3200" dirty="0">
                <a:cs typeface="+mn-cs"/>
              </a:rPr>
              <a:t> – 10x + 25 = 0</a:t>
            </a:r>
          </a:p>
          <a:p>
            <a:pPr marL="457200" indent="-457200">
              <a:buFontTx/>
              <a:buAutoNum type="arabicPeriod"/>
              <a:defRPr/>
            </a:pPr>
            <a:endParaRPr lang="en-US" sz="2400" dirty="0">
              <a:cs typeface="+mn-cs"/>
            </a:endParaRPr>
          </a:p>
          <a:p>
            <a:pPr marL="457200" indent="-457200">
              <a:buFontTx/>
              <a:buAutoNum type="arabicPeriod"/>
              <a:defRPr/>
            </a:pPr>
            <a:r>
              <a:rPr lang="en-US" sz="3200" dirty="0">
                <a:cs typeface="+mn-cs"/>
              </a:rPr>
              <a:t>4</a:t>
            </a:r>
            <a:r>
              <a:rPr lang="en-US" sz="3200" dirty="0">
                <a:cs typeface="+mn-cs"/>
              </a:rPr>
              <a:t>x</a:t>
            </a:r>
            <a:r>
              <a:rPr lang="en-US" sz="3200" baseline="50000" dirty="0">
                <a:cs typeface="+mn-cs"/>
              </a:rPr>
              <a:t>2</a:t>
            </a:r>
            <a:r>
              <a:rPr lang="en-US" sz="3200" dirty="0">
                <a:cs typeface="+mn-cs"/>
              </a:rPr>
              <a:t> – 9x + 7 = 0</a:t>
            </a:r>
          </a:p>
          <a:p>
            <a:pPr marL="457200" indent="-457200">
              <a:defRPr/>
            </a:pPr>
            <a:endParaRPr lang="en-US" sz="2100" dirty="0">
              <a:cs typeface="+mn-cs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Let’s evaluate the first equation.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990600" y="1323975"/>
            <a:ext cx="7424738" cy="527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/>
            <a:r>
              <a:rPr lang="en-US" sz="3200"/>
              <a:t>x</a:t>
            </a:r>
            <a:r>
              <a:rPr lang="en-US" sz="3200" baseline="50000"/>
              <a:t>2</a:t>
            </a:r>
            <a:r>
              <a:rPr lang="en-US" sz="3200"/>
              <a:t> – 5x – 14 = 0</a:t>
            </a:r>
          </a:p>
          <a:p>
            <a:pPr marL="457200" indent="-457200"/>
            <a:endParaRPr lang="en-US" sz="2400"/>
          </a:p>
          <a:p>
            <a:pPr marL="457200" indent="-457200"/>
            <a:r>
              <a:rPr lang="en-US" sz="3200"/>
              <a:t>What number is under the radical when </a:t>
            </a:r>
          </a:p>
          <a:p>
            <a:pPr marL="457200" indent="-457200"/>
            <a:r>
              <a:rPr lang="en-US" sz="3200"/>
              <a:t>simplified?</a:t>
            </a:r>
          </a:p>
          <a:p>
            <a:pPr marL="457200" indent="-457200"/>
            <a:endParaRPr lang="en-US" sz="1600"/>
          </a:p>
          <a:p>
            <a:pPr marL="457200" indent="-457200"/>
            <a:r>
              <a:rPr lang="en-US" sz="3200">
                <a:solidFill>
                  <a:srgbClr val="C00000"/>
                </a:solidFill>
              </a:rPr>
              <a:t>81</a:t>
            </a:r>
          </a:p>
          <a:p>
            <a:pPr marL="457200" indent="-457200"/>
            <a:endParaRPr lang="en-US" sz="3200"/>
          </a:p>
          <a:p>
            <a:pPr marL="457200" indent="-457200"/>
            <a:r>
              <a:rPr lang="en-US" sz="3200"/>
              <a:t>What are the solutions of the equation?</a:t>
            </a:r>
          </a:p>
          <a:p>
            <a:pPr marL="457200" indent="-457200"/>
            <a:endParaRPr lang="en-US" sz="1600"/>
          </a:p>
          <a:p>
            <a:pPr marL="457200" indent="-457200"/>
            <a:r>
              <a:rPr lang="en-US" sz="3200">
                <a:solidFill>
                  <a:srgbClr val="C00000"/>
                </a:solidFill>
              </a:rPr>
              <a:t>–2 and 7 </a:t>
            </a:r>
          </a:p>
          <a:p>
            <a:pPr marL="457200" indent="-457200"/>
            <a:endParaRPr lang="en-US" sz="2400"/>
          </a:p>
          <a:p>
            <a:pPr marL="457200" indent="-457200"/>
            <a:endParaRPr lang="en-US" sz="210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803275" y="1612900"/>
            <a:ext cx="7654925" cy="349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/>
            <a:r>
              <a:rPr lang="en-US" sz="3200"/>
              <a:t>If the value of the discriminant is positive,</a:t>
            </a:r>
          </a:p>
          <a:p>
            <a:pPr marL="457200" indent="-457200"/>
            <a:r>
              <a:rPr lang="en-US" sz="3200"/>
              <a:t>the equation will have 2 real roots.</a:t>
            </a:r>
          </a:p>
          <a:p>
            <a:pPr marL="457200" indent="-457200"/>
            <a:endParaRPr lang="en-US" sz="3200"/>
          </a:p>
          <a:p>
            <a:pPr marL="457200" indent="-457200"/>
            <a:r>
              <a:rPr lang="en-US" sz="3200"/>
              <a:t>If the value of the discriminant is a </a:t>
            </a:r>
          </a:p>
          <a:p>
            <a:pPr marL="457200" indent="-457200"/>
            <a:r>
              <a:rPr lang="en-US" sz="3200"/>
              <a:t>perfect square, the roots will be rational.</a:t>
            </a:r>
          </a:p>
          <a:p>
            <a:pPr marL="457200" indent="-457200"/>
            <a:endParaRPr lang="en-US" sz="1600"/>
          </a:p>
          <a:p>
            <a:pPr marL="457200" indent="-457200"/>
            <a:endParaRPr lang="en-US" sz="2400"/>
          </a:p>
          <a:p>
            <a:pPr marL="457200" indent="-457200"/>
            <a:endParaRPr lang="en-US" sz="2100"/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Let’s look at the second equation.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990600" y="1323975"/>
            <a:ext cx="7424738" cy="460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/>
            <a:r>
              <a:rPr lang="en-US" sz="3200"/>
              <a:t>2x</a:t>
            </a:r>
            <a:r>
              <a:rPr lang="en-US" sz="3200" baseline="50000"/>
              <a:t>2</a:t>
            </a:r>
            <a:r>
              <a:rPr lang="en-US" sz="3200"/>
              <a:t> + x – 5 = 0</a:t>
            </a:r>
          </a:p>
          <a:p>
            <a:pPr marL="457200" indent="-457200"/>
            <a:endParaRPr lang="en-US" sz="2400"/>
          </a:p>
          <a:p>
            <a:pPr marL="457200" indent="-457200"/>
            <a:r>
              <a:rPr lang="en-US" sz="3200"/>
              <a:t>What number is under the radical when </a:t>
            </a:r>
          </a:p>
          <a:p>
            <a:pPr marL="457200" indent="-457200"/>
            <a:r>
              <a:rPr lang="en-US" sz="3200"/>
              <a:t>simplified?</a:t>
            </a:r>
          </a:p>
          <a:p>
            <a:pPr marL="457200" indent="-457200"/>
            <a:endParaRPr lang="en-US" sz="1600"/>
          </a:p>
          <a:p>
            <a:pPr marL="457200" indent="-457200"/>
            <a:r>
              <a:rPr lang="en-US" sz="3200">
                <a:solidFill>
                  <a:srgbClr val="C00000"/>
                </a:solidFill>
              </a:rPr>
              <a:t>41</a:t>
            </a:r>
          </a:p>
          <a:p>
            <a:pPr marL="457200" indent="-457200"/>
            <a:endParaRPr lang="en-US" sz="2800"/>
          </a:p>
          <a:p>
            <a:pPr marL="457200" indent="-457200"/>
            <a:r>
              <a:rPr lang="en-US" sz="3200"/>
              <a:t>What are the solutions of the equation?</a:t>
            </a:r>
          </a:p>
          <a:p>
            <a:pPr marL="457200" indent="-457200"/>
            <a:endParaRPr lang="en-US" sz="1600"/>
          </a:p>
          <a:p>
            <a:pPr marL="457200" indent="-457200"/>
            <a:endParaRPr lang="en-US" sz="2400"/>
          </a:p>
          <a:p>
            <a:pPr marL="457200" indent="-457200"/>
            <a:endParaRPr lang="en-US" sz="2100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/>
        </p:nvGraphicFramePr>
        <p:xfrm>
          <a:off x="1143000" y="4953000"/>
          <a:ext cx="1219200" cy="863600"/>
        </p:xfrm>
        <a:graphic>
          <a:graphicData uri="http://schemas.openxmlformats.org/presentationml/2006/ole">
            <p:oleObj spid="_x0000_s1026" name="Equation" r:id="rId5" imgW="609480" imgH="431640" progId="Equation.DSMT4">
              <p:embed/>
            </p:oleObj>
          </a:graphicData>
        </a:graphic>
      </p:graphicFrame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803275" y="1612900"/>
            <a:ext cx="7654925" cy="349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/>
            <a:r>
              <a:rPr lang="en-US" sz="3200"/>
              <a:t>If the value of the discriminant is positive,</a:t>
            </a:r>
          </a:p>
          <a:p>
            <a:pPr marL="457200" indent="-457200"/>
            <a:r>
              <a:rPr lang="en-US" sz="3200"/>
              <a:t>the equation will have 2 real roots.</a:t>
            </a:r>
          </a:p>
          <a:p>
            <a:pPr marL="457200" indent="-457200"/>
            <a:endParaRPr lang="en-US" sz="3200"/>
          </a:p>
          <a:p>
            <a:pPr marL="457200" indent="-457200"/>
            <a:r>
              <a:rPr lang="en-US" sz="3200"/>
              <a:t>If the value of the discriminant is a NOT</a:t>
            </a:r>
          </a:p>
          <a:p>
            <a:pPr marL="457200" indent="-457200"/>
            <a:r>
              <a:rPr lang="en-US" sz="3200"/>
              <a:t>perfect square, the roots will be irrational.</a:t>
            </a:r>
          </a:p>
          <a:p>
            <a:pPr marL="457200" indent="-457200"/>
            <a:endParaRPr lang="en-US" sz="1600"/>
          </a:p>
          <a:p>
            <a:pPr marL="457200" indent="-457200"/>
            <a:endParaRPr lang="en-US" sz="2400"/>
          </a:p>
          <a:p>
            <a:pPr marL="457200" indent="-457200"/>
            <a:endParaRPr lang="en-US" sz="2100"/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Now for the third equation.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990600" y="1323975"/>
            <a:ext cx="7424738" cy="577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/>
            <a:r>
              <a:rPr lang="en-US" sz="3200"/>
              <a:t>x</a:t>
            </a:r>
            <a:r>
              <a:rPr lang="en-US" sz="3200" baseline="50000"/>
              <a:t>2</a:t>
            </a:r>
            <a:r>
              <a:rPr lang="en-US" sz="3200"/>
              <a:t> – 10x + 25 = 0</a:t>
            </a:r>
          </a:p>
          <a:p>
            <a:pPr marL="457200" indent="-457200"/>
            <a:endParaRPr lang="en-US" sz="2400"/>
          </a:p>
          <a:p>
            <a:pPr marL="457200" indent="-457200"/>
            <a:r>
              <a:rPr lang="en-US" sz="3200"/>
              <a:t>What number is under the radical when </a:t>
            </a:r>
          </a:p>
          <a:p>
            <a:pPr marL="457200" indent="-457200"/>
            <a:r>
              <a:rPr lang="en-US" sz="3200"/>
              <a:t>simplified?</a:t>
            </a:r>
          </a:p>
          <a:p>
            <a:pPr marL="457200" indent="-457200"/>
            <a:endParaRPr lang="en-US" sz="1600"/>
          </a:p>
          <a:p>
            <a:pPr marL="457200" indent="-457200"/>
            <a:r>
              <a:rPr lang="en-US" sz="3200">
                <a:solidFill>
                  <a:srgbClr val="C00000"/>
                </a:solidFill>
              </a:rPr>
              <a:t>0</a:t>
            </a:r>
          </a:p>
          <a:p>
            <a:pPr marL="457200" indent="-457200"/>
            <a:endParaRPr lang="en-US" sz="2800"/>
          </a:p>
          <a:p>
            <a:pPr marL="457200" indent="-457200"/>
            <a:r>
              <a:rPr lang="en-US" sz="3200"/>
              <a:t>What are the solutions of the equation?</a:t>
            </a:r>
          </a:p>
          <a:p>
            <a:pPr marL="457200" indent="-457200"/>
            <a:endParaRPr lang="en-US" sz="1600"/>
          </a:p>
          <a:p>
            <a:pPr marL="457200" indent="-457200"/>
            <a:r>
              <a:rPr lang="en-US" sz="3200">
                <a:solidFill>
                  <a:srgbClr val="C00000"/>
                </a:solidFill>
              </a:rPr>
              <a:t>5 (double root)</a:t>
            </a:r>
          </a:p>
          <a:p>
            <a:pPr marL="457200" indent="-457200"/>
            <a:endParaRPr lang="en-US" sz="3200"/>
          </a:p>
          <a:p>
            <a:pPr marL="457200" indent="-457200"/>
            <a:endParaRPr lang="en-US" sz="1600"/>
          </a:p>
          <a:p>
            <a:pPr marL="457200" indent="-457200"/>
            <a:endParaRPr lang="en-US" sz="2400"/>
          </a:p>
          <a:p>
            <a:pPr marL="457200" indent="-457200"/>
            <a:endParaRPr lang="en-US" sz="210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ack_and_whit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black_and_white</Template>
  <TotalTime>114</TotalTime>
  <Words>630</Words>
  <Application>Microsoft Office PowerPoint</Application>
  <PresentationFormat>On-screen Show (4:3)</PresentationFormat>
  <Paragraphs>181</Paragraphs>
  <Slides>17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Century Gothic</vt:lpstr>
      <vt:lpstr>Calibri</vt:lpstr>
      <vt:lpstr>black_and_white</vt:lpstr>
      <vt:lpstr>Equation</vt:lpstr>
      <vt:lpstr>The Discriminant </vt:lpstr>
      <vt:lpstr>What is the discriminant?</vt:lpstr>
      <vt:lpstr>How have we previously used the discriminant?</vt:lpstr>
      <vt:lpstr>Solve These…</vt:lpstr>
      <vt:lpstr>Let’s evaluate the first equation.</vt:lpstr>
      <vt:lpstr>Slide 6</vt:lpstr>
      <vt:lpstr>Let’s look at the second equation.</vt:lpstr>
      <vt:lpstr>Slide 8</vt:lpstr>
      <vt:lpstr>Now for the third equation.</vt:lpstr>
      <vt:lpstr>Slide 10</vt:lpstr>
      <vt:lpstr>Last but not least, the fourth equation.</vt:lpstr>
      <vt:lpstr>Slide 12</vt:lpstr>
      <vt:lpstr>Let’s put all of that information in a chart.</vt:lpstr>
      <vt:lpstr>Try These.</vt:lpstr>
      <vt:lpstr>The Answers</vt:lpstr>
      <vt:lpstr>Try These.</vt:lpstr>
      <vt:lpstr>What about ax3+bx2+cx+d=0 ?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Discriminant</dc:title>
  <dc:creator>Teresa</dc:creator>
  <cp:lastModifiedBy>Jordan</cp:lastModifiedBy>
  <cp:revision>20</cp:revision>
  <dcterms:created xsi:type="dcterms:W3CDTF">2009-06-03T13:30:44Z</dcterms:created>
  <dcterms:modified xsi:type="dcterms:W3CDTF">2012-11-15T05:58:47Z</dcterms:modified>
</cp:coreProperties>
</file>