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2" r:id="rId2"/>
    <p:sldId id="277" r:id="rId3"/>
    <p:sldId id="257" r:id="rId4"/>
    <p:sldId id="259" r:id="rId5"/>
    <p:sldId id="260" r:id="rId6"/>
    <p:sldId id="292" r:id="rId7"/>
    <p:sldId id="285" r:id="rId8"/>
    <p:sldId id="286" r:id="rId9"/>
    <p:sldId id="290" r:id="rId10"/>
    <p:sldId id="293" r:id="rId11"/>
    <p:sldId id="261" r:id="rId12"/>
    <p:sldId id="291" r:id="rId13"/>
    <p:sldId id="295" r:id="rId14"/>
    <p:sldId id="294" r:id="rId15"/>
    <p:sldId id="296" r:id="rId16"/>
    <p:sldId id="258" r:id="rId17"/>
    <p:sldId id="268" r:id="rId18"/>
    <p:sldId id="267" r:id="rId19"/>
    <p:sldId id="287" r:id="rId20"/>
    <p:sldId id="278" r:id="rId21"/>
    <p:sldId id="271" r:id="rId22"/>
    <p:sldId id="288" r:id="rId2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896"/>
    <a:srgbClr val="FFD54F"/>
    <a:srgbClr val="292929"/>
    <a:srgbClr val="FFFF99"/>
    <a:srgbClr val="FF9966"/>
    <a:srgbClr val="FF5D5D"/>
    <a:srgbClr val="FFFF4F"/>
    <a:srgbClr val="0033CC"/>
    <a:srgbClr val="FFE593"/>
    <a:srgbClr val="1444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609" autoAdjust="0"/>
  </p:normalViewPr>
  <p:slideViewPr>
    <p:cSldViewPr>
      <p:cViewPr varScale="1">
        <p:scale>
          <a:sx n="86" d="100"/>
          <a:sy n="86" d="100"/>
        </p:scale>
        <p:origin x="-152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894C54A5-7C58-4321-A54D-F89D78411D9D}" type="datetimeFigureOut">
              <a:rPr lang="en-US" smtClean="0"/>
              <a:pPr/>
              <a:t>12/2/2013</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6DE7DE27-C0C9-4DF7-AEB7-B98DFF498641}" type="slidenum">
              <a:rPr lang="en-US" smtClean="0"/>
              <a:pPr/>
              <a:t>‹#›</a:t>
            </a:fld>
            <a:endParaRPr lang="en-US"/>
          </a:p>
        </p:txBody>
      </p:sp>
    </p:spTree>
    <p:extLst>
      <p:ext uri="{BB962C8B-B14F-4D97-AF65-F5344CB8AC3E}">
        <p14:creationId xmlns:p14="http://schemas.microsoft.com/office/powerpoint/2010/main" val="1740185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pPr>
              <a:defRPr/>
            </a:pPr>
            <a:fld id="{AEDDFC0A-8A0B-4FAB-8DB9-C3771F1F28BF}" type="datetimeFigureOut">
              <a:rPr lang="en-US"/>
              <a:pPr>
                <a:defRPr/>
              </a:pPr>
              <a:t>12/2/2013</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pPr>
              <a:defRPr/>
            </a:pPr>
            <a:fld id="{D8539964-07AF-4741-9BDE-816FF70BBB72}" type="slidenum">
              <a:rPr lang="en-US"/>
              <a:pPr>
                <a:defRPr/>
              </a:pPr>
              <a:t>‹#›</a:t>
            </a:fld>
            <a:endParaRPr lang="en-US"/>
          </a:p>
        </p:txBody>
      </p:sp>
    </p:spTree>
    <p:extLst>
      <p:ext uri="{BB962C8B-B14F-4D97-AF65-F5344CB8AC3E}">
        <p14:creationId xmlns:p14="http://schemas.microsoft.com/office/powerpoint/2010/main" val="42405264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When</a:t>
            </a:r>
            <a:r>
              <a:rPr lang="en-US" baseline="0" dirty="0" smtClean="0"/>
              <a:t> students are in groups, some people deserve, should talk more than others</a:t>
            </a:r>
          </a:p>
          <a:p>
            <a:pPr eaLnBrk="1" hangingPunct="1">
              <a:spcBef>
                <a:spcPct val="0"/>
              </a:spcBef>
            </a:pPr>
            <a:endParaRPr lang="en-US" baseline="0" dirty="0" smtClean="0"/>
          </a:p>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D33CD9-2EE0-43B8-9093-14AC3A39BD96}" type="slidenum">
              <a:rPr lang="en-US" smtClean="0"/>
              <a:pPr/>
              <a:t>5</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E2A9764-7B1B-4D6F-8C34-E084DE14B5B7}" type="slidenum">
              <a:rPr lang="en-US" smtClean="0"/>
              <a:pPr/>
              <a:t>18</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F3E7F2-3684-4F25-95DC-A81AA4F428B3}" type="slidenum">
              <a:rPr lang="en-US" smtClean="0"/>
              <a:pPr/>
              <a:t>19</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0EC60F-3234-4CAB-88CB-A18F3BD8AFB4}" type="slidenum">
              <a:rPr lang="en-US" smtClean="0"/>
              <a:pPr/>
              <a:t>20</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13BDFB-E4C9-4CA3-976E-8ED8382D62D2}" type="slidenum">
              <a:rPr lang="en-US" smtClean="0"/>
              <a:pPr/>
              <a:t>21</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13BDFB-E4C9-4CA3-976E-8ED8382D62D2}" type="slidenum">
              <a:rPr lang="en-US" smtClean="0"/>
              <a:pPr/>
              <a:t>22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When</a:t>
            </a:r>
            <a:r>
              <a:rPr lang="en-US" baseline="0" dirty="0" smtClean="0"/>
              <a:t> students are in groups, some people deserve, should talk more than others</a:t>
            </a:r>
          </a:p>
          <a:p>
            <a:pPr eaLnBrk="1" hangingPunct="1">
              <a:spcBef>
                <a:spcPct val="0"/>
              </a:spcBef>
            </a:pPr>
            <a:endParaRPr lang="en-US" baseline="0" dirty="0" smtClean="0"/>
          </a:p>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D33CD9-2EE0-43B8-9093-14AC3A39BD96}" type="slidenum">
              <a:rPr lang="en-US" smtClean="0"/>
              <a:pPr/>
              <a:t>6</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A2B5E2-AACD-42C7-AC18-490AEF505FE7}" type="slidenum">
              <a:rPr lang="en-US" smtClean="0"/>
              <a:pPr/>
              <a:t>11</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A2B5E2-AACD-42C7-AC18-490AEF505FE7}" type="slidenum">
              <a:rPr lang="en-US" smtClean="0"/>
              <a:pPr/>
              <a:t>12</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A2B5E2-AACD-42C7-AC18-490AEF505FE7}" type="slidenum">
              <a:rPr lang="en-US" smtClean="0"/>
              <a:pPr/>
              <a:t>13</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35856" indent="-283022" eaLnBrk="0" hangingPunct="0">
              <a:defRPr>
                <a:solidFill>
                  <a:schemeClr val="tx1"/>
                </a:solidFill>
                <a:latin typeface="Arial" charset="0"/>
              </a:defRPr>
            </a:lvl2pPr>
            <a:lvl3pPr marL="1132086" indent="-226417" eaLnBrk="0" hangingPunct="0">
              <a:defRPr>
                <a:solidFill>
                  <a:schemeClr val="tx1"/>
                </a:solidFill>
                <a:latin typeface="Arial" charset="0"/>
              </a:defRPr>
            </a:lvl3pPr>
            <a:lvl4pPr marL="1584921" indent="-226417" eaLnBrk="0" hangingPunct="0">
              <a:defRPr>
                <a:solidFill>
                  <a:schemeClr val="tx1"/>
                </a:solidFill>
                <a:latin typeface="Arial" charset="0"/>
              </a:defRPr>
            </a:lvl4pPr>
            <a:lvl5pPr marL="2037756" indent="-226417" eaLnBrk="0" hangingPunct="0">
              <a:defRPr>
                <a:solidFill>
                  <a:schemeClr val="tx1"/>
                </a:solidFill>
                <a:latin typeface="Arial" charset="0"/>
              </a:defRPr>
            </a:lvl5pPr>
            <a:lvl6pPr marL="2490591" indent="-226417" eaLnBrk="0" fontAlgn="base" hangingPunct="0">
              <a:spcBef>
                <a:spcPct val="0"/>
              </a:spcBef>
              <a:spcAft>
                <a:spcPct val="0"/>
              </a:spcAft>
              <a:defRPr>
                <a:solidFill>
                  <a:schemeClr val="tx1"/>
                </a:solidFill>
                <a:latin typeface="Arial" charset="0"/>
              </a:defRPr>
            </a:lvl6pPr>
            <a:lvl7pPr marL="2943425" indent="-226417" eaLnBrk="0" fontAlgn="base" hangingPunct="0">
              <a:spcBef>
                <a:spcPct val="0"/>
              </a:spcBef>
              <a:spcAft>
                <a:spcPct val="0"/>
              </a:spcAft>
              <a:defRPr>
                <a:solidFill>
                  <a:schemeClr val="tx1"/>
                </a:solidFill>
                <a:latin typeface="Arial" charset="0"/>
              </a:defRPr>
            </a:lvl7pPr>
            <a:lvl8pPr marL="3396260" indent="-226417" eaLnBrk="0" fontAlgn="base" hangingPunct="0">
              <a:spcBef>
                <a:spcPct val="0"/>
              </a:spcBef>
              <a:spcAft>
                <a:spcPct val="0"/>
              </a:spcAft>
              <a:defRPr>
                <a:solidFill>
                  <a:schemeClr val="tx1"/>
                </a:solidFill>
                <a:latin typeface="Arial" charset="0"/>
              </a:defRPr>
            </a:lvl8pPr>
            <a:lvl9pPr marL="3849094" indent="-226417" eaLnBrk="0" fontAlgn="base" hangingPunct="0">
              <a:spcBef>
                <a:spcPct val="0"/>
              </a:spcBef>
              <a:spcAft>
                <a:spcPct val="0"/>
              </a:spcAft>
              <a:defRPr>
                <a:solidFill>
                  <a:schemeClr val="tx1"/>
                </a:solidFill>
                <a:latin typeface="Arial" charset="0"/>
              </a:defRPr>
            </a:lvl9pPr>
          </a:lstStyle>
          <a:p>
            <a:pPr eaLnBrk="1" hangingPunct="1">
              <a:defRPr/>
            </a:pPr>
            <a:fld id="{F84ED743-E921-4818-9BF0-1770F698CC16}" type="slidenum">
              <a:rPr lang="en-US" smtClean="0"/>
              <a:pPr eaLnBrk="1" hangingPunct="1">
                <a:defRPr/>
              </a:pPr>
              <a:t>14</a:t>
            </a:fld>
            <a:endParaRPr lang="en-US" smtClean="0"/>
          </a:p>
        </p:txBody>
      </p:sp>
      <p:sp>
        <p:nvSpPr>
          <p:cNvPr id="35843"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eaLnBrk="1" hangingPunct="1">
              <a:lnSpc>
                <a:spcPct val="95000"/>
              </a:lnSpc>
              <a:spcBef>
                <a:spcPct val="0"/>
              </a:spcBef>
            </a:pPr>
            <a:r>
              <a:rPr lang="en-US" altLang="en-US" sz="1600" baseline="0" dirty="0" smtClean="0">
                <a:solidFill>
                  <a:srgbClr val="000000"/>
                </a:solidFill>
                <a:latin typeface="Arial" charset="0"/>
              </a:rPr>
              <a:t>CI </a:t>
            </a:r>
            <a:r>
              <a:rPr lang="en-US" altLang="en-US" sz="1600" baseline="0" dirty="0" smtClean="0">
                <a:solidFill>
                  <a:srgbClr val="000000"/>
                </a:solidFill>
                <a:latin typeface="Arial" charset="0"/>
              </a:rPr>
              <a:t>suggests that part of the problem to underperformance is underperformance – which arises from GROUP perceptions of individual’s competence. Addresses underperformance by starting with the premise that all students have mathematical strengths that can enrich the group and that we need to rethink what mathematics we value, how students (and teachers) interact, and how we draw out mathematical strengths.</a:t>
            </a:r>
            <a:endParaRPr lang="en-US" altLang="en-US" sz="1600" dirty="0" smtClean="0">
              <a:solidFill>
                <a:srgbClr val="000000"/>
              </a:solidFill>
              <a:latin typeface="Arial" charset="0"/>
            </a:endParaRPr>
          </a:p>
          <a:p>
            <a:pPr eaLnBrk="1" hangingPunct="1">
              <a:lnSpc>
                <a:spcPct val="95000"/>
              </a:lnSpc>
              <a:spcBef>
                <a:spcPct val="0"/>
              </a:spcBef>
            </a:pPr>
            <a:endParaRPr lang="en-US" altLang="en-US" sz="1600" dirty="0" smtClean="0">
              <a:solidFill>
                <a:srgbClr val="000000"/>
              </a:solidFill>
              <a:latin typeface="Arial" charset="0"/>
            </a:endParaRPr>
          </a:p>
          <a:p>
            <a:pPr eaLnBrk="1" hangingPunct="1">
              <a:lnSpc>
                <a:spcPct val="95000"/>
              </a:lnSpc>
              <a:spcBef>
                <a:spcPct val="0"/>
              </a:spcBef>
            </a:pPr>
            <a:r>
              <a:rPr lang="en-US" altLang="en-US" sz="1600" dirty="0" smtClean="0">
                <a:solidFill>
                  <a:srgbClr val="000000"/>
                </a:solidFill>
                <a:latin typeface="Arial" charset="0"/>
              </a:rPr>
              <a:t>Complex </a:t>
            </a:r>
            <a:r>
              <a:rPr lang="en-US" altLang="en-US" sz="1600" dirty="0">
                <a:solidFill>
                  <a:srgbClr val="000000"/>
                </a:solidFill>
                <a:latin typeface="Arial" charset="0"/>
              </a:rPr>
              <a:t>instruction (CI) is a combination of pedagogical strategies used to create a classroom “social system” that directly attends to problems of social inequality which undermine academic access and achievement if left unexamined. The complex instruction model aims to “disrupt typical hierarchies of who is ‘smart’ and who is not” (</a:t>
            </a:r>
            <a:r>
              <a:rPr lang="en-US" altLang="en-US" sz="1600" dirty="0" err="1">
                <a:solidFill>
                  <a:srgbClr val="000000"/>
                </a:solidFill>
                <a:latin typeface="Arial" charset="0"/>
              </a:rPr>
              <a:t>Sapon</a:t>
            </a:r>
            <a:r>
              <a:rPr lang="en-US" altLang="en-US" sz="1600" dirty="0">
                <a:solidFill>
                  <a:srgbClr val="000000"/>
                </a:solidFill>
                <a:latin typeface="Arial" charset="0"/>
              </a:rPr>
              <a:t> </a:t>
            </a:r>
            <a:r>
              <a:rPr lang="en-US" altLang="en-US" sz="1600" dirty="0" err="1">
                <a:solidFill>
                  <a:srgbClr val="000000"/>
                </a:solidFill>
                <a:latin typeface="Arial" charset="0"/>
              </a:rPr>
              <a:t>Shevin</a:t>
            </a:r>
            <a:r>
              <a:rPr lang="en-US" altLang="en-US" sz="1600" dirty="0">
                <a:solidFill>
                  <a:srgbClr val="000000"/>
                </a:solidFill>
                <a:latin typeface="Arial" charset="0"/>
              </a:rPr>
              <a:t>, 2004) and promotes equal-status interactions amongst students as they engage with tasks that have high cognitive demand within a cooperative learning environment. In particular, complex instruction addresses the central features of classrooms: curriculum, instruction, and classroom organization, which can construct failure for students or alternately change the situation so that more students are academically successful.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35856" indent="-283022" eaLnBrk="0" hangingPunct="0">
              <a:defRPr>
                <a:solidFill>
                  <a:schemeClr val="tx1"/>
                </a:solidFill>
                <a:latin typeface="Arial" charset="0"/>
              </a:defRPr>
            </a:lvl2pPr>
            <a:lvl3pPr marL="1132086" indent="-226417" eaLnBrk="0" hangingPunct="0">
              <a:defRPr>
                <a:solidFill>
                  <a:schemeClr val="tx1"/>
                </a:solidFill>
                <a:latin typeface="Arial" charset="0"/>
              </a:defRPr>
            </a:lvl3pPr>
            <a:lvl4pPr marL="1584921" indent="-226417" eaLnBrk="0" hangingPunct="0">
              <a:defRPr>
                <a:solidFill>
                  <a:schemeClr val="tx1"/>
                </a:solidFill>
                <a:latin typeface="Arial" charset="0"/>
              </a:defRPr>
            </a:lvl4pPr>
            <a:lvl5pPr marL="2037756" indent="-226417" eaLnBrk="0" hangingPunct="0">
              <a:defRPr>
                <a:solidFill>
                  <a:schemeClr val="tx1"/>
                </a:solidFill>
                <a:latin typeface="Arial" charset="0"/>
              </a:defRPr>
            </a:lvl5pPr>
            <a:lvl6pPr marL="2490591" indent="-226417" eaLnBrk="0" fontAlgn="base" hangingPunct="0">
              <a:spcBef>
                <a:spcPct val="0"/>
              </a:spcBef>
              <a:spcAft>
                <a:spcPct val="0"/>
              </a:spcAft>
              <a:defRPr>
                <a:solidFill>
                  <a:schemeClr val="tx1"/>
                </a:solidFill>
                <a:latin typeface="Arial" charset="0"/>
              </a:defRPr>
            </a:lvl6pPr>
            <a:lvl7pPr marL="2943425" indent="-226417" eaLnBrk="0" fontAlgn="base" hangingPunct="0">
              <a:spcBef>
                <a:spcPct val="0"/>
              </a:spcBef>
              <a:spcAft>
                <a:spcPct val="0"/>
              </a:spcAft>
              <a:defRPr>
                <a:solidFill>
                  <a:schemeClr val="tx1"/>
                </a:solidFill>
                <a:latin typeface="Arial" charset="0"/>
              </a:defRPr>
            </a:lvl7pPr>
            <a:lvl8pPr marL="3396260" indent="-226417" eaLnBrk="0" fontAlgn="base" hangingPunct="0">
              <a:spcBef>
                <a:spcPct val="0"/>
              </a:spcBef>
              <a:spcAft>
                <a:spcPct val="0"/>
              </a:spcAft>
              <a:defRPr>
                <a:solidFill>
                  <a:schemeClr val="tx1"/>
                </a:solidFill>
                <a:latin typeface="Arial" charset="0"/>
              </a:defRPr>
            </a:lvl8pPr>
            <a:lvl9pPr marL="3849094" indent="-226417" eaLnBrk="0" fontAlgn="base" hangingPunct="0">
              <a:spcBef>
                <a:spcPct val="0"/>
              </a:spcBef>
              <a:spcAft>
                <a:spcPct val="0"/>
              </a:spcAft>
              <a:defRPr>
                <a:solidFill>
                  <a:schemeClr val="tx1"/>
                </a:solidFill>
                <a:latin typeface="Arial" charset="0"/>
              </a:defRPr>
            </a:lvl9pPr>
          </a:lstStyle>
          <a:p>
            <a:pPr eaLnBrk="1" hangingPunct="1">
              <a:defRPr/>
            </a:pPr>
            <a:fld id="{F84ED743-E921-4818-9BF0-1770F698CC16}" type="slidenum">
              <a:rPr lang="en-US" smtClean="0"/>
              <a:pPr eaLnBrk="1" hangingPunct="1">
                <a:defRPr/>
              </a:pPr>
              <a:t>15</a:t>
            </a:fld>
            <a:endParaRPr lang="en-US" smtClean="0"/>
          </a:p>
        </p:txBody>
      </p:sp>
      <p:sp>
        <p:nvSpPr>
          <p:cNvPr id="35843"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eaLnBrk="1" hangingPunct="1">
              <a:lnSpc>
                <a:spcPct val="95000"/>
              </a:lnSpc>
              <a:spcBef>
                <a:spcPct val="0"/>
              </a:spcBef>
            </a:pPr>
            <a:endParaRPr lang="en-US" altLang="en-US" sz="1600" dirty="0">
              <a:solidFill>
                <a:srgbClr val="000000"/>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1652ED-1F7B-4C75-AA42-4C4C94301E70}" type="slidenum">
              <a:rPr lang="en-US" smtClean="0"/>
              <a:pPr/>
              <a:t>16</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F3E7F2-3684-4F25-95DC-A81AA4F428B3}" type="slidenum">
              <a:rPr lang="en-US" smtClean="0"/>
              <a:pPr/>
              <a:t>17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B05B70-1ABA-497B-AB7A-ECD284F148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3278D8-CD51-43DF-9611-00894D5F43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EF8F24-EA88-4FD0-8988-142F0AFA83D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FA119C-2340-4262-9B3F-4318F014135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C101FF-E75D-4F2C-894A-265197D3A6E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CBD1B2-1D5C-4021-AEA7-91255541898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7E889D9-DC8B-40BB-8AE6-37AF77F1A43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802BA8-A770-421B-A884-20AF8C5BAD9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99B934F-2C63-4DAB-B49A-768DBDC6584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46C900-2FE0-404E-9A9D-0E16AC348F5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5938D5-49B7-45AC-8198-892EE17E0DB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0CAAB24-5560-48A2-987C-EA1B0EA7336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95400" y="914400"/>
            <a:ext cx="5791200" cy="3200400"/>
          </a:xfrm>
        </p:spPr>
        <p:txBody>
          <a:bodyPr/>
          <a:lstStyle/>
          <a:p>
            <a:pPr algn="l" eaLnBrk="1" hangingPunct="1"/>
            <a:r>
              <a:rPr lang="en-US" sz="3600" b="1" i="1" smtClean="0">
                <a:solidFill>
                  <a:srgbClr val="0070C0"/>
                </a:solidFill>
                <a:cs typeface="Arial" charset="0"/>
              </a:rPr>
              <a:t>Smarter Together! Rigorous Mathematics for All Students through Complex Instruction </a:t>
            </a:r>
            <a:r>
              <a:rPr lang="en-US" sz="4000" smtClean="0"/>
              <a:t/>
            </a:r>
            <a:br>
              <a:rPr lang="en-US" sz="4000" smtClean="0"/>
            </a:br>
            <a:endParaRPr lang="en-US" sz="4000" smtClean="0">
              <a:solidFill>
                <a:srgbClr val="1F6896"/>
              </a:solidFill>
            </a:endParaRPr>
          </a:p>
        </p:txBody>
      </p:sp>
      <p:sp>
        <p:nvSpPr>
          <p:cNvPr id="3075" name="Rectangle 3"/>
          <p:cNvSpPr>
            <a:spLocks noGrp="1" noChangeArrowheads="1"/>
          </p:cNvSpPr>
          <p:nvPr>
            <p:ph type="subTitle" idx="1"/>
          </p:nvPr>
        </p:nvSpPr>
        <p:spPr>
          <a:xfrm>
            <a:off x="2590800" y="4114800"/>
            <a:ext cx="5867400" cy="1981200"/>
          </a:xfrm>
        </p:spPr>
        <p:txBody>
          <a:bodyPr/>
          <a:lstStyle/>
          <a:p>
            <a:pPr algn="l" eaLnBrk="1" hangingPunct="1">
              <a:lnSpc>
                <a:spcPct val="90000"/>
              </a:lnSpc>
              <a:tabLst>
                <a:tab pos="346075" algn="l"/>
              </a:tabLst>
            </a:pPr>
            <a:r>
              <a:rPr lang="en-US" sz="2400" dirty="0" smtClean="0">
                <a:solidFill>
                  <a:srgbClr val="292929"/>
                </a:solidFill>
              </a:rPr>
              <a:t>Marcy Wood</a:t>
            </a:r>
          </a:p>
          <a:p>
            <a:pPr algn="l" eaLnBrk="1" hangingPunct="1">
              <a:lnSpc>
                <a:spcPct val="90000"/>
              </a:lnSpc>
              <a:tabLst>
                <a:tab pos="346075" algn="l"/>
              </a:tabLst>
            </a:pPr>
            <a:r>
              <a:rPr lang="en-US" sz="2800" dirty="0" smtClean="0">
                <a:solidFill>
                  <a:srgbClr val="292929"/>
                </a:solidFill>
              </a:rPr>
              <a:t>	</a:t>
            </a:r>
            <a:r>
              <a:rPr lang="en-US" sz="2000" dirty="0" smtClean="0">
                <a:solidFill>
                  <a:srgbClr val="292929"/>
                </a:solidFill>
              </a:rPr>
              <a:t>Teaching, Learning, and Sociocultural Studies</a:t>
            </a:r>
          </a:p>
          <a:p>
            <a:pPr algn="l" eaLnBrk="1" hangingPunct="1">
              <a:lnSpc>
                <a:spcPct val="90000"/>
              </a:lnSpc>
              <a:tabLst>
                <a:tab pos="346075" algn="l"/>
              </a:tabLst>
            </a:pPr>
            <a:r>
              <a:rPr lang="en-US" sz="2000" dirty="0" smtClean="0">
                <a:solidFill>
                  <a:srgbClr val="292929"/>
                </a:solidFill>
              </a:rPr>
              <a:t>	mbwood@email.arizona.edu</a:t>
            </a:r>
          </a:p>
          <a:p>
            <a:pPr algn="l" eaLnBrk="1" hangingPunct="1">
              <a:lnSpc>
                <a:spcPct val="90000"/>
              </a:lnSpc>
              <a:tabLst>
                <a:tab pos="346075" algn="l"/>
              </a:tabLst>
            </a:pPr>
            <a:endParaRPr lang="en-US" sz="2000" dirty="0" smtClean="0">
              <a:solidFill>
                <a:srgbClr val="292929"/>
              </a:solidFill>
            </a:endParaRPr>
          </a:p>
          <a:p>
            <a:pPr algn="l" eaLnBrk="1" hangingPunct="1">
              <a:lnSpc>
                <a:spcPct val="90000"/>
              </a:lnSpc>
              <a:tabLst>
                <a:tab pos="346075" algn="l"/>
              </a:tabLst>
            </a:pPr>
            <a:r>
              <a:rPr lang="en-US" sz="2000" dirty="0" smtClean="0">
                <a:solidFill>
                  <a:srgbClr val="292929"/>
                </a:solidFill>
              </a:rPr>
              <a:t>	G-TEAMS, </a:t>
            </a:r>
            <a:r>
              <a:rPr lang="en-US" sz="2000" dirty="0" smtClean="0">
                <a:solidFill>
                  <a:srgbClr val="292929"/>
                </a:solidFill>
              </a:rPr>
              <a:t>December 2, 2013</a:t>
            </a:r>
            <a:endParaRPr lang="en-US" sz="2000" dirty="0" smtClean="0">
              <a:solidFill>
                <a:srgbClr val="29292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863601"/>
            <a:ext cx="8229600" cy="1143000"/>
          </a:xfrm>
        </p:spPr>
        <p:txBody>
          <a:bodyPr/>
          <a:lstStyle/>
          <a:p>
            <a:pPr algn="l"/>
            <a:r>
              <a:rPr lang="en-US" dirty="0" smtClean="0">
                <a:solidFill>
                  <a:srgbClr val="1F6896"/>
                </a:solidFill>
              </a:rPr>
              <a:t>Being smart in math…</a:t>
            </a:r>
            <a:endParaRPr lang="en-US" dirty="0">
              <a:solidFill>
                <a:srgbClr val="1F6896"/>
              </a:solidFill>
            </a:endParaRPr>
          </a:p>
        </p:txBody>
      </p:sp>
      <p:sp>
        <p:nvSpPr>
          <p:cNvPr id="3" name="Content Placeholder 2"/>
          <p:cNvSpPr>
            <a:spLocks noGrp="1"/>
          </p:cNvSpPr>
          <p:nvPr>
            <p:ph idx="1"/>
          </p:nvPr>
        </p:nvSpPr>
        <p:spPr>
          <a:xfrm>
            <a:off x="914400" y="2133600"/>
            <a:ext cx="7772400" cy="3992563"/>
          </a:xfrm>
        </p:spPr>
        <p:txBody>
          <a:bodyPr/>
          <a:lstStyle/>
          <a:p>
            <a:pPr marL="0" indent="0">
              <a:buNone/>
            </a:pPr>
            <a:r>
              <a:rPr lang="en-US" sz="4800" dirty="0" smtClean="0">
                <a:solidFill>
                  <a:schemeClr val="bg1">
                    <a:lumMod val="50000"/>
                  </a:schemeClr>
                </a:solidFill>
              </a:rPr>
              <a:t>Is about DEVELOPING    EXPERTISE</a:t>
            </a:r>
          </a:p>
          <a:p>
            <a:pPr marL="0" indent="0">
              <a:buNone/>
            </a:pPr>
            <a:r>
              <a:rPr lang="en-US" sz="4800" dirty="0" smtClean="0">
                <a:solidFill>
                  <a:schemeClr val="bg1">
                    <a:lumMod val="50000"/>
                  </a:schemeClr>
                </a:solidFill>
              </a:rPr>
              <a:t>-- There is no math gene</a:t>
            </a:r>
          </a:p>
          <a:p>
            <a:pPr marL="0" indent="0">
              <a:buNone/>
            </a:pPr>
            <a:r>
              <a:rPr lang="en-US" sz="4800" dirty="0" smtClean="0">
                <a:solidFill>
                  <a:schemeClr val="bg1">
                    <a:lumMod val="50000"/>
                  </a:schemeClr>
                </a:solidFill>
              </a:rPr>
              <a:t>-- 10,000 hours to expert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3"/>
          <p:cNvSpPr>
            <a:spLocks noGrp="1" noChangeArrowheads="1"/>
          </p:cNvSpPr>
          <p:nvPr>
            <p:ph type="title"/>
          </p:nvPr>
        </p:nvSpPr>
        <p:spPr>
          <a:xfrm>
            <a:off x="1752600" y="762000"/>
            <a:ext cx="4953000" cy="1219200"/>
          </a:xfrm>
          <a:noFill/>
        </p:spPr>
        <p:txBody>
          <a:bodyPr/>
          <a:lstStyle/>
          <a:p>
            <a:pPr algn="l" eaLnBrk="1" hangingPunct="1"/>
            <a:r>
              <a:rPr lang="en-US" dirty="0" smtClean="0">
                <a:solidFill>
                  <a:srgbClr val="1F6896"/>
                </a:solidFill>
              </a:rPr>
              <a:t>In order to help more students succeed at math</a:t>
            </a:r>
          </a:p>
        </p:txBody>
      </p:sp>
      <p:sp>
        <p:nvSpPr>
          <p:cNvPr id="3096" name="Rectangle 24"/>
          <p:cNvSpPr>
            <a:spLocks noGrp="1" noChangeArrowheads="1"/>
          </p:cNvSpPr>
          <p:nvPr>
            <p:ph type="body" idx="1"/>
          </p:nvPr>
        </p:nvSpPr>
        <p:spPr>
          <a:xfrm>
            <a:off x="1752600" y="2819400"/>
            <a:ext cx="5562600" cy="4038600"/>
          </a:xfrm>
        </p:spPr>
        <p:txBody>
          <a:bodyPr/>
          <a:lstStyle/>
          <a:p>
            <a:pPr eaLnBrk="1" hangingPunct="1">
              <a:defRPr/>
            </a:pPr>
            <a:r>
              <a:rPr lang="en-US" dirty="0" smtClean="0">
                <a:solidFill>
                  <a:schemeClr val="bg1">
                    <a:lumMod val="50000"/>
                  </a:schemeClr>
                </a:solidFill>
              </a:rPr>
              <a:t>Need to change perceptions of smartness</a:t>
            </a:r>
          </a:p>
          <a:p>
            <a:pPr lvl="1" eaLnBrk="1" hangingPunct="1">
              <a:defRPr/>
            </a:pPr>
            <a:r>
              <a:rPr lang="en-US" dirty="0" smtClean="0">
                <a:solidFill>
                  <a:schemeClr val="bg1">
                    <a:lumMod val="50000"/>
                  </a:schemeClr>
                </a:solidFill>
              </a:rPr>
              <a:t>Broaden what it means to be smart in school</a:t>
            </a:r>
          </a:p>
          <a:p>
            <a:pPr lvl="1" eaLnBrk="1" hangingPunct="1">
              <a:defRPr/>
            </a:pPr>
            <a:r>
              <a:rPr lang="en-US" dirty="0" smtClean="0">
                <a:solidFill>
                  <a:schemeClr val="bg1">
                    <a:lumMod val="50000"/>
                  </a:schemeClr>
                </a:solidFill>
              </a:rPr>
              <a:t>Everyone is smart, has something to contribute, and has something to learn from others.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3"/>
          <p:cNvSpPr>
            <a:spLocks noGrp="1" noChangeArrowheads="1"/>
          </p:cNvSpPr>
          <p:nvPr>
            <p:ph type="title"/>
          </p:nvPr>
        </p:nvSpPr>
        <p:spPr>
          <a:xfrm>
            <a:off x="1752600" y="762000"/>
            <a:ext cx="4953000" cy="1219200"/>
          </a:xfrm>
          <a:noFill/>
        </p:spPr>
        <p:txBody>
          <a:bodyPr/>
          <a:lstStyle/>
          <a:p>
            <a:pPr algn="l" eaLnBrk="1" hangingPunct="1"/>
            <a:r>
              <a:rPr lang="en-US" dirty="0" smtClean="0">
                <a:solidFill>
                  <a:srgbClr val="1F6896"/>
                </a:solidFill>
              </a:rPr>
              <a:t>In order to help more students succeed at math</a:t>
            </a:r>
          </a:p>
        </p:txBody>
      </p:sp>
      <p:sp>
        <p:nvSpPr>
          <p:cNvPr id="3096" name="Rectangle 24"/>
          <p:cNvSpPr>
            <a:spLocks noGrp="1" noChangeArrowheads="1"/>
          </p:cNvSpPr>
          <p:nvPr>
            <p:ph type="body" idx="1"/>
          </p:nvPr>
        </p:nvSpPr>
        <p:spPr>
          <a:xfrm>
            <a:off x="1752600" y="2819400"/>
            <a:ext cx="5562600" cy="4038600"/>
          </a:xfrm>
        </p:spPr>
        <p:txBody>
          <a:bodyPr/>
          <a:lstStyle/>
          <a:p>
            <a:pPr eaLnBrk="1" hangingPunct="1">
              <a:defRPr/>
            </a:pPr>
            <a:r>
              <a:rPr lang="en-US" dirty="0" smtClean="0">
                <a:solidFill>
                  <a:schemeClr val="bg1">
                    <a:lumMod val="50000"/>
                  </a:schemeClr>
                </a:solidFill>
              </a:rPr>
              <a:t>Need to change perceptions of smartness</a:t>
            </a:r>
          </a:p>
          <a:p>
            <a:pPr lvl="1" eaLnBrk="1" hangingPunct="1">
              <a:defRPr/>
            </a:pPr>
            <a:r>
              <a:rPr lang="en-US" dirty="0" smtClean="0">
                <a:solidFill>
                  <a:schemeClr val="bg1">
                    <a:lumMod val="50000"/>
                  </a:schemeClr>
                </a:solidFill>
              </a:rPr>
              <a:t>Broaden what it means to be smart in school</a:t>
            </a:r>
          </a:p>
          <a:p>
            <a:pPr lvl="1" eaLnBrk="1" hangingPunct="1">
              <a:defRPr/>
            </a:pPr>
            <a:r>
              <a:rPr lang="en-US" b="1" dirty="0" smtClean="0">
                <a:solidFill>
                  <a:srgbClr val="C00000"/>
                </a:solidFill>
              </a:rPr>
              <a:t>Everyone is smart, has something to contribute, and has something to learn from others.</a:t>
            </a:r>
          </a:p>
        </p:txBody>
      </p:sp>
      <p:sp>
        <p:nvSpPr>
          <p:cNvPr id="4" name="Right Arrow 3"/>
          <p:cNvSpPr/>
          <p:nvPr/>
        </p:nvSpPr>
        <p:spPr>
          <a:xfrm rot="2159190">
            <a:off x="31244" y="4061630"/>
            <a:ext cx="2438400" cy="1676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3"/>
          <p:cNvSpPr>
            <a:spLocks noGrp="1" noChangeArrowheads="1"/>
          </p:cNvSpPr>
          <p:nvPr>
            <p:ph type="title"/>
          </p:nvPr>
        </p:nvSpPr>
        <p:spPr>
          <a:xfrm>
            <a:off x="1752600" y="762000"/>
            <a:ext cx="4953000" cy="1219200"/>
          </a:xfrm>
          <a:noFill/>
        </p:spPr>
        <p:txBody>
          <a:bodyPr/>
          <a:lstStyle/>
          <a:p>
            <a:pPr algn="l" eaLnBrk="1" hangingPunct="1"/>
            <a:r>
              <a:rPr lang="en-US" dirty="0" smtClean="0">
                <a:solidFill>
                  <a:srgbClr val="1F6896"/>
                </a:solidFill>
              </a:rPr>
              <a:t>In order to help more students succeed at math</a:t>
            </a:r>
          </a:p>
        </p:txBody>
      </p:sp>
      <p:sp>
        <p:nvSpPr>
          <p:cNvPr id="3096" name="Rectangle 24"/>
          <p:cNvSpPr>
            <a:spLocks noGrp="1" noChangeArrowheads="1"/>
          </p:cNvSpPr>
          <p:nvPr>
            <p:ph type="body" idx="1"/>
          </p:nvPr>
        </p:nvSpPr>
        <p:spPr>
          <a:xfrm>
            <a:off x="1752600" y="2819400"/>
            <a:ext cx="5562600" cy="4038600"/>
          </a:xfrm>
        </p:spPr>
        <p:txBody>
          <a:bodyPr/>
          <a:lstStyle/>
          <a:p>
            <a:pPr eaLnBrk="1" hangingPunct="1">
              <a:defRPr/>
            </a:pPr>
            <a:r>
              <a:rPr lang="en-US" dirty="0" smtClean="0">
                <a:solidFill>
                  <a:schemeClr val="bg1">
                    <a:lumMod val="50000"/>
                  </a:schemeClr>
                </a:solidFill>
              </a:rPr>
              <a:t>Need to change perceptions of smartness</a:t>
            </a:r>
          </a:p>
          <a:p>
            <a:pPr lvl="1" eaLnBrk="1" hangingPunct="1">
              <a:defRPr/>
            </a:pPr>
            <a:r>
              <a:rPr lang="en-US" dirty="0" smtClean="0">
                <a:solidFill>
                  <a:schemeClr val="bg1">
                    <a:lumMod val="50000"/>
                  </a:schemeClr>
                </a:solidFill>
              </a:rPr>
              <a:t>Broaden what it means to be smart in school</a:t>
            </a:r>
          </a:p>
          <a:p>
            <a:pPr lvl="1" eaLnBrk="1" hangingPunct="1">
              <a:defRPr/>
            </a:pPr>
            <a:r>
              <a:rPr lang="en-US" b="1" dirty="0" smtClean="0">
                <a:solidFill>
                  <a:srgbClr val="C00000"/>
                </a:solidFill>
              </a:rPr>
              <a:t>Everyone is smart, has something to contribute, and has something to learn from others.</a:t>
            </a:r>
          </a:p>
        </p:txBody>
      </p:sp>
      <p:sp>
        <p:nvSpPr>
          <p:cNvPr id="2" name="TextBox 1"/>
          <p:cNvSpPr txBox="1"/>
          <p:nvPr/>
        </p:nvSpPr>
        <p:spPr>
          <a:xfrm rot="20422623">
            <a:off x="380834" y="2887530"/>
            <a:ext cx="5257800" cy="1815882"/>
          </a:xfrm>
          <a:prstGeom prst="rect">
            <a:avLst/>
          </a:prstGeom>
          <a:solidFill>
            <a:srgbClr val="1F6896"/>
          </a:solidFill>
        </p:spPr>
        <p:txBody>
          <a:bodyPr wrap="square" rtlCol="0">
            <a:spAutoFit/>
          </a:bodyPr>
          <a:lstStyle/>
          <a:p>
            <a:r>
              <a:rPr lang="en-US" sz="2800" dirty="0" smtClean="0"/>
              <a:t>We often work on </a:t>
            </a:r>
            <a:r>
              <a:rPr lang="en-US" sz="2800" b="1" dirty="0" smtClean="0">
                <a:solidFill>
                  <a:srgbClr val="FFC000"/>
                </a:solidFill>
              </a:rPr>
              <a:t>social</a:t>
            </a:r>
            <a:r>
              <a:rPr lang="en-US" sz="2800" dirty="0" smtClean="0"/>
              <a:t> responsibility for peers. We also need to work on </a:t>
            </a:r>
            <a:r>
              <a:rPr lang="en-US" sz="2800" b="1" dirty="0" smtClean="0">
                <a:solidFill>
                  <a:srgbClr val="FFC000"/>
                </a:solidFill>
              </a:rPr>
              <a:t>intellectual</a:t>
            </a:r>
            <a:r>
              <a:rPr lang="en-US" sz="2800" dirty="0" smtClean="0"/>
              <a:t> responsibility for peers.</a:t>
            </a:r>
            <a:endParaRPr lang="en-US" sz="2800" dirty="0"/>
          </a:p>
        </p:txBody>
      </p:sp>
    </p:spTree>
    <p:extLst>
      <p:ext uri="{BB962C8B-B14F-4D97-AF65-F5344CB8AC3E}">
        <p14:creationId xmlns:p14="http://schemas.microsoft.com/office/powerpoint/2010/main" val="4159272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392113" y="343797"/>
            <a:ext cx="8229600" cy="1069848"/>
          </a:xfrm>
        </p:spPr>
        <p:txBody>
          <a:bodyPr lIns="0" tIns="0" rIns="0" bIns="0"/>
          <a:lstStyle/>
          <a:p>
            <a:pPr eaLnBrk="1" hangingPunct="1">
              <a:lnSpc>
                <a:spcPct val="95000"/>
              </a:lnSpc>
            </a:pPr>
            <a:r>
              <a:rPr lang="en-US" altLang="en-US" b="1" dirty="0" smtClean="0">
                <a:solidFill>
                  <a:srgbClr val="1F6896"/>
                </a:solidFill>
              </a:rPr>
              <a:t>Complex Instruction (CI) </a:t>
            </a:r>
          </a:p>
        </p:txBody>
      </p:sp>
      <p:sp>
        <p:nvSpPr>
          <p:cNvPr id="8194" name="Rectangle 2"/>
          <p:cNvSpPr>
            <a:spLocks noGrp="1" noChangeArrowheads="1"/>
          </p:cNvSpPr>
          <p:nvPr>
            <p:ph type="subTitle" idx="4294967295"/>
          </p:nvPr>
        </p:nvSpPr>
        <p:spPr>
          <a:xfrm>
            <a:off x="6480175" y="6065838"/>
            <a:ext cx="2663825" cy="366712"/>
          </a:xfrm>
        </p:spPr>
        <p:txBody>
          <a:bodyPr lIns="0" tIns="0" rIns="0" bIns="0">
            <a:normAutofit lnSpcReduction="10000"/>
          </a:bodyPr>
          <a:lstStyle/>
          <a:p>
            <a:pPr marL="0" indent="0" eaLnBrk="1" fontAlgn="auto" hangingPunct="1">
              <a:lnSpc>
                <a:spcPct val="95000"/>
              </a:lnSpc>
              <a:spcBef>
                <a:spcPct val="0"/>
              </a:spcBef>
              <a:spcAft>
                <a:spcPts val="0"/>
              </a:spcAft>
              <a:buNone/>
              <a:defRPr/>
            </a:pPr>
            <a:r>
              <a:rPr lang="en-US" sz="2700" dirty="0">
                <a:solidFill>
                  <a:srgbClr val="898989"/>
                </a:solidFill>
              </a:rPr>
              <a:t>Cohen (1994)</a:t>
            </a:r>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95400"/>
            <a:ext cx="7172325"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3563" y="3908425"/>
            <a:ext cx="26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532" y="6032936"/>
            <a:ext cx="26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392113" y="343797"/>
            <a:ext cx="8229600" cy="1069848"/>
          </a:xfrm>
        </p:spPr>
        <p:txBody>
          <a:bodyPr lIns="0" tIns="0" rIns="0" bIns="0"/>
          <a:lstStyle/>
          <a:p>
            <a:pPr eaLnBrk="1" hangingPunct="1">
              <a:lnSpc>
                <a:spcPct val="95000"/>
              </a:lnSpc>
            </a:pPr>
            <a:r>
              <a:rPr lang="en-US" altLang="en-US" b="1" dirty="0" smtClean="0">
                <a:solidFill>
                  <a:srgbClr val="1F6896"/>
                </a:solidFill>
              </a:rPr>
              <a:t>Complex Instruction (CI) </a:t>
            </a:r>
          </a:p>
        </p:txBody>
      </p:sp>
      <p:sp>
        <p:nvSpPr>
          <p:cNvPr id="8194" name="Rectangle 2"/>
          <p:cNvSpPr>
            <a:spLocks noGrp="1" noChangeArrowheads="1"/>
          </p:cNvSpPr>
          <p:nvPr>
            <p:ph type="subTitle" idx="4294967295"/>
          </p:nvPr>
        </p:nvSpPr>
        <p:spPr>
          <a:xfrm>
            <a:off x="6480175" y="6065838"/>
            <a:ext cx="2663825" cy="366712"/>
          </a:xfrm>
        </p:spPr>
        <p:txBody>
          <a:bodyPr lIns="0" tIns="0" rIns="0" bIns="0">
            <a:normAutofit lnSpcReduction="10000"/>
          </a:bodyPr>
          <a:lstStyle/>
          <a:p>
            <a:pPr marL="0" indent="0" eaLnBrk="1" fontAlgn="auto" hangingPunct="1">
              <a:lnSpc>
                <a:spcPct val="95000"/>
              </a:lnSpc>
              <a:spcBef>
                <a:spcPct val="0"/>
              </a:spcBef>
              <a:spcAft>
                <a:spcPts val="0"/>
              </a:spcAft>
              <a:buNone/>
              <a:defRPr/>
            </a:pPr>
            <a:r>
              <a:rPr lang="en-US" sz="2700" dirty="0">
                <a:solidFill>
                  <a:srgbClr val="898989"/>
                </a:solidFill>
              </a:rPr>
              <a:t>Cohen (1994)</a:t>
            </a:r>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95400"/>
            <a:ext cx="7172325"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3563" y="3908425"/>
            <a:ext cx="26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532" y="6032936"/>
            <a:ext cx="26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504950" y="6120039"/>
            <a:ext cx="3135313" cy="461665"/>
          </a:xfrm>
          <a:prstGeom prst="rect">
            <a:avLst/>
          </a:prstGeom>
          <a:solidFill>
            <a:srgbClr val="FFD54F"/>
          </a:solidFill>
          <a:ln>
            <a:solidFill>
              <a:srgbClr val="FFC000"/>
            </a:solidFill>
          </a:ln>
        </p:spPr>
        <p:txBody>
          <a:bodyPr wrap="square" rtlCol="0">
            <a:spAutoFit/>
          </a:bodyPr>
          <a:lstStyle/>
          <a:p>
            <a:r>
              <a:rPr lang="en-US" sz="2400" b="1" dirty="0" smtClean="0">
                <a:solidFill>
                  <a:srgbClr val="292929"/>
                </a:solidFill>
              </a:rPr>
              <a:t>Learning objectives</a:t>
            </a:r>
            <a:endParaRPr lang="en-US" sz="2400" b="1" dirty="0">
              <a:solidFill>
                <a:srgbClr val="292929"/>
              </a:solidFill>
            </a:endParaRPr>
          </a:p>
        </p:txBody>
      </p:sp>
      <p:sp>
        <p:nvSpPr>
          <p:cNvPr id="2" name="TextBox 1"/>
          <p:cNvSpPr txBox="1"/>
          <p:nvPr/>
        </p:nvSpPr>
        <p:spPr>
          <a:xfrm>
            <a:off x="1234578" y="5556467"/>
            <a:ext cx="3609114" cy="461665"/>
          </a:xfrm>
          <a:prstGeom prst="rect">
            <a:avLst/>
          </a:prstGeom>
          <a:solidFill>
            <a:srgbClr val="FFD54F"/>
          </a:solidFill>
        </p:spPr>
        <p:txBody>
          <a:bodyPr wrap="square" rtlCol="0">
            <a:spAutoFit/>
          </a:bodyPr>
          <a:lstStyle/>
          <a:p>
            <a:r>
              <a:rPr lang="en-US" sz="2400" b="1" dirty="0" smtClean="0">
                <a:solidFill>
                  <a:srgbClr val="292929"/>
                </a:solidFill>
              </a:rPr>
              <a:t>Participation objectives</a:t>
            </a:r>
            <a:endParaRPr lang="en-US" sz="2400" b="1" dirty="0">
              <a:solidFill>
                <a:srgbClr val="292929"/>
              </a:solidFill>
            </a:endParaRPr>
          </a:p>
        </p:txBody>
      </p:sp>
    </p:spTree>
    <p:extLst>
      <p:ext uri="{BB962C8B-B14F-4D97-AF65-F5344CB8AC3E}">
        <p14:creationId xmlns:p14="http://schemas.microsoft.com/office/powerpoint/2010/main" val="157002402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0"/>
          <p:cNvSpPr>
            <a:spLocks noGrp="1" noChangeArrowheads="1"/>
          </p:cNvSpPr>
          <p:nvPr>
            <p:ph type="title"/>
          </p:nvPr>
        </p:nvSpPr>
        <p:spPr>
          <a:xfrm>
            <a:off x="1752600" y="762000"/>
            <a:ext cx="4267200" cy="1219200"/>
          </a:xfrm>
          <a:noFill/>
        </p:spPr>
        <p:txBody>
          <a:bodyPr/>
          <a:lstStyle/>
          <a:p>
            <a:pPr algn="l" eaLnBrk="1" hangingPunct="1"/>
            <a:r>
              <a:rPr lang="en-US" dirty="0" smtClean="0">
                <a:solidFill>
                  <a:srgbClr val="1F6896"/>
                </a:solidFill>
              </a:rPr>
              <a:t>Let’s Try a Task</a:t>
            </a:r>
          </a:p>
        </p:txBody>
      </p:sp>
      <p:sp>
        <p:nvSpPr>
          <p:cNvPr id="14339" name="Rectangle 34"/>
          <p:cNvSpPr>
            <a:spLocks noGrp="1" noChangeArrowheads="1"/>
          </p:cNvSpPr>
          <p:nvPr>
            <p:ph type="body" idx="1"/>
          </p:nvPr>
        </p:nvSpPr>
        <p:spPr>
          <a:xfrm>
            <a:off x="1752600" y="2057400"/>
            <a:ext cx="5410200" cy="5486400"/>
          </a:xfrm>
          <a:noFill/>
        </p:spPr>
        <p:txBody>
          <a:bodyPr/>
          <a:lstStyle/>
          <a:p>
            <a:pPr eaLnBrk="1" hangingPunct="1"/>
            <a:r>
              <a:rPr lang="en-US" dirty="0" smtClean="0">
                <a:solidFill>
                  <a:srgbClr val="292929"/>
                </a:solidFill>
              </a:rPr>
              <a:t>Focus on aspects of the task that </a:t>
            </a:r>
            <a:r>
              <a:rPr lang="en-US" b="1" dirty="0" smtClean="0">
                <a:solidFill>
                  <a:srgbClr val="7030A0"/>
                </a:solidFill>
              </a:rPr>
              <a:t>encourage everyone to participate in mathematics</a:t>
            </a:r>
            <a:r>
              <a:rPr lang="en-US" dirty="0" smtClean="0">
                <a:solidFill>
                  <a:srgbClr val="292929"/>
                </a:solidFill>
              </a:rPr>
              <a:t>.</a:t>
            </a:r>
          </a:p>
          <a:p>
            <a:pPr eaLnBrk="1" hangingPunct="1"/>
            <a:r>
              <a:rPr lang="en-US" dirty="0" smtClean="0">
                <a:solidFill>
                  <a:srgbClr val="292929"/>
                </a:solidFill>
              </a:rPr>
              <a:t>SPECIFICALLY consider how SMARTNESSES are emphasized.</a:t>
            </a:r>
          </a:p>
          <a:p>
            <a:pPr eaLnBrk="1" hangingPunct="1"/>
            <a:endParaRPr lang="en-US" dirty="0" smtClean="0">
              <a:solidFill>
                <a:srgbClr val="292929"/>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0"/>
          <p:cNvSpPr>
            <a:spLocks noGrp="1" noChangeArrowheads="1"/>
          </p:cNvSpPr>
          <p:nvPr>
            <p:ph type="title"/>
          </p:nvPr>
        </p:nvSpPr>
        <p:spPr>
          <a:xfrm>
            <a:off x="1752600" y="762000"/>
            <a:ext cx="4267200" cy="1219200"/>
          </a:xfrm>
          <a:noFill/>
        </p:spPr>
        <p:txBody>
          <a:bodyPr/>
          <a:lstStyle/>
          <a:p>
            <a:pPr algn="l" eaLnBrk="1" hangingPunct="1"/>
            <a:r>
              <a:rPr lang="en-US" smtClean="0">
                <a:solidFill>
                  <a:srgbClr val="1F6896"/>
                </a:solidFill>
              </a:rPr>
              <a:t>Let’s Try a Task</a:t>
            </a:r>
          </a:p>
        </p:txBody>
      </p:sp>
      <p:sp>
        <p:nvSpPr>
          <p:cNvPr id="16387" name="Rectangle 34"/>
          <p:cNvSpPr>
            <a:spLocks noGrp="1" noChangeArrowheads="1"/>
          </p:cNvSpPr>
          <p:nvPr>
            <p:ph type="body" idx="1"/>
          </p:nvPr>
        </p:nvSpPr>
        <p:spPr>
          <a:xfrm>
            <a:off x="1752600" y="2057400"/>
            <a:ext cx="5410200" cy="5486400"/>
          </a:xfrm>
          <a:noFill/>
        </p:spPr>
        <p:txBody>
          <a:bodyPr/>
          <a:lstStyle/>
          <a:p>
            <a:pPr eaLnBrk="1" hangingPunct="1"/>
            <a:r>
              <a:rPr lang="en-US" dirty="0" smtClean="0">
                <a:solidFill>
                  <a:srgbClr val="292929"/>
                </a:solidFill>
              </a:rPr>
              <a:t>6</a:t>
            </a:r>
            <a:r>
              <a:rPr lang="en-US" baseline="30000" dirty="0" smtClean="0">
                <a:solidFill>
                  <a:srgbClr val="292929"/>
                </a:solidFill>
              </a:rPr>
              <a:t>th</a:t>
            </a:r>
            <a:r>
              <a:rPr lang="en-US" dirty="0" smtClean="0">
                <a:solidFill>
                  <a:srgbClr val="292929"/>
                </a:solidFill>
              </a:rPr>
              <a:t> grade task</a:t>
            </a:r>
          </a:p>
          <a:p>
            <a:pPr eaLnBrk="1" hangingPunct="1"/>
            <a:r>
              <a:rPr lang="en-US" dirty="0" smtClean="0">
                <a:solidFill>
                  <a:srgbClr val="292929"/>
                </a:solidFill>
              </a:rPr>
              <a:t>Roles</a:t>
            </a:r>
          </a:p>
          <a:p>
            <a:pPr eaLnBrk="1" hangingPunct="1">
              <a:buFontTx/>
              <a:buNone/>
            </a:pPr>
            <a:endParaRPr lang="en-US" sz="2100" dirty="0" smtClean="0">
              <a:solidFill>
                <a:srgbClr val="29292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0"/>
          <p:cNvSpPr>
            <a:spLocks noGrp="1" noChangeArrowheads="1"/>
          </p:cNvSpPr>
          <p:nvPr>
            <p:ph type="title"/>
          </p:nvPr>
        </p:nvSpPr>
        <p:spPr>
          <a:xfrm>
            <a:off x="1752600" y="762000"/>
            <a:ext cx="5715000" cy="1219200"/>
          </a:xfrm>
          <a:noFill/>
        </p:spPr>
        <p:txBody>
          <a:bodyPr/>
          <a:lstStyle/>
          <a:p>
            <a:pPr algn="l" eaLnBrk="1" hangingPunct="1"/>
            <a:r>
              <a:rPr lang="en-US" smtClean="0">
                <a:solidFill>
                  <a:srgbClr val="1F6896"/>
                </a:solidFill>
              </a:rPr>
              <a:t>This task requires</a:t>
            </a:r>
          </a:p>
        </p:txBody>
      </p:sp>
      <p:sp>
        <p:nvSpPr>
          <p:cNvPr id="15363" name="Rectangle 34"/>
          <p:cNvSpPr>
            <a:spLocks noGrp="1" noChangeArrowheads="1"/>
          </p:cNvSpPr>
          <p:nvPr>
            <p:ph type="body" idx="1"/>
          </p:nvPr>
        </p:nvSpPr>
        <p:spPr>
          <a:xfrm>
            <a:off x="1752600" y="1905000"/>
            <a:ext cx="6553200" cy="5638800"/>
          </a:xfrm>
          <a:noFill/>
        </p:spPr>
        <p:txBody>
          <a:bodyPr/>
          <a:lstStyle/>
          <a:p>
            <a:pPr eaLnBrk="1" hangingPunct="1"/>
            <a:r>
              <a:rPr lang="en-US" sz="2100" dirty="0" smtClean="0">
                <a:solidFill>
                  <a:srgbClr val="292929"/>
                </a:solidFill>
              </a:rPr>
              <a:t>Logical reasoning</a:t>
            </a:r>
          </a:p>
          <a:p>
            <a:pPr eaLnBrk="1" hangingPunct="1"/>
            <a:r>
              <a:rPr lang="en-US" sz="2100" dirty="0" smtClean="0">
                <a:solidFill>
                  <a:srgbClr val="292929"/>
                </a:solidFill>
              </a:rPr>
              <a:t>Visual reasoning</a:t>
            </a:r>
          </a:p>
          <a:p>
            <a:pPr eaLnBrk="1" hangingPunct="1"/>
            <a:r>
              <a:rPr lang="en-US" sz="2100" dirty="0" smtClean="0">
                <a:solidFill>
                  <a:srgbClr val="292929"/>
                </a:solidFill>
              </a:rPr>
              <a:t>Making sense of pictures</a:t>
            </a:r>
          </a:p>
          <a:p>
            <a:pPr eaLnBrk="1" hangingPunct="1"/>
            <a:r>
              <a:rPr lang="en-US" sz="2100" dirty="0" smtClean="0">
                <a:solidFill>
                  <a:srgbClr val="292929"/>
                </a:solidFill>
              </a:rPr>
              <a:t>Making sense of fractions, decimals, and percents</a:t>
            </a:r>
          </a:p>
          <a:p>
            <a:pPr eaLnBrk="1" hangingPunct="1"/>
            <a:r>
              <a:rPr lang="en-US" sz="2100" dirty="0" smtClean="0">
                <a:solidFill>
                  <a:srgbClr val="292929"/>
                </a:solidFill>
              </a:rPr>
              <a:t>Thinking creatively</a:t>
            </a:r>
          </a:p>
          <a:p>
            <a:pPr eaLnBrk="1" hangingPunct="1"/>
            <a:r>
              <a:rPr lang="en-US" sz="2100" dirty="0" smtClean="0">
                <a:solidFill>
                  <a:srgbClr val="292929"/>
                </a:solidFill>
              </a:rPr>
              <a:t>Ordering based on size</a:t>
            </a:r>
          </a:p>
          <a:p>
            <a:pPr eaLnBrk="1" hangingPunct="1"/>
            <a:r>
              <a:rPr lang="en-US" sz="2100" dirty="0" smtClean="0">
                <a:solidFill>
                  <a:srgbClr val="292929"/>
                </a:solidFill>
              </a:rPr>
              <a:t>Finding connections</a:t>
            </a:r>
          </a:p>
          <a:p>
            <a:pPr eaLnBrk="1" hangingPunct="1"/>
            <a:r>
              <a:rPr lang="en-US" sz="2100" dirty="0" smtClean="0">
                <a:solidFill>
                  <a:srgbClr val="292929"/>
                </a:solidFill>
              </a:rPr>
              <a:t>Communicating </a:t>
            </a:r>
            <a:r>
              <a:rPr lang="en-US" sz="2100" dirty="0" smtClean="0">
                <a:solidFill>
                  <a:srgbClr val="292929"/>
                </a:solidFill>
              </a:rPr>
              <a:t>ideas</a:t>
            </a:r>
          </a:p>
          <a:p>
            <a:pPr eaLnBrk="1" hangingPunct="1"/>
            <a:r>
              <a:rPr lang="en-US" sz="2100" dirty="0" smtClean="0">
                <a:solidFill>
                  <a:srgbClr val="292929"/>
                </a:solidFill>
              </a:rPr>
              <a:t>Relying on others</a:t>
            </a:r>
            <a:endParaRPr lang="en-US" sz="2100" dirty="0" smtClean="0">
              <a:solidFill>
                <a:srgbClr val="292929"/>
              </a:solidFill>
            </a:endParaRPr>
          </a:p>
          <a:p>
            <a:pPr eaLnBrk="1" hangingPunct="1"/>
            <a:endParaRPr lang="en-US" sz="2100" dirty="0" smtClean="0">
              <a:solidFill>
                <a:srgbClr val="292929"/>
              </a:solidFill>
            </a:endParaRPr>
          </a:p>
          <a:p>
            <a:pPr eaLnBrk="1" hangingPunct="1"/>
            <a:r>
              <a:rPr lang="en-US" sz="2100" b="1" dirty="0" smtClean="0">
                <a:solidFill>
                  <a:srgbClr val="292929"/>
                </a:solidFill>
              </a:rPr>
              <a:t>No one </a:t>
            </a:r>
            <a:r>
              <a:rPr lang="en-US" sz="2100" b="1" dirty="0" smtClean="0">
                <a:solidFill>
                  <a:srgbClr val="292929"/>
                </a:solidFill>
              </a:rPr>
              <a:t>of us </a:t>
            </a:r>
            <a:r>
              <a:rPr lang="en-US" sz="2100" b="1" dirty="0" smtClean="0">
                <a:solidFill>
                  <a:srgbClr val="292929"/>
                </a:solidFill>
              </a:rPr>
              <a:t>has all of these abilities yet. </a:t>
            </a:r>
            <a:r>
              <a:rPr lang="en-US" sz="2100" b="1" dirty="0" smtClean="0">
                <a:solidFill>
                  <a:srgbClr val="292929"/>
                </a:solidFill>
              </a:rPr>
              <a:t>Each one of us has some of these abilities. Together your group has the abilities to solve this task.</a:t>
            </a:r>
          </a:p>
          <a:p>
            <a:pPr eaLnBrk="1" hangingPunct="1"/>
            <a:endParaRPr lang="en-US" sz="2100" dirty="0" smtClean="0">
              <a:solidFill>
                <a:srgbClr val="292929"/>
              </a:solidFill>
            </a:endParaRPr>
          </a:p>
          <a:p>
            <a:pPr eaLnBrk="1" hangingPunct="1"/>
            <a:endParaRPr lang="en-US" sz="2100" dirty="0" smtClean="0">
              <a:solidFill>
                <a:srgbClr val="29292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0"/>
          <p:cNvSpPr>
            <a:spLocks noGrp="1" noChangeArrowheads="1"/>
          </p:cNvSpPr>
          <p:nvPr>
            <p:ph type="title"/>
          </p:nvPr>
        </p:nvSpPr>
        <p:spPr>
          <a:xfrm>
            <a:off x="1752600" y="762000"/>
            <a:ext cx="4267200" cy="1219200"/>
          </a:xfrm>
          <a:noFill/>
        </p:spPr>
        <p:txBody>
          <a:bodyPr/>
          <a:lstStyle/>
          <a:p>
            <a:pPr algn="l" eaLnBrk="1" hangingPunct="1"/>
            <a:r>
              <a:rPr lang="en-US" smtClean="0">
                <a:solidFill>
                  <a:srgbClr val="1F6896"/>
                </a:solidFill>
              </a:rPr>
              <a:t>Let’s Try a Task</a:t>
            </a:r>
          </a:p>
        </p:txBody>
      </p:sp>
      <p:sp>
        <p:nvSpPr>
          <p:cNvPr id="16387" name="Rectangle 34"/>
          <p:cNvSpPr>
            <a:spLocks noGrp="1" noChangeArrowheads="1"/>
          </p:cNvSpPr>
          <p:nvPr>
            <p:ph type="body" idx="1"/>
          </p:nvPr>
        </p:nvSpPr>
        <p:spPr>
          <a:xfrm>
            <a:off x="1752600" y="2057400"/>
            <a:ext cx="5410200" cy="5486400"/>
          </a:xfrm>
          <a:noFill/>
        </p:spPr>
        <p:txBody>
          <a:bodyPr/>
          <a:lstStyle/>
          <a:p>
            <a:pPr eaLnBrk="1" hangingPunct="1"/>
            <a:r>
              <a:rPr lang="en-US" dirty="0" smtClean="0">
                <a:solidFill>
                  <a:srgbClr val="292929"/>
                </a:solidFill>
              </a:rPr>
              <a:t>Read task card</a:t>
            </a:r>
          </a:p>
          <a:p>
            <a:pPr eaLnBrk="1" hangingPunct="1"/>
            <a:r>
              <a:rPr lang="en-US" dirty="0" smtClean="0">
                <a:solidFill>
                  <a:srgbClr val="292929"/>
                </a:solidFill>
              </a:rPr>
              <a:t>Materials on table</a:t>
            </a:r>
          </a:p>
          <a:p>
            <a:pPr eaLnBrk="1" hangingPunct="1">
              <a:buFontTx/>
              <a:buNone/>
            </a:pPr>
            <a:endParaRPr lang="en-US" sz="2100" dirty="0" smtClean="0">
              <a:solidFill>
                <a:srgbClr val="29292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752600" y="533400"/>
            <a:ext cx="6934200" cy="884238"/>
          </a:xfrm>
        </p:spPr>
        <p:txBody>
          <a:bodyPr/>
          <a:lstStyle/>
          <a:p>
            <a:pPr algn="l"/>
            <a:r>
              <a:rPr lang="en-US" dirty="0" smtClean="0">
                <a:solidFill>
                  <a:srgbClr val="1F6896"/>
                </a:solidFill>
              </a:rPr>
              <a:t>Student Talk</a:t>
            </a:r>
          </a:p>
        </p:txBody>
      </p:sp>
      <p:sp>
        <p:nvSpPr>
          <p:cNvPr id="3" name="Content Placeholder 2"/>
          <p:cNvSpPr>
            <a:spLocks noGrp="1"/>
          </p:cNvSpPr>
          <p:nvPr>
            <p:ph idx="1"/>
          </p:nvPr>
        </p:nvSpPr>
        <p:spPr>
          <a:xfrm>
            <a:off x="1752600" y="1600200"/>
            <a:ext cx="6934200" cy="4525963"/>
          </a:xfrm>
        </p:spPr>
        <p:txBody>
          <a:bodyPr/>
          <a:lstStyle/>
          <a:p>
            <a:pPr>
              <a:defRPr/>
            </a:pPr>
            <a:r>
              <a:rPr lang="en-US" dirty="0" smtClean="0">
                <a:solidFill>
                  <a:schemeClr val="bg1">
                    <a:lumMod val="50000"/>
                  </a:schemeClr>
                </a:solidFill>
              </a:rPr>
              <a:t>Talk is essential to learning</a:t>
            </a:r>
          </a:p>
          <a:p>
            <a:pPr>
              <a:defRPr/>
            </a:pPr>
            <a:r>
              <a:rPr lang="en-US" dirty="0" smtClean="0">
                <a:solidFill>
                  <a:schemeClr val="bg1">
                    <a:lumMod val="50000"/>
                  </a:schemeClr>
                </a:solidFill>
              </a:rPr>
              <a:t>Students learn best when they talk and work together</a:t>
            </a:r>
          </a:p>
          <a:p>
            <a:pPr>
              <a:defRPr/>
            </a:pPr>
            <a:r>
              <a:rPr lang="en-US" dirty="0" smtClean="0">
                <a:solidFill>
                  <a:schemeClr val="bg1">
                    <a:lumMod val="50000"/>
                  </a:schemeClr>
                </a:solidFill>
              </a:rPr>
              <a:t>But student talk is frequently unproductive in part because some students talk too much and other students talk too little.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4"/>
          <p:cNvSpPr>
            <a:spLocks noGrp="1" noChangeArrowheads="1"/>
          </p:cNvSpPr>
          <p:nvPr>
            <p:ph type="body" idx="1"/>
          </p:nvPr>
        </p:nvSpPr>
        <p:spPr>
          <a:xfrm>
            <a:off x="1752600" y="2057400"/>
            <a:ext cx="5410200" cy="5486400"/>
          </a:xfrm>
          <a:noFill/>
        </p:spPr>
        <p:txBody>
          <a:bodyPr/>
          <a:lstStyle/>
          <a:p>
            <a:pPr eaLnBrk="1" hangingPunct="1"/>
            <a:r>
              <a:rPr lang="en-US" sz="3600" dirty="0" smtClean="0">
                <a:solidFill>
                  <a:srgbClr val="292929"/>
                </a:solidFill>
              </a:rPr>
              <a:t>What about this activity supported all students in participating in rigorous content?</a:t>
            </a:r>
          </a:p>
          <a:p>
            <a:pPr eaLnBrk="1" hangingPunct="1">
              <a:buFontTx/>
              <a:buNone/>
            </a:pPr>
            <a:endParaRPr lang="en-US" sz="2100" dirty="0" smtClean="0">
              <a:solidFill>
                <a:srgbClr val="29292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0"/>
          <p:cNvSpPr>
            <a:spLocks noGrp="1" noChangeArrowheads="1"/>
          </p:cNvSpPr>
          <p:nvPr>
            <p:ph type="title"/>
          </p:nvPr>
        </p:nvSpPr>
        <p:spPr>
          <a:xfrm>
            <a:off x="1752600" y="762000"/>
            <a:ext cx="4267200" cy="1219200"/>
          </a:xfrm>
          <a:noFill/>
        </p:spPr>
        <p:txBody>
          <a:bodyPr/>
          <a:lstStyle/>
          <a:p>
            <a:pPr algn="l" eaLnBrk="1" hangingPunct="1"/>
            <a:r>
              <a:rPr lang="en-US" smtClean="0">
                <a:solidFill>
                  <a:srgbClr val="1F6896"/>
                </a:solidFill>
              </a:rPr>
              <a:t>Conclusion</a:t>
            </a:r>
          </a:p>
        </p:txBody>
      </p:sp>
      <p:sp>
        <p:nvSpPr>
          <p:cNvPr id="25603" name="Rectangle 34"/>
          <p:cNvSpPr>
            <a:spLocks noGrp="1" noChangeArrowheads="1"/>
          </p:cNvSpPr>
          <p:nvPr>
            <p:ph type="body" idx="1"/>
          </p:nvPr>
        </p:nvSpPr>
        <p:spPr>
          <a:xfrm>
            <a:off x="1752600" y="2057400"/>
            <a:ext cx="5410200" cy="5486400"/>
          </a:xfrm>
          <a:noFill/>
        </p:spPr>
        <p:txBody>
          <a:bodyPr/>
          <a:lstStyle/>
          <a:p>
            <a:pPr lvl="1"/>
            <a:r>
              <a:rPr lang="en-US" smtClean="0">
                <a:solidFill>
                  <a:srgbClr val="292929"/>
                </a:solidFill>
              </a:rPr>
              <a:t>Need to consider </a:t>
            </a:r>
          </a:p>
          <a:p>
            <a:pPr lvl="2"/>
            <a:r>
              <a:rPr lang="en-US" smtClean="0">
                <a:solidFill>
                  <a:srgbClr val="292929"/>
                </a:solidFill>
              </a:rPr>
              <a:t>the ways in which labels of </a:t>
            </a:r>
            <a:r>
              <a:rPr lang="en-US" smtClean="0">
                <a:solidFill>
                  <a:srgbClr val="C00000"/>
                </a:solidFill>
              </a:rPr>
              <a:t>smart</a:t>
            </a:r>
            <a:r>
              <a:rPr lang="en-US" smtClean="0">
                <a:solidFill>
                  <a:srgbClr val="292929"/>
                </a:solidFill>
              </a:rPr>
              <a:t> </a:t>
            </a:r>
            <a:r>
              <a:rPr lang="en-US" smtClean="0">
                <a:solidFill>
                  <a:srgbClr val="2B7610"/>
                </a:solidFill>
              </a:rPr>
              <a:t>limit participation</a:t>
            </a:r>
            <a:r>
              <a:rPr lang="en-US" smtClean="0">
                <a:solidFill>
                  <a:srgbClr val="292929"/>
                </a:solidFill>
              </a:rPr>
              <a:t> of students &amp; </a:t>
            </a:r>
          </a:p>
          <a:p>
            <a:pPr lvl="2"/>
            <a:r>
              <a:rPr lang="en-US" smtClean="0">
                <a:solidFill>
                  <a:srgbClr val="292929"/>
                </a:solidFill>
              </a:rPr>
              <a:t>how to help students </a:t>
            </a:r>
            <a:r>
              <a:rPr lang="en-US" smtClean="0">
                <a:solidFill>
                  <a:srgbClr val="7030A0"/>
                </a:solidFill>
              </a:rPr>
              <a:t>see themselves</a:t>
            </a:r>
            <a:r>
              <a:rPr lang="en-US" smtClean="0">
                <a:solidFill>
                  <a:srgbClr val="292929"/>
                </a:solidFill>
              </a:rPr>
              <a:t> and </a:t>
            </a:r>
            <a:r>
              <a:rPr lang="en-US" smtClean="0">
                <a:solidFill>
                  <a:srgbClr val="7030A0"/>
                </a:solidFill>
              </a:rPr>
              <a:t>each other </a:t>
            </a:r>
            <a:r>
              <a:rPr lang="en-US" smtClean="0">
                <a:solidFill>
                  <a:srgbClr val="292929"/>
                </a:solidFill>
              </a:rPr>
              <a:t>as </a:t>
            </a:r>
            <a:r>
              <a:rPr lang="en-US" smtClean="0">
                <a:solidFill>
                  <a:srgbClr val="C00000"/>
                </a:solidFill>
              </a:rPr>
              <a:t>smart</a:t>
            </a:r>
          </a:p>
          <a:p>
            <a:pPr lvl="1"/>
            <a:endParaRPr lang="en-US" smtClean="0">
              <a:solidFill>
                <a:srgbClr val="292929"/>
              </a:solidFill>
            </a:endParaRPr>
          </a:p>
          <a:p>
            <a:pPr lvl="1"/>
            <a:r>
              <a:rPr lang="en-US" i="1" smtClean="0">
                <a:solidFill>
                  <a:srgbClr val="292929"/>
                </a:solidFill>
              </a:rPr>
              <a:t>No one is as smart as all of us together.</a:t>
            </a:r>
          </a:p>
          <a:p>
            <a:pPr eaLnBrk="1" hangingPunct="1">
              <a:buFontTx/>
              <a:buNone/>
            </a:pPr>
            <a:endParaRPr lang="en-US" sz="2100" smtClean="0">
              <a:solidFill>
                <a:srgbClr val="29292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0"/>
          <p:cNvSpPr>
            <a:spLocks noGrp="1" noChangeArrowheads="1"/>
          </p:cNvSpPr>
          <p:nvPr>
            <p:ph type="title"/>
          </p:nvPr>
        </p:nvSpPr>
        <p:spPr>
          <a:xfrm>
            <a:off x="1752600" y="762000"/>
            <a:ext cx="4267200" cy="1219200"/>
          </a:xfrm>
          <a:noFill/>
        </p:spPr>
        <p:txBody>
          <a:bodyPr/>
          <a:lstStyle/>
          <a:p>
            <a:pPr algn="l" eaLnBrk="1" hangingPunct="1"/>
            <a:r>
              <a:rPr lang="en-US" smtClean="0">
                <a:solidFill>
                  <a:srgbClr val="1F6896"/>
                </a:solidFill>
              </a:rPr>
              <a:t>Conclusion</a:t>
            </a:r>
          </a:p>
        </p:txBody>
      </p:sp>
      <p:sp>
        <p:nvSpPr>
          <p:cNvPr id="25603" name="Rectangle 34"/>
          <p:cNvSpPr>
            <a:spLocks noGrp="1" noChangeArrowheads="1"/>
          </p:cNvSpPr>
          <p:nvPr>
            <p:ph type="body" idx="1"/>
          </p:nvPr>
        </p:nvSpPr>
        <p:spPr>
          <a:xfrm>
            <a:off x="1752600" y="2057400"/>
            <a:ext cx="5410200" cy="5486400"/>
          </a:xfrm>
          <a:noFill/>
        </p:spPr>
        <p:txBody>
          <a:bodyPr/>
          <a:lstStyle/>
          <a:p>
            <a:pPr marL="285750" lvl="1">
              <a:buNone/>
            </a:pPr>
            <a:r>
              <a:rPr lang="en-US" dirty="0" smtClean="0">
                <a:solidFill>
                  <a:srgbClr val="292929"/>
                </a:solidFill>
              </a:rPr>
              <a:t>2 books</a:t>
            </a:r>
          </a:p>
          <a:p>
            <a:pPr marL="285750" lvl="1"/>
            <a:r>
              <a:rPr lang="en-US" sz="2400" dirty="0" smtClean="0">
                <a:solidFill>
                  <a:srgbClr val="292929"/>
                </a:solidFill>
              </a:rPr>
              <a:t>Cohen, E. (1994). </a:t>
            </a:r>
            <a:r>
              <a:rPr lang="en-US" sz="2400" i="1" dirty="0" smtClean="0">
                <a:solidFill>
                  <a:srgbClr val="292929"/>
                </a:solidFill>
              </a:rPr>
              <a:t>Designing </a:t>
            </a:r>
            <a:r>
              <a:rPr lang="en-US" sz="2400" i="1" dirty="0" err="1" smtClean="0">
                <a:solidFill>
                  <a:srgbClr val="292929"/>
                </a:solidFill>
              </a:rPr>
              <a:t>Groupwork</a:t>
            </a:r>
            <a:r>
              <a:rPr lang="en-US" sz="2400" dirty="0" smtClean="0">
                <a:solidFill>
                  <a:srgbClr val="292929"/>
                </a:solidFill>
              </a:rPr>
              <a:t>, 2</a:t>
            </a:r>
            <a:r>
              <a:rPr lang="en-US" sz="2400" baseline="30000" dirty="0" smtClean="0">
                <a:solidFill>
                  <a:srgbClr val="292929"/>
                </a:solidFill>
              </a:rPr>
              <a:t>nd</a:t>
            </a:r>
            <a:r>
              <a:rPr lang="en-US" sz="2400" dirty="0" smtClean="0">
                <a:solidFill>
                  <a:srgbClr val="292929"/>
                </a:solidFill>
              </a:rPr>
              <a:t> ed. New York: Teachers College Press</a:t>
            </a:r>
          </a:p>
          <a:p>
            <a:pPr marL="285750" lvl="1"/>
            <a:r>
              <a:rPr lang="en-US" sz="2400" dirty="0" smtClean="0">
                <a:solidFill>
                  <a:srgbClr val="292929"/>
                </a:solidFill>
              </a:rPr>
              <a:t>Featherstone, H. F., Crespo, S., Jilk, L. M., Oslund, J., Parks, A., &amp; Wood, M. B. (2011). </a:t>
            </a:r>
            <a:r>
              <a:rPr lang="en-US" sz="2400" i="1" dirty="0" smtClean="0">
                <a:solidFill>
                  <a:srgbClr val="292929"/>
                </a:solidFill>
              </a:rPr>
              <a:t>Smarter Together! Collaboration and Equity in the Elementary Classroom</a:t>
            </a:r>
            <a:r>
              <a:rPr lang="en-US" sz="2400" dirty="0" smtClean="0">
                <a:solidFill>
                  <a:srgbClr val="292929"/>
                </a:solidFill>
              </a:rPr>
              <a:t>, Reston, </a:t>
            </a:r>
            <a:r>
              <a:rPr lang="en-US" sz="2400" dirty="0" err="1" smtClean="0">
                <a:solidFill>
                  <a:srgbClr val="292929"/>
                </a:solidFill>
              </a:rPr>
              <a:t>Va</a:t>
            </a:r>
            <a:r>
              <a:rPr lang="en-US" sz="2400" dirty="0" smtClean="0">
                <a:solidFill>
                  <a:srgbClr val="292929"/>
                </a:solidFill>
              </a:rPr>
              <a:t>: NCTM.</a:t>
            </a:r>
          </a:p>
          <a:p>
            <a:pPr eaLnBrk="1" hangingPunct="1">
              <a:buFontTx/>
              <a:buNone/>
            </a:pPr>
            <a:endParaRPr lang="en-US" sz="2100" dirty="0" smtClean="0">
              <a:solidFill>
                <a:srgbClr val="29292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3"/>
          <p:cNvSpPr>
            <a:spLocks noGrp="1" noChangeArrowheads="1"/>
          </p:cNvSpPr>
          <p:nvPr>
            <p:ph type="title"/>
          </p:nvPr>
        </p:nvSpPr>
        <p:spPr>
          <a:xfrm>
            <a:off x="1752600" y="762000"/>
            <a:ext cx="4953000" cy="1219200"/>
          </a:xfrm>
          <a:noFill/>
        </p:spPr>
        <p:txBody>
          <a:bodyPr/>
          <a:lstStyle/>
          <a:p>
            <a:pPr algn="l" eaLnBrk="1" hangingPunct="1"/>
            <a:r>
              <a:rPr lang="en-US" smtClean="0">
                <a:solidFill>
                  <a:srgbClr val="1F6896"/>
                </a:solidFill>
              </a:rPr>
              <a:t>Reasons why students don’t talk</a:t>
            </a:r>
          </a:p>
        </p:txBody>
      </p:sp>
      <p:sp>
        <p:nvSpPr>
          <p:cNvPr id="5123" name="Rectangle 24"/>
          <p:cNvSpPr>
            <a:spLocks noGrp="1" noChangeArrowheads="1"/>
          </p:cNvSpPr>
          <p:nvPr>
            <p:ph type="body" idx="1"/>
          </p:nvPr>
        </p:nvSpPr>
        <p:spPr>
          <a:xfrm>
            <a:off x="1752600" y="2362200"/>
            <a:ext cx="6248400" cy="5181600"/>
          </a:xfrm>
          <a:noFill/>
        </p:spPr>
        <p:txBody>
          <a:bodyPr/>
          <a:lstStyle/>
          <a:p>
            <a:pPr eaLnBrk="1" hangingPunct="1"/>
            <a:r>
              <a:rPr lang="en-US" dirty="0" smtClean="0">
                <a:solidFill>
                  <a:srgbClr val="292929"/>
                </a:solidFill>
              </a:rPr>
              <a:t>Language barrier</a:t>
            </a:r>
          </a:p>
          <a:p>
            <a:pPr eaLnBrk="1" hangingPunct="1"/>
            <a:r>
              <a:rPr lang="en-US" dirty="0" smtClean="0">
                <a:solidFill>
                  <a:srgbClr val="292929"/>
                </a:solidFill>
              </a:rPr>
              <a:t>Lack of background knowledge</a:t>
            </a:r>
          </a:p>
          <a:p>
            <a:pPr eaLnBrk="1" hangingPunct="1"/>
            <a:r>
              <a:rPr lang="en-US" dirty="0" smtClean="0">
                <a:solidFill>
                  <a:srgbClr val="292929"/>
                </a:solidFill>
              </a:rPr>
              <a:t>Personality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3"/>
          <p:cNvSpPr>
            <a:spLocks noGrp="1" noChangeArrowheads="1"/>
          </p:cNvSpPr>
          <p:nvPr>
            <p:ph type="title"/>
          </p:nvPr>
        </p:nvSpPr>
        <p:spPr>
          <a:xfrm>
            <a:off x="1752600" y="762000"/>
            <a:ext cx="4953000" cy="1219200"/>
          </a:xfrm>
          <a:noFill/>
        </p:spPr>
        <p:txBody>
          <a:bodyPr/>
          <a:lstStyle/>
          <a:p>
            <a:pPr algn="l" eaLnBrk="1" hangingPunct="1"/>
            <a:r>
              <a:rPr lang="en-US" smtClean="0">
                <a:solidFill>
                  <a:srgbClr val="1F6896"/>
                </a:solidFill>
              </a:rPr>
              <a:t>Reasons why students don’t talk</a:t>
            </a:r>
          </a:p>
        </p:txBody>
      </p:sp>
      <p:sp>
        <p:nvSpPr>
          <p:cNvPr id="3096" name="Rectangle 24"/>
          <p:cNvSpPr>
            <a:spLocks noGrp="1" noChangeArrowheads="1"/>
          </p:cNvSpPr>
          <p:nvPr>
            <p:ph type="body" idx="1"/>
          </p:nvPr>
        </p:nvSpPr>
        <p:spPr>
          <a:xfrm>
            <a:off x="1752600" y="2362200"/>
            <a:ext cx="6248400" cy="5181600"/>
          </a:xfrm>
        </p:spPr>
        <p:txBody>
          <a:bodyPr/>
          <a:lstStyle/>
          <a:p>
            <a:pPr eaLnBrk="1" hangingPunct="1">
              <a:defRPr/>
            </a:pPr>
            <a:r>
              <a:rPr lang="en-US" dirty="0" smtClean="0">
                <a:solidFill>
                  <a:schemeClr val="tx1">
                    <a:lumMod val="50000"/>
                  </a:schemeClr>
                </a:solidFill>
              </a:rPr>
              <a:t>Language barrier</a:t>
            </a:r>
          </a:p>
          <a:p>
            <a:pPr eaLnBrk="1" hangingPunct="1">
              <a:defRPr/>
            </a:pPr>
            <a:r>
              <a:rPr lang="en-US" dirty="0" smtClean="0">
                <a:solidFill>
                  <a:schemeClr val="tx1">
                    <a:lumMod val="50000"/>
                  </a:schemeClr>
                </a:solidFill>
              </a:rPr>
              <a:t>Lack of background knowledge</a:t>
            </a:r>
          </a:p>
          <a:p>
            <a:pPr eaLnBrk="1" hangingPunct="1">
              <a:defRPr/>
            </a:pPr>
            <a:r>
              <a:rPr lang="en-US" dirty="0" smtClean="0">
                <a:solidFill>
                  <a:schemeClr val="tx1">
                    <a:lumMod val="50000"/>
                  </a:schemeClr>
                </a:solidFill>
              </a:rPr>
              <a:t>Personality</a:t>
            </a:r>
          </a:p>
          <a:p>
            <a:pPr eaLnBrk="1" hangingPunct="1">
              <a:defRPr/>
            </a:pPr>
            <a:r>
              <a:rPr lang="en-US" dirty="0" smtClean="0">
                <a:solidFill>
                  <a:srgbClr val="292929"/>
                </a:solidFill>
              </a:rPr>
              <a:t>STATUS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Callout 1 5"/>
          <p:cNvSpPr/>
          <p:nvPr/>
        </p:nvSpPr>
        <p:spPr>
          <a:xfrm>
            <a:off x="4876800" y="990600"/>
            <a:ext cx="1981200" cy="1371600"/>
          </a:xfrm>
          <a:prstGeom prst="borderCallout1">
            <a:avLst>
              <a:gd name="adj1" fmla="val 50849"/>
              <a:gd name="adj2" fmla="val -641"/>
              <a:gd name="adj3" fmla="val 102624"/>
              <a:gd name="adj4" fmla="val -37478"/>
            </a:avLst>
          </a:prstGeom>
          <a:solidFill>
            <a:srgbClr val="FFFF4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3"/>
          <p:cNvSpPr>
            <a:spLocks noGrp="1" noChangeArrowheads="1"/>
          </p:cNvSpPr>
          <p:nvPr>
            <p:ph type="title"/>
          </p:nvPr>
        </p:nvSpPr>
        <p:spPr>
          <a:xfrm>
            <a:off x="1752600" y="762000"/>
            <a:ext cx="4953000" cy="1219200"/>
          </a:xfrm>
          <a:noFill/>
        </p:spPr>
        <p:txBody>
          <a:bodyPr/>
          <a:lstStyle/>
          <a:p>
            <a:pPr algn="l" eaLnBrk="1" hangingPunct="1"/>
            <a:r>
              <a:rPr lang="en-US" smtClean="0">
                <a:solidFill>
                  <a:srgbClr val="1F6896"/>
                </a:solidFill>
              </a:rPr>
              <a:t>Status</a:t>
            </a:r>
          </a:p>
        </p:txBody>
      </p:sp>
      <p:sp>
        <p:nvSpPr>
          <p:cNvPr id="3096" name="Rectangle 24"/>
          <p:cNvSpPr>
            <a:spLocks noGrp="1" noChangeArrowheads="1"/>
          </p:cNvSpPr>
          <p:nvPr>
            <p:ph type="body" idx="1"/>
          </p:nvPr>
        </p:nvSpPr>
        <p:spPr>
          <a:xfrm>
            <a:off x="1752600" y="2362200"/>
            <a:ext cx="6248400" cy="5181600"/>
          </a:xfrm>
        </p:spPr>
        <p:txBody>
          <a:bodyPr/>
          <a:lstStyle/>
          <a:p>
            <a:pPr marL="0" indent="0" eaLnBrk="1" hangingPunct="1">
              <a:buNone/>
              <a:defRPr/>
            </a:pPr>
            <a:r>
              <a:rPr lang="en-US" dirty="0" smtClean="0">
                <a:solidFill>
                  <a:schemeClr val="bg1">
                    <a:lumMod val="50000"/>
                  </a:schemeClr>
                </a:solidFill>
              </a:rPr>
              <a:t>Belief that </a:t>
            </a:r>
            <a:r>
              <a:rPr lang="en-US" b="1" dirty="0" smtClean="0">
                <a:solidFill>
                  <a:schemeClr val="bg1">
                    <a:lumMod val="50000"/>
                  </a:schemeClr>
                </a:solidFill>
              </a:rPr>
              <a:t>some people are smarter</a:t>
            </a:r>
            <a:r>
              <a:rPr lang="en-US" dirty="0" smtClean="0">
                <a:solidFill>
                  <a:schemeClr val="bg1">
                    <a:lumMod val="50000"/>
                  </a:schemeClr>
                </a:solidFill>
              </a:rPr>
              <a:t> and </a:t>
            </a:r>
            <a:r>
              <a:rPr lang="en-US" b="1" dirty="0" smtClean="0">
                <a:solidFill>
                  <a:schemeClr val="bg1">
                    <a:lumMod val="50000"/>
                  </a:schemeClr>
                </a:solidFill>
              </a:rPr>
              <a:t>more worthy </a:t>
            </a:r>
            <a:r>
              <a:rPr lang="en-US" dirty="0" smtClean="0">
                <a:solidFill>
                  <a:schemeClr val="bg1">
                    <a:lumMod val="50000"/>
                  </a:schemeClr>
                </a:solidFill>
              </a:rPr>
              <a:t>of  being heard or directing activity than others. Thus those who seem smarter have more opportunities to </a:t>
            </a:r>
            <a:r>
              <a:rPr lang="en-US" b="1" dirty="0" smtClean="0">
                <a:solidFill>
                  <a:schemeClr val="bg1">
                    <a:lumMod val="50000"/>
                  </a:schemeClr>
                </a:solidFill>
              </a:rPr>
              <a:t>get smarter and appear smarter</a:t>
            </a:r>
            <a:r>
              <a:rPr lang="en-US" dirty="0" smtClean="0">
                <a:solidFill>
                  <a:schemeClr val="bg1">
                    <a:lumMod val="50000"/>
                  </a:schemeClr>
                </a:solidFill>
              </a:rPr>
              <a:t>!</a:t>
            </a:r>
          </a:p>
        </p:txBody>
      </p:sp>
      <p:sp>
        <p:nvSpPr>
          <p:cNvPr id="5" name="TextBox 4"/>
          <p:cNvSpPr txBox="1"/>
          <p:nvPr/>
        </p:nvSpPr>
        <p:spPr>
          <a:xfrm>
            <a:off x="4953000" y="1143000"/>
            <a:ext cx="1981200" cy="954107"/>
          </a:xfrm>
          <a:prstGeom prst="rect">
            <a:avLst/>
          </a:prstGeom>
          <a:noFill/>
        </p:spPr>
        <p:txBody>
          <a:bodyPr wrap="square" rtlCol="0">
            <a:spAutoFit/>
          </a:bodyPr>
          <a:lstStyle/>
          <a:p>
            <a:r>
              <a:rPr lang="en-US" sz="2800" b="1" dirty="0" smtClean="0">
                <a:solidFill>
                  <a:srgbClr val="0033CC"/>
                </a:solidFill>
              </a:rPr>
              <a:t>Notice the RANKING</a:t>
            </a:r>
            <a:endParaRPr lang="en-US" sz="2800" b="1" dirty="0">
              <a:solidFill>
                <a:srgbClr val="0033CC"/>
              </a:solidFill>
            </a:endParaRPr>
          </a:p>
        </p:txBody>
      </p:sp>
      <p:sp>
        <p:nvSpPr>
          <p:cNvPr id="7" name="Line Callout 1 6"/>
          <p:cNvSpPr/>
          <p:nvPr/>
        </p:nvSpPr>
        <p:spPr>
          <a:xfrm>
            <a:off x="6934200" y="5715000"/>
            <a:ext cx="2209800" cy="1143000"/>
          </a:xfrm>
          <a:prstGeom prst="borderCallout1">
            <a:avLst>
              <a:gd name="adj1" fmla="val -9645"/>
              <a:gd name="adj2" fmla="val 48932"/>
              <a:gd name="adj3" fmla="val -20586"/>
              <a:gd name="adj4" fmla="val -86815"/>
            </a:avLst>
          </a:prstGeom>
          <a:solidFill>
            <a:srgbClr val="FFFF4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010400" y="5903893"/>
            <a:ext cx="2133600" cy="954107"/>
          </a:xfrm>
          <a:prstGeom prst="rect">
            <a:avLst/>
          </a:prstGeom>
          <a:noFill/>
        </p:spPr>
        <p:txBody>
          <a:bodyPr wrap="square" rtlCol="0">
            <a:spAutoFit/>
          </a:bodyPr>
          <a:lstStyle/>
          <a:p>
            <a:r>
              <a:rPr lang="en-US" sz="2800" b="1" dirty="0" smtClean="0">
                <a:solidFill>
                  <a:srgbClr val="0033CC"/>
                </a:solidFill>
              </a:rPr>
              <a:t>Notice the OUTCOME</a:t>
            </a:r>
            <a:endParaRPr lang="en-US" sz="2800" b="1" dirty="0">
              <a:solidFill>
                <a:srgbClr val="0033CC"/>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3"/>
          <p:cNvSpPr>
            <a:spLocks noGrp="1" noChangeArrowheads="1"/>
          </p:cNvSpPr>
          <p:nvPr>
            <p:ph type="title"/>
          </p:nvPr>
        </p:nvSpPr>
        <p:spPr>
          <a:xfrm>
            <a:off x="1752600" y="762000"/>
            <a:ext cx="4953000" cy="1219200"/>
          </a:xfrm>
          <a:noFill/>
        </p:spPr>
        <p:txBody>
          <a:bodyPr/>
          <a:lstStyle/>
          <a:p>
            <a:pPr algn="l" eaLnBrk="1" hangingPunct="1"/>
            <a:r>
              <a:rPr lang="en-US" smtClean="0">
                <a:solidFill>
                  <a:srgbClr val="1F6896"/>
                </a:solidFill>
              </a:rPr>
              <a:t>Status</a:t>
            </a:r>
          </a:p>
        </p:txBody>
      </p:sp>
      <p:sp>
        <p:nvSpPr>
          <p:cNvPr id="3096" name="Rectangle 24"/>
          <p:cNvSpPr>
            <a:spLocks noGrp="1" noChangeArrowheads="1"/>
          </p:cNvSpPr>
          <p:nvPr>
            <p:ph type="body" idx="1"/>
          </p:nvPr>
        </p:nvSpPr>
        <p:spPr>
          <a:xfrm>
            <a:off x="1752600" y="2362200"/>
            <a:ext cx="6248400" cy="5181600"/>
          </a:xfrm>
        </p:spPr>
        <p:txBody>
          <a:bodyPr/>
          <a:lstStyle/>
          <a:p>
            <a:pPr marL="0" indent="0" eaLnBrk="1" hangingPunct="1">
              <a:buNone/>
              <a:defRPr/>
            </a:pPr>
            <a:r>
              <a:rPr lang="en-US" dirty="0" smtClean="0">
                <a:solidFill>
                  <a:schemeClr val="bg1">
                    <a:lumMod val="50000"/>
                  </a:schemeClr>
                </a:solidFill>
              </a:rPr>
              <a:t>Belief that </a:t>
            </a:r>
            <a:r>
              <a:rPr lang="en-US" b="1" dirty="0" smtClean="0">
                <a:solidFill>
                  <a:schemeClr val="bg1">
                    <a:lumMod val="50000"/>
                  </a:schemeClr>
                </a:solidFill>
              </a:rPr>
              <a:t>some people are smarter</a:t>
            </a:r>
            <a:r>
              <a:rPr lang="en-US" dirty="0" smtClean="0">
                <a:solidFill>
                  <a:schemeClr val="bg1">
                    <a:lumMod val="50000"/>
                  </a:schemeClr>
                </a:solidFill>
              </a:rPr>
              <a:t> and </a:t>
            </a:r>
            <a:r>
              <a:rPr lang="en-US" b="1" dirty="0" smtClean="0">
                <a:solidFill>
                  <a:schemeClr val="bg1">
                    <a:lumMod val="50000"/>
                  </a:schemeClr>
                </a:solidFill>
              </a:rPr>
              <a:t>more worthy </a:t>
            </a:r>
            <a:r>
              <a:rPr lang="en-US" dirty="0" smtClean="0">
                <a:solidFill>
                  <a:schemeClr val="bg1">
                    <a:lumMod val="50000"/>
                  </a:schemeClr>
                </a:solidFill>
              </a:rPr>
              <a:t>of  being heard or directing activity than others. Thus those who seem smarter have more opportunities to </a:t>
            </a:r>
            <a:r>
              <a:rPr lang="en-US" b="1" dirty="0" smtClean="0">
                <a:solidFill>
                  <a:schemeClr val="bg1">
                    <a:lumMod val="50000"/>
                  </a:schemeClr>
                </a:solidFill>
              </a:rPr>
              <a:t>get smarter and appear smarter</a:t>
            </a:r>
            <a:r>
              <a:rPr lang="en-US" dirty="0" smtClean="0">
                <a:solidFill>
                  <a:schemeClr val="bg1">
                    <a:lumMod val="50000"/>
                  </a:schemeClr>
                </a:solidFill>
              </a:rPr>
              <a:t>!</a:t>
            </a:r>
          </a:p>
        </p:txBody>
      </p:sp>
      <p:sp>
        <p:nvSpPr>
          <p:cNvPr id="9" name="TextBox 8"/>
          <p:cNvSpPr txBox="1"/>
          <p:nvPr/>
        </p:nvSpPr>
        <p:spPr>
          <a:xfrm rot="1043349">
            <a:off x="1219200" y="2971800"/>
            <a:ext cx="7010400" cy="2062103"/>
          </a:xfrm>
          <a:prstGeom prst="rect">
            <a:avLst/>
          </a:prstGeom>
          <a:solidFill>
            <a:srgbClr val="FF9966"/>
          </a:solidFill>
        </p:spPr>
        <p:txBody>
          <a:bodyPr wrap="square" rtlCol="0">
            <a:spAutoFit/>
          </a:bodyPr>
          <a:lstStyle/>
          <a:p>
            <a:r>
              <a:rPr lang="en-US" sz="3200" dirty="0" smtClean="0">
                <a:solidFill>
                  <a:srgbClr val="292929"/>
                </a:solidFill>
              </a:rPr>
              <a:t>Unless you address the issue of who is seen as smart or good at math, you will </a:t>
            </a:r>
            <a:r>
              <a:rPr lang="en-US" sz="3200" b="1" dirty="0" smtClean="0">
                <a:solidFill>
                  <a:srgbClr val="292929"/>
                </a:solidFill>
              </a:rPr>
              <a:t>always</a:t>
            </a:r>
            <a:r>
              <a:rPr lang="en-US" sz="3200" dirty="0" smtClean="0">
                <a:solidFill>
                  <a:srgbClr val="292929"/>
                </a:solidFill>
              </a:rPr>
              <a:t> have students who don’t learn math.</a:t>
            </a:r>
            <a:endParaRPr lang="en-US" sz="3200" dirty="0">
              <a:solidFill>
                <a:srgbClr val="292929"/>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863601"/>
            <a:ext cx="8229600" cy="1143000"/>
          </a:xfrm>
        </p:spPr>
        <p:txBody>
          <a:bodyPr/>
          <a:lstStyle/>
          <a:p>
            <a:pPr algn="l"/>
            <a:r>
              <a:rPr lang="en-US" dirty="0" smtClean="0">
                <a:solidFill>
                  <a:srgbClr val="1F6896"/>
                </a:solidFill>
              </a:rPr>
              <a:t>Being smart in math</a:t>
            </a:r>
            <a:endParaRPr lang="en-US" dirty="0">
              <a:solidFill>
                <a:srgbClr val="1F6896"/>
              </a:solidFill>
            </a:endParaRPr>
          </a:p>
        </p:txBody>
      </p:sp>
      <p:sp>
        <p:nvSpPr>
          <p:cNvPr id="3" name="Content Placeholder 2"/>
          <p:cNvSpPr>
            <a:spLocks noGrp="1"/>
          </p:cNvSpPr>
          <p:nvPr>
            <p:ph idx="1"/>
          </p:nvPr>
        </p:nvSpPr>
        <p:spPr>
          <a:xfrm>
            <a:off x="457200" y="2057400"/>
            <a:ext cx="8229600" cy="4068763"/>
          </a:xfrm>
        </p:spPr>
        <p:txBody>
          <a:bodyPr/>
          <a:lstStyle/>
          <a:p>
            <a:r>
              <a:rPr lang="en-US" dirty="0" smtClean="0">
                <a:solidFill>
                  <a:schemeClr val="bg1">
                    <a:lumMod val="50000"/>
                  </a:schemeClr>
                </a:solidFill>
              </a:rPr>
              <a:t>What kinds of things do people             who are smart in math do?</a:t>
            </a:r>
            <a:endParaRPr lang="en-US" dirty="0">
              <a:solidFill>
                <a:schemeClr val="bg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863601"/>
            <a:ext cx="8229600" cy="1143000"/>
          </a:xfrm>
        </p:spPr>
        <p:txBody>
          <a:bodyPr/>
          <a:lstStyle/>
          <a:p>
            <a:pPr algn="l"/>
            <a:r>
              <a:rPr lang="en-US" dirty="0" smtClean="0">
                <a:solidFill>
                  <a:srgbClr val="1F6896"/>
                </a:solidFill>
              </a:rPr>
              <a:t>Being smart in math</a:t>
            </a:r>
            <a:endParaRPr lang="en-US" dirty="0">
              <a:solidFill>
                <a:srgbClr val="1F6896"/>
              </a:solidFill>
            </a:endParaRPr>
          </a:p>
        </p:txBody>
      </p:sp>
      <p:sp>
        <p:nvSpPr>
          <p:cNvPr id="3" name="Content Placeholder 2"/>
          <p:cNvSpPr>
            <a:spLocks noGrp="1"/>
          </p:cNvSpPr>
          <p:nvPr>
            <p:ph idx="1"/>
          </p:nvPr>
        </p:nvSpPr>
        <p:spPr>
          <a:xfrm>
            <a:off x="457200" y="2057400"/>
            <a:ext cx="8229600" cy="4068763"/>
          </a:xfrm>
        </p:spPr>
        <p:txBody>
          <a:bodyPr/>
          <a:lstStyle/>
          <a:p>
            <a:r>
              <a:rPr lang="en-US" dirty="0" smtClean="0">
                <a:solidFill>
                  <a:schemeClr val="bg1">
                    <a:lumMod val="50000"/>
                  </a:schemeClr>
                </a:solidFill>
              </a:rPr>
              <a:t>What kinds of things do people             who are smart in math do?</a:t>
            </a:r>
          </a:p>
          <a:p>
            <a:endParaRPr lang="en-US" dirty="0" smtClean="0">
              <a:solidFill>
                <a:schemeClr val="bg1">
                  <a:lumMod val="50000"/>
                </a:schemeClr>
              </a:solidFill>
            </a:endParaRPr>
          </a:p>
          <a:p>
            <a:r>
              <a:rPr lang="en-US" dirty="0" smtClean="0">
                <a:solidFill>
                  <a:schemeClr val="bg1">
                    <a:lumMod val="50000"/>
                  </a:schemeClr>
                </a:solidFill>
              </a:rPr>
              <a:t>What kinds of things are valued in                  schools?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863601"/>
            <a:ext cx="8229600" cy="1143000"/>
          </a:xfrm>
        </p:spPr>
        <p:txBody>
          <a:bodyPr/>
          <a:lstStyle/>
          <a:p>
            <a:pPr algn="l"/>
            <a:r>
              <a:rPr lang="en-US" dirty="0" smtClean="0">
                <a:solidFill>
                  <a:srgbClr val="1F6896"/>
                </a:solidFill>
              </a:rPr>
              <a:t>Being smart in math…</a:t>
            </a:r>
            <a:endParaRPr lang="en-US" dirty="0">
              <a:solidFill>
                <a:srgbClr val="1F6896"/>
              </a:solidFill>
            </a:endParaRPr>
          </a:p>
        </p:txBody>
      </p:sp>
      <p:sp>
        <p:nvSpPr>
          <p:cNvPr id="3" name="Content Placeholder 2"/>
          <p:cNvSpPr>
            <a:spLocks noGrp="1"/>
          </p:cNvSpPr>
          <p:nvPr>
            <p:ph idx="1"/>
          </p:nvPr>
        </p:nvSpPr>
        <p:spPr>
          <a:xfrm>
            <a:off x="914400" y="2971800"/>
            <a:ext cx="7772400" cy="3154363"/>
          </a:xfrm>
        </p:spPr>
        <p:txBody>
          <a:bodyPr/>
          <a:lstStyle/>
          <a:p>
            <a:pPr marL="0" indent="0">
              <a:buNone/>
            </a:pPr>
            <a:r>
              <a:rPr lang="en-US" sz="4800" dirty="0" smtClean="0">
                <a:solidFill>
                  <a:schemeClr val="bg1">
                    <a:lumMod val="50000"/>
                  </a:schemeClr>
                </a:solidFill>
              </a:rPr>
              <a:t>Is so much more than how we currently define it in school!</a:t>
            </a:r>
          </a:p>
        </p:txBody>
      </p:sp>
    </p:spTree>
  </p:cSld>
  <p:clrMapOvr>
    <a:masterClrMapping/>
  </p:clrMapOvr>
</p:sld>
</file>

<file path=ppt/theme/theme1.xml><?xml version="1.0" encoding="utf-8"?>
<a:theme xmlns:a="http://schemas.openxmlformats.org/drawingml/2006/main" name="Default Design">
  <a:themeElements>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988</TotalTime>
  <Words>889</Words>
  <Application>Microsoft Office PowerPoint</Application>
  <PresentationFormat>On-screen Show (4:3)</PresentationFormat>
  <Paragraphs>108</Paragraphs>
  <Slides>22</Slides>
  <Notes>14</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Default Design</vt:lpstr>
      <vt:lpstr>Smarter Together! Rigorous Mathematics for All Students through Complex Instruction  </vt:lpstr>
      <vt:lpstr>Student Talk</vt:lpstr>
      <vt:lpstr>Reasons why students don’t talk</vt:lpstr>
      <vt:lpstr>Reasons why students don’t talk</vt:lpstr>
      <vt:lpstr>Status</vt:lpstr>
      <vt:lpstr>Status</vt:lpstr>
      <vt:lpstr>Being smart in math</vt:lpstr>
      <vt:lpstr>Being smart in math</vt:lpstr>
      <vt:lpstr>Being smart in math…</vt:lpstr>
      <vt:lpstr>Being smart in math…</vt:lpstr>
      <vt:lpstr>In order to help more students succeed at math</vt:lpstr>
      <vt:lpstr>In order to help more students succeed at math</vt:lpstr>
      <vt:lpstr>In order to help more students succeed at math</vt:lpstr>
      <vt:lpstr>Complex Instruction (CI) </vt:lpstr>
      <vt:lpstr>Complex Instruction (CI) </vt:lpstr>
      <vt:lpstr>Let’s Try a Task</vt:lpstr>
      <vt:lpstr>Let’s Try a Task</vt:lpstr>
      <vt:lpstr>This task requires</vt:lpstr>
      <vt:lpstr>Let’s Try a Task</vt:lpstr>
      <vt:lpstr>PowerPoint Presentation</vt:lpstr>
      <vt:lpstr>Conclusion</vt:lpstr>
      <vt:lpstr>Conclusion</vt:lpstr>
    </vt:vector>
  </TitlesOfParts>
  <Manager>David</Manager>
  <Company>Presentationfx.com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Paper</dc:title>
  <dc:subject>Writing, English, Teaching</dc:subject>
  <dc:creator>Presentationfx.com</dc:creator>
  <cp:keywords>School, Pen, Paper, Writing, Spelling, Grammer</cp:keywords>
  <dc:description>Copyright 2008. Maynot be redistributed except by presentationfx.com. Will be enforced to the maximum extent under law.</dc:description>
  <cp:lastModifiedBy>Wood, Marcy B - (mbwood)</cp:lastModifiedBy>
  <cp:revision>69</cp:revision>
  <dcterms:created xsi:type="dcterms:W3CDTF">2008-04-07T16:14:46Z</dcterms:created>
  <dcterms:modified xsi:type="dcterms:W3CDTF">2013-12-02T21:19:42Z</dcterms:modified>
  <cp:category>Writing, English, Teaching</cp:category>
</cp:coreProperties>
</file>