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62" r:id="rId2"/>
    <p:sldId id="277" r:id="rId3"/>
    <p:sldId id="257" r:id="rId4"/>
    <p:sldId id="259" r:id="rId5"/>
    <p:sldId id="260" r:id="rId6"/>
    <p:sldId id="292" r:id="rId7"/>
    <p:sldId id="285" r:id="rId8"/>
    <p:sldId id="286" r:id="rId9"/>
    <p:sldId id="290" r:id="rId10"/>
    <p:sldId id="293" r:id="rId11"/>
    <p:sldId id="261" r:id="rId12"/>
    <p:sldId id="291" r:id="rId13"/>
    <p:sldId id="265" r:id="rId14"/>
    <p:sldId id="258" r:id="rId15"/>
    <p:sldId id="268" r:id="rId16"/>
    <p:sldId id="267" r:id="rId17"/>
    <p:sldId id="287" r:id="rId18"/>
    <p:sldId id="278" r:id="rId19"/>
    <p:sldId id="271" r:id="rId20"/>
    <p:sldId id="288" r:id="rId21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9966"/>
    <a:srgbClr val="FF5D5D"/>
    <a:srgbClr val="292929"/>
    <a:srgbClr val="FFFF4F"/>
    <a:srgbClr val="1F6896"/>
    <a:srgbClr val="0033CC"/>
    <a:srgbClr val="FFE593"/>
    <a:srgbClr val="144462"/>
    <a:srgbClr val="2B761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09" autoAdjust="0"/>
  </p:normalViewPr>
  <p:slideViewPr>
    <p:cSldViewPr>
      <p:cViewPr varScale="1">
        <p:scale>
          <a:sx n="56" d="100"/>
          <a:sy n="56" d="100"/>
        </p:scale>
        <p:origin x="-70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C54A5-7C58-4321-A54D-F89D78411D9D}" type="datetimeFigureOut">
              <a:rPr lang="en-US" smtClean="0"/>
              <a:pPr/>
              <a:t>11/21/2011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E7DE27-C0C9-4DF7-AEB7-B98DFF49864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EDDFC0A-8A0B-4FAB-8DB9-C3771F1F28BF}" type="datetimeFigureOut">
              <a:rPr lang="en-US"/>
              <a:pPr>
                <a:defRPr/>
              </a:pPr>
              <a:t>11/21/2011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8539964-07AF-4741-9BDE-816FF70BBB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When</a:t>
            </a:r>
            <a:r>
              <a:rPr lang="en-US" baseline="0" dirty="0" smtClean="0"/>
              <a:t> students are in groups, some people deserve, should talk more than others</a:t>
            </a:r>
          </a:p>
          <a:p>
            <a:pPr eaLnBrk="1" hangingPunct="1">
              <a:spcBef>
                <a:spcPct val="0"/>
              </a:spcBef>
            </a:pPr>
            <a:endParaRPr lang="en-US" baseline="0" dirty="0" smtClean="0"/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5D33CD9-2EE0-43B8-9093-14AC3A39BD96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0EC60F-3234-4CAB-88CB-A18F3BD8AFB4}" type="slidenum">
              <a:rPr lang="en-US" smtClean="0"/>
              <a:pPr/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13BDFB-E4C9-4CA3-976E-8ED8382D62D2}" type="slidenum">
              <a:rPr lang="en-US" smtClean="0"/>
              <a:pPr/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13BDFB-E4C9-4CA3-976E-8ED8382D62D2}" type="slidenum">
              <a:rPr lang="en-US" smtClean="0"/>
              <a:pPr/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When</a:t>
            </a:r>
            <a:r>
              <a:rPr lang="en-US" baseline="0" dirty="0" smtClean="0"/>
              <a:t> students are in groups, some people deserve, should talk more than others</a:t>
            </a:r>
          </a:p>
          <a:p>
            <a:pPr eaLnBrk="1" hangingPunct="1">
              <a:spcBef>
                <a:spcPct val="0"/>
              </a:spcBef>
            </a:pPr>
            <a:endParaRPr lang="en-US" baseline="0" dirty="0" smtClean="0"/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5D33CD9-2EE0-43B8-9093-14AC3A39BD96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0A2B5E2-AACD-42C7-AC18-490AEF505FE7}" type="slidenum">
              <a:rPr lang="en-US" smtClean="0"/>
              <a:pPr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0A2B5E2-AACD-42C7-AC18-490AEF505FE7}" type="slidenum">
              <a:rPr lang="en-US" smtClean="0"/>
              <a:pPr/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5D2F634-F6F4-45F7-B121-DBC99870C1E9}" type="slidenum">
              <a:rPr lang="en-US" smtClean="0"/>
              <a:pPr/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11652ED-1F7B-4C75-AA42-4C4C94301E70}" type="slidenum">
              <a:rPr lang="en-US" smtClean="0"/>
              <a:pPr/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BF3E7F2-3684-4F25-95DC-A81AA4F428B3}" type="slidenum">
              <a:rPr lang="en-US" smtClean="0"/>
              <a:pPr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E2A9764-7B1B-4D6F-8C34-E084DE14B5B7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BF3E7F2-3684-4F25-95DC-A81AA4F428B3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05B70-1ABA-497B-AB7A-ECD284F148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278D8-CD51-43DF-9611-00894D5F43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EF8F24-EA88-4FD0-8988-142F0AFA83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FA119C-2340-4262-9B3F-4318F01413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C101FF-E75D-4F2C-894A-265197D3A6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BD1B2-1D5C-4021-AEA7-9125554189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889D9-DC8B-40BB-8AE6-37AF77F1A4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802BA8-A770-421B-A884-20AF8C5BAD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B934F-2C63-4DAB-B49A-768DBDC658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6C900-2FE0-404E-9A9D-0E16AC348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938D5-49B7-45AC-8198-892EE17E0D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0CAAB24-5560-48A2-987C-EA1B0EA733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914400"/>
            <a:ext cx="5791200" cy="3200400"/>
          </a:xfrm>
        </p:spPr>
        <p:txBody>
          <a:bodyPr/>
          <a:lstStyle/>
          <a:p>
            <a:pPr algn="l" eaLnBrk="1" hangingPunct="1"/>
            <a:r>
              <a:rPr lang="en-US" sz="3600" b="1" i="1" smtClean="0">
                <a:solidFill>
                  <a:srgbClr val="0070C0"/>
                </a:solidFill>
                <a:cs typeface="Arial" charset="0"/>
              </a:rPr>
              <a:t>Smarter Together! Rigorous Mathematics for All Students through Complex Instruction </a:t>
            </a:r>
            <a:r>
              <a:rPr lang="en-US" sz="4000" smtClean="0"/>
              <a:t/>
            </a:r>
            <a:br>
              <a:rPr lang="en-US" sz="4000" smtClean="0"/>
            </a:br>
            <a:endParaRPr lang="en-US" sz="4000" smtClean="0">
              <a:solidFill>
                <a:srgbClr val="1F6896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90800" y="4114800"/>
            <a:ext cx="5867400" cy="1981200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  <a:tabLst>
                <a:tab pos="346075" algn="l"/>
              </a:tabLst>
            </a:pPr>
            <a:r>
              <a:rPr lang="en-US" sz="2400" dirty="0" smtClean="0">
                <a:solidFill>
                  <a:srgbClr val="292929"/>
                </a:solidFill>
              </a:rPr>
              <a:t>Marcy Wood</a:t>
            </a:r>
          </a:p>
          <a:p>
            <a:pPr algn="l" eaLnBrk="1" hangingPunct="1">
              <a:lnSpc>
                <a:spcPct val="90000"/>
              </a:lnSpc>
              <a:tabLst>
                <a:tab pos="346075" algn="l"/>
              </a:tabLst>
            </a:pPr>
            <a:r>
              <a:rPr lang="en-US" sz="2800" dirty="0" smtClean="0">
                <a:solidFill>
                  <a:srgbClr val="292929"/>
                </a:solidFill>
              </a:rPr>
              <a:t>	</a:t>
            </a:r>
            <a:r>
              <a:rPr lang="en-US" sz="2000" dirty="0" smtClean="0">
                <a:solidFill>
                  <a:srgbClr val="292929"/>
                </a:solidFill>
              </a:rPr>
              <a:t>Teaching, Learning, and Sociocultural Studies</a:t>
            </a:r>
            <a:endParaRPr lang="en-US" sz="2000" dirty="0" smtClean="0">
              <a:solidFill>
                <a:srgbClr val="292929"/>
              </a:solidFill>
            </a:endParaRPr>
          </a:p>
          <a:p>
            <a:pPr algn="l" eaLnBrk="1" hangingPunct="1">
              <a:lnSpc>
                <a:spcPct val="90000"/>
              </a:lnSpc>
              <a:tabLst>
                <a:tab pos="346075" algn="l"/>
              </a:tabLst>
            </a:pPr>
            <a:r>
              <a:rPr lang="en-US" sz="2000" dirty="0" smtClean="0">
                <a:solidFill>
                  <a:srgbClr val="292929"/>
                </a:solidFill>
              </a:rPr>
              <a:t>	</a:t>
            </a:r>
            <a:r>
              <a:rPr lang="en-US" sz="2000" dirty="0" smtClean="0">
                <a:solidFill>
                  <a:srgbClr val="292929"/>
                </a:solidFill>
              </a:rPr>
              <a:t>mbwood@email.arizona.edu</a:t>
            </a:r>
          </a:p>
          <a:p>
            <a:pPr algn="l" eaLnBrk="1" hangingPunct="1">
              <a:lnSpc>
                <a:spcPct val="90000"/>
              </a:lnSpc>
              <a:tabLst>
                <a:tab pos="346075" algn="l"/>
              </a:tabLst>
            </a:pPr>
            <a:endParaRPr lang="en-US" sz="2000" dirty="0" smtClean="0">
              <a:solidFill>
                <a:srgbClr val="292929"/>
              </a:solidFill>
            </a:endParaRPr>
          </a:p>
          <a:p>
            <a:pPr algn="l" eaLnBrk="1" hangingPunct="1">
              <a:lnSpc>
                <a:spcPct val="90000"/>
              </a:lnSpc>
              <a:tabLst>
                <a:tab pos="346075" algn="l"/>
              </a:tabLst>
            </a:pPr>
            <a:r>
              <a:rPr lang="en-US" sz="2000" dirty="0" smtClean="0">
                <a:solidFill>
                  <a:srgbClr val="292929"/>
                </a:solidFill>
              </a:rPr>
              <a:t>	G-TEAMS, November 21, 2011</a:t>
            </a:r>
            <a:endParaRPr lang="en-US" sz="2000" dirty="0" smtClean="0">
              <a:solidFill>
                <a:srgbClr val="29292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863601"/>
            <a:ext cx="8229600" cy="11430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1F6896"/>
                </a:solidFill>
              </a:rPr>
              <a:t>Being smart in math…</a:t>
            </a:r>
            <a:endParaRPr lang="en-US" dirty="0">
              <a:solidFill>
                <a:srgbClr val="1F689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133600"/>
            <a:ext cx="7772400" cy="3992563"/>
          </a:xfrm>
        </p:spPr>
        <p:txBody>
          <a:bodyPr/>
          <a:lstStyle/>
          <a:p>
            <a:pPr marL="0" indent="0">
              <a:buNone/>
            </a:pPr>
            <a:r>
              <a:rPr lang="en-US" sz="4800" dirty="0" smtClean="0">
                <a:solidFill>
                  <a:schemeClr val="bg1">
                    <a:lumMod val="50000"/>
                  </a:schemeClr>
                </a:solidFill>
              </a:rPr>
              <a:t>Is about DEVELOPING    EXPERTISE</a:t>
            </a:r>
          </a:p>
          <a:p>
            <a:pPr marL="0" indent="0">
              <a:buNone/>
            </a:pPr>
            <a:r>
              <a:rPr lang="en-US" sz="4800" dirty="0" smtClean="0">
                <a:solidFill>
                  <a:schemeClr val="bg1">
                    <a:lumMod val="50000"/>
                  </a:schemeClr>
                </a:solidFill>
              </a:rPr>
              <a:t>-- There is no math gene</a:t>
            </a:r>
          </a:p>
          <a:p>
            <a:pPr marL="0" indent="0">
              <a:buNone/>
            </a:pPr>
            <a:r>
              <a:rPr lang="en-US" sz="4800" dirty="0" smtClean="0">
                <a:solidFill>
                  <a:schemeClr val="bg1">
                    <a:lumMod val="50000"/>
                  </a:schemeClr>
                </a:solidFill>
              </a:rPr>
              <a:t>-- 10,000 hours to expert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3"/>
          <p:cNvSpPr>
            <a:spLocks noGrp="1" noChangeArrowheads="1"/>
          </p:cNvSpPr>
          <p:nvPr>
            <p:ph type="title"/>
          </p:nvPr>
        </p:nvSpPr>
        <p:spPr>
          <a:xfrm>
            <a:off x="1752600" y="762000"/>
            <a:ext cx="4953000" cy="1219200"/>
          </a:xfrm>
          <a:noFill/>
        </p:spPr>
        <p:txBody>
          <a:bodyPr/>
          <a:lstStyle/>
          <a:p>
            <a:pPr algn="l" eaLnBrk="1" hangingPunct="1"/>
            <a:r>
              <a:rPr lang="en-US" dirty="0" smtClean="0">
                <a:solidFill>
                  <a:srgbClr val="1F6896"/>
                </a:solidFill>
              </a:rPr>
              <a:t>In order to help more students succeed at math</a:t>
            </a:r>
            <a:endParaRPr lang="en-US" dirty="0" smtClean="0">
              <a:solidFill>
                <a:srgbClr val="1F6896"/>
              </a:solidFill>
            </a:endParaRPr>
          </a:p>
        </p:txBody>
      </p:sp>
      <p:sp>
        <p:nvSpPr>
          <p:cNvPr id="3096" name="Rectangle 24"/>
          <p:cNvSpPr>
            <a:spLocks noGrp="1" noChangeArrowheads="1"/>
          </p:cNvSpPr>
          <p:nvPr>
            <p:ph type="body" idx="1"/>
          </p:nvPr>
        </p:nvSpPr>
        <p:spPr>
          <a:xfrm>
            <a:off x="1752600" y="2819400"/>
            <a:ext cx="5562600" cy="40386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Need to change perceptions of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smartness</a:t>
            </a: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pPr lvl="1" eaLnBrk="1" hangingPunct="1"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Broaden what it means to be smart in school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Everyone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is smart, has something to contribute, and has something to learn from others.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3"/>
          <p:cNvSpPr>
            <a:spLocks noGrp="1" noChangeArrowheads="1"/>
          </p:cNvSpPr>
          <p:nvPr>
            <p:ph type="title"/>
          </p:nvPr>
        </p:nvSpPr>
        <p:spPr>
          <a:xfrm>
            <a:off x="1752600" y="762000"/>
            <a:ext cx="4953000" cy="1219200"/>
          </a:xfrm>
          <a:noFill/>
        </p:spPr>
        <p:txBody>
          <a:bodyPr/>
          <a:lstStyle/>
          <a:p>
            <a:pPr algn="l" eaLnBrk="1" hangingPunct="1"/>
            <a:r>
              <a:rPr lang="en-US" dirty="0" smtClean="0">
                <a:solidFill>
                  <a:srgbClr val="1F6896"/>
                </a:solidFill>
              </a:rPr>
              <a:t>In order to help more students succeed at math</a:t>
            </a:r>
            <a:endParaRPr lang="en-US" dirty="0" smtClean="0">
              <a:solidFill>
                <a:srgbClr val="1F6896"/>
              </a:solidFill>
            </a:endParaRPr>
          </a:p>
        </p:txBody>
      </p:sp>
      <p:sp>
        <p:nvSpPr>
          <p:cNvPr id="3096" name="Rectangle 24"/>
          <p:cNvSpPr>
            <a:spLocks noGrp="1" noChangeArrowheads="1"/>
          </p:cNvSpPr>
          <p:nvPr>
            <p:ph type="body" idx="1"/>
          </p:nvPr>
        </p:nvSpPr>
        <p:spPr>
          <a:xfrm>
            <a:off x="1752600" y="2819400"/>
            <a:ext cx="5562600" cy="40386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Need to change perceptions of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smartness</a:t>
            </a: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pPr lvl="1" eaLnBrk="1" hangingPunct="1"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Broaden what it means to be smart in school</a:t>
            </a:r>
          </a:p>
          <a:p>
            <a:pPr lvl="1" eaLnBrk="1" hangingPunct="1">
              <a:defRPr/>
            </a:pPr>
            <a:r>
              <a:rPr lang="en-US" b="1" dirty="0" smtClean="0">
                <a:solidFill>
                  <a:srgbClr val="C00000"/>
                </a:solidFill>
              </a:rPr>
              <a:t>Everyone </a:t>
            </a:r>
            <a:r>
              <a:rPr lang="en-US" b="1" dirty="0" smtClean="0">
                <a:solidFill>
                  <a:srgbClr val="C00000"/>
                </a:solidFill>
              </a:rPr>
              <a:t>is smart, has something to contribute, and has something to learn from others.</a:t>
            </a:r>
          </a:p>
        </p:txBody>
      </p:sp>
      <p:sp>
        <p:nvSpPr>
          <p:cNvPr id="4" name="Right Arrow 3"/>
          <p:cNvSpPr/>
          <p:nvPr/>
        </p:nvSpPr>
        <p:spPr>
          <a:xfrm rot="2159190">
            <a:off x="31244" y="4061630"/>
            <a:ext cx="2438400" cy="1676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6" name="Rectangle 24"/>
          <p:cNvSpPr>
            <a:spLocks noGrp="1" noChangeArrowheads="1"/>
          </p:cNvSpPr>
          <p:nvPr>
            <p:ph type="body" idx="1"/>
          </p:nvPr>
        </p:nvSpPr>
        <p:spPr>
          <a:xfrm>
            <a:off x="1562103" y="1404258"/>
            <a:ext cx="5562600" cy="4648200"/>
          </a:xfrm>
        </p:spPr>
        <p:txBody>
          <a:bodyPr/>
          <a:lstStyle/>
          <a:p>
            <a:pPr marL="50800" lvl="1" indent="0" eaLnBrk="1" hangingPunct="1">
              <a:buFontTx/>
              <a:buNone/>
              <a:defRPr/>
            </a:pPr>
            <a:r>
              <a:rPr lang="en-US" sz="4200" dirty="0" smtClean="0">
                <a:solidFill>
                  <a:srgbClr val="1F6896"/>
                </a:solidFill>
              </a:rPr>
              <a:t>Help </a:t>
            </a:r>
            <a:r>
              <a:rPr lang="en-US" sz="4200" dirty="0" smtClean="0">
                <a:solidFill>
                  <a:srgbClr val="1F6896"/>
                </a:solidFill>
              </a:rPr>
              <a:t>students see themselves and others as smart</a:t>
            </a:r>
          </a:p>
          <a:p>
            <a:pPr marL="795338" lvl="1" indent="-338138" eaLnBrk="1" hangingPunct="1">
              <a:buFontTx/>
              <a:buNone/>
              <a:defRPr/>
            </a:pPr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</a:rPr>
              <a:t>Rigorous </a:t>
            </a:r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</a:rPr>
              <a:t>Content</a:t>
            </a:r>
            <a:endParaRPr lang="en-US" sz="32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795338" lvl="1" indent="-338138" eaLnBrk="1" hangingPunct="1">
              <a:buFontTx/>
              <a:buNone/>
              <a:defRPr/>
            </a:pPr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</a:rPr>
              <a:t>Multiple Abilities</a:t>
            </a:r>
          </a:p>
          <a:p>
            <a:pPr marL="795338" lvl="1" indent="-338138" eaLnBrk="1" hangingPunct="1">
              <a:buFontTx/>
              <a:buNone/>
              <a:defRPr/>
            </a:pPr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</a:rPr>
              <a:t>Opportunities to Participate</a:t>
            </a:r>
          </a:p>
          <a:p>
            <a:pPr marL="795338" lvl="1" indent="-338138" eaLnBrk="1" hangingPunct="1">
              <a:buFontTx/>
              <a:buNone/>
              <a:defRPr/>
            </a:pPr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</a:rPr>
              <a:t>Assign Competence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0"/>
          <p:cNvSpPr>
            <a:spLocks noGrp="1" noChangeArrowheads="1"/>
          </p:cNvSpPr>
          <p:nvPr>
            <p:ph type="title"/>
          </p:nvPr>
        </p:nvSpPr>
        <p:spPr>
          <a:xfrm>
            <a:off x="1752600" y="762000"/>
            <a:ext cx="4267200" cy="1219200"/>
          </a:xfrm>
          <a:noFill/>
        </p:spPr>
        <p:txBody>
          <a:bodyPr/>
          <a:lstStyle/>
          <a:p>
            <a:pPr algn="l" eaLnBrk="1" hangingPunct="1"/>
            <a:r>
              <a:rPr lang="en-US" dirty="0" smtClean="0">
                <a:solidFill>
                  <a:srgbClr val="1F6896"/>
                </a:solidFill>
              </a:rPr>
              <a:t>Let’s Try a Task</a:t>
            </a:r>
          </a:p>
        </p:txBody>
      </p:sp>
      <p:sp>
        <p:nvSpPr>
          <p:cNvPr id="14339" name="Rectangle 34"/>
          <p:cNvSpPr>
            <a:spLocks noGrp="1" noChangeArrowheads="1"/>
          </p:cNvSpPr>
          <p:nvPr>
            <p:ph type="body" idx="1"/>
          </p:nvPr>
        </p:nvSpPr>
        <p:spPr>
          <a:xfrm>
            <a:off x="1752600" y="2057400"/>
            <a:ext cx="5410200" cy="5486400"/>
          </a:xfrm>
          <a:noFill/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92929"/>
                </a:solidFill>
              </a:rPr>
              <a:t>Focus on aspects of the task that </a:t>
            </a:r>
            <a:r>
              <a:rPr lang="en-US" b="1" dirty="0" smtClean="0">
                <a:solidFill>
                  <a:srgbClr val="7030A0"/>
                </a:solidFill>
              </a:rPr>
              <a:t>encourage </a:t>
            </a:r>
            <a:r>
              <a:rPr lang="en-US" b="1" dirty="0" smtClean="0">
                <a:solidFill>
                  <a:srgbClr val="7030A0"/>
                </a:solidFill>
              </a:rPr>
              <a:t>everyone to participate in mathematics</a:t>
            </a:r>
            <a:r>
              <a:rPr lang="en-US" dirty="0" smtClean="0">
                <a:solidFill>
                  <a:srgbClr val="292929"/>
                </a:solidFill>
              </a:rPr>
              <a:t>.</a:t>
            </a:r>
            <a:endParaRPr lang="en-US" dirty="0" smtClean="0">
              <a:solidFill>
                <a:srgbClr val="292929"/>
              </a:solidFill>
            </a:endParaRPr>
          </a:p>
          <a:p>
            <a:pPr eaLnBrk="1" hangingPunct="1"/>
            <a:r>
              <a:rPr lang="en-US" dirty="0" smtClean="0">
                <a:solidFill>
                  <a:srgbClr val="292929"/>
                </a:solidFill>
              </a:rPr>
              <a:t>SPECIFICALLY consider how SMARTNESSES are emphasized.</a:t>
            </a:r>
          </a:p>
          <a:p>
            <a:pPr eaLnBrk="1" hangingPunct="1"/>
            <a:endParaRPr lang="en-US" dirty="0" smtClean="0">
              <a:solidFill>
                <a:srgbClr val="29292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0"/>
          <p:cNvSpPr>
            <a:spLocks noGrp="1" noChangeArrowheads="1"/>
          </p:cNvSpPr>
          <p:nvPr>
            <p:ph type="title"/>
          </p:nvPr>
        </p:nvSpPr>
        <p:spPr>
          <a:xfrm>
            <a:off x="1752600" y="762000"/>
            <a:ext cx="4267200" cy="1219200"/>
          </a:xfrm>
          <a:noFill/>
        </p:spPr>
        <p:txBody>
          <a:bodyPr/>
          <a:lstStyle/>
          <a:p>
            <a:pPr algn="l" eaLnBrk="1" hangingPunct="1"/>
            <a:r>
              <a:rPr lang="en-US" smtClean="0">
                <a:solidFill>
                  <a:srgbClr val="1F6896"/>
                </a:solidFill>
              </a:rPr>
              <a:t>Let’s Try a Task</a:t>
            </a:r>
          </a:p>
        </p:txBody>
      </p:sp>
      <p:sp>
        <p:nvSpPr>
          <p:cNvPr id="16387" name="Rectangle 34"/>
          <p:cNvSpPr>
            <a:spLocks noGrp="1" noChangeArrowheads="1"/>
          </p:cNvSpPr>
          <p:nvPr>
            <p:ph type="body" idx="1"/>
          </p:nvPr>
        </p:nvSpPr>
        <p:spPr>
          <a:xfrm>
            <a:off x="1752600" y="2057400"/>
            <a:ext cx="5410200" cy="5486400"/>
          </a:xfrm>
          <a:noFill/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92929"/>
                </a:solidFill>
              </a:rPr>
              <a:t>6</a:t>
            </a:r>
            <a:r>
              <a:rPr lang="en-US" baseline="30000" dirty="0" smtClean="0">
                <a:solidFill>
                  <a:srgbClr val="292929"/>
                </a:solidFill>
              </a:rPr>
              <a:t>th</a:t>
            </a:r>
            <a:r>
              <a:rPr lang="en-US" dirty="0" smtClean="0">
                <a:solidFill>
                  <a:srgbClr val="292929"/>
                </a:solidFill>
              </a:rPr>
              <a:t> grade task</a:t>
            </a:r>
          </a:p>
          <a:p>
            <a:pPr eaLnBrk="1" hangingPunct="1"/>
            <a:r>
              <a:rPr lang="en-US" dirty="0" smtClean="0">
                <a:solidFill>
                  <a:srgbClr val="292929"/>
                </a:solidFill>
              </a:rPr>
              <a:t>Roles</a:t>
            </a:r>
            <a:endParaRPr lang="en-US" dirty="0" smtClean="0">
              <a:solidFill>
                <a:srgbClr val="292929"/>
              </a:solidFill>
            </a:endParaRPr>
          </a:p>
          <a:p>
            <a:pPr eaLnBrk="1" hangingPunct="1">
              <a:buFontTx/>
              <a:buNone/>
            </a:pPr>
            <a:endParaRPr lang="en-US" sz="2100" dirty="0" smtClean="0">
              <a:solidFill>
                <a:srgbClr val="29292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0"/>
          <p:cNvSpPr>
            <a:spLocks noGrp="1" noChangeArrowheads="1"/>
          </p:cNvSpPr>
          <p:nvPr>
            <p:ph type="title"/>
          </p:nvPr>
        </p:nvSpPr>
        <p:spPr>
          <a:xfrm>
            <a:off x="1752600" y="762000"/>
            <a:ext cx="5715000" cy="1219200"/>
          </a:xfrm>
          <a:noFill/>
        </p:spPr>
        <p:txBody>
          <a:bodyPr/>
          <a:lstStyle/>
          <a:p>
            <a:pPr algn="l" eaLnBrk="1" hangingPunct="1"/>
            <a:r>
              <a:rPr lang="en-US" smtClean="0">
                <a:solidFill>
                  <a:srgbClr val="1F6896"/>
                </a:solidFill>
              </a:rPr>
              <a:t>This task requires</a:t>
            </a:r>
          </a:p>
        </p:txBody>
      </p:sp>
      <p:sp>
        <p:nvSpPr>
          <p:cNvPr id="15363" name="Rectangle 34"/>
          <p:cNvSpPr>
            <a:spLocks noGrp="1" noChangeArrowheads="1"/>
          </p:cNvSpPr>
          <p:nvPr>
            <p:ph type="body" idx="1"/>
          </p:nvPr>
        </p:nvSpPr>
        <p:spPr>
          <a:xfrm>
            <a:off x="1752600" y="1905000"/>
            <a:ext cx="6553200" cy="5638800"/>
          </a:xfrm>
          <a:noFill/>
        </p:spPr>
        <p:txBody>
          <a:bodyPr/>
          <a:lstStyle/>
          <a:p>
            <a:pPr eaLnBrk="1" hangingPunct="1"/>
            <a:r>
              <a:rPr lang="en-US" sz="2100" dirty="0" smtClean="0">
                <a:solidFill>
                  <a:srgbClr val="292929"/>
                </a:solidFill>
              </a:rPr>
              <a:t>Logical reasoning</a:t>
            </a:r>
          </a:p>
          <a:p>
            <a:pPr eaLnBrk="1" hangingPunct="1"/>
            <a:r>
              <a:rPr lang="en-US" sz="2100" dirty="0" smtClean="0">
                <a:solidFill>
                  <a:srgbClr val="292929"/>
                </a:solidFill>
              </a:rPr>
              <a:t>Visual reasoning</a:t>
            </a:r>
          </a:p>
          <a:p>
            <a:pPr eaLnBrk="1" hangingPunct="1"/>
            <a:r>
              <a:rPr lang="en-US" sz="2100" dirty="0" smtClean="0">
                <a:solidFill>
                  <a:srgbClr val="292929"/>
                </a:solidFill>
              </a:rPr>
              <a:t>Making sense of pictures</a:t>
            </a:r>
          </a:p>
          <a:p>
            <a:pPr eaLnBrk="1" hangingPunct="1"/>
            <a:r>
              <a:rPr lang="en-US" sz="2100" dirty="0" smtClean="0">
                <a:solidFill>
                  <a:srgbClr val="292929"/>
                </a:solidFill>
              </a:rPr>
              <a:t>Making sense of fractions, decimals, and percents</a:t>
            </a:r>
          </a:p>
          <a:p>
            <a:pPr eaLnBrk="1" hangingPunct="1"/>
            <a:r>
              <a:rPr lang="en-US" sz="2100" dirty="0" smtClean="0">
                <a:solidFill>
                  <a:srgbClr val="292929"/>
                </a:solidFill>
              </a:rPr>
              <a:t>Thinking creatively</a:t>
            </a:r>
          </a:p>
          <a:p>
            <a:pPr eaLnBrk="1" hangingPunct="1"/>
            <a:r>
              <a:rPr lang="en-US" sz="2100" dirty="0" smtClean="0">
                <a:solidFill>
                  <a:srgbClr val="292929"/>
                </a:solidFill>
              </a:rPr>
              <a:t>Ordering based on size</a:t>
            </a:r>
          </a:p>
          <a:p>
            <a:pPr eaLnBrk="1" hangingPunct="1"/>
            <a:r>
              <a:rPr lang="en-US" sz="2100" dirty="0" smtClean="0">
                <a:solidFill>
                  <a:srgbClr val="292929"/>
                </a:solidFill>
              </a:rPr>
              <a:t>Finding connections</a:t>
            </a:r>
          </a:p>
          <a:p>
            <a:pPr eaLnBrk="1" hangingPunct="1"/>
            <a:r>
              <a:rPr lang="en-US" sz="2100" dirty="0" smtClean="0">
                <a:solidFill>
                  <a:srgbClr val="292929"/>
                </a:solidFill>
              </a:rPr>
              <a:t>Communicating ideas</a:t>
            </a:r>
          </a:p>
          <a:p>
            <a:pPr eaLnBrk="1" hangingPunct="1"/>
            <a:endParaRPr lang="en-US" sz="2100" dirty="0" smtClean="0">
              <a:solidFill>
                <a:srgbClr val="292929"/>
              </a:solidFill>
            </a:endParaRPr>
          </a:p>
          <a:p>
            <a:pPr eaLnBrk="1" hangingPunct="1"/>
            <a:r>
              <a:rPr lang="en-US" sz="2100" b="1" dirty="0" smtClean="0">
                <a:solidFill>
                  <a:srgbClr val="292929"/>
                </a:solidFill>
              </a:rPr>
              <a:t>None of us has all of these abilities. Each one of us has some of these abilities. Together your group has the abilities to solve this task.</a:t>
            </a:r>
          </a:p>
          <a:p>
            <a:pPr eaLnBrk="1" hangingPunct="1"/>
            <a:endParaRPr lang="en-US" sz="2100" dirty="0" smtClean="0">
              <a:solidFill>
                <a:srgbClr val="292929"/>
              </a:solidFill>
            </a:endParaRPr>
          </a:p>
          <a:p>
            <a:pPr eaLnBrk="1" hangingPunct="1"/>
            <a:endParaRPr lang="en-US" sz="2100" dirty="0" smtClean="0">
              <a:solidFill>
                <a:srgbClr val="29292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0"/>
          <p:cNvSpPr>
            <a:spLocks noGrp="1" noChangeArrowheads="1"/>
          </p:cNvSpPr>
          <p:nvPr>
            <p:ph type="title"/>
          </p:nvPr>
        </p:nvSpPr>
        <p:spPr>
          <a:xfrm>
            <a:off x="1752600" y="762000"/>
            <a:ext cx="4267200" cy="1219200"/>
          </a:xfrm>
          <a:noFill/>
        </p:spPr>
        <p:txBody>
          <a:bodyPr/>
          <a:lstStyle/>
          <a:p>
            <a:pPr algn="l" eaLnBrk="1" hangingPunct="1"/>
            <a:r>
              <a:rPr lang="en-US" smtClean="0">
                <a:solidFill>
                  <a:srgbClr val="1F6896"/>
                </a:solidFill>
              </a:rPr>
              <a:t>Let’s Try a Task</a:t>
            </a:r>
          </a:p>
        </p:txBody>
      </p:sp>
      <p:sp>
        <p:nvSpPr>
          <p:cNvPr id="16387" name="Rectangle 34"/>
          <p:cNvSpPr>
            <a:spLocks noGrp="1" noChangeArrowheads="1"/>
          </p:cNvSpPr>
          <p:nvPr>
            <p:ph type="body" idx="1"/>
          </p:nvPr>
        </p:nvSpPr>
        <p:spPr>
          <a:xfrm>
            <a:off x="1752600" y="2057400"/>
            <a:ext cx="5410200" cy="5486400"/>
          </a:xfrm>
          <a:noFill/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92929"/>
                </a:solidFill>
              </a:rPr>
              <a:t>Read </a:t>
            </a:r>
            <a:r>
              <a:rPr lang="en-US" dirty="0" smtClean="0">
                <a:solidFill>
                  <a:srgbClr val="292929"/>
                </a:solidFill>
              </a:rPr>
              <a:t>task card</a:t>
            </a:r>
          </a:p>
          <a:p>
            <a:pPr eaLnBrk="1" hangingPunct="1"/>
            <a:r>
              <a:rPr lang="en-US" dirty="0" smtClean="0">
                <a:solidFill>
                  <a:srgbClr val="292929"/>
                </a:solidFill>
              </a:rPr>
              <a:t>Materials on table</a:t>
            </a:r>
          </a:p>
          <a:p>
            <a:pPr eaLnBrk="1" hangingPunct="1">
              <a:buFontTx/>
              <a:buNone/>
            </a:pPr>
            <a:endParaRPr lang="en-US" sz="2100" dirty="0" smtClean="0">
              <a:solidFill>
                <a:srgbClr val="29292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4"/>
          <p:cNvSpPr>
            <a:spLocks noGrp="1" noChangeArrowheads="1"/>
          </p:cNvSpPr>
          <p:nvPr>
            <p:ph type="body" idx="1"/>
          </p:nvPr>
        </p:nvSpPr>
        <p:spPr>
          <a:xfrm>
            <a:off x="1752600" y="2057400"/>
            <a:ext cx="5410200" cy="5486400"/>
          </a:xfrm>
          <a:noFill/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rgbClr val="292929"/>
                </a:solidFill>
              </a:rPr>
              <a:t>What about this activity supported all students in participating in rigorous content?</a:t>
            </a:r>
            <a:endParaRPr lang="en-US" sz="3600" dirty="0" smtClean="0">
              <a:solidFill>
                <a:srgbClr val="292929"/>
              </a:solidFill>
            </a:endParaRPr>
          </a:p>
          <a:p>
            <a:pPr eaLnBrk="1" hangingPunct="1">
              <a:buFontTx/>
              <a:buNone/>
            </a:pPr>
            <a:endParaRPr lang="en-US" sz="2100" dirty="0" smtClean="0">
              <a:solidFill>
                <a:srgbClr val="29292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0"/>
          <p:cNvSpPr>
            <a:spLocks noGrp="1" noChangeArrowheads="1"/>
          </p:cNvSpPr>
          <p:nvPr>
            <p:ph type="title"/>
          </p:nvPr>
        </p:nvSpPr>
        <p:spPr>
          <a:xfrm>
            <a:off x="1752600" y="762000"/>
            <a:ext cx="4267200" cy="1219200"/>
          </a:xfrm>
          <a:noFill/>
        </p:spPr>
        <p:txBody>
          <a:bodyPr/>
          <a:lstStyle/>
          <a:p>
            <a:pPr algn="l" eaLnBrk="1" hangingPunct="1"/>
            <a:r>
              <a:rPr lang="en-US" smtClean="0">
                <a:solidFill>
                  <a:srgbClr val="1F6896"/>
                </a:solidFill>
              </a:rPr>
              <a:t>Conclusion</a:t>
            </a:r>
          </a:p>
        </p:txBody>
      </p:sp>
      <p:sp>
        <p:nvSpPr>
          <p:cNvPr id="25603" name="Rectangle 34"/>
          <p:cNvSpPr>
            <a:spLocks noGrp="1" noChangeArrowheads="1"/>
          </p:cNvSpPr>
          <p:nvPr>
            <p:ph type="body" idx="1"/>
          </p:nvPr>
        </p:nvSpPr>
        <p:spPr>
          <a:xfrm>
            <a:off x="1752600" y="2057400"/>
            <a:ext cx="5410200" cy="5486400"/>
          </a:xfrm>
          <a:noFill/>
        </p:spPr>
        <p:txBody>
          <a:bodyPr/>
          <a:lstStyle/>
          <a:p>
            <a:pPr lvl="1"/>
            <a:r>
              <a:rPr lang="en-US" smtClean="0">
                <a:solidFill>
                  <a:srgbClr val="292929"/>
                </a:solidFill>
              </a:rPr>
              <a:t>Need to consider </a:t>
            </a:r>
          </a:p>
          <a:p>
            <a:pPr lvl="2"/>
            <a:r>
              <a:rPr lang="en-US" smtClean="0">
                <a:solidFill>
                  <a:srgbClr val="292929"/>
                </a:solidFill>
              </a:rPr>
              <a:t>the ways in which labels of </a:t>
            </a:r>
            <a:r>
              <a:rPr lang="en-US" smtClean="0">
                <a:solidFill>
                  <a:srgbClr val="C00000"/>
                </a:solidFill>
              </a:rPr>
              <a:t>smart</a:t>
            </a:r>
            <a:r>
              <a:rPr lang="en-US" smtClean="0">
                <a:solidFill>
                  <a:srgbClr val="292929"/>
                </a:solidFill>
              </a:rPr>
              <a:t> </a:t>
            </a:r>
            <a:r>
              <a:rPr lang="en-US" smtClean="0">
                <a:solidFill>
                  <a:srgbClr val="2B7610"/>
                </a:solidFill>
              </a:rPr>
              <a:t>limit participation</a:t>
            </a:r>
            <a:r>
              <a:rPr lang="en-US" smtClean="0">
                <a:solidFill>
                  <a:srgbClr val="292929"/>
                </a:solidFill>
              </a:rPr>
              <a:t> of students &amp; </a:t>
            </a:r>
          </a:p>
          <a:p>
            <a:pPr lvl="2"/>
            <a:r>
              <a:rPr lang="en-US" smtClean="0">
                <a:solidFill>
                  <a:srgbClr val="292929"/>
                </a:solidFill>
              </a:rPr>
              <a:t>how to help students </a:t>
            </a:r>
            <a:r>
              <a:rPr lang="en-US" smtClean="0">
                <a:solidFill>
                  <a:srgbClr val="7030A0"/>
                </a:solidFill>
              </a:rPr>
              <a:t>see themselves</a:t>
            </a:r>
            <a:r>
              <a:rPr lang="en-US" smtClean="0">
                <a:solidFill>
                  <a:srgbClr val="292929"/>
                </a:solidFill>
              </a:rPr>
              <a:t> and </a:t>
            </a:r>
            <a:r>
              <a:rPr lang="en-US" smtClean="0">
                <a:solidFill>
                  <a:srgbClr val="7030A0"/>
                </a:solidFill>
              </a:rPr>
              <a:t>each other </a:t>
            </a:r>
            <a:r>
              <a:rPr lang="en-US" smtClean="0">
                <a:solidFill>
                  <a:srgbClr val="292929"/>
                </a:solidFill>
              </a:rPr>
              <a:t>as </a:t>
            </a:r>
            <a:r>
              <a:rPr lang="en-US" smtClean="0">
                <a:solidFill>
                  <a:srgbClr val="C00000"/>
                </a:solidFill>
              </a:rPr>
              <a:t>smart</a:t>
            </a:r>
          </a:p>
          <a:p>
            <a:pPr lvl="1"/>
            <a:endParaRPr lang="en-US" smtClean="0">
              <a:solidFill>
                <a:srgbClr val="292929"/>
              </a:solidFill>
            </a:endParaRPr>
          </a:p>
          <a:p>
            <a:pPr lvl="1"/>
            <a:r>
              <a:rPr lang="en-US" i="1" smtClean="0">
                <a:solidFill>
                  <a:srgbClr val="292929"/>
                </a:solidFill>
              </a:rPr>
              <a:t>No one is as smart as all of us together.</a:t>
            </a:r>
          </a:p>
          <a:p>
            <a:pPr eaLnBrk="1" hangingPunct="1">
              <a:buFontTx/>
              <a:buNone/>
            </a:pPr>
            <a:endParaRPr lang="en-US" sz="2100" smtClean="0">
              <a:solidFill>
                <a:srgbClr val="29292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752600" y="533400"/>
            <a:ext cx="6934200" cy="884238"/>
          </a:xfrm>
        </p:spPr>
        <p:txBody>
          <a:bodyPr/>
          <a:lstStyle/>
          <a:p>
            <a:pPr algn="l"/>
            <a:r>
              <a:rPr lang="en-US" smtClean="0">
                <a:solidFill>
                  <a:srgbClr val="0033CC"/>
                </a:solidFill>
              </a:rPr>
              <a:t>Student Talk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600200"/>
            <a:ext cx="6934200" cy="4525963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Talk is essential to learning</a:t>
            </a:r>
          </a:p>
          <a:p>
            <a:pPr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Students learn best when they talk and work together</a:t>
            </a:r>
          </a:p>
          <a:p>
            <a:pPr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But student talk is frequently unproductive in part because some students talk too much and other students talk too little.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0"/>
          <p:cNvSpPr>
            <a:spLocks noGrp="1" noChangeArrowheads="1"/>
          </p:cNvSpPr>
          <p:nvPr>
            <p:ph type="title"/>
          </p:nvPr>
        </p:nvSpPr>
        <p:spPr>
          <a:xfrm>
            <a:off x="1752600" y="762000"/>
            <a:ext cx="4267200" cy="1219200"/>
          </a:xfrm>
          <a:noFill/>
        </p:spPr>
        <p:txBody>
          <a:bodyPr/>
          <a:lstStyle/>
          <a:p>
            <a:pPr algn="l" eaLnBrk="1" hangingPunct="1"/>
            <a:r>
              <a:rPr lang="en-US" smtClean="0">
                <a:solidFill>
                  <a:srgbClr val="1F6896"/>
                </a:solidFill>
              </a:rPr>
              <a:t>Conclusion</a:t>
            </a:r>
          </a:p>
        </p:txBody>
      </p:sp>
      <p:sp>
        <p:nvSpPr>
          <p:cNvPr id="25603" name="Rectangle 34"/>
          <p:cNvSpPr>
            <a:spLocks noGrp="1" noChangeArrowheads="1"/>
          </p:cNvSpPr>
          <p:nvPr>
            <p:ph type="body" idx="1"/>
          </p:nvPr>
        </p:nvSpPr>
        <p:spPr>
          <a:xfrm>
            <a:off x="1752600" y="2057400"/>
            <a:ext cx="5410200" cy="5486400"/>
          </a:xfrm>
          <a:noFill/>
        </p:spPr>
        <p:txBody>
          <a:bodyPr/>
          <a:lstStyle/>
          <a:p>
            <a:pPr marL="285750" lvl="1">
              <a:buNone/>
            </a:pPr>
            <a:r>
              <a:rPr lang="en-US" dirty="0" smtClean="0">
                <a:solidFill>
                  <a:srgbClr val="292929"/>
                </a:solidFill>
              </a:rPr>
              <a:t>2 books</a:t>
            </a:r>
          </a:p>
          <a:p>
            <a:pPr marL="285750" lvl="1"/>
            <a:r>
              <a:rPr lang="en-US" sz="2400" dirty="0" smtClean="0">
                <a:solidFill>
                  <a:srgbClr val="292929"/>
                </a:solidFill>
              </a:rPr>
              <a:t>Cohen, E. (1994). </a:t>
            </a:r>
            <a:r>
              <a:rPr lang="en-US" sz="2400" i="1" dirty="0" smtClean="0">
                <a:solidFill>
                  <a:srgbClr val="292929"/>
                </a:solidFill>
              </a:rPr>
              <a:t>Designing </a:t>
            </a:r>
            <a:r>
              <a:rPr lang="en-US" sz="2400" i="1" dirty="0" err="1" smtClean="0">
                <a:solidFill>
                  <a:srgbClr val="292929"/>
                </a:solidFill>
              </a:rPr>
              <a:t>Groupwork</a:t>
            </a:r>
            <a:r>
              <a:rPr lang="en-US" sz="2400" dirty="0" smtClean="0">
                <a:solidFill>
                  <a:srgbClr val="292929"/>
                </a:solidFill>
              </a:rPr>
              <a:t>, 2</a:t>
            </a:r>
            <a:r>
              <a:rPr lang="en-US" sz="2400" baseline="30000" dirty="0" smtClean="0">
                <a:solidFill>
                  <a:srgbClr val="292929"/>
                </a:solidFill>
              </a:rPr>
              <a:t>nd</a:t>
            </a:r>
            <a:r>
              <a:rPr lang="en-US" sz="2400" dirty="0" smtClean="0">
                <a:solidFill>
                  <a:srgbClr val="292929"/>
                </a:solidFill>
              </a:rPr>
              <a:t> ed. New York: Teachers College Press</a:t>
            </a:r>
          </a:p>
          <a:p>
            <a:pPr marL="285750" lvl="1"/>
            <a:r>
              <a:rPr lang="en-US" sz="2400" dirty="0" smtClean="0">
                <a:solidFill>
                  <a:srgbClr val="292929"/>
                </a:solidFill>
              </a:rPr>
              <a:t>Featherstone, H. F., Crespo, S., Jilk, L. M., Oslund, J., Parks, A., &amp; Wood, M. </a:t>
            </a:r>
            <a:r>
              <a:rPr lang="en-US" sz="2400" dirty="0" smtClean="0">
                <a:solidFill>
                  <a:srgbClr val="292929"/>
                </a:solidFill>
              </a:rPr>
              <a:t>B. </a:t>
            </a:r>
            <a:r>
              <a:rPr lang="en-US" sz="2400" dirty="0" smtClean="0">
                <a:solidFill>
                  <a:srgbClr val="292929"/>
                </a:solidFill>
              </a:rPr>
              <a:t>(2011). </a:t>
            </a:r>
            <a:r>
              <a:rPr lang="en-US" sz="2400" i="1" dirty="0" smtClean="0">
                <a:solidFill>
                  <a:srgbClr val="292929"/>
                </a:solidFill>
              </a:rPr>
              <a:t>Smarter Together! </a:t>
            </a:r>
            <a:r>
              <a:rPr lang="en-US" sz="2400" i="1" dirty="0" smtClean="0">
                <a:solidFill>
                  <a:srgbClr val="292929"/>
                </a:solidFill>
              </a:rPr>
              <a:t>Collaboration and Equity </a:t>
            </a:r>
            <a:r>
              <a:rPr lang="en-US" sz="2400" i="1" dirty="0" smtClean="0">
                <a:solidFill>
                  <a:srgbClr val="292929"/>
                </a:solidFill>
              </a:rPr>
              <a:t>in the Elementary Classroom</a:t>
            </a:r>
            <a:r>
              <a:rPr lang="en-US" sz="2400" dirty="0" smtClean="0">
                <a:solidFill>
                  <a:srgbClr val="292929"/>
                </a:solidFill>
              </a:rPr>
              <a:t>, Reston, </a:t>
            </a:r>
            <a:r>
              <a:rPr lang="en-US" sz="2400" dirty="0" err="1" smtClean="0">
                <a:solidFill>
                  <a:srgbClr val="292929"/>
                </a:solidFill>
              </a:rPr>
              <a:t>Va</a:t>
            </a:r>
            <a:r>
              <a:rPr lang="en-US" sz="2400" dirty="0" smtClean="0">
                <a:solidFill>
                  <a:srgbClr val="292929"/>
                </a:solidFill>
              </a:rPr>
              <a:t>: NCTM.</a:t>
            </a:r>
          </a:p>
          <a:p>
            <a:pPr eaLnBrk="1" hangingPunct="1">
              <a:buFontTx/>
              <a:buNone/>
            </a:pPr>
            <a:endParaRPr lang="en-US" sz="2100" dirty="0" smtClean="0">
              <a:solidFill>
                <a:srgbClr val="29292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3"/>
          <p:cNvSpPr>
            <a:spLocks noGrp="1" noChangeArrowheads="1"/>
          </p:cNvSpPr>
          <p:nvPr>
            <p:ph type="title"/>
          </p:nvPr>
        </p:nvSpPr>
        <p:spPr>
          <a:xfrm>
            <a:off x="1752600" y="762000"/>
            <a:ext cx="4953000" cy="1219200"/>
          </a:xfrm>
          <a:noFill/>
        </p:spPr>
        <p:txBody>
          <a:bodyPr/>
          <a:lstStyle/>
          <a:p>
            <a:pPr algn="l" eaLnBrk="1" hangingPunct="1"/>
            <a:r>
              <a:rPr lang="en-US" smtClean="0">
                <a:solidFill>
                  <a:srgbClr val="1F6896"/>
                </a:solidFill>
              </a:rPr>
              <a:t>Reasons why students don’t talk</a:t>
            </a:r>
          </a:p>
        </p:txBody>
      </p:sp>
      <p:sp>
        <p:nvSpPr>
          <p:cNvPr id="5123" name="Rectangle 24"/>
          <p:cNvSpPr>
            <a:spLocks noGrp="1" noChangeArrowheads="1"/>
          </p:cNvSpPr>
          <p:nvPr>
            <p:ph type="body" idx="1"/>
          </p:nvPr>
        </p:nvSpPr>
        <p:spPr>
          <a:xfrm>
            <a:off x="1752600" y="2362200"/>
            <a:ext cx="6248400" cy="5181600"/>
          </a:xfrm>
          <a:noFill/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92929"/>
                </a:solidFill>
              </a:rPr>
              <a:t>Language barrier</a:t>
            </a:r>
          </a:p>
          <a:p>
            <a:pPr eaLnBrk="1" hangingPunct="1"/>
            <a:r>
              <a:rPr lang="en-US" dirty="0" smtClean="0">
                <a:solidFill>
                  <a:srgbClr val="292929"/>
                </a:solidFill>
              </a:rPr>
              <a:t>Lack of background knowledge</a:t>
            </a:r>
          </a:p>
          <a:p>
            <a:pPr eaLnBrk="1" hangingPunct="1"/>
            <a:r>
              <a:rPr lang="en-US" dirty="0" smtClean="0">
                <a:solidFill>
                  <a:srgbClr val="292929"/>
                </a:solidFill>
              </a:rPr>
              <a:t>Personality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3"/>
          <p:cNvSpPr>
            <a:spLocks noGrp="1" noChangeArrowheads="1"/>
          </p:cNvSpPr>
          <p:nvPr>
            <p:ph type="title"/>
          </p:nvPr>
        </p:nvSpPr>
        <p:spPr>
          <a:xfrm>
            <a:off x="1752600" y="762000"/>
            <a:ext cx="4953000" cy="1219200"/>
          </a:xfrm>
          <a:noFill/>
        </p:spPr>
        <p:txBody>
          <a:bodyPr/>
          <a:lstStyle/>
          <a:p>
            <a:pPr algn="l" eaLnBrk="1" hangingPunct="1"/>
            <a:r>
              <a:rPr lang="en-US" smtClean="0">
                <a:solidFill>
                  <a:srgbClr val="1F6896"/>
                </a:solidFill>
              </a:rPr>
              <a:t>Reasons why students don’t talk</a:t>
            </a:r>
          </a:p>
        </p:txBody>
      </p:sp>
      <p:sp>
        <p:nvSpPr>
          <p:cNvPr id="3096" name="Rectangle 24"/>
          <p:cNvSpPr>
            <a:spLocks noGrp="1" noChangeArrowheads="1"/>
          </p:cNvSpPr>
          <p:nvPr>
            <p:ph type="body" idx="1"/>
          </p:nvPr>
        </p:nvSpPr>
        <p:spPr>
          <a:xfrm>
            <a:off x="1752600" y="2362200"/>
            <a:ext cx="6248400" cy="51816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Language barrier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Lack of background knowledge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Personality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292929"/>
                </a:solidFill>
              </a:rPr>
              <a:t>STATUS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Callout 1 5"/>
          <p:cNvSpPr/>
          <p:nvPr/>
        </p:nvSpPr>
        <p:spPr>
          <a:xfrm>
            <a:off x="4876800" y="990600"/>
            <a:ext cx="1981200" cy="1371600"/>
          </a:xfrm>
          <a:prstGeom prst="borderCallout1">
            <a:avLst>
              <a:gd name="adj1" fmla="val 50849"/>
              <a:gd name="adj2" fmla="val -641"/>
              <a:gd name="adj3" fmla="val 102624"/>
              <a:gd name="adj4" fmla="val -37478"/>
            </a:avLst>
          </a:prstGeom>
          <a:solidFill>
            <a:srgbClr val="FFFF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0" name="Rectangle 23"/>
          <p:cNvSpPr>
            <a:spLocks noGrp="1" noChangeArrowheads="1"/>
          </p:cNvSpPr>
          <p:nvPr>
            <p:ph type="title"/>
          </p:nvPr>
        </p:nvSpPr>
        <p:spPr>
          <a:xfrm>
            <a:off x="1752600" y="762000"/>
            <a:ext cx="4953000" cy="1219200"/>
          </a:xfrm>
          <a:noFill/>
        </p:spPr>
        <p:txBody>
          <a:bodyPr/>
          <a:lstStyle/>
          <a:p>
            <a:pPr algn="l" eaLnBrk="1" hangingPunct="1"/>
            <a:r>
              <a:rPr lang="en-US" smtClean="0">
                <a:solidFill>
                  <a:srgbClr val="1F6896"/>
                </a:solidFill>
              </a:rPr>
              <a:t>Status</a:t>
            </a:r>
          </a:p>
        </p:txBody>
      </p:sp>
      <p:sp>
        <p:nvSpPr>
          <p:cNvPr id="3096" name="Rectangle 24"/>
          <p:cNvSpPr>
            <a:spLocks noGrp="1" noChangeArrowheads="1"/>
          </p:cNvSpPr>
          <p:nvPr>
            <p:ph type="body" idx="1"/>
          </p:nvPr>
        </p:nvSpPr>
        <p:spPr>
          <a:xfrm>
            <a:off x="1752600" y="2362200"/>
            <a:ext cx="6248400" cy="5181600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Belief that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some people are smarter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and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more worthy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of  being heard or directing activity than others. Thus those who seem smarter have more opportunities to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get smarter and appear smarter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!</a:t>
            </a: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53000" y="1143000"/>
            <a:ext cx="198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</a:rPr>
              <a:t>Notice the RANKING</a:t>
            </a:r>
            <a:endParaRPr lang="en-US" sz="2800" b="1" dirty="0">
              <a:solidFill>
                <a:srgbClr val="0033CC"/>
              </a:solidFill>
            </a:endParaRPr>
          </a:p>
        </p:txBody>
      </p:sp>
      <p:sp>
        <p:nvSpPr>
          <p:cNvPr id="7" name="Line Callout 1 6"/>
          <p:cNvSpPr/>
          <p:nvPr/>
        </p:nvSpPr>
        <p:spPr>
          <a:xfrm>
            <a:off x="6934200" y="5715000"/>
            <a:ext cx="2209800" cy="1143000"/>
          </a:xfrm>
          <a:prstGeom prst="borderCallout1">
            <a:avLst>
              <a:gd name="adj1" fmla="val -9645"/>
              <a:gd name="adj2" fmla="val 48932"/>
              <a:gd name="adj3" fmla="val -20586"/>
              <a:gd name="adj4" fmla="val -86815"/>
            </a:avLst>
          </a:prstGeom>
          <a:solidFill>
            <a:srgbClr val="FFFF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010400" y="5903893"/>
            <a:ext cx="2133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</a:rPr>
              <a:t>Notice the OUTCOME</a:t>
            </a:r>
            <a:endParaRPr lang="en-US" sz="2800" b="1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3"/>
          <p:cNvSpPr>
            <a:spLocks noGrp="1" noChangeArrowheads="1"/>
          </p:cNvSpPr>
          <p:nvPr>
            <p:ph type="title"/>
          </p:nvPr>
        </p:nvSpPr>
        <p:spPr>
          <a:xfrm>
            <a:off x="1752600" y="762000"/>
            <a:ext cx="4953000" cy="1219200"/>
          </a:xfrm>
          <a:noFill/>
        </p:spPr>
        <p:txBody>
          <a:bodyPr/>
          <a:lstStyle/>
          <a:p>
            <a:pPr algn="l" eaLnBrk="1" hangingPunct="1"/>
            <a:r>
              <a:rPr lang="en-US" smtClean="0">
                <a:solidFill>
                  <a:srgbClr val="1F6896"/>
                </a:solidFill>
              </a:rPr>
              <a:t>Status</a:t>
            </a:r>
          </a:p>
        </p:txBody>
      </p:sp>
      <p:sp>
        <p:nvSpPr>
          <p:cNvPr id="3096" name="Rectangle 24"/>
          <p:cNvSpPr>
            <a:spLocks noGrp="1" noChangeArrowheads="1"/>
          </p:cNvSpPr>
          <p:nvPr>
            <p:ph type="body" idx="1"/>
          </p:nvPr>
        </p:nvSpPr>
        <p:spPr>
          <a:xfrm>
            <a:off x="1752600" y="2362200"/>
            <a:ext cx="6248400" cy="5181600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Belief that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some people are smarter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and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more worthy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of  being heard or directing activity than others. Thus those who seem smarter have more opportunities to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get smarter and appear smarter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!</a:t>
            </a: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43349">
            <a:off x="1219200" y="2971800"/>
            <a:ext cx="7010400" cy="2062103"/>
          </a:xfrm>
          <a:prstGeom prst="rect">
            <a:avLst/>
          </a:prstGeom>
          <a:solidFill>
            <a:srgbClr val="FF9966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292929"/>
                </a:solidFill>
              </a:rPr>
              <a:t>Unless you address the issue of who is seen as smart or good at math, you will </a:t>
            </a:r>
            <a:r>
              <a:rPr lang="en-US" sz="3200" b="1" dirty="0" smtClean="0">
                <a:solidFill>
                  <a:srgbClr val="292929"/>
                </a:solidFill>
              </a:rPr>
              <a:t>always</a:t>
            </a:r>
            <a:r>
              <a:rPr lang="en-US" sz="3200" dirty="0" smtClean="0">
                <a:solidFill>
                  <a:srgbClr val="292929"/>
                </a:solidFill>
              </a:rPr>
              <a:t> have students who don’t learn math.</a:t>
            </a:r>
            <a:endParaRPr lang="en-US" sz="3200" dirty="0">
              <a:solidFill>
                <a:srgbClr val="29292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863601"/>
            <a:ext cx="8229600" cy="11430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1F6896"/>
                </a:solidFill>
              </a:rPr>
              <a:t>Being smart in math</a:t>
            </a:r>
            <a:endParaRPr lang="en-US" dirty="0">
              <a:solidFill>
                <a:srgbClr val="1F689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What kinds of things do people             who are smart in math do?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863601"/>
            <a:ext cx="8229600" cy="11430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1F6896"/>
                </a:solidFill>
              </a:rPr>
              <a:t>Being smart in math</a:t>
            </a:r>
            <a:endParaRPr lang="en-US" dirty="0">
              <a:solidFill>
                <a:srgbClr val="1F689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What kinds of things do people             who are smart in math do?</a:t>
            </a:r>
          </a:p>
          <a:p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What kinds of things are valued in                  schools?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863601"/>
            <a:ext cx="8229600" cy="11430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1F6896"/>
                </a:solidFill>
              </a:rPr>
              <a:t>Being smart in math…</a:t>
            </a:r>
            <a:endParaRPr lang="en-US" dirty="0">
              <a:solidFill>
                <a:srgbClr val="1F689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971800"/>
            <a:ext cx="7772400" cy="3154363"/>
          </a:xfrm>
        </p:spPr>
        <p:txBody>
          <a:bodyPr/>
          <a:lstStyle/>
          <a:p>
            <a:pPr marL="0" indent="0">
              <a:buNone/>
            </a:pPr>
            <a:r>
              <a:rPr lang="en-US" sz="4800" dirty="0" smtClean="0">
                <a:solidFill>
                  <a:schemeClr val="bg1">
                    <a:lumMod val="50000"/>
                  </a:schemeClr>
                </a:solidFill>
              </a:rPr>
              <a:t>Is so much more than how we currently define it in school!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0">
      <a:dk1>
        <a:srgbClr val="777777"/>
      </a:dk1>
      <a:lt1>
        <a:srgbClr val="FFFFFF"/>
      </a:lt1>
      <a:dk2>
        <a:srgbClr val="686B5D"/>
      </a:dk2>
      <a:lt2>
        <a:srgbClr val="D1D1CB"/>
      </a:lt2>
      <a:accent1>
        <a:srgbClr val="909082"/>
      </a:accent1>
      <a:accent2>
        <a:srgbClr val="809EA8"/>
      </a:accent2>
      <a:accent3>
        <a:srgbClr val="B9BAB6"/>
      </a:accent3>
      <a:accent4>
        <a:srgbClr val="DADADA"/>
      </a:accent4>
      <a:accent5>
        <a:srgbClr val="C6C6C1"/>
      </a:accent5>
      <a:accent6>
        <a:srgbClr val="738F98"/>
      </a:accent6>
      <a:hlink>
        <a:srgbClr val="FFCC66"/>
      </a:hlink>
      <a:folHlink>
        <a:srgbClr val="E9DCB9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966</TotalTime>
  <Words>624</Words>
  <Application>Microsoft Office PowerPoint</Application>
  <PresentationFormat>On-screen Show (4:3)</PresentationFormat>
  <Paragraphs>96</Paragraphs>
  <Slides>20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Default Design</vt:lpstr>
      <vt:lpstr>Smarter Together! Rigorous Mathematics for All Students through Complex Instruction  </vt:lpstr>
      <vt:lpstr>Student Talk</vt:lpstr>
      <vt:lpstr>Reasons why students don’t talk</vt:lpstr>
      <vt:lpstr>Reasons why students don’t talk</vt:lpstr>
      <vt:lpstr>Status</vt:lpstr>
      <vt:lpstr>Status</vt:lpstr>
      <vt:lpstr>Being smart in math</vt:lpstr>
      <vt:lpstr>Being smart in math</vt:lpstr>
      <vt:lpstr>Being smart in math…</vt:lpstr>
      <vt:lpstr>Being smart in math…</vt:lpstr>
      <vt:lpstr>In order to help more students succeed at math</vt:lpstr>
      <vt:lpstr>In order to help more students succeed at math</vt:lpstr>
      <vt:lpstr>Slide 13</vt:lpstr>
      <vt:lpstr>Let’s Try a Task</vt:lpstr>
      <vt:lpstr>Let’s Try a Task</vt:lpstr>
      <vt:lpstr>This task requires</vt:lpstr>
      <vt:lpstr>Let’s Try a Task</vt:lpstr>
      <vt:lpstr>Slide 18</vt:lpstr>
      <vt:lpstr>Conclusion</vt:lpstr>
      <vt:lpstr>Conclusion</vt:lpstr>
    </vt:vector>
  </TitlesOfParts>
  <Manager>David</Manager>
  <Company>Presentationfx.com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 Paper</dc:title>
  <dc:subject>Writing, English, Teaching</dc:subject>
  <dc:creator> Presentationfx.com</dc:creator>
  <cp:keywords>School, Pen, Paper, Writing, Spelling, Grammer</cp:keywords>
  <dc:description>Copyright 2008. Maynot be redistributed except by presentationfx.com. Will be enforced to the maximum extent under law.</dc:description>
  <cp:lastModifiedBy>mbwood</cp:lastModifiedBy>
  <cp:revision>65</cp:revision>
  <dcterms:created xsi:type="dcterms:W3CDTF">2008-04-07T16:14:46Z</dcterms:created>
  <dcterms:modified xsi:type="dcterms:W3CDTF">2011-11-21T19:59:07Z</dcterms:modified>
  <cp:category>Writing, English, Teaching</cp:category>
</cp:coreProperties>
</file>