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75" r:id="rId3"/>
    <p:sldId id="276" r:id="rId4"/>
    <p:sldId id="277" r:id="rId5"/>
    <p:sldId id="278" r:id="rId6"/>
    <p:sldId id="279" r:id="rId7"/>
    <p:sldId id="280" r:id="rId8"/>
    <p:sldId id="281" r:id="rId9"/>
    <p:sldId id="284" r:id="rId10"/>
    <p:sldId id="285" r:id="rId11"/>
    <p:sldId id="286" r:id="rId12"/>
    <p:sldId id="287" r:id="rId13"/>
    <p:sldId id="288" r:id="rId14"/>
    <p:sldId id="282" r:id="rId15"/>
    <p:sldId id="262" r:id="rId16"/>
    <p:sldId id="263" r:id="rId17"/>
    <p:sldId id="264" r:id="rId18"/>
    <p:sldId id="266" r:id="rId19"/>
    <p:sldId id="269" r:id="rId20"/>
    <p:sldId id="270" r:id="rId21"/>
    <p:sldId id="271" r:id="rId22"/>
    <p:sldId id="268"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14F87"/>
    <a:srgbClr val="193D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614"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C40D8-45D3-4574-85A3-245E6BDCC858}" type="datetimeFigureOut">
              <a:rPr lang="en-US" smtClean="0"/>
              <a:t>11/18/2013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5C45DC-E34E-4DAB-A74B-F334F706435E}" type="slidenum">
              <a:rPr lang="en-US" smtClean="0"/>
              <a:t>‹#›</a:t>
            </a:fld>
            <a:endParaRPr lang="en-US"/>
          </a:p>
        </p:txBody>
      </p:sp>
    </p:spTree>
    <p:extLst>
      <p:ext uri="{BB962C8B-B14F-4D97-AF65-F5344CB8AC3E}">
        <p14:creationId xmlns:p14="http://schemas.microsoft.com/office/powerpoint/2010/main" val="1956063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184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fld id="{57A7DD21-6798-451E-A0B1-7FB095A608CA}" type="slidenum">
              <a:rPr lang="en-US" altLang="en-US" sz="1200"/>
              <a:pPr eaLnBrk="1" hangingPunct="1"/>
              <a:t>19</a:t>
            </a:fld>
            <a:endParaRPr lang="en-US" alt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1D6FD34-D30E-4C57-84EE-3092A6F4802F}"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260409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6FD34-D30E-4C57-84EE-3092A6F4802F}"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64464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6FD34-D30E-4C57-84EE-3092A6F4802F}"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20976104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F29B0C0-2E26-49D7-ABF5-2E111CF5BEB0}" type="slidenum">
              <a:rPr lang="en-US"/>
              <a:pPr>
                <a:defRPr/>
              </a:pPr>
              <a:t>‹#›</a:t>
            </a:fld>
            <a:endParaRPr lang="en-US"/>
          </a:p>
        </p:txBody>
      </p:sp>
    </p:spTree>
    <p:extLst>
      <p:ext uri="{BB962C8B-B14F-4D97-AF65-F5344CB8AC3E}">
        <p14:creationId xmlns:p14="http://schemas.microsoft.com/office/powerpoint/2010/main" val="120232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smtClean="0"/>
          </a:p>
        </p:txBody>
      </p:sp>
      <p:sp>
        <p:nvSpPr>
          <p:cNvPr id="4" name="Text Placeholder 3"/>
          <p:cNvSpPr>
            <a:spLocks noGrp="1"/>
          </p:cNvSpPr>
          <p:nvPr>
            <p:ph type="body"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478C12E-A033-47B6-B509-41F42D8B1BB0}" type="slidenum">
              <a:rPr lang="en-US"/>
              <a:pPr>
                <a:defRPr/>
              </a:pPr>
              <a:t>‹#›</a:t>
            </a:fld>
            <a:endParaRPr lang="en-US"/>
          </a:p>
        </p:txBody>
      </p:sp>
    </p:spTree>
    <p:extLst>
      <p:ext uri="{BB962C8B-B14F-4D97-AF65-F5344CB8AC3E}">
        <p14:creationId xmlns:p14="http://schemas.microsoft.com/office/powerpoint/2010/main" val="1475876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525F1423-B439-4CF8-ABFB-C9ABB84B84E1}" type="slidenum">
              <a:rPr lang="en-US"/>
              <a:pPr>
                <a:defRPr/>
              </a:pPr>
              <a:t>‹#›</a:t>
            </a:fld>
            <a:endParaRPr lang="en-US"/>
          </a:p>
        </p:txBody>
      </p:sp>
    </p:spTree>
    <p:extLst>
      <p:ext uri="{BB962C8B-B14F-4D97-AF65-F5344CB8AC3E}">
        <p14:creationId xmlns:p14="http://schemas.microsoft.com/office/powerpoint/2010/main" val="1324517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D6FD34-D30E-4C57-84EE-3092A6F4802F}"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871827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D6FD34-D30E-4C57-84EE-3092A6F4802F}" type="datetimeFigureOut">
              <a:rPr lang="en-US" smtClean="0"/>
              <a:t>11/18/2013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1107712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1D6FD34-D30E-4C57-84EE-3092A6F4802F}"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0344878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1D6FD34-D30E-4C57-84EE-3092A6F4802F}" type="datetimeFigureOut">
              <a:rPr lang="en-US" smtClean="0"/>
              <a:t>11/18/2013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9281190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1D6FD34-D30E-4C57-84EE-3092A6F4802F}" type="datetimeFigureOut">
              <a:rPr lang="en-US" smtClean="0"/>
              <a:t>11/18/2013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683263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D6FD34-D30E-4C57-84EE-3092A6F4802F}" type="datetimeFigureOut">
              <a:rPr lang="en-US" smtClean="0"/>
              <a:t>11/18/2013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1806182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D6FD34-D30E-4C57-84EE-3092A6F4802F}"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2308400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D6FD34-D30E-4C57-84EE-3092A6F4802F}" type="datetimeFigureOut">
              <a:rPr lang="en-US" smtClean="0"/>
              <a:t>11/18/2013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91EB6E8-ED5F-4D35-A808-0F25194E4674}" type="slidenum">
              <a:rPr lang="en-US" smtClean="0"/>
              <a:t>‹#›</a:t>
            </a:fld>
            <a:endParaRPr lang="en-US"/>
          </a:p>
        </p:txBody>
      </p:sp>
    </p:spTree>
    <p:extLst>
      <p:ext uri="{BB962C8B-B14F-4D97-AF65-F5344CB8AC3E}">
        <p14:creationId xmlns:p14="http://schemas.microsoft.com/office/powerpoint/2010/main" val="3373335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D6FD34-D30E-4C57-84EE-3092A6F4802F}" type="datetimeFigureOut">
              <a:rPr lang="en-US" smtClean="0"/>
              <a:t>11/18/2013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1EB6E8-ED5F-4D35-A808-0F25194E4674}" type="slidenum">
              <a:rPr lang="en-US" smtClean="0"/>
              <a:t>‹#›</a:t>
            </a:fld>
            <a:endParaRPr lang="en-US"/>
          </a:p>
        </p:txBody>
      </p:sp>
    </p:spTree>
    <p:extLst>
      <p:ext uri="{BB962C8B-B14F-4D97-AF65-F5344CB8AC3E}">
        <p14:creationId xmlns:p14="http://schemas.microsoft.com/office/powerpoint/2010/main" val="11569806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662" r:id="rId13"/>
    <p:sldLayoutId id="2147483663"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image" Target="../media/image18.wmf"/><Relationship Id="rId3" Type="http://schemas.openxmlformats.org/officeDocument/2006/relationships/image" Target="../media/image8.wmf"/><Relationship Id="rId7" Type="http://schemas.openxmlformats.org/officeDocument/2006/relationships/image" Target="../media/image12.wmf"/><Relationship Id="rId12" Type="http://schemas.openxmlformats.org/officeDocument/2006/relationships/image" Target="../media/image17.wmf"/><Relationship Id="rId2" Type="http://schemas.openxmlformats.org/officeDocument/2006/relationships/image" Target="../media/image7.wmf"/><Relationship Id="rId1" Type="http://schemas.openxmlformats.org/officeDocument/2006/relationships/slideLayout" Target="../slideLayouts/slideLayout14.xml"/><Relationship Id="rId6" Type="http://schemas.openxmlformats.org/officeDocument/2006/relationships/image" Target="../media/image11.wmf"/><Relationship Id="rId11" Type="http://schemas.openxmlformats.org/officeDocument/2006/relationships/image" Target="../media/image16.wmf"/><Relationship Id="rId5" Type="http://schemas.openxmlformats.org/officeDocument/2006/relationships/image" Target="../media/image10.wmf"/><Relationship Id="rId10" Type="http://schemas.openxmlformats.org/officeDocument/2006/relationships/image" Target="../media/image15.wmf"/><Relationship Id="rId4" Type="http://schemas.openxmlformats.org/officeDocument/2006/relationships/image" Target="../media/image9.wmf"/><Relationship Id="rId9" Type="http://schemas.openxmlformats.org/officeDocument/2006/relationships/image" Target="../media/image14.wm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3.wmf"/><Relationship Id="rId13" Type="http://schemas.openxmlformats.org/officeDocument/2006/relationships/image" Target="../media/image18.wmf"/><Relationship Id="rId3" Type="http://schemas.openxmlformats.org/officeDocument/2006/relationships/image" Target="../media/image8.wmf"/><Relationship Id="rId7" Type="http://schemas.openxmlformats.org/officeDocument/2006/relationships/image" Target="../media/image12.wmf"/><Relationship Id="rId12" Type="http://schemas.openxmlformats.org/officeDocument/2006/relationships/image" Target="../media/image17.wmf"/><Relationship Id="rId2" Type="http://schemas.openxmlformats.org/officeDocument/2006/relationships/image" Target="../media/image7.wmf"/><Relationship Id="rId1" Type="http://schemas.openxmlformats.org/officeDocument/2006/relationships/slideLayout" Target="../slideLayouts/slideLayout14.xml"/><Relationship Id="rId6" Type="http://schemas.openxmlformats.org/officeDocument/2006/relationships/image" Target="../media/image11.wmf"/><Relationship Id="rId11" Type="http://schemas.openxmlformats.org/officeDocument/2006/relationships/image" Target="../media/image16.wmf"/><Relationship Id="rId5" Type="http://schemas.openxmlformats.org/officeDocument/2006/relationships/image" Target="../media/image10.wmf"/><Relationship Id="rId10" Type="http://schemas.openxmlformats.org/officeDocument/2006/relationships/image" Target="../media/image15.wmf"/><Relationship Id="rId4" Type="http://schemas.openxmlformats.org/officeDocument/2006/relationships/image" Target="../media/image9.wmf"/><Relationship Id="rId9" Type="http://schemas.openxmlformats.org/officeDocument/2006/relationships/image" Target="../media/image14.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19.x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457200"/>
            <a:ext cx="4343400" cy="5105400"/>
          </a:xfrm>
          <a:solidFill>
            <a:srgbClr val="214F87"/>
          </a:solidFill>
        </p:spPr>
        <p:txBody>
          <a:bodyPr>
            <a:normAutofit/>
          </a:bodyPr>
          <a:lstStyle/>
          <a:p>
            <a:r>
              <a:rPr lang="en-US" sz="2800" b="1" dirty="0" smtClean="0">
                <a:solidFill>
                  <a:schemeClr val="bg1"/>
                </a:solidFill>
              </a:rPr>
              <a:t>Learning about Learning. . . .</a:t>
            </a:r>
            <a:br>
              <a:rPr lang="en-US" sz="2800" b="1" dirty="0" smtClean="0">
                <a:solidFill>
                  <a:schemeClr val="bg1"/>
                </a:solidFill>
              </a:rPr>
            </a:br>
            <a:r>
              <a:rPr lang="en-US" sz="2800" dirty="0" smtClean="0">
                <a:solidFill>
                  <a:schemeClr val="bg1"/>
                </a:solidFill>
              </a:rPr>
              <a:t>A Talk prepared for              </a:t>
            </a:r>
            <a:r>
              <a:rPr lang="en-US" sz="2800" i="1" dirty="0" smtClean="0">
                <a:solidFill>
                  <a:schemeClr val="bg1"/>
                </a:solidFill>
              </a:rPr>
              <a:t>G-TEAMS</a:t>
            </a:r>
            <a:r>
              <a:rPr lang="en-US" sz="2800" dirty="0" smtClean="0">
                <a:solidFill>
                  <a:schemeClr val="bg1"/>
                </a:solidFill>
              </a:rPr>
              <a:t> and </a:t>
            </a:r>
            <a:r>
              <a:rPr lang="en-US" sz="2800" i="1" dirty="0" smtClean="0">
                <a:solidFill>
                  <a:schemeClr val="bg1"/>
                </a:solidFill>
              </a:rPr>
              <a:t>HEATWAVES</a:t>
            </a:r>
            <a:r>
              <a:rPr lang="en-US" sz="2800" dirty="0" smtClean="0">
                <a:solidFill>
                  <a:schemeClr val="bg1"/>
                </a:solidFill>
              </a:rPr>
              <a:t/>
            </a:r>
            <a:br>
              <a:rPr lang="en-US" sz="2800" dirty="0" smtClean="0">
                <a:solidFill>
                  <a:schemeClr val="bg1"/>
                </a:solidFill>
              </a:rPr>
            </a:br>
            <a:r>
              <a:rPr lang="en-US" sz="2800" dirty="0" smtClean="0">
                <a:solidFill>
                  <a:schemeClr val="bg1"/>
                </a:solidFill>
              </a:rPr>
              <a:t> GK-12 Project Fellows</a:t>
            </a:r>
            <a:r>
              <a:rPr lang="en-US" sz="3200" dirty="0" smtClean="0">
                <a:solidFill>
                  <a:schemeClr val="bg1"/>
                </a:solidFill>
              </a:rPr>
              <a:t/>
            </a:r>
            <a:br>
              <a:rPr lang="en-US" sz="3200" dirty="0" smtClean="0">
                <a:solidFill>
                  <a:schemeClr val="bg1"/>
                </a:solidFill>
              </a:rPr>
            </a:br>
            <a:r>
              <a:rPr lang="en-US" sz="3200" dirty="0">
                <a:solidFill>
                  <a:schemeClr val="bg1"/>
                </a:solidFill>
              </a:rPr>
              <a:t/>
            </a:r>
            <a:br>
              <a:rPr lang="en-US" sz="3200" dirty="0">
                <a:solidFill>
                  <a:schemeClr val="bg1"/>
                </a:solidFill>
              </a:rPr>
            </a:br>
            <a:r>
              <a:rPr lang="en-US" sz="1600" dirty="0" smtClean="0">
                <a:solidFill>
                  <a:srgbClr val="FFFF00"/>
                </a:solidFill>
              </a:rPr>
              <a:t>Debra Tomanek, Ph.D.</a:t>
            </a:r>
            <a:br>
              <a:rPr lang="en-US" sz="1600" dirty="0" smtClean="0">
                <a:solidFill>
                  <a:srgbClr val="FFFF00"/>
                </a:solidFill>
              </a:rPr>
            </a:br>
            <a:r>
              <a:rPr lang="en-US" sz="1600" dirty="0" smtClean="0">
                <a:solidFill>
                  <a:srgbClr val="FFFF00"/>
                </a:solidFill>
              </a:rPr>
              <a:t>Associate Vice Provost, Instruction &amp; Assessment</a:t>
            </a:r>
            <a:br>
              <a:rPr lang="en-US" sz="1600" dirty="0" smtClean="0">
                <a:solidFill>
                  <a:srgbClr val="FFFF00"/>
                </a:solidFill>
              </a:rPr>
            </a:br>
            <a:r>
              <a:rPr lang="en-US" sz="1600" dirty="0" smtClean="0">
                <a:solidFill>
                  <a:srgbClr val="FFFF00"/>
                </a:solidFill>
              </a:rPr>
              <a:t>Professor, Molecular &amp; Cellular Biology</a:t>
            </a:r>
            <a:br>
              <a:rPr lang="en-US" sz="1600" dirty="0" smtClean="0">
                <a:solidFill>
                  <a:srgbClr val="FFFF00"/>
                </a:solidFill>
              </a:rPr>
            </a:br>
            <a:r>
              <a:rPr lang="en-US" sz="1600" dirty="0" smtClean="0">
                <a:solidFill>
                  <a:srgbClr val="FFFF00"/>
                </a:solidFill>
              </a:rPr>
              <a:t>Area of Scholarship: Science </a:t>
            </a:r>
            <a:r>
              <a:rPr lang="en-US" sz="1600" dirty="0" smtClean="0">
                <a:solidFill>
                  <a:srgbClr val="FFFF00"/>
                </a:solidFill>
              </a:rPr>
              <a:t>Education</a:t>
            </a:r>
            <a:br>
              <a:rPr lang="en-US" sz="1600" dirty="0" smtClean="0">
                <a:solidFill>
                  <a:srgbClr val="FFFF00"/>
                </a:solidFill>
              </a:rPr>
            </a:br>
            <a:r>
              <a:rPr lang="en-US" sz="1600" dirty="0" smtClean="0">
                <a:solidFill>
                  <a:srgbClr val="FFFF00"/>
                </a:solidFill>
              </a:rPr>
              <a:t>11/18/2013</a:t>
            </a:r>
            <a:endParaRPr lang="en-US" sz="1600" dirty="0">
              <a:solidFill>
                <a:schemeClr val="bg1"/>
              </a:solidFill>
            </a:endParaRPr>
          </a:p>
        </p:txBody>
      </p:sp>
      <p:pic>
        <p:nvPicPr>
          <p:cNvPr id="5" name="Picture 2" descr="App_07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981200"/>
            <a:ext cx="4041352" cy="4648200"/>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83764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13"/>
          <p:cNvSpPr>
            <a:spLocks noGrp="1" noChangeArrowheads="1"/>
          </p:cNvSpPr>
          <p:nvPr>
            <p:ph type="title" sz="quarter"/>
          </p:nvPr>
        </p:nvSpPr>
        <p:spPr>
          <a:xfrm>
            <a:off x="457200" y="274638"/>
            <a:ext cx="8229600" cy="106362"/>
          </a:xfrm>
        </p:spPr>
        <p:txBody>
          <a:bodyPr>
            <a:normAutofit fontScale="90000"/>
          </a:bodyPr>
          <a:lstStyle/>
          <a:p>
            <a:pPr eaLnBrk="1" hangingPunct="1"/>
            <a:endParaRPr lang="en-US" altLang="en-US" sz="4000" smtClean="0"/>
          </a:p>
        </p:txBody>
      </p:sp>
      <p:pic>
        <p:nvPicPr>
          <p:cNvPr id="5123" name="Picture 5" descr="j0149887"/>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304800" y="762000"/>
            <a:ext cx="1497013" cy="1295400"/>
          </a:xfrm>
        </p:spPr>
      </p:pic>
      <p:pic>
        <p:nvPicPr>
          <p:cNvPr id="5124" name="Picture 6" descr="j0304933"/>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7162800" y="609600"/>
            <a:ext cx="1557338" cy="1493838"/>
          </a:xfrm>
          <a:noFill/>
        </p:spPr>
      </p:pic>
      <p:pic>
        <p:nvPicPr>
          <p:cNvPr id="5125" name="Picture 9" descr="j0332364"/>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2362200" y="838200"/>
            <a:ext cx="1562100" cy="1268413"/>
          </a:xfrm>
          <a:noFill/>
        </p:spPr>
      </p:pic>
      <p:pic>
        <p:nvPicPr>
          <p:cNvPr id="5126" name="Picture 12" descr="j0149627"/>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6705600" y="5257800"/>
            <a:ext cx="1990725" cy="1354138"/>
          </a:xfrm>
          <a:noFill/>
        </p:spPr>
      </p:pic>
      <p:pic>
        <p:nvPicPr>
          <p:cNvPr id="5127" name="Picture 15" descr="j021194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6800" y="838200"/>
            <a:ext cx="1900238"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6" descr="MCj0311932000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19600" y="5029200"/>
            <a:ext cx="1825625"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9" name="Picture 17" descr="j029976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400" y="2819400"/>
            <a:ext cx="1446213"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0" name="Picture 18" descr="j030148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58000" y="2895600"/>
            <a:ext cx="1798638"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9" descr="j019903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67000" y="4953000"/>
            <a:ext cx="12652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2" name="Picture 20" descr="j018560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29200" y="2590800"/>
            <a:ext cx="144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3" name="Picture 21" descr="j015776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14600" y="2590800"/>
            <a:ext cx="1795463"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23" descr="MCj0371052000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9600" y="4495800"/>
            <a:ext cx="1698625"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2272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Text Box 4"/>
          <p:cNvSpPr txBox="1">
            <a:spLocks noChangeArrowheads="1"/>
          </p:cNvSpPr>
          <p:nvPr/>
        </p:nvSpPr>
        <p:spPr bwMode="auto">
          <a:xfrm>
            <a:off x="1355725" y="1560513"/>
            <a:ext cx="7026275" cy="1323439"/>
          </a:xfrm>
          <a:prstGeom prst="rect">
            <a:avLst/>
          </a:prstGeom>
          <a:noFill/>
          <a:ln w="9525">
            <a:noFill/>
            <a:miter lim="800000"/>
            <a:headEnd/>
            <a:tailEnd/>
          </a:ln>
          <a:effectLst>
            <a:outerShdw dist="35921" dir="2700000" algn="ctr" rotWithShape="0">
              <a:schemeClr val="bg2"/>
            </a:outerShdw>
          </a:effectLst>
        </p:spPr>
        <p:txBody>
          <a:bodyPr>
            <a:spAutoFit/>
          </a:bodyPr>
          <a:lstStyle/>
          <a:p>
            <a:pPr>
              <a:defRPr/>
            </a:pPr>
            <a:r>
              <a:rPr lang="en-US" sz="4000" b="1" dirty="0">
                <a:solidFill>
                  <a:srgbClr val="214F87"/>
                </a:solidFill>
                <a:latin typeface="Arial" pitchFamily="34" charset="0"/>
              </a:rPr>
              <a:t>Make a list of all the </a:t>
            </a:r>
            <a:r>
              <a:rPr lang="en-US" sz="4000" b="1" dirty="0" smtClean="0">
                <a:solidFill>
                  <a:srgbClr val="214F87"/>
                </a:solidFill>
                <a:latin typeface="Arial" pitchFamily="34" charset="0"/>
              </a:rPr>
              <a:t>images </a:t>
            </a:r>
            <a:r>
              <a:rPr lang="en-US" sz="4000" b="1" dirty="0">
                <a:solidFill>
                  <a:srgbClr val="214F87"/>
                </a:solidFill>
                <a:latin typeface="Arial" pitchFamily="34" charset="0"/>
              </a:rPr>
              <a:t>that you remember.</a:t>
            </a:r>
            <a:r>
              <a:rPr lang="en-US" sz="3200" dirty="0">
                <a:solidFill>
                  <a:srgbClr val="214F87"/>
                </a:solidFill>
                <a:latin typeface="Arial" pitchFamily="34" charset="0"/>
              </a:rPr>
              <a:t>  </a:t>
            </a:r>
          </a:p>
        </p:txBody>
      </p:sp>
    </p:spTree>
    <p:extLst>
      <p:ext uri="{BB962C8B-B14F-4D97-AF65-F5344CB8AC3E}">
        <p14:creationId xmlns:p14="http://schemas.microsoft.com/office/powerpoint/2010/main" val="12309861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sz="quarter"/>
          </p:nvPr>
        </p:nvSpPr>
        <p:spPr>
          <a:xfrm>
            <a:off x="457200" y="274638"/>
            <a:ext cx="8229600" cy="106362"/>
          </a:xfrm>
        </p:spPr>
        <p:txBody>
          <a:bodyPr>
            <a:normAutofit fontScale="90000"/>
          </a:bodyPr>
          <a:lstStyle/>
          <a:p>
            <a:pPr eaLnBrk="1" hangingPunct="1"/>
            <a:endParaRPr lang="en-US" altLang="en-US" sz="4000" smtClean="0"/>
          </a:p>
        </p:txBody>
      </p:sp>
      <p:pic>
        <p:nvPicPr>
          <p:cNvPr id="7171" name="Picture 3" descr="j0149887"/>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304800" y="762000"/>
            <a:ext cx="1497013" cy="1295400"/>
          </a:xfrm>
        </p:spPr>
      </p:pic>
      <p:pic>
        <p:nvPicPr>
          <p:cNvPr id="7172" name="Picture 4" descr="j0304933"/>
          <p:cNvPicPr>
            <a:picLocks noGrp="1" noChangeAspect="1" noChangeArrowheads="1"/>
          </p:cNvPicPr>
          <p:nvPr>
            <p:ph sz="quarter" idx="2"/>
          </p:nvPr>
        </p:nvPicPr>
        <p:blipFill>
          <a:blip r:embed="rId3" cstate="print">
            <a:extLst>
              <a:ext uri="{28A0092B-C50C-407E-A947-70E740481C1C}">
                <a14:useLocalDpi xmlns:a14="http://schemas.microsoft.com/office/drawing/2010/main" val="0"/>
              </a:ext>
            </a:extLst>
          </a:blip>
          <a:srcRect/>
          <a:stretch>
            <a:fillRect/>
          </a:stretch>
        </p:blipFill>
        <p:spPr>
          <a:xfrm>
            <a:off x="7162800" y="609600"/>
            <a:ext cx="1557338" cy="1493838"/>
          </a:xfrm>
          <a:noFill/>
        </p:spPr>
      </p:pic>
      <p:pic>
        <p:nvPicPr>
          <p:cNvPr id="7173" name="Picture 5" descr="j0332364"/>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2362200" y="838200"/>
            <a:ext cx="1562100" cy="1268413"/>
          </a:xfrm>
          <a:noFill/>
        </p:spPr>
      </p:pic>
      <p:pic>
        <p:nvPicPr>
          <p:cNvPr id="7174" name="Picture 6" descr="j0149627"/>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6705600" y="5257800"/>
            <a:ext cx="1990725" cy="1354138"/>
          </a:xfrm>
          <a:noFill/>
        </p:spPr>
      </p:pic>
      <p:pic>
        <p:nvPicPr>
          <p:cNvPr id="7175" name="Picture 7" descr="j0211949"/>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876800" y="838200"/>
            <a:ext cx="1900238" cy="116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8" descr="MCj0311932000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419600" y="5029200"/>
            <a:ext cx="1825625" cy="161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7" name="Picture 9" descr="j029976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3400" y="2819400"/>
            <a:ext cx="1446213" cy="105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Picture 10" descr="j030148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858000" y="2895600"/>
            <a:ext cx="1798638"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Picture 11" descr="j0199036"/>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67000" y="4953000"/>
            <a:ext cx="1265238"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Picture 12" descr="j0185604"/>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029200" y="2590800"/>
            <a:ext cx="14478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Picture 13" descr="j015776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2514600" y="2590800"/>
            <a:ext cx="1795463" cy="181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2" name="Picture 14" descr="MCj03710520000[1]"/>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609600" y="4495800"/>
            <a:ext cx="1698625" cy="1897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12175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609600" y="381000"/>
            <a:ext cx="8229600" cy="76200"/>
          </a:xfrm>
        </p:spPr>
        <p:txBody>
          <a:bodyPr>
            <a:normAutofit fontScale="90000"/>
          </a:bodyPr>
          <a:lstStyle/>
          <a:p>
            <a:pPr eaLnBrk="1" hangingPunct="1"/>
            <a:endParaRPr lang="en-US" altLang="en-US" sz="2800" smtClean="0"/>
          </a:p>
        </p:txBody>
      </p:sp>
      <p:sp>
        <p:nvSpPr>
          <p:cNvPr id="8195" name="Rectangle 3"/>
          <p:cNvSpPr>
            <a:spLocks noGrp="1" noChangeArrowheads="1"/>
          </p:cNvSpPr>
          <p:nvPr>
            <p:ph type="body" idx="1"/>
          </p:nvPr>
        </p:nvSpPr>
        <p:spPr>
          <a:xfrm>
            <a:off x="228600" y="228600"/>
            <a:ext cx="8763000" cy="2895600"/>
          </a:xfrm>
          <a:solidFill>
            <a:srgbClr val="214F87"/>
          </a:solidFill>
        </p:spPr>
        <p:txBody>
          <a:bodyPr/>
          <a:lstStyle/>
          <a:p>
            <a:pPr marL="609600" indent="-609600" algn="ctr" eaLnBrk="1" hangingPunct="1">
              <a:buFontTx/>
              <a:buNone/>
            </a:pPr>
            <a:r>
              <a:rPr lang="en-US" altLang="en-US" u="sng" dirty="0" smtClean="0">
                <a:solidFill>
                  <a:srgbClr val="FFFF00"/>
                </a:solidFill>
              </a:rPr>
              <a:t>Memory</a:t>
            </a:r>
          </a:p>
          <a:p>
            <a:pPr marL="609600" indent="-609600" eaLnBrk="1" hangingPunct="1">
              <a:buFontTx/>
              <a:buNone/>
            </a:pPr>
            <a:r>
              <a:rPr lang="en-US" altLang="en-US" sz="2400" dirty="0" smtClean="0">
                <a:solidFill>
                  <a:schemeClr val="bg1"/>
                </a:solidFill>
              </a:rPr>
              <a:t>“</a:t>
            </a:r>
            <a:r>
              <a:rPr lang="en-US" altLang="en-US" sz="2400" b="1" dirty="0" smtClean="0">
                <a:solidFill>
                  <a:schemeClr val="bg1"/>
                </a:solidFill>
              </a:rPr>
              <a:t>Chunking</a:t>
            </a:r>
            <a:r>
              <a:rPr lang="en-US" altLang="en-US" sz="2400" dirty="0" smtClean="0">
                <a:solidFill>
                  <a:schemeClr val="bg1"/>
                </a:solidFill>
              </a:rPr>
              <a:t>” is a strategy used by even young children.  If young children recognize the category, they can often recall as many items as adults (</a:t>
            </a:r>
            <a:r>
              <a:rPr lang="en-US" altLang="en-US" sz="2400" dirty="0" err="1" smtClean="0">
                <a:solidFill>
                  <a:schemeClr val="bg1"/>
                </a:solidFill>
              </a:rPr>
              <a:t>Linberg</a:t>
            </a:r>
            <a:r>
              <a:rPr lang="en-US" altLang="en-US" sz="2400" dirty="0" smtClean="0">
                <a:solidFill>
                  <a:schemeClr val="bg1"/>
                </a:solidFill>
              </a:rPr>
              <a:t>, 1980; Brown and Lawton, 1977).   Knowledge, and not age, is the variable that affects successful chunking.  Age becomes a factor only if the </a:t>
            </a:r>
            <a:r>
              <a:rPr lang="en-US" altLang="en-US" sz="2400" b="1" dirty="0" smtClean="0">
                <a:solidFill>
                  <a:schemeClr val="bg1"/>
                </a:solidFill>
              </a:rPr>
              <a:t>categories </a:t>
            </a:r>
            <a:r>
              <a:rPr lang="en-US" altLang="en-US" sz="2400" dirty="0" smtClean="0">
                <a:solidFill>
                  <a:schemeClr val="bg1"/>
                </a:solidFill>
              </a:rPr>
              <a:t>are not recognized by the person. </a:t>
            </a:r>
          </a:p>
        </p:txBody>
      </p:sp>
      <p:sp>
        <p:nvSpPr>
          <p:cNvPr id="9223" name="Text Box 7"/>
          <p:cNvSpPr txBox="1">
            <a:spLocks noChangeArrowheads="1"/>
          </p:cNvSpPr>
          <p:nvPr/>
        </p:nvSpPr>
        <p:spPr bwMode="auto">
          <a:xfrm>
            <a:off x="228600" y="3276600"/>
            <a:ext cx="8686800" cy="830997"/>
          </a:xfrm>
          <a:prstGeom prst="rect">
            <a:avLst/>
          </a:prstGeom>
          <a:solidFill>
            <a:schemeClr val="bg1"/>
          </a:solidFill>
          <a:ln w="57150">
            <a:solidFill>
              <a:srgbClr val="214F87"/>
            </a:solidFill>
            <a:miter lim="800000"/>
            <a:headEnd/>
            <a:tailEnd/>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en-US" sz="2400" b="1" dirty="0">
                <a:solidFill>
                  <a:srgbClr val="214F87"/>
                </a:solidFill>
              </a:rPr>
              <a:t>What other strategies are used by children (and adults) </a:t>
            </a:r>
            <a:endParaRPr lang="en-US" altLang="en-US" sz="2400" b="1" dirty="0" smtClean="0">
              <a:solidFill>
                <a:srgbClr val="214F87"/>
              </a:solidFill>
            </a:endParaRPr>
          </a:p>
          <a:p>
            <a:pPr algn="ctr" eaLnBrk="1" hangingPunct="1"/>
            <a:r>
              <a:rPr lang="en-US" altLang="en-US" sz="2400" b="1" dirty="0" smtClean="0">
                <a:solidFill>
                  <a:srgbClr val="214F87"/>
                </a:solidFill>
              </a:rPr>
              <a:t>to </a:t>
            </a:r>
            <a:r>
              <a:rPr lang="en-US" altLang="en-US" sz="2400" b="1" dirty="0">
                <a:solidFill>
                  <a:srgbClr val="214F87"/>
                </a:solidFill>
              </a:rPr>
              <a:t>process information and to remember?</a:t>
            </a:r>
          </a:p>
        </p:txBody>
      </p:sp>
      <p:sp>
        <p:nvSpPr>
          <p:cNvPr id="9224" name="Text Box 8"/>
          <p:cNvSpPr txBox="1">
            <a:spLocks noChangeArrowheads="1"/>
          </p:cNvSpPr>
          <p:nvPr/>
        </p:nvSpPr>
        <p:spPr bwMode="auto">
          <a:xfrm>
            <a:off x="685800" y="4333875"/>
            <a:ext cx="1692275"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solidFill>
                  <a:schemeClr val="accent2"/>
                </a:solidFill>
              </a:rPr>
              <a:t>Rehearsal</a:t>
            </a:r>
          </a:p>
        </p:txBody>
      </p:sp>
      <p:sp>
        <p:nvSpPr>
          <p:cNvPr id="9225" name="Text Box 9"/>
          <p:cNvSpPr txBox="1">
            <a:spLocks noChangeArrowheads="1"/>
          </p:cNvSpPr>
          <p:nvPr/>
        </p:nvSpPr>
        <p:spPr bwMode="auto">
          <a:xfrm>
            <a:off x="3276600" y="4297555"/>
            <a:ext cx="1905000"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solidFill>
                  <a:schemeClr val="accent2"/>
                </a:solidFill>
              </a:rPr>
              <a:t>Elaboration</a:t>
            </a:r>
          </a:p>
        </p:txBody>
      </p:sp>
      <p:sp>
        <p:nvSpPr>
          <p:cNvPr id="9226" name="Text Box 10"/>
          <p:cNvSpPr txBox="1">
            <a:spLocks noChangeArrowheads="1"/>
          </p:cNvSpPr>
          <p:nvPr/>
        </p:nvSpPr>
        <p:spPr bwMode="auto">
          <a:xfrm>
            <a:off x="6019799" y="4286873"/>
            <a:ext cx="2530475" cy="4667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400" b="1" dirty="0">
                <a:solidFill>
                  <a:schemeClr val="accent2"/>
                </a:solidFill>
              </a:rPr>
              <a:t>Summarization</a:t>
            </a:r>
          </a:p>
        </p:txBody>
      </p:sp>
    </p:spTree>
    <p:extLst>
      <p:ext uri="{BB962C8B-B14F-4D97-AF65-F5344CB8AC3E}">
        <p14:creationId xmlns:p14="http://schemas.microsoft.com/office/powerpoint/2010/main" val="19636161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3" grpId="0" animBg="1"/>
      <p:bldP spid="9224" grpId="0" animBg="1"/>
      <p:bldP spid="9225" grpId="0" animBg="1"/>
      <p:bldP spid="9226"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8600" y="381000"/>
            <a:ext cx="8763000" cy="762000"/>
          </a:xfrm>
          <a:solidFill>
            <a:schemeClr val="bg1"/>
          </a:solidFill>
        </p:spPr>
        <p:txBody>
          <a:bodyPr>
            <a:normAutofit/>
          </a:bodyPr>
          <a:lstStyle/>
          <a:p>
            <a:pPr eaLnBrk="1" hangingPunct="1"/>
            <a:r>
              <a:rPr lang="en-US" altLang="en-US" sz="2400" b="1" i="1" dirty="0" smtClean="0"/>
              <a:t>Key findings from learning sciences research: (cont.)</a:t>
            </a:r>
          </a:p>
        </p:txBody>
      </p:sp>
      <p:sp>
        <p:nvSpPr>
          <p:cNvPr id="11267" name="Rectangle 3"/>
          <p:cNvSpPr>
            <a:spLocks noGrp="1" noChangeArrowheads="1"/>
          </p:cNvSpPr>
          <p:nvPr>
            <p:ph type="body" idx="1"/>
          </p:nvPr>
        </p:nvSpPr>
        <p:spPr>
          <a:xfrm>
            <a:off x="304800" y="1066800"/>
            <a:ext cx="8610600" cy="1981200"/>
          </a:xfrm>
          <a:solidFill>
            <a:schemeClr val="bg1"/>
          </a:solidFill>
        </p:spPr>
        <p:txBody>
          <a:bodyPr/>
          <a:lstStyle/>
          <a:p>
            <a:pPr eaLnBrk="1" hangingPunct="1">
              <a:spcBef>
                <a:spcPts val="0"/>
              </a:spcBef>
              <a:buFontTx/>
              <a:buNone/>
            </a:pPr>
            <a:r>
              <a:rPr lang="en-US" altLang="en-US" sz="2000" b="1" u="sng" dirty="0" smtClean="0">
                <a:solidFill>
                  <a:srgbClr val="CC3300"/>
                </a:solidFill>
              </a:rPr>
              <a:t>Finding #4</a:t>
            </a:r>
            <a:r>
              <a:rPr lang="en-US" altLang="en-US" sz="2000" b="1" dirty="0" smtClean="0">
                <a:solidFill>
                  <a:srgbClr val="CC3300"/>
                </a:solidFill>
              </a:rPr>
              <a:t>:</a:t>
            </a:r>
            <a:r>
              <a:rPr lang="en-US" altLang="en-US" sz="2000" dirty="0" smtClean="0"/>
              <a:t> </a:t>
            </a:r>
            <a:r>
              <a:rPr lang="en-US" altLang="en-US" sz="2000" b="1" dirty="0" smtClean="0">
                <a:solidFill>
                  <a:schemeClr val="accent2"/>
                </a:solidFill>
              </a:rPr>
              <a:t>The success of time-on-task in promoting TRANSFER depends on </a:t>
            </a:r>
            <a:r>
              <a:rPr lang="en-US" altLang="en-US" sz="2000" b="1" u="sng" dirty="0" smtClean="0">
                <a:solidFill>
                  <a:schemeClr val="accent2"/>
                </a:solidFill>
              </a:rPr>
              <a:t>how</a:t>
            </a:r>
            <a:r>
              <a:rPr lang="en-US" altLang="en-US" sz="2000" b="1" dirty="0" smtClean="0">
                <a:solidFill>
                  <a:schemeClr val="accent2"/>
                </a:solidFill>
              </a:rPr>
              <a:t> the time is used. Successful TRANSFER is promoted by tasks that provide opportunities for:</a:t>
            </a:r>
          </a:p>
          <a:p>
            <a:pPr eaLnBrk="1" hangingPunct="1">
              <a:spcBef>
                <a:spcPts val="0"/>
              </a:spcBef>
              <a:buFontTx/>
              <a:buNone/>
            </a:pPr>
            <a:r>
              <a:rPr lang="en-US" altLang="en-US" sz="2000" b="1" dirty="0" smtClean="0">
                <a:solidFill>
                  <a:schemeClr val="accent2"/>
                </a:solidFill>
              </a:rPr>
              <a:t>	(1) pattern recognition, </a:t>
            </a:r>
          </a:p>
          <a:p>
            <a:pPr eaLnBrk="1" hangingPunct="1">
              <a:spcBef>
                <a:spcPts val="0"/>
              </a:spcBef>
              <a:buFontTx/>
              <a:buNone/>
            </a:pPr>
            <a:r>
              <a:rPr lang="en-US" altLang="en-US" sz="2000" b="1" dirty="0" smtClean="0">
                <a:solidFill>
                  <a:schemeClr val="accent2"/>
                </a:solidFill>
              </a:rPr>
              <a:t>	(2) information processing, or </a:t>
            </a:r>
          </a:p>
          <a:p>
            <a:pPr eaLnBrk="1" hangingPunct="1">
              <a:spcBef>
                <a:spcPts val="0"/>
              </a:spcBef>
              <a:buFontTx/>
              <a:buNone/>
            </a:pPr>
            <a:r>
              <a:rPr lang="en-US" altLang="en-US" sz="2000" b="1" dirty="0" smtClean="0">
                <a:solidFill>
                  <a:schemeClr val="accent2"/>
                </a:solidFill>
              </a:rPr>
              <a:t>	(3) creation of relevant connections.   </a:t>
            </a:r>
          </a:p>
          <a:p>
            <a:pPr eaLnBrk="1" hangingPunct="1">
              <a:spcBef>
                <a:spcPts val="0"/>
              </a:spcBef>
              <a:buFontTx/>
              <a:buNone/>
            </a:pPr>
            <a:endParaRPr lang="en-US" altLang="en-US" sz="2000" b="1" dirty="0" smtClean="0">
              <a:solidFill>
                <a:schemeClr val="accent2"/>
              </a:solidFill>
            </a:endParaRPr>
          </a:p>
          <a:p>
            <a:pPr eaLnBrk="1" hangingPunct="1">
              <a:buFontTx/>
              <a:buNone/>
            </a:pPr>
            <a:endParaRPr lang="en-US" altLang="en-US" sz="2400" b="1" dirty="0" smtClean="0">
              <a:solidFill>
                <a:srgbClr val="000000"/>
              </a:solidFill>
            </a:endParaRPr>
          </a:p>
          <a:p>
            <a:pPr eaLnBrk="1" hangingPunct="1">
              <a:buFontTx/>
              <a:buNone/>
            </a:pPr>
            <a:endParaRPr lang="en-US" altLang="en-US" sz="2400" i="1" dirty="0" smtClean="0">
              <a:solidFill>
                <a:srgbClr val="000000"/>
              </a:solidFill>
            </a:endParaRPr>
          </a:p>
        </p:txBody>
      </p:sp>
      <p:sp>
        <p:nvSpPr>
          <p:cNvPr id="7" name="TextBox 6"/>
          <p:cNvSpPr txBox="1">
            <a:spLocks noChangeArrowheads="1"/>
          </p:cNvSpPr>
          <p:nvPr/>
        </p:nvSpPr>
        <p:spPr bwMode="auto">
          <a:xfrm>
            <a:off x="276670" y="3057525"/>
            <a:ext cx="84582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b="1" u="sng" dirty="0" smtClean="0">
                <a:solidFill>
                  <a:srgbClr val="CC3300"/>
                </a:solidFill>
                <a:latin typeface="+mj-lt"/>
              </a:rPr>
              <a:t>Finding </a:t>
            </a:r>
            <a:r>
              <a:rPr lang="en-US" altLang="en-US" sz="2000" b="1" u="sng" dirty="0">
                <a:solidFill>
                  <a:srgbClr val="CC3300"/>
                </a:solidFill>
                <a:latin typeface="+mj-lt"/>
              </a:rPr>
              <a:t>#5</a:t>
            </a:r>
            <a:r>
              <a:rPr lang="en-US" altLang="en-US" sz="2000" b="1" dirty="0">
                <a:solidFill>
                  <a:srgbClr val="CC3300"/>
                </a:solidFill>
                <a:latin typeface="+mj-lt"/>
              </a:rPr>
              <a:t>:</a:t>
            </a:r>
            <a:r>
              <a:rPr lang="en-US" altLang="en-US" sz="2000" dirty="0">
                <a:latin typeface="+mj-lt"/>
              </a:rPr>
              <a:t>  </a:t>
            </a:r>
            <a:r>
              <a:rPr lang="en-US" altLang="en-US" sz="2000" b="1" dirty="0">
                <a:solidFill>
                  <a:schemeClr val="accent2"/>
                </a:solidFill>
                <a:latin typeface="+mj-lt"/>
              </a:rPr>
              <a:t>Successful TRANSFER is also affected by the </a:t>
            </a:r>
            <a:r>
              <a:rPr lang="en-US" altLang="en-US" sz="2000" b="1" dirty="0" smtClean="0">
                <a:solidFill>
                  <a:schemeClr val="accent2"/>
                </a:solidFill>
                <a:latin typeface="+mj-lt"/>
              </a:rPr>
              <a:t>use </a:t>
            </a:r>
            <a:r>
              <a:rPr lang="en-US" altLang="en-US" sz="2000" b="1" dirty="0">
                <a:solidFill>
                  <a:schemeClr val="accent2"/>
                </a:solidFill>
                <a:latin typeface="+mj-lt"/>
              </a:rPr>
              <a:t>of learning strategies compatible with the </a:t>
            </a:r>
            <a:r>
              <a:rPr lang="en-US" altLang="en-US" sz="2000" b="1" dirty="0" smtClean="0">
                <a:solidFill>
                  <a:schemeClr val="accent2"/>
                </a:solidFill>
                <a:latin typeface="+mj-lt"/>
              </a:rPr>
              <a:t>practice of </a:t>
            </a:r>
            <a:r>
              <a:rPr lang="en-US" altLang="en-US" sz="2000" b="1" u="sng" dirty="0">
                <a:solidFill>
                  <a:schemeClr val="accent2"/>
                </a:solidFill>
                <a:latin typeface="+mj-lt"/>
              </a:rPr>
              <a:t>metacognition.</a:t>
            </a:r>
            <a:r>
              <a:rPr lang="en-US" altLang="en-US" sz="2000" b="1" dirty="0">
                <a:solidFill>
                  <a:schemeClr val="accent2"/>
                </a:solidFill>
                <a:latin typeface="+mj-lt"/>
              </a:rPr>
              <a:t>  These strategies include:</a:t>
            </a:r>
            <a:r>
              <a:rPr lang="en-US" altLang="en-US" sz="2000" dirty="0">
                <a:latin typeface="+mj-lt"/>
              </a:rPr>
              <a:t>  </a:t>
            </a:r>
          </a:p>
        </p:txBody>
      </p:sp>
      <p:sp>
        <p:nvSpPr>
          <p:cNvPr id="8" name="Rectangle 3"/>
          <p:cNvSpPr txBox="1">
            <a:spLocks noChangeArrowheads="1"/>
          </p:cNvSpPr>
          <p:nvPr/>
        </p:nvSpPr>
        <p:spPr>
          <a:xfrm>
            <a:off x="381000" y="4073188"/>
            <a:ext cx="8763000" cy="1981200"/>
          </a:xfrm>
          <a:prstGeom prst="rect">
            <a:avLst/>
          </a:prstGeom>
          <a:solidFill>
            <a:schemeClr val="bg1"/>
          </a:solidFill>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ts val="0"/>
              </a:spcBef>
            </a:pPr>
            <a:r>
              <a:rPr lang="en-US" altLang="en-US" sz="2000" b="1" i="1" dirty="0" smtClean="0">
                <a:solidFill>
                  <a:srgbClr val="193D69"/>
                </a:solidFill>
              </a:rPr>
              <a:t>deliberate practice</a:t>
            </a:r>
            <a:r>
              <a:rPr lang="en-US" altLang="en-US" sz="2000" i="1" dirty="0" smtClean="0">
                <a:solidFill>
                  <a:srgbClr val="193D69"/>
                </a:solidFill>
              </a:rPr>
              <a:t> </a:t>
            </a:r>
          </a:p>
          <a:p>
            <a:pPr>
              <a:spcBef>
                <a:spcPts val="0"/>
              </a:spcBef>
            </a:pPr>
            <a:r>
              <a:rPr lang="en-US" altLang="en-US" sz="2000" b="1" i="1" dirty="0" smtClean="0">
                <a:solidFill>
                  <a:srgbClr val="193D69"/>
                </a:solidFill>
              </a:rPr>
              <a:t>identification of the implications of learning</a:t>
            </a:r>
            <a:r>
              <a:rPr lang="en-US" altLang="en-US" sz="2000" i="1" dirty="0" smtClean="0">
                <a:solidFill>
                  <a:srgbClr val="193D69"/>
                </a:solidFill>
              </a:rPr>
              <a:t> </a:t>
            </a:r>
            <a:endParaRPr lang="en-US" altLang="en-US" sz="2000" b="1" dirty="0" smtClean="0">
              <a:solidFill>
                <a:srgbClr val="193D69"/>
              </a:solidFill>
            </a:endParaRPr>
          </a:p>
          <a:p>
            <a:pPr>
              <a:spcBef>
                <a:spcPts val="0"/>
              </a:spcBef>
            </a:pPr>
            <a:r>
              <a:rPr lang="en-US" altLang="en-US" sz="2000" b="1" i="1" dirty="0" smtClean="0">
                <a:solidFill>
                  <a:srgbClr val="193D69"/>
                </a:solidFill>
              </a:rPr>
              <a:t>contrasting cases</a:t>
            </a:r>
            <a:r>
              <a:rPr lang="en-US" altLang="en-US" sz="2000" i="1" dirty="0" smtClean="0">
                <a:solidFill>
                  <a:srgbClr val="193D69"/>
                </a:solidFill>
              </a:rPr>
              <a:t> </a:t>
            </a:r>
          </a:p>
          <a:p>
            <a:pPr lvl="1">
              <a:spcBef>
                <a:spcPts val="0"/>
              </a:spcBef>
              <a:buFontTx/>
              <a:buNone/>
            </a:pPr>
            <a:r>
              <a:rPr lang="en-US" altLang="en-US" sz="2000" b="1" u="sng" dirty="0" smtClean="0">
                <a:solidFill>
                  <a:schemeClr val="accent2"/>
                </a:solidFill>
              </a:rPr>
              <a:t>Examples</a:t>
            </a:r>
            <a:r>
              <a:rPr lang="en-US" altLang="en-US" sz="2000" b="1" dirty="0" smtClean="0">
                <a:solidFill>
                  <a:schemeClr val="accent2"/>
                </a:solidFill>
              </a:rPr>
              <a:t>:  </a:t>
            </a:r>
          </a:p>
          <a:p>
            <a:pPr lvl="1">
              <a:spcBef>
                <a:spcPts val="0"/>
              </a:spcBef>
              <a:buFontTx/>
              <a:buNone/>
            </a:pPr>
            <a:r>
              <a:rPr lang="en-US" altLang="en-US" sz="2000" b="1" dirty="0" smtClean="0">
                <a:solidFill>
                  <a:schemeClr val="accent2"/>
                </a:solidFill>
              </a:rPr>
              <a:t>linear vs. nonlinear functions</a:t>
            </a:r>
          </a:p>
          <a:p>
            <a:pPr lvl="1">
              <a:spcBef>
                <a:spcPts val="0"/>
              </a:spcBef>
              <a:buFontTx/>
              <a:buNone/>
            </a:pPr>
            <a:r>
              <a:rPr lang="en-US" altLang="en-US" sz="2000" b="1" dirty="0" smtClean="0">
                <a:solidFill>
                  <a:schemeClr val="accent2"/>
                </a:solidFill>
              </a:rPr>
              <a:t>chemical vs. physical changes in matter</a:t>
            </a:r>
            <a:endParaRPr lang="en-US" altLang="en-US" sz="2000" dirty="0" smtClean="0"/>
          </a:p>
        </p:txBody>
      </p:sp>
      <p:sp>
        <p:nvSpPr>
          <p:cNvPr id="3" name="TextBox 2"/>
          <p:cNvSpPr txBox="1"/>
          <p:nvPr/>
        </p:nvSpPr>
        <p:spPr>
          <a:xfrm>
            <a:off x="5957131" y="4073188"/>
            <a:ext cx="2791270" cy="1938992"/>
          </a:xfrm>
          <a:prstGeom prst="rect">
            <a:avLst/>
          </a:prstGeom>
          <a:solidFill>
            <a:srgbClr val="193D69"/>
          </a:solidFill>
        </p:spPr>
        <p:txBody>
          <a:bodyPr wrap="square" rtlCol="0">
            <a:spAutoFit/>
          </a:bodyPr>
          <a:lstStyle/>
          <a:p>
            <a:pPr algn="ctr"/>
            <a:r>
              <a:rPr lang="en-US" sz="2400" dirty="0" smtClean="0">
                <a:solidFill>
                  <a:schemeClr val="bg1"/>
                </a:solidFill>
              </a:rPr>
              <a:t>Can you think of some </a:t>
            </a:r>
            <a:r>
              <a:rPr lang="en-US" sz="2400" u="sng" dirty="0" smtClean="0">
                <a:solidFill>
                  <a:schemeClr val="bg1"/>
                </a:solidFill>
              </a:rPr>
              <a:t>implications</a:t>
            </a:r>
            <a:r>
              <a:rPr lang="en-US" sz="2400" dirty="0" smtClean="0">
                <a:solidFill>
                  <a:schemeClr val="bg1"/>
                </a:solidFill>
              </a:rPr>
              <a:t> of findings #4 and #5 for your work with kids in schools?</a:t>
            </a:r>
            <a:endParaRPr lang="en-US" sz="2400" dirty="0">
              <a:solidFill>
                <a:schemeClr val="bg1"/>
              </a:solidFill>
            </a:endParaRPr>
          </a:p>
        </p:txBody>
      </p:sp>
    </p:spTree>
    <p:extLst>
      <p:ext uri="{BB962C8B-B14F-4D97-AF65-F5344CB8AC3E}">
        <p14:creationId xmlns:p14="http://schemas.microsoft.com/office/powerpoint/2010/main" val="27737397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26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267">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267">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267">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
                                            <p:txEl>
                                              <p:pRg st="2" end="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xEl>
                                              <p:pRg st="3" end="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uiExpand="1" build="p" animBg="1"/>
      <p:bldP spid="7" grpId="0"/>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5122" name="Picture 4" descr="MPj0399539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304800"/>
            <a:ext cx="3048000"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5" descr="MPj0399885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53000" y="3429000"/>
            <a:ext cx="3559175"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Text Box 6"/>
          <p:cNvSpPr txBox="1">
            <a:spLocks noChangeArrowheads="1"/>
          </p:cNvSpPr>
          <p:nvPr/>
        </p:nvSpPr>
        <p:spPr bwMode="auto">
          <a:xfrm rot="1232038">
            <a:off x="4227513" y="1684338"/>
            <a:ext cx="4495800" cy="588962"/>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r>
              <a:rPr lang="en-US" altLang="en-US" sz="3200" b="1">
                <a:solidFill>
                  <a:srgbClr val="0000CC"/>
                </a:solidFill>
              </a:rPr>
              <a:t>Why study expertise?</a:t>
            </a:r>
            <a:endParaRPr lang="en-US" altLang="en-US" b="1">
              <a:solidFill>
                <a:srgbClr val="0000CC"/>
              </a:solidFill>
            </a:endParaRPr>
          </a:p>
        </p:txBody>
      </p:sp>
      <p:sp>
        <p:nvSpPr>
          <p:cNvPr id="5125" name="Text Box 7"/>
          <p:cNvSpPr txBox="1">
            <a:spLocks noChangeArrowheads="1"/>
          </p:cNvSpPr>
          <p:nvPr/>
        </p:nvSpPr>
        <p:spPr bwMode="auto">
          <a:xfrm>
            <a:off x="457200" y="3276600"/>
            <a:ext cx="4038600" cy="2554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altLang="en-US" sz="3200" b="1" dirty="0">
                <a:solidFill>
                  <a:srgbClr val="CC3300"/>
                </a:solidFill>
              </a:rPr>
              <a:t>Studying examples    of expertise </a:t>
            </a:r>
          </a:p>
          <a:p>
            <a:pPr algn="ctr" eaLnBrk="1" hangingPunct="1"/>
            <a:r>
              <a:rPr lang="en-US" altLang="en-US" sz="3200" b="1" dirty="0">
                <a:solidFill>
                  <a:srgbClr val="CC3300"/>
                </a:solidFill>
              </a:rPr>
              <a:t>shows us what successful learning looks like.</a:t>
            </a:r>
            <a:r>
              <a:rPr lang="en-US" altLang="en-US" sz="3200" dirty="0"/>
              <a:t>   </a:t>
            </a:r>
          </a:p>
        </p:txBody>
      </p:sp>
    </p:spTree>
    <p:extLst>
      <p:ext uri="{BB962C8B-B14F-4D97-AF65-F5344CB8AC3E}">
        <p14:creationId xmlns:p14="http://schemas.microsoft.com/office/powerpoint/2010/main" val="214090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6146" name="Picture 5" descr="MPj03998790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533400"/>
            <a:ext cx="2081213"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6"/>
          <p:cNvSpPr txBox="1">
            <a:spLocks noChangeArrowheads="1"/>
          </p:cNvSpPr>
          <p:nvPr/>
        </p:nvSpPr>
        <p:spPr bwMode="auto">
          <a:xfrm>
            <a:off x="457200" y="4114800"/>
            <a:ext cx="8458200"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altLang="en-US" b="1" dirty="0">
                <a:solidFill>
                  <a:srgbClr val="CC3300"/>
                </a:solidFill>
              </a:rPr>
              <a:t>Studying how experts’ knowledge is organized informs our thinking about how to </a:t>
            </a:r>
            <a:r>
              <a:rPr lang="en-US" altLang="en-US" b="1" dirty="0" smtClean="0">
                <a:solidFill>
                  <a:srgbClr val="CC3300"/>
                </a:solidFill>
              </a:rPr>
              <a:t>help </a:t>
            </a:r>
            <a:r>
              <a:rPr lang="en-US" altLang="en-US" b="1" dirty="0">
                <a:solidFill>
                  <a:srgbClr val="CC3300"/>
                </a:solidFill>
              </a:rPr>
              <a:t>our students </a:t>
            </a:r>
            <a:r>
              <a:rPr lang="en-US" altLang="en-US" b="1" dirty="0" smtClean="0">
                <a:solidFill>
                  <a:srgbClr val="CC3300"/>
                </a:solidFill>
              </a:rPr>
              <a:t>gain </a:t>
            </a:r>
            <a:r>
              <a:rPr lang="en-US" altLang="en-US" b="1" dirty="0">
                <a:solidFill>
                  <a:srgbClr val="CC3300"/>
                </a:solidFill>
              </a:rPr>
              <a:t>more </a:t>
            </a:r>
            <a:r>
              <a:rPr lang="en-US" altLang="en-US" b="1" i="1" dirty="0">
                <a:solidFill>
                  <a:srgbClr val="CC3300"/>
                </a:solidFill>
              </a:rPr>
              <a:t>expert-like</a:t>
            </a:r>
            <a:r>
              <a:rPr lang="en-US" altLang="en-US" b="1" dirty="0">
                <a:solidFill>
                  <a:srgbClr val="CC3300"/>
                </a:solidFill>
              </a:rPr>
              <a:t> understandings of science and mathematical concepts.</a:t>
            </a:r>
          </a:p>
        </p:txBody>
      </p:sp>
      <p:sp>
        <p:nvSpPr>
          <p:cNvPr id="6148" name="Text Box 7"/>
          <p:cNvSpPr txBox="1">
            <a:spLocks noChangeArrowheads="1"/>
          </p:cNvSpPr>
          <p:nvPr/>
        </p:nvSpPr>
        <p:spPr bwMode="auto">
          <a:xfrm rot="-919759">
            <a:off x="533400" y="1524000"/>
            <a:ext cx="4486275" cy="1200150"/>
          </a:xfrm>
          <a:prstGeom prst="rect">
            <a:avLst/>
          </a:prstGeom>
          <a:noFill/>
          <a:ln w="9525">
            <a:solidFill>
              <a:srgbClr val="0000CC"/>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altLang="en-US" sz="3600" b="1">
                <a:solidFill>
                  <a:srgbClr val="0000CC"/>
                </a:solidFill>
              </a:rPr>
              <a:t>Why study </a:t>
            </a:r>
          </a:p>
          <a:p>
            <a:pPr algn="ctr" eaLnBrk="1" hangingPunct="1"/>
            <a:r>
              <a:rPr lang="en-US" altLang="en-US" sz="3600" b="1">
                <a:solidFill>
                  <a:srgbClr val="0000CC"/>
                </a:solidFill>
              </a:rPr>
              <a:t>expertise?</a:t>
            </a:r>
          </a:p>
        </p:txBody>
      </p:sp>
    </p:spTree>
    <p:extLst>
      <p:ext uri="{BB962C8B-B14F-4D97-AF65-F5344CB8AC3E}">
        <p14:creationId xmlns:p14="http://schemas.microsoft.com/office/powerpoint/2010/main" val="16415697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4638"/>
            <a:ext cx="8382000" cy="1143000"/>
          </a:xfrm>
        </p:spPr>
        <p:txBody>
          <a:bodyPr>
            <a:normAutofit/>
          </a:bodyPr>
          <a:lstStyle/>
          <a:p>
            <a:pPr eaLnBrk="1" hangingPunct="1"/>
            <a:r>
              <a:rPr lang="en-US" altLang="en-US" sz="2800" b="1" dirty="0" smtClean="0"/>
              <a:t>Key findings from learning sciences research:  </a:t>
            </a:r>
            <a:r>
              <a:rPr lang="en-US" altLang="en-US" sz="2800" b="1" i="1" dirty="0" smtClean="0"/>
              <a:t>expertise</a:t>
            </a:r>
          </a:p>
        </p:txBody>
      </p:sp>
      <p:sp>
        <p:nvSpPr>
          <p:cNvPr id="10243" name="Rectangle 3"/>
          <p:cNvSpPr>
            <a:spLocks noGrp="1" noChangeArrowheads="1"/>
          </p:cNvSpPr>
          <p:nvPr>
            <p:ph type="body" sz="half" idx="1"/>
          </p:nvPr>
        </p:nvSpPr>
        <p:spPr>
          <a:xfrm>
            <a:off x="762000" y="3124200"/>
            <a:ext cx="5257800" cy="2057400"/>
          </a:xfrm>
          <a:ln>
            <a:solidFill>
              <a:srgbClr val="0066FF"/>
            </a:solidFill>
            <a:miter lim="800000"/>
            <a:headEnd/>
            <a:tailEnd/>
          </a:ln>
        </p:spPr>
        <p:txBody>
          <a:bodyPr/>
          <a:lstStyle/>
          <a:p>
            <a:pPr eaLnBrk="1" hangingPunct="1">
              <a:lnSpc>
                <a:spcPct val="90000"/>
              </a:lnSpc>
              <a:buFontTx/>
              <a:buNone/>
            </a:pPr>
            <a:r>
              <a:rPr lang="en-US" altLang="en-US" sz="2800" b="1" dirty="0" smtClean="0">
                <a:solidFill>
                  <a:srgbClr val="CC3300"/>
                </a:solidFill>
              </a:rPr>
              <a:t>Question:  </a:t>
            </a:r>
            <a:r>
              <a:rPr lang="en-US" altLang="en-US" sz="2800" b="1" dirty="0" smtClean="0">
                <a:solidFill>
                  <a:srgbClr val="0000CC"/>
                </a:solidFill>
              </a:rPr>
              <a:t>Your bike breaks down on a recent ride.  The gears seem to have stopped working.  You decide to fix it yourself.  What do you do first?</a:t>
            </a:r>
          </a:p>
          <a:p>
            <a:pPr eaLnBrk="1" hangingPunct="1">
              <a:lnSpc>
                <a:spcPct val="90000"/>
              </a:lnSpc>
              <a:buFontTx/>
              <a:buNone/>
            </a:pPr>
            <a:endParaRPr lang="en-US" altLang="en-US" sz="2800" b="1" dirty="0" smtClean="0">
              <a:solidFill>
                <a:srgbClr val="0066FF"/>
              </a:solidFill>
            </a:endParaRPr>
          </a:p>
          <a:p>
            <a:pPr eaLnBrk="1" hangingPunct="1">
              <a:lnSpc>
                <a:spcPct val="90000"/>
              </a:lnSpc>
              <a:buFontTx/>
              <a:buNone/>
            </a:pPr>
            <a:endParaRPr lang="en-US" altLang="en-US" sz="2800" b="1" dirty="0" smtClean="0">
              <a:solidFill>
                <a:srgbClr val="0066FF"/>
              </a:solidFill>
            </a:endParaRPr>
          </a:p>
        </p:txBody>
      </p:sp>
      <p:pic>
        <p:nvPicPr>
          <p:cNvPr id="7172" name="Picture 4" descr="MPj03995370000[1]"/>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6324600" y="2819400"/>
            <a:ext cx="2081213" cy="3121025"/>
          </a:xfrm>
          <a:noFill/>
        </p:spPr>
      </p:pic>
      <p:sp>
        <p:nvSpPr>
          <p:cNvPr id="7173" name="Text Box 6"/>
          <p:cNvSpPr txBox="1">
            <a:spLocks noChangeArrowheads="1"/>
          </p:cNvSpPr>
          <p:nvPr/>
        </p:nvSpPr>
        <p:spPr bwMode="auto">
          <a:xfrm>
            <a:off x="533400" y="1752600"/>
            <a:ext cx="7848600"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r>
              <a:rPr lang="en-US" altLang="en-US" b="1" dirty="0" smtClean="0">
                <a:solidFill>
                  <a:srgbClr val="0000CC"/>
                </a:solidFill>
              </a:rPr>
              <a:t>On </a:t>
            </a:r>
            <a:r>
              <a:rPr lang="en-US" altLang="en-US" b="1" dirty="0">
                <a:solidFill>
                  <a:srgbClr val="0000CC"/>
                </a:solidFill>
              </a:rPr>
              <a:t>experts and problem-solving. . .</a:t>
            </a:r>
          </a:p>
          <a:p>
            <a:pPr eaLnBrk="1" hangingPunct="1"/>
            <a:endParaRPr lang="en-US" altLang="en-US" dirty="0"/>
          </a:p>
        </p:txBody>
      </p:sp>
    </p:spTree>
    <p:extLst>
      <p:ext uri="{BB962C8B-B14F-4D97-AF65-F5344CB8AC3E}">
        <p14:creationId xmlns:p14="http://schemas.microsoft.com/office/powerpoint/2010/main" val="24325888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43">
                                            <p:bg/>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4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a:xfrm>
            <a:off x="304800" y="533400"/>
            <a:ext cx="4572000" cy="4800600"/>
          </a:xfrm>
          <a:ln w="28575">
            <a:solidFill>
              <a:srgbClr val="214F87"/>
            </a:solidFill>
          </a:ln>
        </p:spPr>
        <p:txBody>
          <a:bodyPr>
            <a:normAutofit lnSpcReduction="10000"/>
          </a:bodyPr>
          <a:lstStyle/>
          <a:p>
            <a:pPr eaLnBrk="1" hangingPunct="1">
              <a:buFontTx/>
              <a:buNone/>
            </a:pPr>
            <a:r>
              <a:rPr lang="en-US" altLang="en-US" b="1" dirty="0" smtClean="0">
                <a:solidFill>
                  <a:srgbClr val="CC3300"/>
                </a:solidFill>
              </a:rPr>
              <a:t>Finding #6:</a:t>
            </a:r>
            <a:r>
              <a:rPr lang="en-US" altLang="en-US" dirty="0" smtClean="0"/>
              <a:t>  </a:t>
            </a:r>
            <a:r>
              <a:rPr lang="en-US" altLang="en-US" b="1" dirty="0" smtClean="0">
                <a:solidFill>
                  <a:srgbClr val="193D69"/>
                </a:solidFill>
              </a:rPr>
              <a:t>“Because of their ability to see patterns of meaningful information, experts begin problem solving at ‘a higher place’.”  Experts’ recognition of patterns appears to </a:t>
            </a:r>
            <a:r>
              <a:rPr lang="en-US" altLang="en-US" b="1" i="1" dirty="0" smtClean="0">
                <a:solidFill>
                  <a:srgbClr val="193D69"/>
                </a:solidFill>
              </a:rPr>
              <a:t>trigger access</a:t>
            </a:r>
            <a:r>
              <a:rPr lang="en-US" altLang="en-US" b="1" dirty="0" smtClean="0">
                <a:solidFill>
                  <a:srgbClr val="193D69"/>
                </a:solidFill>
              </a:rPr>
              <a:t> to relevant knowledge.</a:t>
            </a:r>
          </a:p>
          <a:p>
            <a:pPr eaLnBrk="1" hangingPunct="1"/>
            <a:endParaRPr lang="en-US" altLang="en-US" dirty="0" smtClean="0">
              <a:solidFill>
                <a:srgbClr val="339933"/>
              </a:solidFill>
            </a:endParaRPr>
          </a:p>
        </p:txBody>
      </p:sp>
      <p:pic>
        <p:nvPicPr>
          <p:cNvPr id="5" name="Picture 4" descr="MPj0289307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52402" y="838200"/>
            <a:ext cx="1676400" cy="2181527"/>
          </a:xfrm>
          <a:prstGeom prst="rect">
            <a:avLst/>
          </a:prstGeom>
          <a:noFill/>
          <a:ln w="127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5" descr="MPj0316830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48400" y="2362200"/>
            <a:ext cx="1606062" cy="24384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MPj03413970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7000" y="4648200"/>
            <a:ext cx="2286000" cy="163053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260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228600" y="152400"/>
            <a:ext cx="8686800" cy="1828800"/>
          </a:xfrm>
        </p:spPr>
        <p:txBody>
          <a:bodyPr/>
          <a:lstStyle/>
          <a:p>
            <a:pPr algn="l" eaLnBrk="1" hangingPunct="1">
              <a:spcBef>
                <a:spcPts val="600"/>
              </a:spcBef>
            </a:pPr>
            <a:r>
              <a:rPr lang="en-US" altLang="en-US" sz="2800" b="1" dirty="0" smtClean="0">
                <a:solidFill>
                  <a:srgbClr val="CC3300"/>
                </a:solidFill>
              </a:rPr>
              <a:t>Finding #7:</a:t>
            </a:r>
            <a:r>
              <a:rPr lang="en-US" altLang="en-US" sz="2800" b="1" dirty="0" smtClean="0"/>
              <a:t>  </a:t>
            </a:r>
            <a:r>
              <a:rPr lang="en-US" altLang="en-US" sz="2800" b="1" dirty="0" smtClean="0">
                <a:solidFill>
                  <a:srgbClr val="0000CC"/>
                </a:solidFill>
              </a:rPr>
              <a:t>Experts’ knowledge is organized into “big ideas” that allow experts to see and retrieve sets of appropriate information rather than isolated facts.</a:t>
            </a:r>
            <a:r>
              <a:rPr lang="en-US" altLang="en-US" sz="2400" b="1" dirty="0" smtClean="0">
                <a:solidFill>
                  <a:srgbClr val="0000CC"/>
                </a:solidFill>
              </a:rPr>
              <a:t>   </a:t>
            </a:r>
          </a:p>
        </p:txBody>
      </p:sp>
      <p:sp>
        <p:nvSpPr>
          <p:cNvPr id="20483" name="Rectangle 3"/>
          <p:cNvSpPr>
            <a:spLocks noGrp="1" noChangeArrowheads="1"/>
          </p:cNvSpPr>
          <p:nvPr>
            <p:ph type="body" sz="half" idx="2"/>
          </p:nvPr>
        </p:nvSpPr>
        <p:spPr>
          <a:xfrm>
            <a:off x="5410200" y="3505200"/>
            <a:ext cx="2895600" cy="1828800"/>
          </a:xfrm>
          <a:ln w="57150">
            <a:solidFill>
              <a:schemeClr val="tx1"/>
            </a:solidFill>
            <a:miter lim="800000"/>
            <a:headEnd/>
            <a:tailEnd/>
          </a:ln>
        </p:spPr>
        <p:txBody>
          <a:bodyPr>
            <a:noAutofit/>
          </a:bodyPr>
          <a:lstStyle/>
          <a:p>
            <a:pPr eaLnBrk="1" hangingPunct="1">
              <a:buFontTx/>
              <a:buNone/>
            </a:pPr>
            <a:r>
              <a:rPr lang="en-US" altLang="en-US" b="1" dirty="0" smtClean="0"/>
              <a:t>Examples from studies of learning?</a:t>
            </a:r>
          </a:p>
        </p:txBody>
      </p:sp>
      <p:pic>
        <p:nvPicPr>
          <p:cNvPr id="12292" name="Picture 4" descr="bs00559_"/>
          <p:cNvPicPr>
            <a:picLocks noGrp="1" noChangeAspect="1" noChangeArrowheads="1"/>
          </p:cNvPicPr>
          <p:nvPr>
            <p:ph type="clipArt" sz="half" idx="1"/>
          </p:nvPr>
        </p:nvPicPr>
        <p:blipFill>
          <a:blip r:embed="rId3" cstate="print">
            <a:extLst>
              <a:ext uri="{28A0092B-C50C-407E-A947-70E740481C1C}">
                <a14:useLocalDpi xmlns:a14="http://schemas.microsoft.com/office/drawing/2010/main" val="0"/>
              </a:ext>
            </a:extLst>
          </a:blip>
          <a:srcRect/>
          <a:stretch>
            <a:fillRect/>
          </a:stretch>
        </p:blipFill>
        <p:spPr>
          <a:xfrm>
            <a:off x="1066800" y="2133600"/>
            <a:ext cx="3135313" cy="2438400"/>
          </a:xfrm>
        </p:spPr>
      </p:pic>
    </p:spTree>
    <p:extLst>
      <p:ext uri="{BB962C8B-B14F-4D97-AF65-F5344CB8AC3E}">
        <p14:creationId xmlns:p14="http://schemas.microsoft.com/office/powerpoint/2010/main" val="42463767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04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App_01a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5450" y="0"/>
            <a:ext cx="57531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91883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4"/>
          <p:cNvSpPr>
            <a:spLocks noChangeArrowheads="1"/>
          </p:cNvSpPr>
          <p:nvPr/>
        </p:nvSpPr>
        <p:spPr bwMode="auto">
          <a:xfrm>
            <a:off x="152400" y="0"/>
            <a:ext cx="8839200" cy="7691438"/>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txBody>
          <a:bodyPr anchor="ctr">
            <a:spAutoFit/>
          </a:bodyPr>
          <a:lstStyle>
            <a:lvl1pPr eaLnBrk="0" hangingPunct="0">
              <a:defRPr sz="2800">
                <a:solidFill>
                  <a:schemeClr val="tx1"/>
                </a:solidFill>
                <a:latin typeface="Arial" charset="0"/>
              </a:defRPr>
            </a:lvl1pPr>
            <a:lvl2pPr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algn="ctr" eaLnBrk="1" hangingPunct="1"/>
            <a:r>
              <a:rPr lang="en-US" altLang="en-US" sz="2000" b="1" dirty="0" smtClean="0"/>
              <a:t>Understanding </a:t>
            </a:r>
            <a:r>
              <a:rPr lang="en-US" altLang="en-US" sz="2000" b="1" dirty="0"/>
              <a:t>and Problem Solving</a:t>
            </a:r>
            <a:r>
              <a:rPr lang="en-US" altLang="en-US" sz="2000" dirty="0"/>
              <a:t> </a:t>
            </a:r>
          </a:p>
          <a:p>
            <a:pPr eaLnBrk="1" hangingPunct="1"/>
            <a:r>
              <a:rPr lang="en-US" altLang="en-US" sz="2000" dirty="0"/>
              <a:t>In mathematics, experts are more likely than novices to first try to understand problems, rather than simply attempt to plug numbers into formulas. Experts and students in one study (Paige and Simon, 1966) were asked to solve algebra word problems, such as: </a:t>
            </a:r>
          </a:p>
          <a:p>
            <a:pPr lvl="1" eaLnBrk="1" hangingPunct="1"/>
            <a:r>
              <a:rPr lang="en-US" altLang="en-US" sz="2000" dirty="0">
                <a:solidFill>
                  <a:schemeClr val="accent2"/>
                </a:solidFill>
              </a:rPr>
              <a:t>A board was sawed into two pieces. One piece was two-thirds as long as the whole board and was exceeded in length by the second piece by four feet. How long was the board before it was cut?</a:t>
            </a:r>
            <a:r>
              <a:rPr lang="en-US" altLang="en-US" sz="2000" dirty="0"/>
              <a:t> </a:t>
            </a:r>
          </a:p>
          <a:p>
            <a:pPr eaLnBrk="1" hangingPunct="1"/>
            <a:r>
              <a:rPr lang="en-US" altLang="en-US" sz="2000" dirty="0"/>
              <a:t>The experts quickly realize that the problem as stated is logically impossible. Although some students also come to this realization, others simply apply equations, which results in the answer of a negative length. </a:t>
            </a:r>
          </a:p>
          <a:p>
            <a:pPr eaLnBrk="1" hangingPunct="1"/>
            <a:r>
              <a:rPr lang="en-US" altLang="en-US" sz="2000" dirty="0"/>
              <a:t>     A similar example comes from a study of adults and children (</a:t>
            </a:r>
            <a:r>
              <a:rPr lang="en-US" altLang="en-US" sz="2000" dirty="0" err="1"/>
              <a:t>Reusser</a:t>
            </a:r>
            <a:r>
              <a:rPr lang="en-US" altLang="en-US" sz="2000" dirty="0"/>
              <a:t>, 1993), who were asked: </a:t>
            </a:r>
          </a:p>
          <a:p>
            <a:pPr eaLnBrk="1" hangingPunct="1"/>
            <a:r>
              <a:rPr lang="en-US" altLang="en-US" sz="2000" dirty="0"/>
              <a:t>	</a:t>
            </a:r>
            <a:r>
              <a:rPr lang="en-US" altLang="en-US" sz="2000" dirty="0">
                <a:solidFill>
                  <a:srgbClr val="CC3300"/>
                </a:solidFill>
              </a:rPr>
              <a:t>There are 26 sheep and 10 goats on a ship. How old is the captain? </a:t>
            </a:r>
          </a:p>
          <a:p>
            <a:pPr eaLnBrk="1" hangingPunct="1"/>
            <a:r>
              <a:rPr lang="en-US" altLang="en-US" sz="2000" dirty="0"/>
              <a:t>     Most adults have enough expertise to realize that this problem is unsolvable, but many school children didn't realize this at all. More than three-quarters of the children in one study attempted to provide a numerical answer to the problems. They asked themselves whether to add, subtract, multiply, or divide, rather than whether the problem made sense. As one fifth-grade child explained, after giving the answer of 36: "Well, you need to add or subtract or multiply in problems like this, and this one seemed to work best if I add" (</a:t>
            </a:r>
            <a:r>
              <a:rPr lang="en-US" altLang="en-US" sz="2000" dirty="0" err="1"/>
              <a:t>Bransford</a:t>
            </a:r>
            <a:r>
              <a:rPr lang="en-US" altLang="en-US" sz="2000" dirty="0"/>
              <a:t> and Stein, 1993:196). </a:t>
            </a:r>
            <a:br>
              <a:rPr lang="en-US" altLang="en-US" sz="2000" dirty="0"/>
            </a:br>
            <a:r>
              <a:rPr lang="en-US" altLang="en-US" sz="2000" dirty="0"/>
              <a:t/>
            </a:r>
            <a:br>
              <a:rPr lang="en-US" altLang="en-US" sz="2000" dirty="0"/>
            </a:br>
            <a:endParaRPr lang="en-US" altLang="en-US" sz="2000" dirty="0"/>
          </a:p>
          <a:p>
            <a:pPr algn="ctr"/>
            <a:endParaRPr lang="en-US" altLang="en-US" sz="1800" dirty="0"/>
          </a:p>
        </p:txBody>
      </p:sp>
    </p:spTree>
    <p:extLst>
      <p:ext uri="{BB962C8B-B14F-4D97-AF65-F5344CB8AC3E}">
        <p14:creationId xmlns:p14="http://schemas.microsoft.com/office/powerpoint/2010/main" val="9643090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ChangeArrowheads="1"/>
          </p:cNvSpPr>
          <p:nvPr/>
        </p:nvSpPr>
        <p:spPr bwMode="auto">
          <a:xfrm>
            <a:off x="-1855788" y="835025"/>
            <a:ext cx="18415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r>
              <a:rPr lang="en-US" altLang="en-US" sz="1800"/>
              <a:t/>
            </a:r>
            <a:br>
              <a:rPr lang="en-US" altLang="en-US" sz="1800"/>
            </a:br>
            <a:endParaRPr lang="en-US" altLang="en-US" sz="1800"/>
          </a:p>
          <a:p>
            <a:endParaRPr lang="en-US" altLang="en-US" sz="1800"/>
          </a:p>
        </p:txBody>
      </p:sp>
      <p:sp>
        <p:nvSpPr>
          <p:cNvPr id="14339" name="Rectangle 7"/>
          <p:cNvSpPr>
            <a:spLocks noChangeArrowheads="1"/>
          </p:cNvSpPr>
          <p:nvPr/>
        </p:nvSpPr>
        <p:spPr bwMode="auto">
          <a:xfrm>
            <a:off x="-1855788" y="103188"/>
            <a:ext cx="3651251" cy="146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r>
              <a:rPr lang="en-US" altLang="en-US" sz="1800"/>
              <a:t/>
            </a:r>
            <a:br>
              <a:rPr lang="en-US" altLang="en-US" sz="1800"/>
            </a:br>
            <a:endParaRPr lang="en-US" altLang="en-US" sz="1800">
              <a:solidFill>
                <a:srgbClr val="003366"/>
              </a:solidFill>
              <a:cs typeface="Arial" charset="0"/>
            </a:endParaRPr>
          </a:p>
          <a:p>
            <a:r>
              <a:rPr lang="en-US" altLang="en-US" sz="1800" b="1">
                <a:solidFill>
                  <a:srgbClr val="003366"/>
                </a:solidFill>
                <a:cs typeface="Arial" charset="0"/>
              </a:rPr>
              <a:t>                                  FIGURE 2.4 </a:t>
            </a:r>
            <a:endParaRPr lang="en-US" altLang="en-US" sz="1800">
              <a:solidFill>
                <a:srgbClr val="003366"/>
              </a:solidFill>
              <a:cs typeface="Arial" charset="0"/>
            </a:endParaRPr>
          </a:p>
          <a:p>
            <a:r>
              <a:rPr lang="en-US" altLang="en-US" sz="1800">
                <a:solidFill>
                  <a:srgbClr val="003366"/>
                </a:solidFill>
                <a:cs typeface="Arial" charset="0"/>
              </a:rPr>
              <a:t/>
            </a:r>
            <a:br>
              <a:rPr lang="en-US" altLang="en-US" sz="1800">
                <a:solidFill>
                  <a:srgbClr val="003366"/>
                </a:solidFill>
                <a:cs typeface="Arial" charset="0"/>
              </a:rPr>
            </a:br>
            <a:endParaRPr lang="en-US" altLang="en-US" sz="1800"/>
          </a:p>
        </p:txBody>
      </p:sp>
      <p:graphicFrame>
        <p:nvGraphicFramePr>
          <p:cNvPr id="24617" name="Group 41"/>
          <p:cNvGraphicFramePr>
            <a:graphicFrameLocks noGrp="1"/>
          </p:cNvGraphicFramePr>
          <p:nvPr/>
        </p:nvGraphicFramePr>
        <p:xfrm>
          <a:off x="-1219200" y="0"/>
          <a:ext cx="12907967" cy="4173603"/>
        </p:xfrm>
        <a:graphic>
          <a:graphicData uri="http://schemas.openxmlformats.org/drawingml/2006/table">
            <a:tbl>
              <a:tblPr/>
              <a:tblGrid>
                <a:gridCol w="208272"/>
                <a:gridCol w="12491423"/>
                <a:gridCol w="208272"/>
              </a:tblGrid>
              <a:tr h="518081">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1436" marR="91436" marT="45713" marB="45713" anchor="ctr" horzOverflow="overflow">
                    <a:lnL cap="flat">
                      <a:noFill/>
                    </a:lnL>
                    <a:lnR cap="flat">
                      <a:noFill/>
                    </a:lnR>
                    <a:lnT cap="flat">
                      <a:noFill/>
                    </a:lnT>
                    <a:lnB>
                      <a:noFill/>
                    </a:lnB>
                    <a:lnTlToBr>
                      <a:noFill/>
                    </a:lnTlToBr>
                    <a:lnBlToTr>
                      <a:noFill/>
                    </a:lnBlToTr>
                    <a:solidFill>
                      <a:srgbClr val="CC9900"/>
                    </a:solidFill>
                  </a:tcPr>
                </a:tc>
                <a:tc hMerge="1">
                  <a:txBody>
                    <a:bodyPr/>
                    <a:lstStyle/>
                    <a:p>
                      <a:endParaRPr lang="en-US"/>
                    </a:p>
                  </a:txBody>
                  <a:tcPr/>
                </a:tc>
                <a:tc hMerge="1">
                  <a:txBody>
                    <a:bodyPr/>
                    <a:lstStyle/>
                    <a:p>
                      <a:endParaRPr lang="en-US"/>
                    </a:p>
                  </a:txBody>
                  <a:tcPr/>
                </a:tc>
              </a:tr>
              <a:tr h="365545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charset="0"/>
                        </a:rPr>
                        <a:t> </a:t>
                      </a:r>
                    </a:p>
                  </a:txBody>
                  <a:tcPr marL="91436" marR="91436" marT="45713" marB="45713" anchor="ctr" horzOverflow="overflow">
                    <a:lnL cap="flat">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1436" marR="91436" marT="45713" marB="45713"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marL="91436" marR="91436" marT="45713" marB="45713" horzOverflow="overflow">
                    <a:lnL>
                      <a:noFill/>
                    </a:lnL>
                    <a:lnR cap="flat">
                      <a:noFill/>
                    </a:lnR>
                    <a:lnT>
                      <a:noFill/>
                    </a:lnT>
                    <a:lnB cap="flat">
                      <a:noFill/>
                    </a:lnB>
                    <a:lnTlToBr>
                      <a:noFill/>
                    </a:lnTlToBr>
                    <a:lnBlToTr>
                      <a:noFill/>
                    </a:lnBlToTr>
                    <a:noFill/>
                  </a:tcPr>
                </a:tc>
              </a:tr>
            </a:tbl>
          </a:graphicData>
        </a:graphic>
      </p:graphicFrame>
      <p:graphicFrame>
        <p:nvGraphicFramePr>
          <p:cNvPr id="24634" name="Group 58"/>
          <p:cNvGraphicFramePr>
            <a:graphicFrameLocks noGrp="1"/>
          </p:cNvGraphicFramePr>
          <p:nvPr>
            <p:extLst>
              <p:ext uri="{D42A27DB-BD31-4B8C-83A1-F6EECF244321}">
                <p14:modId xmlns:p14="http://schemas.microsoft.com/office/powerpoint/2010/main" val="3907297500"/>
              </p:ext>
            </p:extLst>
          </p:nvPr>
        </p:nvGraphicFramePr>
        <p:xfrm>
          <a:off x="1447800" y="803275"/>
          <a:ext cx="7562851" cy="5730875"/>
        </p:xfrm>
        <a:graphic>
          <a:graphicData uri="http://schemas.openxmlformats.org/drawingml/2006/table">
            <a:tbl>
              <a:tblPr/>
              <a:tblGrid>
                <a:gridCol w="2047789"/>
                <a:gridCol w="208272"/>
                <a:gridCol w="5306790"/>
              </a:tblGrid>
              <a:tr h="944985">
                <a:tc row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3366"/>
                          </a:solidFill>
                          <a:effectLst/>
                          <a:latin typeface="Arial" charset="0"/>
                          <a:cs typeface="Arial" charset="0"/>
                        </a:rPr>
                        <a:t>  </a:t>
                      </a:r>
                      <a:r>
                        <a:rPr kumimoji="0" lang="en-US" sz="23400" b="0" i="0" u="none" strike="noStrike" cap="none" normalizeH="0" baseline="0" dirty="0" smtClean="0">
                          <a:ln>
                            <a:noFill/>
                          </a:ln>
                          <a:solidFill>
                            <a:srgbClr val="003366"/>
                          </a:solidFill>
                          <a:effectLst/>
                          <a:latin typeface="Arial" charset="0"/>
                          <a:cs typeface="Arial" charset="0"/>
                        </a:rPr>
                        <a:t> </a:t>
                      </a:r>
                      <a:r>
                        <a:rPr kumimoji="0" lang="en-US" sz="1800" b="0" i="0" u="none" strike="noStrike" cap="none" normalizeH="0" baseline="0" dirty="0" smtClean="0">
                          <a:ln>
                            <a:noFill/>
                          </a:ln>
                          <a:solidFill>
                            <a:srgbClr val="003366"/>
                          </a:solidFill>
                          <a:effectLst/>
                          <a:latin typeface="Arial" charset="0"/>
                          <a:cs typeface="Arial" charset="0"/>
                        </a:rPr>
                        <a:t>                                    </a:t>
                      </a:r>
                    </a:p>
                  </a:txBody>
                  <a:tcPr marL="91436" marR="91436" marT="45725" marB="45725" anchor="ctr" horzOverflow="overflow">
                    <a:lnL cap="flat">
                      <a:noFill/>
                    </a:lnL>
                    <a:lnR>
                      <a:noFill/>
                    </a:lnR>
                    <a:lnT cap="fla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Arial" charset="0"/>
                          <a:cs typeface="Arial" charset="0"/>
                        </a:rPr>
                        <a:t> </a:t>
                      </a:r>
                      <a:endParaRPr kumimoji="0" lang="en-US" sz="1800" b="0" i="0" u="none" strike="noStrike" cap="none" normalizeH="0" baseline="0" smtClean="0">
                        <a:ln>
                          <a:noFill/>
                        </a:ln>
                        <a:solidFill>
                          <a:schemeClr val="tx1"/>
                        </a:solidFill>
                        <a:effectLst/>
                        <a:latin typeface="Arial" charset="0"/>
                      </a:endParaRPr>
                    </a:p>
                  </a:txBody>
                  <a:tcPr marL="91436" marR="91436" marT="45725" marB="45725" anchor="ctr"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sng" strike="noStrike" cap="none" normalizeH="0" baseline="0" smtClean="0">
                          <a:ln>
                            <a:noFill/>
                          </a:ln>
                          <a:solidFill>
                            <a:srgbClr val="003366"/>
                          </a:solidFill>
                          <a:effectLst/>
                          <a:latin typeface="Arial" charset="0"/>
                          <a:cs typeface="Arial" charset="0"/>
                        </a:rPr>
                        <a:t>Explanations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3366"/>
                          </a:solidFill>
                          <a:effectLst/>
                          <a:latin typeface="Arial" charset="0"/>
                          <a:cs typeface="Arial" charset="0"/>
                        </a:rPr>
                        <a:t>Novice 1: These deal with blocks on an incline plane.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3366"/>
                          </a:solidFill>
                          <a:effectLst/>
                          <a:latin typeface="Arial" charset="0"/>
                          <a:cs typeface="Arial" charset="0"/>
                        </a:rPr>
                        <a:t>Novice 5: Incline plane problems, coefficient of friction.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smtClean="0">
                          <a:ln>
                            <a:noFill/>
                          </a:ln>
                          <a:solidFill>
                            <a:srgbClr val="003366"/>
                          </a:solidFill>
                          <a:effectLst/>
                          <a:latin typeface="Arial" charset="0"/>
                          <a:cs typeface="Arial" charset="0"/>
                        </a:rPr>
                        <a:t>Novice 6: Blocks on inclined planes with angles. </a:t>
                      </a:r>
                      <a:endParaRPr kumimoji="0" lang="en-US" sz="1400" b="0" i="0" u="none" strike="noStrike" cap="none" normalizeH="0" baseline="0" smtClean="0">
                        <a:ln>
                          <a:noFill/>
                        </a:ln>
                        <a:solidFill>
                          <a:schemeClr val="tx1"/>
                        </a:solidFill>
                        <a:effectLst/>
                        <a:latin typeface="Arial" charset="0"/>
                      </a:endParaRPr>
                    </a:p>
                  </a:txBody>
                  <a:tcPr marL="91436" marR="91436" marT="45725" marB="45725" anchor="ctr" horzOverflow="overflow">
                    <a:lnL>
                      <a:noFill/>
                    </a:lnL>
                    <a:lnR cap="flat">
                      <a:noFill/>
                    </a:lnR>
                    <a:lnT cap="flat">
                      <a:noFill/>
                    </a:lnT>
                    <a:lnB>
                      <a:noFill/>
                    </a:lnB>
                    <a:lnTlToBr>
                      <a:noFill/>
                    </a:lnTlToBr>
                    <a:lnBlToTr>
                      <a:noFill/>
                    </a:lnBlToTr>
                    <a:noFill/>
                  </a:tcPr>
                </a:tc>
              </a:tr>
              <a:tr h="4785890">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rgbClr val="003366"/>
                          </a:solidFill>
                          <a:effectLst/>
                          <a:latin typeface="Arial" charset="0"/>
                          <a:cs typeface="Arial" charset="0"/>
                        </a:rPr>
                        <a:t> </a:t>
                      </a:r>
                      <a:endParaRPr kumimoji="0" lang="en-US" sz="1800" b="0" i="0" u="none" strike="noStrike" cap="none" normalizeH="0" baseline="0" smtClean="0">
                        <a:ln>
                          <a:noFill/>
                        </a:ln>
                        <a:solidFill>
                          <a:schemeClr val="tx1"/>
                        </a:solidFill>
                        <a:effectLst/>
                        <a:latin typeface="Arial" charset="0"/>
                      </a:endParaRPr>
                    </a:p>
                  </a:txBody>
                  <a:tcPr marL="91436" marR="91436" marT="45725" marB="45725" anchor="ctr" horzOverflow="overflow">
                    <a:lnL>
                      <a:noFill/>
                    </a:lnL>
                    <a:lnR>
                      <a:noFill/>
                    </a:lnR>
                    <a:lnT>
                      <a:noFill/>
                    </a:lnT>
                    <a:lnB cap="flat">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sng" strike="noStrike" cap="none" normalizeH="0" baseline="0" dirty="0" smtClean="0">
                          <a:ln>
                            <a:noFill/>
                          </a:ln>
                          <a:solidFill>
                            <a:srgbClr val="003366"/>
                          </a:solidFill>
                          <a:effectLst/>
                          <a:latin typeface="Arial" charset="0"/>
                        </a:rPr>
                        <a:t>Explanations</a:t>
                      </a:r>
                      <a:r>
                        <a:rPr kumimoji="0" lang="en-US" sz="1400" b="0" i="0" u="none" strike="noStrike" cap="none" normalizeH="0" baseline="0" dirty="0" smtClean="0">
                          <a:ln>
                            <a:noFill/>
                          </a:ln>
                          <a:solidFill>
                            <a:srgbClr val="003366"/>
                          </a:solidFill>
                          <a:effectLst/>
                          <a:latin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3366"/>
                          </a:solidFill>
                          <a:effectLst/>
                          <a:latin typeface="Arial" charset="0"/>
                        </a:rPr>
                        <a:t>Expert 2: Conservation of energy.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3366"/>
                          </a:solidFill>
                          <a:effectLst/>
                          <a:latin typeface="Arial" charset="0"/>
                        </a:rPr>
                        <a:t>Expert 3: Work-theory theorem. They are all straight-forward problems</a:t>
                      </a:r>
                      <a:r>
                        <a:rPr kumimoji="0" lang="en-US" sz="1200" b="0" i="0" u="none" strike="noStrike" cap="none" normalizeH="0" baseline="0" dirty="0" smtClean="0">
                          <a:ln>
                            <a:noFill/>
                          </a:ln>
                          <a:solidFill>
                            <a:srgbClr val="003366"/>
                          </a:solidFill>
                          <a:effectLst/>
                          <a:latin typeface="Arial"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3366"/>
                          </a:solidFill>
                          <a:effectLst/>
                          <a:latin typeface="Arial" charset="0"/>
                        </a:rPr>
                        <a:t>Expert 4: These can be done from energy considerations.</a:t>
                      </a:r>
                      <a:r>
                        <a:rPr kumimoji="0" lang="en-US" sz="1400" b="0" i="0" u="none" strike="noStrike" cap="none" normalizeH="0" baseline="0" dirty="0" smtClean="0">
                          <a:ln>
                            <a:noFill/>
                          </a:ln>
                          <a:solidFill>
                            <a:schemeClr val="tx1"/>
                          </a:solidFill>
                          <a:effectLst/>
                          <a:latin typeface="Arial" charset="0"/>
                        </a:rPr>
                        <a:t> </a:t>
                      </a:r>
                      <a:r>
                        <a:rPr kumimoji="0" lang="en-US" sz="1400" b="0" i="0" u="none" strike="noStrike" cap="none" normalizeH="0" baseline="0" dirty="0" smtClean="0">
                          <a:ln>
                            <a:noFill/>
                          </a:ln>
                          <a:solidFill>
                            <a:srgbClr val="003366"/>
                          </a:solidFill>
                          <a:effectLst/>
                          <a:latin typeface="Arial" charset="0"/>
                        </a:rPr>
                        <a:t/>
                      </a:r>
                      <a:br>
                        <a:rPr kumimoji="0" lang="en-US" sz="1400" b="0" i="0" u="none" strike="noStrike" cap="none" normalizeH="0" baseline="0" dirty="0" smtClean="0">
                          <a:ln>
                            <a:noFill/>
                          </a:ln>
                          <a:solidFill>
                            <a:srgbClr val="003366"/>
                          </a:solidFill>
                          <a:effectLst/>
                          <a:latin typeface="Arial" charset="0"/>
                        </a:rPr>
                      </a:br>
                      <a:r>
                        <a:rPr kumimoji="0" lang="en-US" sz="1400" b="0" i="0" u="none" strike="noStrike" cap="none" normalizeH="0" baseline="0" dirty="0" smtClean="0">
                          <a:ln>
                            <a:noFill/>
                          </a:ln>
                          <a:solidFill>
                            <a:srgbClr val="003366"/>
                          </a:solidFill>
                          <a:effectLst/>
                          <a:latin typeface="Arial" charset="0"/>
                        </a:rPr>
                        <a:t>Either you should know the principle of conservation of energy, or work is lost somewhere.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003366"/>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003366"/>
                          </a:solidFill>
                          <a:effectLst/>
                          <a:latin typeface="Arial" charset="0"/>
                          <a:cs typeface="Arial" charset="0"/>
                        </a:rPr>
                        <a:t>An example of </a:t>
                      </a:r>
                      <a:r>
                        <a:rPr kumimoji="0" lang="en-US" sz="1400" b="0" i="0" u="none" strike="noStrike" cap="none" normalizeH="0" baseline="0" dirty="0" err="1" smtClean="0">
                          <a:ln>
                            <a:noFill/>
                          </a:ln>
                          <a:solidFill>
                            <a:srgbClr val="003366"/>
                          </a:solidFill>
                          <a:effectLst/>
                          <a:latin typeface="Arial" charset="0"/>
                          <a:cs typeface="Arial" charset="0"/>
                        </a:rPr>
                        <a:t>sortings</a:t>
                      </a:r>
                      <a:r>
                        <a:rPr kumimoji="0" lang="en-US" sz="1400" b="0" i="0" u="none" strike="noStrike" cap="none" normalizeH="0" baseline="0" dirty="0" smtClean="0">
                          <a:ln>
                            <a:noFill/>
                          </a:ln>
                          <a:solidFill>
                            <a:srgbClr val="003366"/>
                          </a:solidFill>
                          <a:effectLst/>
                          <a:latin typeface="Arial" charset="0"/>
                          <a:cs typeface="Arial" charset="0"/>
                        </a:rPr>
                        <a:t> of physics problems made by novices and experts. Each picture above represents a diagram that can be drawn from the storyline of a physics problem taken from an introductory physics textbook. The novices and experts in this study were asked to categorize many such problems based on similarity of solution. The two pairs show a marked contrast in the experts' and novices' categorization schemes. Novices tend to categorize physics problems as being solved similarly if they "look the same" (that is, share the same surface features), whereas experts categorize according to the major principle that could be applied to solve the problems. SOURCE: Adapted from Chi et al.(1981). </a:t>
                      </a:r>
                      <a:r>
                        <a:rPr kumimoji="0" lang="en-US" sz="1400" b="0" i="0" u="none" strike="noStrike" cap="none" normalizeH="0" baseline="0" dirty="0" smtClean="0">
                          <a:ln>
                            <a:noFill/>
                          </a:ln>
                          <a:solidFill>
                            <a:schemeClr val="tx1"/>
                          </a:solidFill>
                          <a:effectLst/>
                          <a:latin typeface="Arial" charset="0"/>
                        </a:rPr>
                        <a:t/>
                      </a:r>
                      <a:br>
                        <a:rPr kumimoji="0" lang="en-US" sz="1400" b="0" i="0" u="none" strike="noStrike" cap="none" normalizeH="0" baseline="0" dirty="0" smtClean="0">
                          <a:ln>
                            <a:noFill/>
                          </a:ln>
                          <a:solidFill>
                            <a:schemeClr val="tx1"/>
                          </a:solidFill>
                          <a:effectLst/>
                          <a:latin typeface="Arial" charset="0"/>
                        </a:rPr>
                      </a:br>
                      <a:r>
                        <a:rPr kumimoji="0" lang="en-US" sz="1400" b="0" i="0" u="none" strike="noStrike" cap="none" normalizeH="0" baseline="0" dirty="0" smtClean="0">
                          <a:ln>
                            <a:noFill/>
                          </a:ln>
                          <a:solidFill>
                            <a:schemeClr val="tx1"/>
                          </a:solidFill>
                          <a:effectLst/>
                          <a:latin typeface="Arial" charset="0"/>
                        </a:rPr>
                        <a:t/>
                      </a:r>
                      <a:br>
                        <a:rPr kumimoji="0" lang="en-US" sz="1400" b="0" i="0" u="none" strike="noStrike" cap="none" normalizeH="0" baseline="0" dirty="0" smtClean="0">
                          <a:ln>
                            <a:noFill/>
                          </a:ln>
                          <a:solidFill>
                            <a:schemeClr val="tx1"/>
                          </a:solidFill>
                          <a:effectLst/>
                          <a:latin typeface="Arial" charset="0"/>
                        </a:rPr>
                      </a:br>
                      <a:endParaRPr kumimoji="0" lang="en-US" sz="1400" b="0" i="0" u="none" strike="noStrike" cap="none" normalizeH="0" baseline="0" dirty="0" smtClean="0">
                        <a:ln>
                          <a:noFill/>
                        </a:ln>
                        <a:solidFill>
                          <a:schemeClr val="tx1"/>
                        </a:solidFill>
                        <a:effectLst/>
                        <a:latin typeface="Arial" charset="0"/>
                      </a:endParaRPr>
                    </a:p>
                  </a:txBody>
                  <a:tcPr marL="91436" marR="91436" marT="45725" marB="45725" anchor="ctr" horzOverflow="overflow">
                    <a:lnL>
                      <a:noFill/>
                    </a:lnL>
                    <a:lnR cap="flat">
                      <a:noFill/>
                    </a:lnR>
                    <a:lnT>
                      <a:noFill/>
                    </a:lnT>
                    <a:lnB cap="flat">
                      <a:noFill/>
                    </a:lnB>
                    <a:lnTlToBr>
                      <a:noFill/>
                    </a:lnTlToBr>
                    <a:lnBlToTr>
                      <a:noFill/>
                    </a:lnBlToTr>
                    <a:noFill/>
                  </a:tcPr>
                </a:tc>
              </a:tr>
            </a:tbl>
          </a:graphicData>
        </a:graphic>
      </p:graphicFrame>
      <p:pic>
        <p:nvPicPr>
          <p:cNvPr id="14351" name="Picture 9" descr="ch2_f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066800"/>
            <a:ext cx="3421063" cy="546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8782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altLang="en-US" sz="3200" b="1" smtClean="0">
                <a:solidFill>
                  <a:srgbClr val="CC3300"/>
                </a:solidFill>
              </a:rPr>
              <a:t>Bottom line on experts, problem-solving, and meaningful patterns. . . . .</a:t>
            </a:r>
          </a:p>
        </p:txBody>
      </p:sp>
      <p:sp>
        <p:nvSpPr>
          <p:cNvPr id="12291" name="Rectangle 3"/>
          <p:cNvSpPr>
            <a:spLocks noGrp="1" noChangeArrowheads="1"/>
          </p:cNvSpPr>
          <p:nvPr>
            <p:ph type="body" idx="1"/>
          </p:nvPr>
        </p:nvSpPr>
        <p:spPr>
          <a:xfrm>
            <a:off x="152400" y="1524000"/>
            <a:ext cx="8534400" cy="2438400"/>
          </a:xfrm>
        </p:spPr>
        <p:txBody>
          <a:bodyPr>
            <a:normAutofit lnSpcReduction="10000"/>
          </a:bodyPr>
          <a:lstStyle/>
          <a:p>
            <a:pPr indent="0" eaLnBrk="1" hangingPunct="1">
              <a:buFontTx/>
              <a:buNone/>
            </a:pPr>
            <a:r>
              <a:rPr lang="en-US" altLang="en-US" sz="2800" b="1" dirty="0" smtClean="0">
                <a:solidFill>
                  <a:srgbClr val="0000CC"/>
                </a:solidFill>
              </a:rPr>
              <a:t>Research on </a:t>
            </a:r>
            <a:r>
              <a:rPr lang="en-US" altLang="en-US" sz="2800" b="1" i="1" dirty="0" smtClean="0">
                <a:solidFill>
                  <a:srgbClr val="0000CC"/>
                </a:solidFill>
              </a:rPr>
              <a:t>expertise </a:t>
            </a:r>
            <a:r>
              <a:rPr lang="en-US" altLang="en-US" sz="2800" b="1" dirty="0" smtClean="0">
                <a:solidFill>
                  <a:srgbClr val="0000CC"/>
                </a:solidFill>
              </a:rPr>
              <a:t>suggests the importance of providing students with learning opportunities that enhance their abilities to </a:t>
            </a:r>
            <a:r>
              <a:rPr lang="en-US" altLang="en-US" sz="2800" b="1" u="sng" dirty="0" smtClean="0">
                <a:solidFill>
                  <a:srgbClr val="0000CC"/>
                </a:solidFill>
              </a:rPr>
              <a:t>recognize</a:t>
            </a:r>
            <a:r>
              <a:rPr lang="en-US" altLang="en-US" sz="2800" b="1" dirty="0" smtClean="0">
                <a:solidFill>
                  <a:srgbClr val="0000CC"/>
                </a:solidFill>
              </a:rPr>
              <a:t> meaningful patterns of information and to </a:t>
            </a:r>
            <a:r>
              <a:rPr lang="en-US" altLang="en-US" sz="2800" b="1" u="sng" dirty="0" smtClean="0">
                <a:solidFill>
                  <a:srgbClr val="0000CC"/>
                </a:solidFill>
              </a:rPr>
              <a:t>organize</a:t>
            </a:r>
            <a:r>
              <a:rPr lang="en-US" altLang="en-US" sz="2800" b="1" dirty="0" smtClean="0">
                <a:solidFill>
                  <a:srgbClr val="0000CC"/>
                </a:solidFill>
              </a:rPr>
              <a:t> those patterns into sets of ideas. . . “big ideas.”           (Simon, 1980; </a:t>
            </a:r>
            <a:r>
              <a:rPr lang="en-US" altLang="en-US" sz="2800" b="1" dirty="0" err="1" smtClean="0">
                <a:solidFill>
                  <a:srgbClr val="0000CC"/>
                </a:solidFill>
              </a:rPr>
              <a:t>Bransford</a:t>
            </a:r>
            <a:r>
              <a:rPr lang="en-US" altLang="en-US" sz="2800" b="1" dirty="0" smtClean="0">
                <a:solidFill>
                  <a:srgbClr val="0000CC"/>
                </a:solidFill>
              </a:rPr>
              <a:t> et al., 1989)</a:t>
            </a:r>
          </a:p>
        </p:txBody>
      </p:sp>
      <p:sp>
        <p:nvSpPr>
          <p:cNvPr id="12292" name="Text Box 4"/>
          <p:cNvSpPr txBox="1">
            <a:spLocks noChangeArrowheads="1"/>
          </p:cNvSpPr>
          <p:nvPr/>
        </p:nvSpPr>
        <p:spPr bwMode="auto">
          <a:xfrm>
            <a:off x="304800" y="4114800"/>
            <a:ext cx="64008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800">
                <a:solidFill>
                  <a:schemeClr val="tx1"/>
                </a:solidFill>
                <a:latin typeface="Arial" charset="0"/>
              </a:defRPr>
            </a:lvl1pPr>
            <a:lvl2pPr marL="742950" indent="-285750" eaLnBrk="0" hangingPunct="0">
              <a:defRPr sz="2800">
                <a:solidFill>
                  <a:schemeClr val="tx1"/>
                </a:solidFill>
                <a:latin typeface="Arial" charset="0"/>
              </a:defRPr>
            </a:lvl2pPr>
            <a:lvl3pPr marL="1143000" indent="-228600" eaLnBrk="0" hangingPunct="0">
              <a:defRPr sz="2800">
                <a:solidFill>
                  <a:schemeClr val="tx1"/>
                </a:solidFill>
                <a:latin typeface="Arial" charset="0"/>
              </a:defRPr>
            </a:lvl3pPr>
            <a:lvl4pPr marL="1600200" indent="-228600" eaLnBrk="0" hangingPunct="0">
              <a:defRPr sz="2800">
                <a:solidFill>
                  <a:schemeClr val="tx1"/>
                </a:solidFill>
                <a:latin typeface="Arial" charset="0"/>
              </a:defRPr>
            </a:lvl4pPr>
            <a:lvl5pPr marL="2057400" indent="-228600" eaLnBrk="0" hangingPunct="0">
              <a:defRPr sz="2800">
                <a:solidFill>
                  <a:schemeClr val="tx1"/>
                </a:solidFill>
                <a:latin typeface="Arial" charset="0"/>
              </a:defRPr>
            </a:lvl5pPr>
            <a:lvl6pPr marL="2514600" indent="-228600" eaLnBrk="0" fontAlgn="base" hangingPunct="0">
              <a:spcBef>
                <a:spcPct val="0"/>
              </a:spcBef>
              <a:spcAft>
                <a:spcPct val="0"/>
              </a:spcAft>
              <a:defRPr sz="2800">
                <a:solidFill>
                  <a:schemeClr val="tx1"/>
                </a:solidFill>
                <a:latin typeface="Arial" charset="0"/>
              </a:defRPr>
            </a:lvl6pPr>
            <a:lvl7pPr marL="2971800" indent="-228600" eaLnBrk="0" fontAlgn="base" hangingPunct="0">
              <a:spcBef>
                <a:spcPct val="0"/>
              </a:spcBef>
              <a:spcAft>
                <a:spcPct val="0"/>
              </a:spcAft>
              <a:defRPr sz="2800">
                <a:solidFill>
                  <a:schemeClr val="tx1"/>
                </a:solidFill>
                <a:latin typeface="Arial" charset="0"/>
              </a:defRPr>
            </a:lvl7pPr>
            <a:lvl8pPr marL="3429000" indent="-228600" eaLnBrk="0" fontAlgn="base" hangingPunct="0">
              <a:spcBef>
                <a:spcPct val="0"/>
              </a:spcBef>
              <a:spcAft>
                <a:spcPct val="0"/>
              </a:spcAft>
              <a:defRPr sz="2800">
                <a:solidFill>
                  <a:schemeClr val="tx1"/>
                </a:solidFill>
                <a:latin typeface="Arial" charset="0"/>
              </a:defRPr>
            </a:lvl8pPr>
            <a:lvl9pPr marL="3886200" indent="-228600" eaLnBrk="0" fontAlgn="base" hangingPunct="0">
              <a:spcBef>
                <a:spcPct val="0"/>
              </a:spcBef>
              <a:spcAft>
                <a:spcPct val="0"/>
              </a:spcAft>
              <a:defRPr sz="2800">
                <a:solidFill>
                  <a:schemeClr val="tx1"/>
                </a:solidFill>
                <a:latin typeface="Arial" charset="0"/>
              </a:defRPr>
            </a:lvl9pPr>
          </a:lstStyle>
          <a:p>
            <a:pPr eaLnBrk="1" hangingPunct="1"/>
            <a:r>
              <a:rPr lang="en-US" altLang="en-US" b="1" u="sng" dirty="0"/>
              <a:t>Talking Point</a:t>
            </a:r>
            <a:r>
              <a:rPr lang="en-US" altLang="en-US" b="1" dirty="0"/>
              <a:t>:  What might such “opportunities” look like in a math or science class?</a:t>
            </a:r>
            <a:r>
              <a:rPr lang="en-US" altLang="en-US" dirty="0"/>
              <a:t> </a:t>
            </a:r>
          </a:p>
        </p:txBody>
      </p:sp>
      <p:pic>
        <p:nvPicPr>
          <p:cNvPr id="11269" name="Picture 5" descr="MPj04036970000[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3962400"/>
            <a:ext cx="1828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76084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2000"/>
                                        <p:tgtEl>
                                          <p:spTgt spid="122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P spid="1229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pp_0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6400" y="0"/>
            <a:ext cx="5705475"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814679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App_04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4850" y="177800"/>
            <a:ext cx="7732713" cy="650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387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App_05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3550" y="0"/>
            <a:ext cx="5676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8867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App_06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3" y="-214313"/>
            <a:ext cx="10029826" cy="7286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18718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6" descr="App_02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2362200"/>
            <a:ext cx="348615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8" name="Text Box 4"/>
          <p:cNvSpPr txBox="1">
            <a:spLocks noChangeArrowheads="1"/>
          </p:cNvSpPr>
          <p:nvPr/>
        </p:nvSpPr>
        <p:spPr bwMode="auto">
          <a:xfrm>
            <a:off x="533400" y="193675"/>
            <a:ext cx="4724400" cy="464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800" b="1" u="sng" dirty="0"/>
              <a:t>Quiz:</a:t>
            </a:r>
          </a:p>
          <a:p>
            <a:pPr eaLnBrk="1" hangingPunct="1"/>
            <a:endParaRPr lang="en-US" altLang="en-US" sz="2000" b="1" dirty="0"/>
          </a:p>
          <a:p>
            <a:pPr eaLnBrk="1" hangingPunct="1"/>
            <a:r>
              <a:rPr lang="en-US" altLang="en-US" sz="2800" b="1" dirty="0"/>
              <a:t>Was the frog a successful teacher?</a:t>
            </a:r>
          </a:p>
          <a:p>
            <a:pPr eaLnBrk="1" hangingPunct="1"/>
            <a:endParaRPr lang="en-US" altLang="en-US" sz="2800" b="1" dirty="0"/>
          </a:p>
          <a:p>
            <a:pPr eaLnBrk="1" hangingPunct="1"/>
            <a:r>
              <a:rPr lang="en-US" altLang="en-US" sz="2800" b="1" dirty="0"/>
              <a:t>Was the fish a successful learner?</a:t>
            </a:r>
          </a:p>
          <a:p>
            <a:pPr eaLnBrk="1" hangingPunct="1"/>
            <a:endParaRPr lang="en-US" altLang="en-US" sz="2400" b="1" dirty="0"/>
          </a:p>
          <a:p>
            <a:pPr eaLnBrk="1" hangingPunct="1"/>
            <a:endParaRPr lang="en-US" altLang="en-US" sz="2000" b="1" dirty="0"/>
          </a:p>
          <a:p>
            <a:pPr eaLnBrk="1" hangingPunct="1"/>
            <a:endParaRPr lang="en-US" altLang="en-US" sz="2000" b="1" dirty="0"/>
          </a:p>
          <a:p>
            <a:pPr eaLnBrk="1" hangingPunct="1"/>
            <a:endParaRPr lang="en-US" altLang="en-US" sz="2000" b="1" dirty="0"/>
          </a:p>
          <a:p>
            <a:pPr eaLnBrk="1" hangingPunct="1"/>
            <a:endParaRPr lang="en-US" altLang="en-US" sz="2400" b="1" dirty="0"/>
          </a:p>
        </p:txBody>
      </p:sp>
      <p:pic>
        <p:nvPicPr>
          <p:cNvPr id="9220" name="Picture 5" descr="App_01a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762000"/>
            <a:ext cx="3324225"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042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26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26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8" grpId="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533400"/>
            <a:ext cx="8229600" cy="106363"/>
          </a:xfrm>
          <a:solidFill>
            <a:schemeClr val="bg1"/>
          </a:solidFill>
        </p:spPr>
        <p:txBody>
          <a:bodyPr>
            <a:noAutofit/>
          </a:bodyPr>
          <a:lstStyle/>
          <a:p>
            <a:pPr eaLnBrk="1" hangingPunct="1"/>
            <a:r>
              <a:rPr lang="en-US" altLang="en-US" sz="3200" b="1" i="1" dirty="0" smtClean="0"/>
              <a:t>Key findings from learning sciences research:</a:t>
            </a:r>
          </a:p>
        </p:txBody>
      </p:sp>
      <p:sp>
        <p:nvSpPr>
          <p:cNvPr id="9219" name="Rectangle 3"/>
          <p:cNvSpPr>
            <a:spLocks noGrp="1" noChangeArrowheads="1"/>
          </p:cNvSpPr>
          <p:nvPr>
            <p:ph type="body" idx="1"/>
          </p:nvPr>
        </p:nvSpPr>
        <p:spPr>
          <a:xfrm>
            <a:off x="152400" y="1066800"/>
            <a:ext cx="8763000" cy="5791200"/>
          </a:xfrm>
          <a:solidFill>
            <a:schemeClr val="bg1"/>
          </a:solidFill>
        </p:spPr>
        <p:txBody>
          <a:bodyPr/>
          <a:lstStyle/>
          <a:p>
            <a:pPr eaLnBrk="1" hangingPunct="1">
              <a:buFontTx/>
              <a:buNone/>
            </a:pPr>
            <a:r>
              <a:rPr lang="en-US" altLang="en-US" sz="2400" b="1" u="sng" dirty="0" smtClean="0">
                <a:solidFill>
                  <a:srgbClr val="CC3300"/>
                </a:solidFill>
              </a:rPr>
              <a:t>Finding #1</a:t>
            </a:r>
            <a:r>
              <a:rPr lang="en-US" altLang="en-US" sz="2400" b="1" dirty="0" smtClean="0">
                <a:solidFill>
                  <a:srgbClr val="CC3300"/>
                </a:solidFill>
              </a:rPr>
              <a:t>:</a:t>
            </a:r>
            <a:r>
              <a:rPr lang="en-US" altLang="en-US" sz="2400" dirty="0" smtClean="0"/>
              <a:t>  </a:t>
            </a:r>
            <a:r>
              <a:rPr lang="en-US" altLang="en-US" sz="2400" b="1" dirty="0" smtClean="0">
                <a:solidFill>
                  <a:schemeClr val="accent2"/>
                </a:solidFill>
              </a:rPr>
              <a:t>Initial learning must occur before successful TRANSFER of knowledge can occur.   </a:t>
            </a:r>
            <a:endParaRPr lang="en-US" altLang="en-US" sz="2400" b="1" dirty="0" smtClean="0">
              <a:solidFill>
                <a:srgbClr val="000000"/>
              </a:solidFill>
            </a:endParaRPr>
          </a:p>
          <a:p>
            <a:pPr eaLnBrk="1" hangingPunct="1">
              <a:buFontTx/>
              <a:buNone/>
            </a:pPr>
            <a:endParaRPr lang="en-US" altLang="en-US" sz="2400" b="1" u="sng" dirty="0" smtClean="0">
              <a:solidFill>
                <a:srgbClr val="000000"/>
              </a:solidFill>
            </a:endParaRPr>
          </a:p>
          <a:p>
            <a:pPr eaLnBrk="1" hangingPunct="1">
              <a:buFontTx/>
              <a:buNone/>
            </a:pPr>
            <a:endParaRPr lang="en-US" altLang="en-US" sz="2400" b="1" u="sng" dirty="0" smtClean="0">
              <a:solidFill>
                <a:srgbClr val="CC3300"/>
              </a:solidFill>
            </a:endParaRPr>
          </a:p>
          <a:p>
            <a:pPr eaLnBrk="1" hangingPunct="1">
              <a:buFontTx/>
              <a:buNone/>
            </a:pPr>
            <a:r>
              <a:rPr lang="en-US" altLang="en-US" sz="2400" b="1" u="sng" dirty="0" smtClean="0">
                <a:solidFill>
                  <a:srgbClr val="CC3300"/>
                </a:solidFill>
              </a:rPr>
              <a:t>Finding #2</a:t>
            </a:r>
            <a:r>
              <a:rPr lang="en-US" altLang="en-US" sz="2400" b="1" dirty="0" smtClean="0">
                <a:solidFill>
                  <a:srgbClr val="CC3300"/>
                </a:solidFill>
              </a:rPr>
              <a:t>:</a:t>
            </a:r>
            <a:r>
              <a:rPr lang="en-US" altLang="en-US" sz="2400" dirty="0" smtClean="0"/>
              <a:t>  </a:t>
            </a:r>
            <a:r>
              <a:rPr lang="en-US" altLang="en-US" sz="2400" b="1" dirty="0" smtClean="0">
                <a:solidFill>
                  <a:schemeClr val="accent2"/>
                </a:solidFill>
              </a:rPr>
              <a:t>TRANSFER does not always result in the “best” learning outcome (i.e., negative transfer).   </a:t>
            </a:r>
            <a:endParaRPr lang="en-US" altLang="en-US" sz="2400" b="1" dirty="0" smtClean="0">
              <a:solidFill>
                <a:srgbClr val="000000"/>
              </a:solidFill>
            </a:endParaRPr>
          </a:p>
          <a:p>
            <a:pPr eaLnBrk="1" hangingPunct="1">
              <a:buFontTx/>
              <a:buNone/>
            </a:pPr>
            <a:endParaRPr lang="en-US" altLang="en-US" sz="2400" b="1" u="sng" dirty="0" smtClean="0">
              <a:solidFill>
                <a:srgbClr val="000000"/>
              </a:solidFill>
            </a:endParaRPr>
          </a:p>
          <a:p>
            <a:pPr eaLnBrk="1" hangingPunct="1">
              <a:buFontTx/>
              <a:buNone/>
            </a:pPr>
            <a:endParaRPr lang="en-US" altLang="en-US" sz="2400" b="1" u="sng" dirty="0" smtClean="0">
              <a:solidFill>
                <a:srgbClr val="CC3300"/>
              </a:solidFill>
            </a:endParaRPr>
          </a:p>
          <a:p>
            <a:pPr eaLnBrk="1" hangingPunct="1">
              <a:buFontTx/>
              <a:buNone/>
            </a:pPr>
            <a:r>
              <a:rPr lang="en-US" altLang="en-US" sz="2400" b="1" u="sng" dirty="0" smtClean="0">
                <a:solidFill>
                  <a:srgbClr val="CC3300"/>
                </a:solidFill>
              </a:rPr>
              <a:t>Finding #3</a:t>
            </a:r>
            <a:r>
              <a:rPr lang="en-US" altLang="en-US" sz="2400" b="1" dirty="0" smtClean="0">
                <a:solidFill>
                  <a:srgbClr val="CC3300"/>
                </a:solidFill>
              </a:rPr>
              <a:t>:</a:t>
            </a:r>
            <a:r>
              <a:rPr lang="en-US" altLang="en-US" sz="2400" dirty="0" smtClean="0"/>
              <a:t>  </a:t>
            </a:r>
            <a:r>
              <a:rPr lang="en-US" altLang="en-US" sz="2400" b="1" dirty="0" smtClean="0">
                <a:solidFill>
                  <a:schemeClr val="accent2"/>
                </a:solidFill>
              </a:rPr>
              <a:t>Successful TRANSFER is influenced by the degree to which we learn with understanding rather than learn through memorization or following procedures.  </a:t>
            </a:r>
            <a:endParaRPr lang="en-US" altLang="en-US" sz="2400" b="1" dirty="0" smtClean="0">
              <a:solidFill>
                <a:srgbClr val="000000"/>
              </a:solidFill>
            </a:endParaRPr>
          </a:p>
          <a:p>
            <a:pPr eaLnBrk="1" hangingPunct="1">
              <a:buFontTx/>
              <a:buNone/>
            </a:pPr>
            <a:endParaRPr lang="en-US" altLang="en-US" sz="2400" b="1" dirty="0" smtClean="0">
              <a:solidFill>
                <a:schemeClr val="accent2"/>
              </a:solidFill>
            </a:endParaRPr>
          </a:p>
          <a:p>
            <a:pPr eaLnBrk="1" hangingPunct="1">
              <a:buFontTx/>
              <a:buNone/>
            </a:pPr>
            <a:endParaRPr lang="en-US" altLang="en-US" sz="2400" b="1" dirty="0" smtClean="0">
              <a:solidFill>
                <a:schemeClr val="accent2"/>
              </a:solidFill>
            </a:endParaRPr>
          </a:p>
          <a:p>
            <a:pPr eaLnBrk="1" hangingPunct="1">
              <a:buFontTx/>
              <a:buNone/>
            </a:pPr>
            <a:endParaRPr lang="en-US" altLang="en-US" sz="3600" dirty="0" smtClean="0"/>
          </a:p>
        </p:txBody>
      </p:sp>
      <p:sp>
        <p:nvSpPr>
          <p:cNvPr id="6" name="TextBox 5"/>
          <p:cNvSpPr txBox="1">
            <a:spLocks noChangeArrowheads="1"/>
          </p:cNvSpPr>
          <p:nvPr/>
        </p:nvSpPr>
        <p:spPr bwMode="auto">
          <a:xfrm>
            <a:off x="627536" y="1878650"/>
            <a:ext cx="74608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b="1" u="sng" dirty="0" smtClean="0">
                <a:solidFill>
                  <a:srgbClr val="000000"/>
                </a:solidFill>
              </a:rPr>
              <a:t>Implication</a:t>
            </a:r>
            <a:r>
              <a:rPr lang="en-US" altLang="en-US" sz="2000" b="1" dirty="0" smtClean="0">
                <a:solidFill>
                  <a:srgbClr val="000000"/>
                </a:solidFill>
              </a:rPr>
              <a:t> for us:  Assessment of learning is a good thing. </a:t>
            </a:r>
            <a:endParaRPr lang="en-US" altLang="en-US" sz="2000" dirty="0"/>
          </a:p>
        </p:txBody>
      </p:sp>
      <p:sp>
        <p:nvSpPr>
          <p:cNvPr id="7" name="TextBox 6"/>
          <p:cNvSpPr txBox="1">
            <a:spLocks noChangeArrowheads="1"/>
          </p:cNvSpPr>
          <p:nvPr/>
        </p:nvSpPr>
        <p:spPr bwMode="auto">
          <a:xfrm>
            <a:off x="627536" y="3581400"/>
            <a:ext cx="775446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b="1" u="sng" dirty="0" smtClean="0">
                <a:solidFill>
                  <a:srgbClr val="000000"/>
                </a:solidFill>
              </a:rPr>
              <a:t>Implication</a:t>
            </a:r>
            <a:r>
              <a:rPr lang="en-US" altLang="en-US" sz="2000" b="1" dirty="0" smtClean="0">
                <a:solidFill>
                  <a:srgbClr val="000000"/>
                </a:solidFill>
              </a:rPr>
              <a:t> for us:  It is difficult to correct wrong ideas without regularly checking for understanding. </a:t>
            </a:r>
            <a:endParaRPr lang="en-US" altLang="en-US" sz="2000" dirty="0"/>
          </a:p>
        </p:txBody>
      </p:sp>
      <p:sp>
        <p:nvSpPr>
          <p:cNvPr id="8" name="TextBox 7"/>
          <p:cNvSpPr txBox="1">
            <a:spLocks noChangeArrowheads="1"/>
          </p:cNvSpPr>
          <p:nvPr/>
        </p:nvSpPr>
        <p:spPr bwMode="auto">
          <a:xfrm>
            <a:off x="631809" y="5645921"/>
            <a:ext cx="8001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2000" b="1" u="sng" dirty="0" smtClean="0"/>
              <a:t>Implication</a:t>
            </a:r>
            <a:r>
              <a:rPr lang="en-US" altLang="en-US" sz="2000" b="1" dirty="0" smtClean="0"/>
              <a:t> for us: Students need opportunities to practice using their learned ideas.   </a:t>
            </a:r>
            <a:endParaRPr lang="en-US" altLang="en-US" sz="2000" b="1" dirty="0"/>
          </a:p>
        </p:txBody>
      </p:sp>
    </p:spTree>
    <p:extLst>
      <p:ext uri="{BB962C8B-B14F-4D97-AF65-F5344CB8AC3E}">
        <p14:creationId xmlns:p14="http://schemas.microsoft.com/office/powerpoint/2010/main" val="33876295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21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9219">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487362"/>
          </a:xfrm>
        </p:spPr>
        <p:txBody>
          <a:bodyPr>
            <a:normAutofit fontScale="90000"/>
          </a:bodyPr>
          <a:lstStyle/>
          <a:p>
            <a:pPr eaLnBrk="1" hangingPunct="1"/>
            <a:endParaRPr lang="en-US" altLang="en-US" sz="4000" dirty="0" smtClean="0"/>
          </a:p>
        </p:txBody>
      </p:sp>
      <p:sp>
        <p:nvSpPr>
          <p:cNvPr id="4099" name="Rectangle 3"/>
          <p:cNvSpPr>
            <a:spLocks noGrp="1" noChangeArrowheads="1"/>
          </p:cNvSpPr>
          <p:nvPr>
            <p:ph type="body" idx="1"/>
          </p:nvPr>
        </p:nvSpPr>
        <p:spPr>
          <a:xfrm>
            <a:off x="381000" y="762000"/>
            <a:ext cx="8229600" cy="3962400"/>
          </a:xfrm>
          <a:solidFill>
            <a:srgbClr val="214F87"/>
          </a:solidFill>
        </p:spPr>
        <p:txBody>
          <a:bodyPr>
            <a:normAutofit fontScale="92500"/>
          </a:bodyPr>
          <a:lstStyle/>
          <a:p>
            <a:pPr algn="ctr" eaLnBrk="1" hangingPunct="1">
              <a:buFontTx/>
              <a:buNone/>
            </a:pPr>
            <a:r>
              <a:rPr lang="en-US" altLang="en-US" b="1" u="sng" dirty="0" smtClean="0">
                <a:solidFill>
                  <a:srgbClr val="FFFF00"/>
                </a:solidFill>
              </a:rPr>
              <a:t>Memory Task</a:t>
            </a:r>
          </a:p>
          <a:p>
            <a:pPr algn="ctr" eaLnBrk="1" hangingPunct="1">
              <a:buFontTx/>
              <a:buNone/>
            </a:pPr>
            <a:endParaRPr lang="en-US" altLang="en-US" b="1" dirty="0" smtClean="0">
              <a:solidFill>
                <a:srgbClr val="FFFF00"/>
              </a:solidFill>
            </a:endParaRPr>
          </a:p>
          <a:p>
            <a:pPr eaLnBrk="1" hangingPunct="1">
              <a:buFontTx/>
              <a:buNone/>
            </a:pPr>
            <a:r>
              <a:rPr lang="en-US" altLang="en-US" sz="3600" dirty="0" smtClean="0">
                <a:solidFill>
                  <a:schemeClr val="bg1"/>
                </a:solidFill>
              </a:rPr>
              <a:t>You will be shown some images on the next slide for a brief period of time.  Have a pen and scratch paper handy, but no writing until I tell you to write.  No  cheating!</a:t>
            </a:r>
          </a:p>
          <a:p>
            <a:pPr algn="ctr" eaLnBrk="1" hangingPunct="1">
              <a:buFontTx/>
              <a:buNone/>
            </a:pPr>
            <a:r>
              <a:rPr lang="en-US" altLang="en-US" sz="3600" dirty="0" smtClean="0">
                <a:solidFill>
                  <a:schemeClr val="bg1"/>
                </a:solidFill>
              </a:rPr>
              <a:t> </a:t>
            </a:r>
          </a:p>
        </p:txBody>
      </p:sp>
    </p:spTree>
    <p:extLst>
      <p:ext uri="{BB962C8B-B14F-4D97-AF65-F5344CB8AC3E}">
        <p14:creationId xmlns:p14="http://schemas.microsoft.com/office/powerpoint/2010/main" val="3602635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TotalTime>
  <Words>839</Words>
  <Application>Microsoft Office PowerPoint</Application>
  <PresentationFormat>On-screen Show (4:3)</PresentationFormat>
  <Paragraphs>88</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Learning about Learning. . . . A Talk prepared for              G-TEAMS and HEATWAVES  GK-12 Project Fellows  Debra Tomanek, Ph.D. Associate Vice Provost, Instruction &amp; Assessment Professor, Molecular &amp; Cellular Biology Area of Scholarship: Science Education 11/18/2013</vt:lpstr>
      <vt:lpstr>PowerPoint Presentation</vt:lpstr>
      <vt:lpstr>PowerPoint Presentation</vt:lpstr>
      <vt:lpstr>PowerPoint Presentation</vt:lpstr>
      <vt:lpstr>PowerPoint Presentation</vt:lpstr>
      <vt:lpstr>PowerPoint Presentation</vt:lpstr>
      <vt:lpstr>PowerPoint Presentation</vt:lpstr>
      <vt:lpstr>Key findings from learning sciences research:</vt:lpstr>
      <vt:lpstr>PowerPoint Presentation</vt:lpstr>
      <vt:lpstr>PowerPoint Presentation</vt:lpstr>
      <vt:lpstr>PowerPoint Presentation</vt:lpstr>
      <vt:lpstr>PowerPoint Presentation</vt:lpstr>
      <vt:lpstr>PowerPoint Presentation</vt:lpstr>
      <vt:lpstr>Key findings from learning sciences research: (cont.)</vt:lpstr>
      <vt:lpstr>PowerPoint Presentation</vt:lpstr>
      <vt:lpstr>PowerPoint Presentation</vt:lpstr>
      <vt:lpstr>Key findings from learning sciences research:  expertise</vt:lpstr>
      <vt:lpstr>PowerPoint Presentation</vt:lpstr>
      <vt:lpstr>Finding #7:  Experts’ knowledge is organized into “big ideas” that allow experts to see and retrieve sets of appropriate information rather than isolated facts.   </vt:lpstr>
      <vt:lpstr>PowerPoint Presentation</vt:lpstr>
      <vt:lpstr>PowerPoint Presentation</vt:lpstr>
      <vt:lpstr>Bottom line on experts, problem-solving, and meaningful patterns. . . . .</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Debra Tomanek</dc:creator>
  <cp:lastModifiedBy>Debra Tomanek</cp:lastModifiedBy>
  <cp:revision>15</cp:revision>
  <dcterms:created xsi:type="dcterms:W3CDTF">2013-11-18T19:18:38Z</dcterms:created>
  <dcterms:modified xsi:type="dcterms:W3CDTF">2013-11-18T22:08:45Z</dcterms:modified>
</cp:coreProperties>
</file>