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2" r:id="rId5"/>
    <p:sldId id="263" r:id="rId6"/>
    <p:sldId id="264" r:id="rId7"/>
    <p:sldId id="265" r:id="rId8"/>
    <p:sldId id="260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7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7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4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60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9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0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5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9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0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24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72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0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74FA-4F3B-8340-81F7-D75ACB4BDD83}" type="datetimeFigureOut">
              <a:rPr lang="en-US" smtClean="0"/>
              <a:t>4/15/13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D97D9-B065-FB43-8747-36AF51A731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ia.arizona.edu/blog/seminars-and-workshops-professional-development" TargetMode="External"/><Relationship Id="rId4" Type="http://schemas.openxmlformats.org/officeDocument/2006/relationships/hyperlink" Target="http://wsip.arizona.edu/workshop-series" TargetMode="External"/><Relationship Id="rId5" Type="http://schemas.openxmlformats.org/officeDocument/2006/relationships/hyperlink" Target="http://grad.arizona.edu/gwi" TargetMode="External"/><Relationship Id="rId6" Type="http://schemas.openxmlformats.org/officeDocument/2006/relationships/hyperlink" Target="http://oia.arizona.edu/project/certificate-college-teaching-progra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cienceconnections.arizona.edu/k12/teachers/acs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Thinking Ahead: </a:t>
            </a:r>
            <a:br>
              <a:rPr lang="en-US" dirty="0" smtClean="0"/>
            </a:br>
            <a:r>
              <a:rPr lang="en-US" dirty="0" smtClean="0"/>
              <a:t>Applications to your profession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Erin Dokter, Ph.D.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Office of Instruction and Assessment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(CATTS Fellow 2005-06)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31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lessons learned from the fellowship experience.</a:t>
            </a:r>
          </a:p>
          <a:p>
            <a:r>
              <a:rPr lang="en-US" dirty="0" smtClean="0"/>
              <a:t>Explain how these lessons can be applied to your personal and professional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615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Reflecting on the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are the big lessons you have learned from this experience?</a:t>
            </a:r>
          </a:p>
          <a:p>
            <a:pPr lvl="1"/>
            <a:r>
              <a:rPr lang="en-US" dirty="0" smtClean="0"/>
              <a:t>e.g., about the school system, about teaching and learning, about your discipline, about yourself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you feel more </a:t>
            </a:r>
            <a:r>
              <a:rPr lang="en-US" i="1" u="sng" dirty="0" smtClean="0"/>
              <a:t>competent</a:t>
            </a:r>
            <a:r>
              <a:rPr lang="en-US" dirty="0" smtClean="0"/>
              <a:t> in communicating about your discipline?  Please explain.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 you feel more </a:t>
            </a:r>
            <a:r>
              <a:rPr lang="en-US" i="1" u="sng" dirty="0" smtClean="0"/>
              <a:t>confident</a:t>
            </a:r>
            <a:r>
              <a:rPr lang="en-US" dirty="0" smtClean="0"/>
              <a:t> in communicating about your discipline?  Please explain.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69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en-US" dirty="0" smtClean="0"/>
              <a:t>1. What are the big lessons you have learned from this experience?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Substitute teaching days mean no work being done</a:t>
            </a:r>
          </a:p>
          <a:p>
            <a:r>
              <a:rPr lang="en-US" dirty="0" smtClean="0"/>
              <a:t>Example is one of the best ways to teach</a:t>
            </a:r>
          </a:p>
          <a:p>
            <a:r>
              <a:rPr lang="en-US" dirty="0" smtClean="0"/>
              <a:t>Teachers’ attitudes may elicit or constrain participation</a:t>
            </a:r>
          </a:p>
          <a:p>
            <a:r>
              <a:rPr lang="en-US" dirty="0" smtClean="0"/>
              <a:t>Everyone has their own pace/learning style, need to take into account when teaching</a:t>
            </a:r>
          </a:p>
          <a:p>
            <a:r>
              <a:rPr lang="en-US" dirty="0" smtClean="0"/>
              <a:t>I teach more effectively around the entire room vs. just at the board</a:t>
            </a:r>
          </a:p>
          <a:p>
            <a:r>
              <a:rPr lang="en-US" dirty="0" smtClean="0"/>
              <a:t>Students are smart, not always expected to be (don’t get challenged)</a:t>
            </a:r>
          </a:p>
          <a:p>
            <a:r>
              <a:rPr lang="en-US" dirty="0" smtClean="0"/>
              <a:t>School system can hold kids back (stifled)</a:t>
            </a:r>
          </a:p>
          <a:p>
            <a:r>
              <a:rPr lang="en-US" dirty="0" smtClean="0"/>
              <a:t>Important to think about your questions before you ask them (e.g., how they are phrased)</a:t>
            </a:r>
          </a:p>
          <a:p>
            <a:r>
              <a:rPr lang="en-US" dirty="0" smtClean="0"/>
              <a:t>Need to encourage inquiry in math/science/engineering</a:t>
            </a:r>
          </a:p>
          <a:p>
            <a:r>
              <a:rPr lang="en-US" dirty="0" smtClean="0"/>
              <a:t>Helped to communicate things more simply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933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Competence and 3. Confidence?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Practice can’t hurt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374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Nationally-reported Impact of Experience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065232"/>
              </p:ext>
            </p:extLst>
          </p:nvPr>
        </p:nvGraphicFramePr>
        <p:xfrm>
          <a:off x="457200" y="1600200"/>
          <a:ext cx="8229600" cy="5029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0742"/>
                <a:gridCol w="519885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Attribute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Applications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i="0" dirty="0" smtClean="0"/>
                        <a:t>Communication skills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written, oral, presentation to varied</a:t>
                      </a:r>
                      <a:r>
                        <a:rPr lang="en-US" sz="2800" baseline="0" dirty="0" smtClean="0"/>
                        <a:t> audiences</a:t>
                      </a:r>
                      <a:endParaRPr lang="en-US" sz="2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Teaching skills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awareness of learners, teaching strategies, </a:t>
                      </a:r>
                      <a:r>
                        <a:rPr lang="en-US" sz="2800" dirty="0" smtClean="0"/>
                        <a:t>planning, assessment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Research skills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design</a:t>
                      </a:r>
                      <a:r>
                        <a:rPr lang="en-US" sz="2800" dirty="0" smtClean="0"/>
                        <a:t>, analysis, building scientific arguments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Professional skills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time </a:t>
                      </a:r>
                      <a:r>
                        <a:rPr lang="en-US" sz="2800" dirty="0" smtClean="0"/>
                        <a:t>management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Personal attributes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confidence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sz="1800" i="0" dirty="0" smtClean="0"/>
                    </a:p>
                    <a:p>
                      <a:pPr algn="ctr"/>
                      <a:r>
                        <a:rPr lang="en-US" sz="1800" i="0" dirty="0" smtClean="0"/>
                        <a:t>(Based on </a:t>
                      </a:r>
                      <a:r>
                        <a:rPr lang="en-US" sz="1800" i="0" dirty="0" err="1" smtClean="0"/>
                        <a:t>Feldon</a:t>
                      </a:r>
                      <a:r>
                        <a:rPr lang="en-US" sz="1800" i="0" dirty="0" smtClean="0"/>
                        <a:t> et al. (2011);</a:t>
                      </a:r>
                      <a:r>
                        <a:rPr lang="en-US" sz="1800" i="0" baseline="0" dirty="0" smtClean="0"/>
                        <a:t> </a:t>
                      </a:r>
                      <a:r>
                        <a:rPr lang="en-US" sz="1800" i="0" baseline="0" dirty="0" err="1" smtClean="0"/>
                        <a:t>Trautmann</a:t>
                      </a:r>
                      <a:r>
                        <a:rPr lang="en-US" sz="1800" i="0" baseline="0" dirty="0" smtClean="0"/>
                        <a:t> (2008); Mitchell et al. (2003))</a:t>
                      </a:r>
                      <a:endParaRPr lang="en-US" sz="1800" i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09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3254"/>
          </a:xfrm>
        </p:spPr>
        <p:txBody>
          <a:bodyPr>
            <a:noAutofit/>
          </a:bodyPr>
          <a:lstStyle/>
          <a:p>
            <a:r>
              <a:rPr lang="en-US" sz="3200" dirty="0" smtClean="0"/>
              <a:t>Action Plan: Your Professional and Personal Life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820757"/>
              </p:ext>
            </p:extLst>
          </p:nvPr>
        </p:nvGraphicFramePr>
        <p:xfrm>
          <a:off x="457200" y="1164170"/>
          <a:ext cx="8229600" cy="146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35"/>
                <a:gridCol w="4762865"/>
              </a:tblGrid>
              <a:tr h="46620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Attribute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Applications </a:t>
                      </a:r>
                      <a:endParaRPr lang="en-US" sz="2800" dirty="0"/>
                    </a:p>
                  </a:txBody>
                  <a:tcPr/>
                </a:tc>
              </a:tr>
              <a:tr h="12104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i="0" dirty="0" smtClean="0"/>
                        <a:t>Communication skills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Presenting at conferences, writing opinion pieces (e.g., newspaper), Presenting</a:t>
                      </a:r>
                      <a:r>
                        <a:rPr lang="en-US" sz="2800" baseline="0" dirty="0" smtClean="0"/>
                        <a:t> products to potential customers, Expressing ideas clearly to management or employees, writing (e.g., reports), interviews</a:t>
                      </a:r>
                      <a:endParaRPr lang="en-US" sz="2800" dirty="0"/>
                    </a:p>
                  </a:txBody>
                  <a:tcPr/>
                </a:tc>
              </a:tr>
              <a:tr h="1210450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Teaching skills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 explain methodically, recognize when somebody doesn’t understand</a:t>
                      </a:r>
                      <a:r>
                        <a:rPr lang="en-US" sz="2800" baseline="0" dirty="0" smtClean="0"/>
                        <a:t> &amp; then changing on the fly to get point across, workshops, effective training, teaching classes</a:t>
                      </a:r>
                      <a:endParaRPr lang="en-US" sz="2800" dirty="0"/>
                    </a:p>
                  </a:txBody>
                  <a:tcPr/>
                </a:tc>
              </a:tr>
              <a:tr h="1210450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Research skills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Designing more efficient experiments</a:t>
                      </a:r>
                      <a:r>
                        <a:rPr lang="en-US" sz="2800" baseline="0" dirty="0" smtClean="0"/>
                        <a:t> &amp; understanding the “ins and outs”, plan better and organize, manage time, state problem in a concise way, identify information that others are missing to add to your own work</a:t>
                      </a:r>
                      <a:endParaRPr lang="en-US" sz="2800" dirty="0"/>
                    </a:p>
                  </a:txBody>
                  <a:tcPr/>
                </a:tc>
              </a:tr>
              <a:tr h="663796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Professional </a:t>
                      </a:r>
                      <a:r>
                        <a:rPr lang="en-US" sz="2800" i="0" dirty="0" smtClean="0"/>
                        <a:t>skills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Present information so more stakeholders</a:t>
                      </a:r>
                      <a:r>
                        <a:rPr lang="en-US" sz="2800" baseline="0" dirty="0" smtClean="0"/>
                        <a:t> can understand (appeal to wide audience), thinking on your feet, balancing multiple hats, work with different personality types</a:t>
                      </a:r>
                      <a:endParaRPr lang="en-US" sz="2800" dirty="0"/>
                    </a:p>
                  </a:txBody>
                  <a:tcPr/>
                </a:tc>
              </a:tr>
              <a:tr h="663796">
                <a:tc>
                  <a:txBody>
                    <a:bodyPr/>
                    <a:lstStyle/>
                    <a:p>
                      <a:r>
                        <a:rPr lang="en-US" sz="2800" i="0" dirty="0" smtClean="0"/>
                        <a:t>Personal attributes </a:t>
                      </a:r>
                      <a:endParaRPr lang="en-US" sz="2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Patience, cooperation,</a:t>
                      </a:r>
                      <a:r>
                        <a:rPr lang="en-US" sz="2800" baseline="0" dirty="0" smtClean="0"/>
                        <a:t> sympathy, observation, conflicted about becoming a parent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755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Resources for Continued Professional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Teaching/TA experience (department TA’s, Pima CC)</a:t>
            </a:r>
          </a:p>
          <a:p>
            <a:r>
              <a:rPr lang="en-US" dirty="0" smtClean="0"/>
              <a:t>Outreach (departmental programs, continued work with your teacher, UA Science, MESA)</a:t>
            </a:r>
          </a:p>
          <a:p>
            <a:r>
              <a:rPr lang="en-US" dirty="0" smtClean="0"/>
              <a:t>Workshops/Classes on Teaching (departments, OIA)</a:t>
            </a:r>
          </a:p>
          <a:p>
            <a:r>
              <a:rPr lang="en-US" dirty="0" smtClean="0"/>
              <a:t>Online Self-Paced Teaching Modules (OIA)</a:t>
            </a:r>
          </a:p>
          <a:p>
            <a:r>
              <a:rPr lang="en-US" dirty="0" smtClean="0"/>
              <a:t>Workshops/Programs on Writing (WSIP, Graduate Writing Institute)</a:t>
            </a:r>
          </a:p>
          <a:p>
            <a:r>
              <a:rPr lang="en-US" dirty="0" smtClean="0"/>
              <a:t>Certificate in College Teaching (OIA)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017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URLs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296575"/>
              </p:ext>
            </p:extLst>
          </p:nvPr>
        </p:nvGraphicFramePr>
        <p:xfrm>
          <a:off x="457200" y="1600200"/>
          <a:ext cx="8229600" cy="4673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Outreach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http://scienceconnections.arizona.edu/k12/teachers/acst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Workshops/Classes on Teaching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http://oia.arizona.edu/blog/seminars-and-workshops-professional-development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Online Self-Paced Teaching Modules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D2l.arizona.edu (Self Registration – TATO)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Workshops/Programs on Writing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http://wsip.arizona.edu/workshop-series</a:t>
                      </a:r>
                      <a:endParaRPr lang="en-US" dirty="0" smtClean="0"/>
                    </a:p>
                    <a:p>
                      <a:r>
                        <a:rPr lang="en-US" dirty="0" smtClean="0">
                          <a:hlinkClick r:id="rId5"/>
                        </a:rPr>
                        <a:t>http://grad.arizona.edu/gwi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Certificate in College Teaching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6"/>
                        </a:rPr>
                        <a:t>http://oia.arizona.edu/project/certificate-college-teaching-program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8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639</Words>
  <Application>Microsoft Macintosh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Thinking Ahead:  Applications to your profession </vt:lpstr>
      <vt:lpstr>Discussion Objectives</vt:lpstr>
      <vt:lpstr>Reflecting on the Experience</vt:lpstr>
      <vt:lpstr>1. What are the big lessons you have learned from this experience?</vt:lpstr>
      <vt:lpstr>2. Competence and 3. Confidence?</vt:lpstr>
      <vt:lpstr>Nationally-reported Impact of Experience</vt:lpstr>
      <vt:lpstr>Action Plan: Your Professional and Personal Life</vt:lpstr>
      <vt:lpstr>Resources for Continued Professional Development</vt:lpstr>
      <vt:lpstr>Resource URLs 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Thinking Ahead: Applying </dc:title>
  <dc:creator>Erin Dokter</dc:creator>
  <cp:lastModifiedBy>Erin Dokter</cp:lastModifiedBy>
  <cp:revision>65</cp:revision>
  <cp:lastPrinted>2013-04-15T22:20:08Z</cp:lastPrinted>
  <dcterms:created xsi:type="dcterms:W3CDTF">2013-04-15T19:57:24Z</dcterms:created>
  <dcterms:modified xsi:type="dcterms:W3CDTF">2013-04-15T23:53:59Z</dcterms:modified>
</cp:coreProperties>
</file>