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57" r:id="rId3"/>
    <p:sldId id="297" r:id="rId4"/>
    <p:sldId id="298" r:id="rId5"/>
    <p:sldId id="299" r:id="rId6"/>
    <p:sldId id="300" r:id="rId7"/>
    <p:sldId id="301" r:id="rId8"/>
    <p:sldId id="302" r:id="rId9"/>
    <p:sldId id="303" r:id="rId10"/>
    <p:sldId id="318" r:id="rId11"/>
    <p:sldId id="319" r:id="rId12"/>
    <p:sldId id="311" r:id="rId13"/>
    <p:sldId id="312" r:id="rId14"/>
    <p:sldId id="313" r:id="rId15"/>
    <p:sldId id="314" r:id="rId16"/>
    <p:sldId id="315" r:id="rId17"/>
    <p:sldId id="316" r:id="rId18"/>
    <p:sldId id="307" r:id="rId19"/>
    <p:sldId id="308" r:id="rId20"/>
    <p:sldId id="309" r:id="rId21"/>
    <p:sldId id="310" r:id="rId22"/>
    <p:sldId id="287" r:id="rId23"/>
    <p:sldId id="288" r:id="rId24"/>
    <p:sldId id="272" r:id="rId25"/>
    <p:sldId id="284" r:id="rId26"/>
    <p:sldId id="317" r:id="rId27"/>
    <p:sldId id="275" r:id="rId28"/>
    <p:sldId id="280" r:id="rId29"/>
    <p:sldId id="259" r:id="rId30"/>
    <p:sldId id="266" r:id="rId31"/>
    <p:sldId id="273" r:id="rId32"/>
    <p:sldId id="279" r:id="rId3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929"/>
    <a:srgbClr val="CC9900"/>
    <a:srgbClr val="399915"/>
    <a:srgbClr val="AD0E08"/>
    <a:srgbClr val="A97087"/>
    <a:srgbClr val="FF3300"/>
    <a:srgbClr val="3399FF"/>
    <a:srgbClr val="1F689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82667" autoAdjust="0"/>
  </p:normalViewPr>
  <p:slideViewPr>
    <p:cSldViewPr>
      <p:cViewPr varScale="1">
        <p:scale>
          <a:sx n="65" d="100"/>
          <a:sy n="65" d="100"/>
        </p:scale>
        <p:origin x="-130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ADC0C081-25F3-4DF3-83AB-88C4D87094CE}" type="datetimeFigureOut">
              <a:rPr lang="en-US"/>
              <a:pPr>
                <a:defRPr/>
              </a:pPr>
              <a:t>9/23/2001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D1F93DB2-40BF-48D6-AA3C-5201FBE53FDF}" type="slidenum">
              <a:rPr lang="en-US"/>
              <a:pPr>
                <a:defRPr/>
              </a:pPr>
              <a:t>‹#›</a:t>
            </a:fld>
            <a:endParaRPr lang="en-US"/>
          </a:p>
        </p:txBody>
      </p:sp>
    </p:spTree>
    <p:extLst>
      <p:ext uri="{BB962C8B-B14F-4D97-AF65-F5344CB8AC3E}">
        <p14:creationId xmlns:p14="http://schemas.microsoft.com/office/powerpoint/2010/main" xmlns="" val="410810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6509C239-01E5-4172-A6F7-A093B96A605D}" type="datetimeFigureOut">
              <a:rPr lang="en-US"/>
              <a:pPr>
                <a:defRPr/>
              </a:pPr>
              <a:t>9/23/2001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274EDCF6-F932-4517-B089-467895602C0D}" type="slidenum">
              <a:rPr lang="en-US"/>
              <a:pPr>
                <a:defRPr/>
              </a:pPr>
              <a:t>‹#›</a:t>
            </a:fld>
            <a:endParaRPr lang="en-US"/>
          </a:p>
        </p:txBody>
      </p:sp>
    </p:spTree>
    <p:extLst>
      <p:ext uri="{BB962C8B-B14F-4D97-AF65-F5344CB8AC3E}">
        <p14:creationId xmlns:p14="http://schemas.microsoft.com/office/powerpoint/2010/main" xmlns="" val="29398343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vimeo.com/20998609"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03D36F-BD34-45A4-90F4-C09421583DEF}"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hangingPunct="1">
              <a:defRPr/>
            </a:pPr>
            <a:r>
              <a:rPr lang="en-US" dirty="0" smtClean="0"/>
              <a:t>Presenter Notes</a:t>
            </a:r>
            <a:r>
              <a:rPr lang="en-US" b="1" dirty="0" smtClean="0"/>
              <a:t>:  DOK 1 &amp; 2 are usually “a right answer” questions level.</a:t>
            </a:r>
          </a:p>
          <a:p>
            <a:pPr eaLnBrk="1" hangingPunct="1">
              <a:buFont typeface="Arial" pitchFamily="34" charset="0"/>
              <a:buChar char="•"/>
              <a:defRPr/>
            </a:pPr>
            <a:r>
              <a:rPr lang="en-US" sz="900" dirty="0" smtClean="0"/>
              <a:t>“Depth of knowledge forms another important perspective of cognitive complexity.”</a:t>
            </a:r>
          </a:p>
          <a:p>
            <a:pPr eaLnBrk="1" hangingPunct="1">
              <a:buFont typeface="Arial" pitchFamily="34" charset="0"/>
              <a:buChar char="•"/>
              <a:defRPr/>
            </a:pPr>
            <a:r>
              <a:rPr lang="en-US" sz="900" dirty="0" smtClean="0"/>
              <a:t>“The best known work in the area of depth of knowledge is that of Norman Webb (1997, 1999).”</a:t>
            </a:r>
          </a:p>
          <a:p>
            <a:pPr eaLnBrk="1" hangingPunct="1">
              <a:buFont typeface="Arial" pitchFamily="34" charset="0"/>
              <a:buChar char="•"/>
              <a:defRPr/>
            </a:pPr>
            <a:r>
              <a:rPr lang="en-US" sz="900" dirty="0" smtClean="0"/>
              <a:t>“The complexity of both the content (e.g., simple vs. complex data displays; interpreting literal vs. figurative language) and the task required (e.g., solving routine vs. non-routine problems) are used to determine DOK levels.”</a:t>
            </a:r>
          </a:p>
          <a:p>
            <a:pPr eaLnBrk="1" hangingPunct="1">
              <a:buFont typeface="Arial" pitchFamily="34" charset="0"/>
              <a:buChar char="•"/>
              <a:defRPr/>
            </a:pPr>
            <a:r>
              <a:rPr lang="en-US" sz="900" dirty="0" smtClean="0"/>
              <a:t>“DOK levels describe four different and deeper ways a student might interact with content (2002)”.</a:t>
            </a:r>
          </a:p>
          <a:p>
            <a:pPr eaLnBrk="1" hangingPunct="1">
              <a:buFont typeface="Arial" pitchFamily="34" charset="0"/>
              <a:buChar char="•"/>
              <a:defRPr/>
            </a:pPr>
            <a:r>
              <a:rPr lang="en-US" sz="900" dirty="0" smtClean="0"/>
              <a:t>Depth of knowledge levels do not necessarily correlate to the commonly understood notion of difficulty.</a:t>
            </a:r>
          </a:p>
          <a:p>
            <a:pPr eaLnBrk="1" hangingPunct="1">
              <a:buFont typeface="Arial" pitchFamily="34" charset="0"/>
              <a:buNone/>
              <a:defRPr/>
            </a:pPr>
            <a:r>
              <a:rPr lang="en-US" sz="900" dirty="0" smtClean="0"/>
              <a:t>“For example, a DOK-1 activity might ask student to restate a simple fact or a much more abstract theory, the latter being much more difficult to memorize and restate. Neither of these DOK-1 tasks asks for much depth of understanding of the content. On the other hand, greater depth is required to explain how or why a concept or rule works (DOK 2), to apply it to real-world phenomena with justification or supporting evidence (DOK-3), or to integrate a given concept with other concepts or other perspectives (DOK-4)”</a:t>
            </a:r>
          </a:p>
          <a:p>
            <a:pPr eaLnBrk="1" hangingPunct="1">
              <a:buFont typeface="Arial" pitchFamily="34" charset="0"/>
              <a:buNone/>
              <a:defRPr/>
            </a:pPr>
            <a:r>
              <a:rPr lang="en-US" sz="900" b="1" dirty="0" smtClean="0"/>
              <a:t>Teachers need to develop the ability to design instruction, and create units of study/curriculum and classroom assessments for a greater range of cognitive demand.</a:t>
            </a:r>
          </a:p>
          <a:p>
            <a:pPr eaLnBrk="1" hangingPunct="1">
              <a:defRPr/>
            </a:pPr>
            <a:r>
              <a:rPr lang="en-US" dirty="0" smtClean="0"/>
              <a:t>Hess, K, et.al., What exactly do “fewer, clearer, an higher standards” really look like in the classroom. 2009</a:t>
            </a:r>
            <a:endParaRPr lang="en-US" b="1" dirty="0" smtClean="0"/>
          </a:p>
          <a:p>
            <a:pPr eaLnBrk="1" hangingPunct="1">
              <a:defRPr/>
            </a:pPr>
            <a:endParaRPr lang="en-US" dirty="0" smtClean="0"/>
          </a:p>
          <a:p>
            <a:pPr eaLnBrk="1" hangingPunct="1">
              <a:defRPr/>
            </a:pPr>
            <a:r>
              <a:rPr lang="en-US" dirty="0" smtClean="0"/>
              <a:t>Guided Notes:</a:t>
            </a:r>
          </a:p>
          <a:p>
            <a:pPr eaLnBrk="1" hangingPunct="1">
              <a:defRPr/>
            </a:pPr>
            <a:endParaRPr lang="en-US" dirty="0" smtClean="0"/>
          </a:p>
          <a:p>
            <a:pPr eaLnBrk="1" hangingPunct="1">
              <a:defRPr/>
            </a:pPr>
            <a:r>
              <a:rPr lang="en-US" b="1" dirty="0" smtClean="0"/>
              <a:t>Bloom’s Taxonomy [1956] &amp;</a:t>
            </a:r>
            <a:r>
              <a:rPr lang="en-US" dirty="0" smtClean="0"/>
              <a:t> </a:t>
            </a:r>
            <a:r>
              <a:rPr lang="en-US" b="1" dirty="0" smtClean="0"/>
              <a:t>Bloom’s Cognitive Process Dimensions [2005]</a:t>
            </a:r>
            <a:endParaRPr lang="en-US" dirty="0" smtClean="0"/>
          </a:p>
          <a:p>
            <a:pPr eaLnBrk="1" hangingPunct="1">
              <a:defRPr/>
            </a:pPr>
            <a:r>
              <a:rPr lang="en-US" b="1" dirty="0" smtClean="0"/>
              <a:t>Slide 79</a:t>
            </a:r>
            <a:endParaRPr lang="en-US" dirty="0" smtClean="0"/>
          </a:p>
          <a:p>
            <a:pPr eaLnBrk="1" hangingPunct="1">
              <a:defRPr/>
            </a:pPr>
            <a:r>
              <a:rPr lang="en-US" b="1" dirty="0" smtClean="0"/>
              <a:t> </a:t>
            </a:r>
            <a:endParaRPr lang="en-US" dirty="0" smtClean="0"/>
          </a:p>
          <a:p>
            <a:pPr eaLnBrk="1" hangingPunct="1">
              <a:defRPr/>
            </a:pPr>
            <a:r>
              <a:rPr lang="en-US" dirty="0" smtClean="0"/>
              <a:t>See Handout</a:t>
            </a:r>
          </a:p>
          <a:p>
            <a:pPr eaLnBrk="1" hangingPunct="1">
              <a:defRPr/>
            </a:pPr>
            <a:endParaRPr lang="en-US" dirty="0"/>
          </a:p>
        </p:txBody>
      </p:sp>
      <p:sp>
        <p:nvSpPr>
          <p:cNvPr id="4" name="Slide Number Placeholder 3"/>
          <p:cNvSpPr>
            <a:spLocks noGrp="1"/>
          </p:cNvSpPr>
          <p:nvPr>
            <p:ph type="sldNum" sz="quarter" idx="5"/>
          </p:nvPr>
        </p:nvSpPr>
        <p:spPr/>
        <p:txBody>
          <a:bodyPr/>
          <a:lstStyle/>
          <a:p>
            <a:pPr>
              <a:defRPr/>
            </a:pPr>
            <a:fld id="{31F56393-ABD2-424F-8148-53D2ADA35B6F}"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*Use Final Jeopardy example:  </a:t>
            </a:r>
            <a:r>
              <a:rPr lang="en-US" smtClean="0">
                <a:latin typeface="Arial" pitchFamily="34" charset="0"/>
              </a:rPr>
              <a:t>always DOK 1 (recall) even though the level of difficulty is often quite high.</a:t>
            </a:r>
            <a:endParaRPr lang="en-US" smtClean="0"/>
          </a:p>
          <a:p>
            <a:pPr eaLnBrk="1" hangingPunct="1">
              <a:spcBef>
                <a:spcPct val="0"/>
              </a:spcBef>
            </a:pPr>
            <a:r>
              <a:rPr lang="en-US" smtClean="0"/>
              <a:t>*Complexity: What does student need to know in order to process complexity of concept (analysis, problem solving,etc.)</a:t>
            </a:r>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1C1AC46-69F4-472F-B6E7-80C8DCD823A5}" type="slidenum">
              <a:rPr lang="en-US" smtClean="0"/>
              <a:pPr/>
              <a:t>12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DOK is NOT determined by VERB, but the context in which the verb is used and the depth of thinking required, whereas Blooms is more about the verb that describes what the child is doing. </a:t>
            </a:r>
          </a:p>
          <a:p>
            <a:r>
              <a:rPr lang="en-US" smtClean="0"/>
              <a:t>*DOK focuses on the degree of understanding a child needs to respond or process an assessment item/standard</a:t>
            </a:r>
          </a:p>
          <a:p>
            <a:r>
              <a:rPr lang="en-US" smtClean="0"/>
              <a:t>*Blooms focuses on the progression of the development of intellectual skills</a:t>
            </a:r>
          </a:p>
        </p:txBody>
      </p:sp>
      <p:sp>
        <p:nvSpPr>
          <p:cNvPr id="31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E1AF5D-EA5F-402B-B62E-81EAD727C67F}" type="slidenum">
              <a:rPr lang="en-US" smtClean="0"/>
              <a:pPr/>
              <a:t>13</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Notice that the verb does not always match high level of DOK/Blooms</a:t>
            </a:r>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AB4A99-A97C-4416-B162-01EF0906EB04}" type="slidenum">
              <a:rPr lang="en-US" smtClean="0"/>
              <a:pPr/>
              <a:t>14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Without</a:t>
            </a:r>
            <a:r>
              <a:rPr lang="en-US" baseline="0" dirty="0" smtClean="0"/>
              <a:t> scaffolding</a:t>
            </a:r>
            <a:endParaRPr lang="en-US" dirty="0" smtClean="0"/>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21E68B6-1F9C-4CEE-A088-2939A8173E39}" type="slidenum">
              <a:rPr lang="en-US" smtClean="0"/>
              <a:pPr/>
              <a:t>15</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107B8EE-37D1-4291-9860-D0331FA50130}" type="slidenum">
              <a:rPr lang="en-US" smtClean="0"/>
              <a:pPr/>
              <a:t>16</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83EC33-52EA-4B2F-AA36-38BAD719035D}" type="slidenum">
              <a:rPr lang="en-US" smtClean="0"/>
              <a:pPr/>
              <a:t>17</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p:spPr>
      </p:sp>
      <p:sp>
        <p:nvSpPr>
          <p:cNvPr id="1505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Ask Participants to remove all items after the pink sheet from behind this tab.</a:t>
            </a:r>
          </a:p>
          <a:p>
            <a:pPr eaLnBrk="1" hangingPunct="1"/>
            <a:endParaRPr lang="en-US" smtClean="0"/>
          </a:p>
          <a:p>
            <a:pPr eaLnBrk="1" hangingPunct="1"/>
            <a:r>
              <a:rPr lang="en-US" smtClean="0"/>
              <a:t>http://vimeo.com/21111138    </a:t>
            </a:r>
          </a:p>
          <a:p>
            <a:pPr eaLnBrk="1" hangingPunct="1"/>
            <a:r>
              <a:rPr lang="en-US" smtClean="0">
                <a:hlinkClick r:id="rId3"/>
              </a:rPr>
              <a:t>http://vimeo.com/20998609</a:t>
            </a:r>
            <a:r>
              <a:rPr lang="en-US" smtClean="0"/>
              <a:t> </a:t>
            </a:r>
          </a:p>
          <a:p>
            <a:pPr eaLnBrk="1" hangingPunct="1"/>
            <a:endParaRPr lang="en-US" smtClean="0"/>
          </a:p>
        </p:txBody>
      </p:sp>
      <p:sp>
        <p:nvSpPr>
          <p:cNvPr id="4" name="Slide Number Placeholder 3"/>
          <p:cNvSpPr>
            <a:spLocks noGrp="1"/>
          </p:cNvSpPr>
          <p:nvPr>
            <p:ph type="sldNum" sz="quarter" idx="5"/>
          </p:nvPr>
        </p:nvSpPr>
        <p:spPr/>
        <p:txBody>
          <a:bodyPr/>
          <a:lstStyle/>
          <a:p>
            <a:pPr>
              <a:defRPr/>
            </a:pPr>
            <a:fld id="{90C18B9D-7B55-47C9-8174-B1545312C287}"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Handout!!!</a:t>
            </a:r>
          </a:p>
          <a:p>
            <a:pPr eaLnBrk="1" hangingPunct="1"/>
            <a:endParaRPr lang="en-US" smtClean="0"/>
          </a:p>
          <a:p>
            <a:pPr eaLnBrk="1" hangingPunct="1"/>
            <a:r>
              <a:rPr lang="en-US" smtClean="0"/>
              <a:t>The title in the first column may be confusing. Depth refers to the Depth of Knowledge going across the grid and think refers to Bloom’s Cognitive Process Dimensions (Revised Taxonomy)</a:t>
            </a:r>
          </a:p>
          <a:p>
            <a:pPr eaLnBrk="1" hangingPunct="1"/>
            <a:endParaRPr lang="en-US" smtClean="0"/>
          </a:p>
          <a:p>
            <a:pPr eaLnBrk="1" hangingPunct="1"/>
            <a:r>
              <a:rPr lang="en-US" smtClean="0"/>
              <a:t>Give participants a minute to look over the chart. What looks familiar? </a:t>
            </a:r>
          </a:p>
        </p:txBody>
      </p:sp>
      <p:sp>
        <p:nvSpPr>
          <p:cNvPr id="4" name="Slide Number Placeholder 3"/>
          <p:cNvSpPr>
            <a:spLocks noGrp="1"/>
          </p:cNvSpPr>
          <p:nvPr>
            <p:ph type="sldNum" sz="quarter" idx="5"/>
          </p:nvPr>
        </p:nvSpPr>
        <p:spPr/>
        <p:txBody>
          <a:bodyPr/>
          <a:lstStyle/>
          <a:p>
            <a:pPr>
              <a:defRPr/>
            </a:pPr>
            <a:fld id="{06A8F1FB-AB4A-4036-A4BA-F675B91E43CD}"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p:spPr>
      </p:sp>
      <p:sp>
        <p:nvSpPr>
          <p:cNvPr id="152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latin typeface="Arial" pitchFamily="34" charset="0"/>
                <a:cs typeface="Arial" pitchFamily="34" charset="0"/>
              </a:rPr>
              <a:t>Different states/schools/teachers use different models to describe cognitive rigor.  Each may address something different.</a:t>
            </a:r>
          </a:p>
          <a:p>
            <a:pPr eaLnBrk="1" hangingPunct="1"/>
            <a:endParaRPr lang="en-US" smtClean="0"/>
          </a:p>
          <a:p>
            <a:pPr eaLnBrk="1" hangingPunct="1"/>
            <a:r>
              <a:rPr lang="en-US" b="1" smtClean="0"/>
              <a:t> </a:t>
            </a:r>
            <a:endParaRPr lang="en-US" smtClean="0"/>
          </a:p>
          <a:p>
            <a:pPr eaLnBrk="1" hangingPunct="1"/>
            <a:endParaRPr lang="en-US" smtClean="0"/>
          </a:p>
        </p:txBody>
      </p:sp>
      <p:sp>
        <p:nvSpPr>
          <p:cNvPr id="4" name="Slide Number Placeholder 3"/>
          <p:cNvSpPr>
            <a:spLocks noGrp="1"/>
          </p:cNvSpPr>
          <p:nvPr>
            <p:ph type="sldNum" sz="quarter" idx="5"/>
          </p:nvPr>
        </p:nvSpPr>
        <p:spPr/>
        <p:txBody>
          <a:bodyPr/>
          <a:lstStyle/>
          <a:p>
            <a:pPr>
              <a:defRPr/>
            </a:pPr>
            <a:fld id="{37FBC253-9215-4078-B306-71A981979EE1}"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p:spPr>
      </p:sp>
      <p:sp>
        <p:nvSpPr>
          <p:cNvPr id="1187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900" dirty="0" smtClean="0"/>
              <a:t>WG Discussion</a:t>
            </a:r>
            <a:r>
              <a:rPr lang="en-US" sz="900" baseline="0" dirty="0" smtClean="0"/>
              <a:t> </a:t>
            </a:r>
            <a:endParaRPr lang="en-US" sz="900" dirty="0" smtClean="0"/>
          </a:p>
        </p:txBody>
      </p:sp>
      <p:sp>
        <p:nvSpPr>
          <p:cNvPr id="4" name="Slide Number Placeholder 3"/>
          <p:cNvSpPr>
            <a:spLocks noGrp="1"/>
          </p:cNvSpPr>
          <p:nvPr>
            <p:ph type="sldNum" sz="quarter" idx="5"/>
          </p:nvPr>
        </p:nvSpPr>
        <p:spPr/>
        <p:txBody>
          <a:bodyPr/>
          <a:lstStyle/>
          <a:p>
            <a:pPr>
              <a:defRPr/>
            </a:pPr>
            <a:fld id="{8E50A8B9-3AB1-41DE-9DCA-34BEA3E6CA9E}"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hangingPunct="1">
              <a:defRPr/>
            </a:pPr>
            <a:r>
              <a:rPr lang="en-US" dirty="0" smtClean="0"/>
              <a:t>CRM is the acronym for Cognitive Rigor Matrix</a:t>
            </a:r>
          </a:p>
          <a:p>
            <a:pPr eaLnBrk="1" hangingPunct="1">
              <a:defRPr/>
            </a:pPr>
            <a:endParaRPr lang="en-US" dirty="0" smtClean="0"/>
          </a:p>
          <a:p>
            <a:pPr marL="525505" indent="-525505" eaLnBrk="1" hangingPunct="1">
              <a:buFont typeface="+mj-lt"/>
              <a:buAutoNum type="arabicPeriod"/>
              <a:defRPr/>
            </a:pPr>
            <a:r>
              <a:rPr lang="en-US" b="1" dirty="0" smtClean="0">
                <a:latin typeface="Arial" pitchFamily="34" charset="0"/>
                <a:cs typeface="Arial" pitchFamily="34" charset="0"/>
              </a:rPr>
              <a:t>Cognitive Rigor Matrix</a:t>
            </a:r>
            <a:endParaRPr lang="en-US" dirty="0" smtClean="0">
              <a:latin typeface="Arial" pitchFamily="34" charset="0"/>
              <a:cs typeface="Arial" pitchFamily="34" charset="0"/>
            </a:endParaRPr>
          </a:p>
          <a:p>
            <a:pPr marL="525505" indent="-525505" eaLnBrk="1" hangingPunct="1">
              <a:buFont typeface="+mj-lt"/>
              <a:buAutoNum type="arabicPeriod"/>
              <a:defRPr/>
            </a:pPr>
            <a:r>
              <a:rPr lang="en-US" b="1" dirty="0" smtClean="0">
                <a:latin typeface="Arial" pitchFamily="34" charset="0"/>
                <a:cs typeface="Arial" pitchFamily="34" charset="0"/>
              </a:rPr>
              <a:t>Bloom’s Cognitive Process Dimensions</a:t>
            </a:r>
            <a:endParaRPr lang="en-US" dirty="0" smtClean="0">
              <a:latin typeface="Arial" pitchFamily="34" charset="0"/>
              <a:cs typeface="Arial" pitchFamily="34" charset="0"/>
            </a:endParaRPr>
          </a:p>
          <a:p>
            <a:pPr eaLnBrk="1" hangingPunct="1">
              <a:defRPr/>
            </a:pPr>
            <a:endParaRPr lang="en-US" dirty="0" smtClean="0"/>
          </a:p>
          <a:p>
            <a:pPr eaLnBrk="1" hangingPunct="1">
              <a:defRPr/>
            </a:pPr>
            <a:r>
              <a:rPr lang="en-US" dirty="0" smtClean="0"/>
              <a:t>Presenter will read several of the participants’ Red Riding Hood questions. Using the blank CRM poster, the group will decide where to place the question on the matrix.</a:t>
            </a:r>
            <a:endParaRPr lang="en-US" dirty="0"/>
          </a:p>
        </p:txBody>
      </p:sp>
      <p:sp>
        <p:nvSpPr>
          <p:cNvPr id="4" name="Slide Number Placeholder 3"/>
          <p:cNvSpPr>
            <a:spLocks noGrp="1"/>
          </p:cNvSpPr>
          <p:nvPr>
            <p:ph type="sldNum" sz="quarter" idx="5"/>
          </p:nvPr>
        </p:nvSpPr>
        <p:spPr/>
        <p:txBody>
          <a:bodyPr/>
          <a:lstStyle/>
          <a:p>
            <a:pPr>
              <a:defRPr/>
            </a:pPr>
            <a:fld id="{2850E005-A28C-4853-BD84-3ACF1814DA92}"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 will provide explicit instructions; </a:t>
            </a:r>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C16EA2-09E0-4563-B584-9E7E6553909F}" type="slidenum">
              <a:rPr lang="en-US" smtClean="0"/>
              <a:pPr/>
              <a:t>22</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Kathi, this is for you….Check? Czech?</a:t>
            </a:r>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B4F4C3-2437-49FA-88C4-7131DA374762}" type="slidenum">
              <a:rPr lang="en-US" smtClean="0"/>
              <a:pPr/>
              <a:t>23</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 will provide explicit instructions; </a:t>
            </a:r>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C16EA2-09E0-4563-B584-9E7E6553909F}" type="slidenum">
              <a:rPr lang="en-US" smtClean="0"/>
              <a:pPr/>
              <a:t>26</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F90BF6B-3AAF-4981-86F2-D0B1ACDB1558}" type="slidenum">
              <a:rPr lang="en-US" smtClean="0"/>
              <a:pPr/>
              <a:t>27</a:t>
            </a:fld>
            <a:endParaRPr lang="en-US" smtClean="0"/>
          </a:p>
        </p:txBody>
      </p:sp>
      <p:sp>
        <p:nvSpPr>
          <p:cNvPr id="39939" name="Slide Image Placeholder 1"/>
          <p:cNvSpPr>
            <a:spLocks noGrp="1" noRot="1" noChangeAspect="1" noTextEdit="1"/>
          </p:cNvSpPr>
          <p:nvPr>
            <p:ph type="sldImg"/>
          </p:nvPr>
        </p:nvSpPr>
        <p:spPr bwMode="auto">
          <a:noFill/>
          <a:ln>
            <a:solidFill>
              <a:srgbClr val="000000"/>
            </a:solidFill>
            <a:miter lim="800000"/>
            <a:headEnd/>
            <a:tailEnd/>
          </a:ln>
        </p:spPr>
      </p:sp>
      <p:sp>
        <p:nvSpPr>
          <p:cNvPr id="39940" name="Notes Placeholder 2"/>
          <p:cNvSpPr>
            <a:spLocks noGrp="1"/>
          </p:cNvSpPr>
          <p:nvPr>
            <p:ph type="body" idx="1"/>
          </p:nvPr>
        </p:nvSpPr>
        <p:spPr bwMode="auto">
          <a:xfrm>
            <a:off x="935038" y="4416425"/>
            <a:ext cx="5140325" cy="4183063"/>
          </a:xfrm>
          <a:noFill/>
        </p:spPr>
        <p:txBody>
          <a:bodyPr wrap="square" lIns="93168" tIns="46585" rIns="93168" bIns="46585" numCol="1" anchor="t" anchorCtr="0" compatLnSpc="1">
            <a:prstTxWarp prst="textNoShape">
              <a:avLst/>
            </a:prstTxWarp>
          </a:bodyPr>
          <a:lstStyle/>
          <a:p>
            <a:endParaRPr lang="en-US" smtClean="0"/>
          </a:p>
        </p:txBody>
      </p:sp>
      <p:sp>
        <p:nvSpPr>
          <p:cNvPr id="39941" name="Slide Number Placeholder 3"/>
          <p:cNvSpPr txBox="1">
            <a:spLocks noGrp="1"/>
          </p:cNvSpPr>
          <p:nvPr/>
        </p:nvSpPr>
        <p:spPr bwMode="auto">
          <a:xfrm>
            <a:off x="3971925" y="8831263"/>
            <a:ext cx="3038475" cy="465137"/>
          </a:xfrm>
          <a:prstGeom prst="rect">
            <a:avLst/>
          </a:prstGeom>
          <a:noFill/>
          <a:ln w="9525">
            <a:noFill/>
            <a:miter lim="800000"/>
            <a:headEnd/>
            <a:tailEnd/>
          </a:ln>
        </p:spPr>
        <p:txBody>
          <a:bodyPr lIns="93168" tIns="46585" rIns="93168" bIns="46585" anchor="b"/>
          <a:lstStyle/>
          <a:p>
            <a:pPr algn="r"/>
            <a:fld id="{31ADB573-6A58-493D-847A-9F4B677A480F}" type="slidenum">
              <a:rPr lang="en-US" sz="1200">
                <a:ea typeface="ヒラギノ角ゴ Pro W3"/>
                <a:cs typeface="ヒラギノ角ゴ Pro W3"/>
              </a:rPr>
              <a:pPr algn="r"/>
              <a:t>27</a:t>
            </a:fld>
            <a:endParaRPr lang="en-US" sz="1200">
              <a:ea typeface="ヒラギノ角ゴ Pro W3"/>
              <a:cs typeface="ヒラギノ角ゴ Pro W3"/>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Developed &amp; Adapted in order to:  talk about how many states are part of our consortia: 41 states (Race To the Top grant)</a:t>
            </a:r>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CFADD6-5F73-4392-9756-02B198012E32}" type="slidenum">
              <a:rPr lang="en-US" smtClean="0"/>
              <a:pPr/>
              <a:t>28</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Avoid mile wide, inch deep trends; collaboration within consortia</a:t>
            </a:r>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2ADD7A-352F-4206-9461-5BAAE6956626}" type="slidenum">
              <a:rPr lang="en-US" smtClean="0"/>
              <a:pPr/>
              <a:t>29</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Investigations, which Grijalva adopted, does a great job aligning with common core, UBD/Constructivist Approach</a:t>
            </a:r>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11057CF-F8C5-463C-BB8F-3783FB51B10B}" type="slidenum">
              <a:rPr lang="en-US" smtClean="0"/>
              <a:pPr/>
              <a:t>30</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p:spPr>
      </p:sp>
      <p:sp>
        <p:nvSpPr>
          <p:cNvPr id="11981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900" dirty="0" smtClean="0"/>
              <a:t>Equate to a</a:t>
            </a:r>
            <a:r>
              <a:rPr lang="en-US" sz="900" baseline="0" dirty="0" smtClean="0"/>
              <a:t> rigorous workout</a:t>
            </a:r>
            <a:endParaRPr lang="en-US" sz="900" dirty="0" smtClean="0"/>
          </a:p>
        </p:txBody>
      </p:sp>
      <p:sp>
        <p:nvSpPr>
          <p:cNvPr id="4" name="Slide Number Placeholder 3"/>
          <p:cNvSpPr>
            <a:spLocks noGrp="1"/>
          </p:cNvSpPr>
          <p:nvPr>
            <p:ph type="sldNum" sz="quarter" idx="5"/>
          </p:nvPr>
        </p:nvSpPr>
        <p:spPr/>
        <p:txBody>
          <a:bodyPr/>
          <a:lstStyle/>
          <a:p>
            <a:pPr>
              <a:defRPr/>
            </a:pPr>
            <a:fld id="{2E6C92D8-E4C1-4592-A9B4-95AE87FC637D}"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p:spPr>
      </p:sp>
      <p:sp>
        <p:nvSpPr>
          <p:cNvPr id="1218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800" b="1" smtClean="0"/>
              <a:t>What </a:t>
            </a:r>
            <a:r>
              <a:rPr lang="en-US" sz="800" smtClean="0"/>
              <a:t> is cognitive demand and </a:t>
            </a:r>
            <a:r>
              <a:rPr lang="en-US" sz="800" b="1" smtClean="0"/>
              <a:t>Why </a:t>
            </a:r>
            <a:r>
              <a:rPr lang="en-US" sz="800" smtClean="0"/>
              <a:t>is it important?  </a:t>
            </a:r>
          </a:p>
          <a:p>
            <a:pPr eaLnBrk="1" hangingPunct="1">
              <a:spcBef>
                <a:spcPct val="0"/>
              </a:spcBef>
            </a:pPr>
            <a:r>
              <a:rPr lang="en-US" sz="800" smtClean="0"/>
              <a:t>The CCSS brought with it increased rigor of both </a:t>
            </a:r>
            <a:r>
              <a:rPr lang="en-US" sz="800" b="1" smtClean="0"/>
              <a:t>what</a:t>
            </a:r>
            <a:r>
              <a:rPr lang="en-US" sz="800" smtClean="0"/>
              <a:t> students should </a:t>
            </a:r>
            <a:r>
              <a:rPr lang="en-US" sz="800" b="1" smtClean="0"/>
              <a:t>know</a:t>
            </a:r>
            <a:r>
              <a:rPr lang="en-US" sz="800" smtClean="0"/>
              <a:t> and be able to </a:t>
            </a:r>
            <a:r>
              <a:rPr lang="en-US" sz="800" b="1" smtClean="0"/>
              <a:t>do.</a:t>
            </a:r>
          </a:p>
          <a:p>
            <a:pPr lvl="1" eaLnBrk="1" hangingPunct="1">
              <a:spcBef>
                <a:spcPct val="0"/>
              </a:spcBef>
            </a:pPr>
            <a:r>
              <a:rPr lang="en-US" sz="800" smtClean="0"/>
              <a:t>Row 1     Students Acquire, Use and Extend their knowledge</a:t>
            </a:r>
          </a:p>
          <a:p>
            <a:pPr eaLnBrk="1" hangingPunct="1">
              <a:spcBef>
                <a:spcPct val="0"/>
              </a:spcBef>
            </a:pPr>
            <a:endParaRPr lang="en-US" sz="800" smtClean="0"/>
          </a:p>
          <a:p>
            <a:pPr eaLnBrk="1" hangingPunct="1">
              <a:spcBef>
                <a:spcPct val="0"/>
              </a:spcBef>
            </a:pPr>
            <a:r>
              <a:rPr lang="en-US" sz="800" smtClean="0"/>
              <a:t>For example, in this module we are showing how the first row may be defined or explained as:</a:t>
            </a:r>
          </a:p>
          <a:p>
            <a:pPr lvl="1" eaLnBrk="1" hangingPunct="1">
              <a:spcBef>
                <a:spcPct val="0"/>
              </a:spcBef>
              <a:buFontTx/>
              <a:buChar char="•"/>
            </a:pPr>
            <a:r>
              <a:rPr lang="en-US" sz="800" b="1" smtClean="0"/>
              <a:t>Acquire</a:t>
            </a:r>
            <a:r>
              <a:rPr lang="en-US" sz="800" smtClean="0"/>
              <a:t>:  basic information about the Crosswalk document.</a:t>
            </a:r>
          </a:p>
          <a:p>
            <a:pPr lvl="1" eaLnBrk="1" hangingPunct="1">
              <a:spcBef>
                <a:spcPct val="0"/>
              </a:spcBef>
              <a:buFontTx/>
              <a:buChar char="•"/>
            </a:pPr>
            <a:r>
              <a:rPr lang="en-US" sz="800" b="1" smtClean="0"/>
              <a:t>Use</a:t>
            </a:r>
            <a:r>
              <a:rPr lang="en-US" sz="800" smtClean="0"/>
              <a:t> the information to determine the connections from old standards to new</a:t>
            </a:r>
          </a:p>
          <a:p>
            <a:pPr lvl="1" eaLnBrk="1" hangingPunct="1">
              <a:spcBef>
                <a:spcPct val="0"/>
              </a:spcBef>
              <a:buFontTx/>
              <a:buChar char="•"/>
            </a:pPr>
            <a:r>
              <a:rPr lang="en-US" sz="800" b="1" smtClean="0"/>
              <a:t>Extend </a:t>
            </a:r>
            <a:r>
              <a:rPr lang="en-US" sz="800" smtClean="0"/>
              <a:t>the new learning to other situations (training, etc.) and increase capacity and creativity.</a:t>
            </a:r>
          </a:p>
        </p:txBody>
      </p:sp>
      <p:sp>
        <p:nvSpPr>
          <p:cNvPr id="1218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1D165BB-45A4-4524-B4B3-94FF2832261A}" type="slidenum">
              <a:rPr lang="en-US" smtClean="0">
                <a:latin typeface="Arial" pitchFamily="34" charset="0"/>
              </a:rPr>
              <a:pPr fontAlgn="base">
                <a:spcBef>
                  <a:spcPct val="0"/>
                </a:spcBef>
                <a:spcAft>
                  <a:spcPct val="0"/>
                </a:spcAft>
              </a:pPr>
              <a:t>5</a:t>
            </a:fld>
            <a:endParaRPr lang="en-US" smtClean="0">
              <a:latin typeface="Arial" pitchFamily="34" charset="0"/>
            </a:endParaRPr>
          </a:p>
        </p:txBody>
      </p:sp>
      <p:sp>
        <p:nvSpPr>
          <p:cNvPr id="12186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BDC02777-61E3-4BCB-89E0-8287EB5E4271}" type="datetime1">
              <a:rPr lang="en-US" smtClean="0">
                <a:latin typeface="Arial" pitchFamily="34" charset="0"/>
              </a:rPr>
              <a:pPr fontAlgn="base">
                <a:spcBef>
                  <a:spcPct val="0"/>
                </a:spcBef>
                <a:spcAft>
                  <a:spcPct val="0"/>
                </a:spcAft>
              </a:pPr>
              <a:t>9/23/2001</a:t>
            </a:fld>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p:spPr>
      </p:sp>
      <p:sp>
        <p:nvSpPr>
          <p:cNvPr id="1228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800" smtClean="0"/>
              <a:t>Row 2     Performance and demonstration of knowledge and understanding </a:t>
            </a:r>
          </a:p>
          <a:p>
            <a:pPr eaLnBrk="1" hangingPunct="1">
              <a:spcBef>
                <a:spcPct val="0"/>
              </a:spcBef>
            </a:pPr>
            <a:r>
              <a:rPr lang="en-US" sz="800" b="1" smtClean="0"/>
              <a:t>Depth of Knowledge</a:t>
            </a:r>
            <a:endParaRPr lang="en-US" sz="800" smtClean="0"/>
          </a:p>
          <a:p>
            <a:pPr eaLnBrk="1" hangingPunct="1">
              <a:spcBef>
                <a:spcPct val="0"/>
              </a:spcBef>
              <a:buFontTx/>
              <a:buChar char="•"/>
            </a:pPr>
            <a:r>
              <a:rPr lang="en-US" sz="800" b="1" smtClean="0"/>
              <a:t>Recall</a:t>
            </a:r>
          </a:p>
          <a:p>
            <a:pPr eaLnBrk="1" hangingPunct="1">
              <a:spcBef>
                <a:spcPct val="0"/>
              </a:spcBef>
              <a:buFontTx/>
              <a:buChar char="•"/>
            </a:pPr>
            <a:r>
              <a:rPr lang="en-US" sz="800" b="1" smtClean="0"/>
              <a:t>Skill/Concept</a:t>
            </a:r>
          </a:p>
          <a:p>
            <a:pPr eaLnBrk="1" hangingPunct="1">
              <a:spcBef>
                <a:spcPct val="0"/>
              </a:spcBef>
              <a:buFontTx/>
              <a:buChar char="•"/>
            </a:pPr>
            <a:r>
              <a:rPr lang="en-US" sz="800" b="1" smtClean="0"/>
              <a:t>Strategic Thinking</a:t>
            </a:r>
          </a:p>
          <a:p>
            <a:pPr eaLnBrk="1" hangingPunct="1">
              <a:spcBef>
                <a:spcPct val="0"/>
              </a:spcBef>
              <a:buFontTx/>
              <a:buChar char="•"/>
            </a:pPr>
            <a:r>
              <a:rPr lang="en-US" sz="800" b="1" smtClean="0"/>
              <a:t>Extended Thinking</a:t>
            </a:r>
          </a:p>
          <a:p>
            <a:pPr eaLnBrk="1" hangingPunct="1">
              <a:spcBef>
                <a:spcPct val="0"/>
              </a:spcBef>
            </a:pPr>
            <a:r>
              <a:rPr lang="en-US" sz="800" smtClean="0"/>
              <a:t>This row often deals with assessment and performance tasks. </a:t>
            </a:r>
          </a:p>
          <a:p>
            <a:pPr eaLnBrk="1" hangingPunct="1">
              <a:spcBef>
                <a:spcPct val="0"/>
              </a:spcBef>
            </a:pPr>
            <a:endParaRPr lang="en-US" sz="800" smtClean="0"/>
          </a:p>
          <a:p>
            <a:pPr eaLnBrk="1" hangingPunct="1">
              <a:spcBef>
                <a:spcPct val="0"/>
              </a:spcBef>
            </a:pPr>
            <a:r>
              <a:rPr lang="en-US" sz="800" smtClean="0"/>
              <a:t>For example, in a few minutes we are going to play a game where  you will be using and extending some the information acquired not just in this session, but also from years of experience too.  As you progress in the game, consider how this row influences your performance.</a:t>
            </a:r>
          </a:p>
          <a:p>
            <a:pPr eaLnBrk="1" hangingPunct="1">
              <a:spcBef>
                <a:spcPct val="0"/>
              </a:spcBef>
            </a:pPr>
            <a:endParaRPr lang="en-US" sz="800" smtClean="0"/>
          </a:p>
        </p:txBody>
      </p:sp>
      <p:sp>
        <p:nvSpPr>
          <p:cNvPr id="1228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2825BD-914F-4905-B576-ED3484606871}" type="slidenum">
              <a:rPr lang="en-US" smtClean="0">
                <a:latin typeface="Arial" pitchFamily="34" charset="0"/>
              </a:rPr>
              <a:pPr fontAlgn="base">
                <a:spcBef>
                  <a:spcPct val="0"/>
                </a:spcBef>
                <a:spcAft>
                  <a:spcPct val="0"/>
                </a:spcAft>
              </a:pPr>
              <a:t>6</a:t>
            </a:fld>
            <a:endParaRPr lang="en-US" smtClean="0">
              <a:latin typeface="Arial" pitchFamily="34" charset="0"/>
            </a:endParaRPr>
          </a:p>
        </p:txBody>
      </p:sp>
      <p:sp>
        <p:nvSpPr>
          <p:cNvPr id="12288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0310D382-CC36-42A2-88E6-CE5574B56446}" type="datetime1">
              <a:rPr lang="en-US" smtClean="0">
                <a:latin typeface="Arial" pitchFamily="34" charset="0"/>
              </a:rPr>
              <a:pPr fontAlgn="base">
                <a:spcBef>
                  <a:spcPct val="0"/>
                </a:spcBef>
                <a:spcAft>
                  <a:spcPct val="0"/>
                </a:spcAft>
              </a:pPr>
              <a:t>9/23/2001</a:t>
            </a:fld>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p:txBody>
          <a:bodyPr wrap="square" numCol="1" anchor="t" anchorCtr="0" compatLnSpc="1">
            <a:prstTxWarp prst="textNoShape">
              <a:avLst/>
            </a:prstTxWarp>
            <a:normAutofit/>
          </a:bodyPr>
          <a:lstStyle/>
          <a:p>
            <a:pPr eaLnBrk="1" fontAlgn="auto" hangingPunct="1">
              <a:spcBef>
                <a:spcPts val="0"/>
              </a:spcBef>
              <a:spcAft>
                <a:spcPts val="0"/>
              </a:spcAft>
              <a:defRPr/>
            </a:pPr>
            <a:r>
              <a:rPr lang="en-US" sz="800" dirty="0" smtClean="0"/>
              <a:t>Row 3     Five categories.  These are the Cognitive Demand Categories.  </a:t>
            </a:r>
          </a:p>
          <a:p>
            <a:pPr eaLnBrk="1" fontAlgn="auto" hangingPunct="1">
              <a:spcBef>
                <a:spcPts val="0"/>
              </a:spcBef>
              <a:spcAft>
                <a:spcPts val="0"/>
              </a:spcAft>
              <a:defRPr/>
            </a:pPr>
            <a:r>
              <a:rPr lang="en-US" sz="800" b="1" dirty="0" smtClean="0"/>
              <a:t>How</a:t>
            </a:r>
            <a:r>
              <a:rPr lang="en-US" sz="800" dirty="0" smtClean="0"/>
              <a:t> can educators use Cognitive Demand?  </a:t>
            </a:r>
          </a:p>
          <a:p>
            <a:pPr eaLnBrk="1" fontAlgn="auto" hangingPunct="1">
              <a:spcBef>
                <a:spcPts val="0"/>
              </a:spcBef>
              <a:spcAft>
                <a:spcPts val="0"/>
              </a:spcAft>
              <a:defRPr/>
            </a:pPr>
            <a:r>
              <a:rPr lang="en-US" sz="800" dirty="0" smtClean="0"/>
              <a:t>Our understanding of cognitive demand helps teachers:</a:t>
            </a:r>
          </a:p>
          <a:p>
            <a:pPr eaLnBrk="1" fontAlgn="auto" hangingPunct="1">
              <a:spcBef>
                <a:spcPts val="0"/>
              </a:spcBef>
              <a:spcAft>
                <a:spcPts val="0"/>
              </a:spcAft>
              <a:defRPr/>
            </a:pPr>
            <a:endParaRPr lang="en-US" sz="800" dirty="0" smtClean="0"/>
          </a:p>
          <a:p>
            <a:pPr marL="230261" indent="-230261" eaLnBrk="1" fontAlgn="auto" hangingPunct="1">
              <a:spcBef>
                <a:spcPts val="0"/>
              </a:spcBef>
              <a:spcAft>
                <a:spcPts val="0"/>
              </a:spcAft>
              <a:buFont typeface="+mj-lt"/>
              <a:buAutoNum type="arabicPeriod"/>
              <a:defRPr/>
            </a:pPr>
            <a:r>
              <a:rPr lang="en-US" sz="800" dirty="0" smtClean="0"/>
              <a:t>Better understand the intricacies of the standards.</a:t>
            </a:r>
          </a:p>
          <a:p>
            <a:pPr marL="230261" indent="-230261" eaLnBrk="1" fontAlgn="auto" hangingPunct="1">
              <a:spcBef>
                <a:spcPts val="0"/>
              </a:spcBef>
              <a:spcAft>
                <a:spcPts val="0"/>
              </a:spcAft>
              <a:buFont typeface="+mj-lt"/>
              <a:buAutoNum type="arabicPeriod"/>
              <a:defRPr/>
            </a:pPr>
            <a:r>
              <a:rPr lang="en-US" sz="800" dirty="0" smtClean="0"/>
              <a:t>Design lessons that are more rigorous. </a:t>
            </a:r>
          </a:p>
          <a:p>
            <a:pPr marL="230261" indent="-230261" eaLnBrk="1" fontAlgn="auto" hangingPunct="1">
              <a:spcBef>
                <a:spcPts val="0"/>
              </a:spcBef>
              <a:spcAft>
                <a:spcPts val="0"/>
              </a:spcAft>
              <a:buFont typeface="+mj-lt"/>
              <a:buAutoNum type="arabicPeriod"/>
              <a:defRPr/>
            </a:pPr>
            <a:r>
              <a:rPr lang="en-US" sz="800" dirty="0" smtClean="0"/>
              <a:t>LEA and site leadership can use cognitive demand to observe where teachers may be “stuck” or require additional professional development. </a:t>
            </a:r>
          </a:p>
          <a:p>
            <a:pPr eaLnBrk="1" fontAlgn="auto" hangingPunct="1">
              <a:spcBef>
                <a:spcPct val="0"/>
              </a:spcBef>
              <a:spcAft>
                <a:spcPts val="0"/>
              </a:spcAft>
              <a:defRPr/>
            </a:pPr>
            <a:endParaRPr lang="en-US" dirty="0" smtClean="0"/>
          </a:p>
        </p:txBody>
      </p:sp>
      <p:sp>
        <p:nvSpPr>
          <p:cNvPr id="1239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09F5CC-C332-4369-9AA1-2AA8840EBD05}" type="slidenum">
              <a:rPr lang="en-US" smtClean="0">
                <a:latin typeface="Arial" pitchFamily="34" charset="0"/>
              </a:rPr>
              <a:pPr fontAlgn="base">
                <a:spcBef>
                  <a:spcPct val="0"/>
                </a:spcBef>
                <a:spcAft>
                  <a:spcPct val="0"/>
                </a:spcAft>
              </a:pPr>
              <a:t>7</a:t>
            </a:fld>
            <a:endParaRPr lang="en-US" smtClean="0">
              <a:latin typeface="Arial" pitchFamily="34" charset="0"/>
            </a:endParaRPr>
          </a:p>
        </p:txBody>
      </p:sp>
      <p:sp>
        <p:nvSpPr>
          <p:cNvPr id="12390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1D93D49E-9DC8-44A5-A4C4-A85427698476}" type="datetime1">
              <a:rPr lang="en-US" smtClean="0">
                <a:latin typeface="Arial" pitchFamily="34" charset="0"/>
              </a:rPr>
              <a:pPr fontAlgn="base">
                <a:spcBef>
                  <a:spcPct val="0"/>
                </a:spcBef>
                <a:spcAft>
                  <a:spcPct val="0"/>
                </a:spcAft>
              </a:pPr>
              <a:t>9/23/2001</a:t>
            </a:fld>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p:txBody>
          <a:bodyPr wrap="square" numCol="1" anchor="t" anchorCtr="0" compatLnSpc="1">
            <a:prstTxWarp prst="textNoShape">
              <a:avLst/>
            </a:prstTxWarp>
            <a:normAutofit/>
          </a:bodyPr>
          <a:lstStyle/>
          <a:p>
            <a:pPr eaLnBrk="1" fontAlgn="auto" hangingPunct="1">
              <a:spcBef>
                <a:spcPts val="0"/>
              </a:spcBef>
              <a:spcAft>
                <a:spcPts val="0"/>
              </a:spcAft>
              <a:defRPr/>
            </a:pPr>
            <a:r>
              <a:rPr lang="en-US" sz="800" dirty="0" smtClean="0"/>
              <a:t>For example, in this module we are showing how the first row may be defined or explained as:</a:t>
            </a:r>
          </a:p>
          <a:p>
            <a:pPr lvl="1" eaLnBrk="1" fontAlgn="auto" hangingPunct="1">
              <a:spcBef>
                <a:spcPts val="0"/>
              </a:spcBef>
              <a:spcAft>
                <a:spcPts val="0"/>
              </a:spcAft>
              <a:buFont typeface="Arial" pitchFamily="34" charset="0"/>
              <a:buChar char="•"/>
              <a:defRPr/>
            </a:pPr>
            <a:r>
              <a:rPr lang="en-US" sz="800" b="1" dirty="0" smtClean="0"/>
              <a:t>Acquire</a:t>
            </a:r>
            <a:r>
              <a:rPr lang="en-US" sz="800" dirty="0" smtClean="0"/>
              <a:t>:  basic information about the Crosswalk document.</a:t>
            </a:r>
          </a:p>
          <a:p>
            <a:pPr lvl="1" eaLnBrk="1" fontAlgn="auto" hangingPunct="1">
              <a:spcBef>
                <a:spcPts val="0"/>
              </a:spcBef>
              <a:spcAft>
                <a:spcPts val="0"/>
              </a:spcAft>
              <a:buFont typeface="Arial" pitchFamily="34" charset="0"/>
              <a:buChar char="•"/>
              <a:defRPr/>
            </a:pPr>
            <a:r>
              <a:rPr lang="en-US" sz="800" b="1" dirty="0" smtClean="0"/>
              <a:t>Use</a:t>
            </a:r>
            <a:r>
              <a:rPr lang="en-US" sz="800" dirty="0" smtClean="0"/>
              <a:t> the information to determine the connections from old standards to new</a:t>
            </a:r>
          </a:p>
          <a:p>
            <a:pPr lvl="1" eaLnBrk="1" fontAlgn="auto" hangingPunct="1">
              <a:spcBef>
                <a:spcPts val="0"/>
              </a:spcBef>
              <a:spcAft>
                <a:spcPts val="0"/>
              </a:spcAft>
              <a:buFont typeface="Arial" pitchFamily="34" charset="0"/>
              <a:buChar char="•"/>
              <a:defRPr/>
            </a:pPr>
            <a:r>
              <a:rPr lang="en-US" sz="800" b="1" dirty="0" smtClean="0"/>
              <a:t>Extend </a:t>
            </a:r>
            <a:r>
              <a:rPr lang="en-US" sz="800" dirty="0" smtClean="0"/>
              <a:t>the new learning to other situations (training, etc.) and increase capacity and creativity.</a:t>
            </a:r>
          </a:p>
          <a:p>
            <a:pPr eaLnBrk="1" fontAlgn="auto" hangingPunct="1">
              <a:spcBef>
                <a:spcPts val="0"/>
              </a:spcBef>
              <a:spcAft>
                <a:spcPts val="0"/>
              </a:spcAft>
              <a:defRPr/>
            </a:pPr>
            <a:endParaRPr lang="en-US" sz="800" dirty="0" smtClean="0"/>
          </a:p>
          <a:p>
            <a:pPr eaLnBrk="1" fontAlgn="auto" hangingPunct="1">
              <a:spcBef>
                <a:spcPts val="0"/>
              </a:spcBef>
              <a:spcAft>
                <a:spcPts val="0"/>
              </a:spcAft>
              <a:defRPr/>
            </a:pPr>
            <a:r>
              <a:rPr lang="en-US" sz="800" dirty="0" smtClean="0"/>
              <a:t>Row 2     Performance and demonstration of knowledge and understanding </a:t>
            </a:r>
            <a:r>
              <a:rPr lang="en-US" sz="800" b="1" dirty="0" smtClean="0"/>
              <a:t>Depth of Knowledge Chart is behind the ACTIVITIES and HANDOUTS TAB for Module 3</a:t>
            </a:r>
            <a:endParaRPr lang="en-US" sz="800" dirty="0" smtClean="0"/>
          </a:p>
          <a:p>
            <a:pPr eaLnBrk="1" fontAlgn="auto" hangingPunct="1">
              <a:spcBef>
                <a:spcPts val="0"/>
              </a:spcBef>
              <a:spcAft>
                <a:spcPts val="0"/>
              </a:spcAft>
              <a:buFont typeface="Arial" pitchFamily="34" charset="0"/>
              <a:buChar char="•"/>
              <a:defRPr/>
            </a:pPr>
            <a:r>
              <a:rPr lang="en-US" sz="800" b="1" dirty="0" smtClean="0"/>
              <a:t>Recall</a:t>
            </a:r>
          </a:p>
          <a:p>
            <a:pPr eaLnBrk="1" fontAlgn="auto" hangingPunct="1">
              <a:spcBef>
                <a:spcPts val="0"/>
              </a:spcBef>
              <a:spcAft>
                <a:spcPts val="0"/>
              </a:spcAft>
              <a:buFont typeface="Arial" pitchFamily="34" charset="0"/>
              <a:buChar char="•"/>
              <a:defRPr/>
            </a:pPr>
            <a:r>
              <a:rPr lang="en-US" sz="800" b="1" dirty="0" smtClean="0"/>
              <a:t>Skill/Concept</a:t>
            </a:r>
          </a:p>
          <a:p>
            <a:pPr eaLnBrk="1" fontAlgn="auto" hangingPunct="1">
              <a:spcBef>
                <a:spcPts val="0"/>
              </a:spcBef>
              <a:spcAft>
                <a:spcPts val="0"/>
              </a:spcAft>
              <a:buFont typeface="Arial" pitchFamily="34" charset="0"/>
              <a:buChar char="•"/>
              <a:defRPr/>
            </a:pPr>
            <a:r>
              <a:rPr lang="en-US" sz="800" b="1" dirty="0" smtClean="0"/>
              <a:t>Strategic Thinking</a:t>
            </a:r>
          </a:p>
          <a:p>
            <a:pPr eaLnBrk="1" fontAlgn="auto" hangingPunct="1">
              <a:spcBef>
                <a:spcPts val="0"/>
              </a:spcBef>
              <a:spcAft>
                <a:spcPts val="0"/>
              </a:spcAft>
              <a:buFont typeface="Arial" pitchFamily="34" charset="0"/>
              <a:buChar char="•"/>
              <a:defRPr/>
            </a:pPr>
            <a:r>
              <a:rPr lang="en-US" sz="800" b="1" dirty="0" smtClean="0"/>
              <a:t>Extended Thinking</a:t>
            </a:r>
          </a:p>
          <a:p>
            <a:pPr eaLnBrk="1" fontAlgn="auto" hangingPunct="1">
              <a:spcBef>
                <a:spcPts val="0"/>
              </a:spcBef>
              <a:spcAft>
                <a:spcPts val="0"/>
              </a:spcAft>
              <a:defRPr/>
            </a:pPr>
            <a:r>
              <a:rPr lang="en-US" sz="800" dirty="0" smtClean="0"/>
              <a:t>This row often deals with assessment and performance tasks.  For example, we are going to play a game where  you will be using and extending some the information acquired not just in this session, but also from years of experience too.  As you progress in the game, consider how this row influences your performance.</a:t>
            </a:r>
          </a:p>
          <a:p>
            <a:pPr eaLnBrk="1" fontAlgn="auto" hangingPunct="1">
              <a:spcBef>
                <a:spcPts val="0"/>
              </a:spcBef>
              <a:spcAft>
                <a:spcPts val="0"/>
              </a:spcAft>
              <a:defRPr/>
            </a:pPr>
            <a:endParaRPr lang="en-US" sz="800" dirty="0" smtClean="0"/>
          </a:p>
          <a:p>
            <a:pPr eaLnBrk="1" fontAlgn="auto" hangingPunct="1">
              <a:spcBef>
                <a:spcPts val="0"/>
              </a:spcBef>
              <a:spcAft>
                <a:spcPts val="0"/>
              </a:spcAft>
              <a:defRPr/>
            </a:pPr>
            <a:r>
              <a:rPr lang="en-US" sz="800" dirty="0" smtClean="0"/>
              <a:t>Row 3     Five categories.  These are the Cognitive Demand Categories.  </a:t>
            </a:r>
          </a:p>
          <a:p>
            <a:pPr eaLnBrk="1" fontAlgn="auto" hangingPunct="1">
              <a:spcBef>
                <a:spcPts val="0"/>
              </a:spcBef>
              <a:spcAft>
                <a:spcPts val="0"/>
              </a:spcAft>
              <a:defRPr/>
            </a:pPr>
            <a:r>
              <a:rPr lang="en-US" sz="800" b="1" dirty="0" smtClean="0"/>
              <a:t>How</a:t>
            </a:r>
            <a:r>
              <a:rPr lang="en-US" sz="800" dirty="0" smtClean="0"/>
              <a:t> can educators use Cognitive Demand?  </a:t>
            </a:r>
          </a:p>
          <a:p>
            <a:pPr eaLnBrk="1" fontAlgn="auto" hangingPunct="1">
              <a:spcBef>
                <a:spcPts val="0"/>
              </a:spcBef>
              <a:spcAft>
                <a:spcPts val="0"/>
              </a:spcAft>
              <a:defRPr/>
            </a:pPr>
            <a:r>
              <a:rPr lang="en-US" sz="800" dirty="0" smtClean="0"/>
              <a:t>Our understanding of cognitive demand helps teachers:</a:t>
            </a:r>
          </a:p>
          <a:p>
            <a:pPr marL="230261" indent="-230261" eaLnBrk="1" fontAlgn="auto" hangingPunct="1">
              <a:spcBef>
                <a:spcPts val="0"/>
              </a:spcBef>
              <a:spcAft>
                <a:spcPts val="0"/>
              </a:spcAft>
              <a:buFont typeface="+mj-lt"/>
              <a:buAutoNum type="arabicPeriod"/>
              <a:defRPr/>
            </a:pPr>
            <a:r>
              <a:rPr lang="en-US" sz="800" dirty="0" smtClean="0"/>
              <a:t>Better understand the intricacies of the standards.</a:t>
            </a:r>
          </a:p>
          <a:p>
            <a:pPr marL="230261" indent="-230261" eaLnBrk="1" fontAlgn="auto" hangingPunct="1">
              <a:spcBef>
                <a:spcPts val="0"/>
              </a:spcBef>
              <a:spcAft>
                <a:spcPts val="0"/>
              </a:spcAft>
              <a:buFont typeface="+mj-lt"/>
              <a:buAutoNum type="arabicPeriod"/>
              <a:defRPr/>
            </a:pPr>
            <a:r>
              <a:rPr lang="en-US" sz="800" dirty="0" smtClean="0"/>
              <a:t>Design lessons that are more rigorous. </a:t>
            </a:r>
          </a:p>
          <a:p>
            <a:pPr marL="230261" indent="-230261" eaLnBrk="1" fontAlgn="auto" hangingPunct="1">
              <a:spcBef>
                <a:spcPts val="0"/>
              </a:spcBef>
              <a:spcAft>
                <a:spcPts val="0"/>
              </a:spcAft>
              <a:buFont typeface="+mj-lt"/>
              <a:buAutoNum type="arabicPeriod"/>
              <a:defRPr/>
            </a:pPr>
            <a:r>
              <a:rPr lang="en-US" sz="800" dirty="0" smtClean="0"/>
              <a:t>LEA and site leadership can use cognitive demand to observe where teachers may be “stuck” or require additional professional development. </a:t>
            </a:r>
          </a:p>
          <a:p>
            <a:pPr eaLnBrk="1" fontAlgn="auto" hangingPunct="1">
              <a:spcBef>
                <a:spcPct val="0"/>
              </a:spcBef>
              <a:spcAft>
                <a:spcPts val="0"/>
              </a:spcAft>
              <a:defRPr/>
            </a:pPr>
            <a:endParaRPr lang="en-US" dirty="0" smtClean="0"/>
          </a:p>
        </p:txBody>
      </p:sp>
      <p:sp>
        <p:nvSpPr>
          <p:cNvPr id="1249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62F1C5-6DD2-42F3-87E7-E4662B84F943}" type="slidenum">
              <a:rPr lang="en-US" smtClean="0">
                <a:latin typeface="Arial" pitchFamily="34" charset="0"/>
              </a:rPr>
              <a:pPr fontAlgn="base">
                <a:spcBef>
                  <a:spcPct val="0"/>
                </a:spcBef>
                <a:spcAft>
                  <a:spcPct val="0"/>
                </a:spcAft>
              </a:pPr>
              <a:t>8</a:t>
            </a:fld>
            <a:endParaRPr lang="en-US" smtClean="0">
              <a:latin typeface="Arial" pitchFamily="34" charset="0"/>
            </a:endParaRPr>
          </a:p>
        </p:txBody>
      </p:sp>
      <p:sp>
        <p:nvSpPr>
          <p:cNvPr id="12493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9A37062A-5750-4664-9C7F-318EB0461B95}" type="datetime1">
              <a:rPr lang="en-US" smtClean="0">
                <a:latin typeface="Arial" pitchFamily="34" charset="0"/>
              </a:rPr>
              <a:pPr fontAlgn="base">
                <a:spcBef>
                  <a:spcPct val="0"/>
                </a:spcBef>
                <a:spcAft>
                  <a:spcPct val="0"/>
                </a:spcAft>
              </a:pPr>
              <a:t>9/23/2001</a:t>
            </a:fld>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p:txBody>
          <a:bodyPr wrap="square" numCol="1" anchor="t" anchorCtr="0" compatLnSpc="1">
            <a:prstTxWarp prst="textNoShape">
              <a:avLst/>
            </a:prstTxWarp>
            <a:normAutofit/>
          </a:bodyPr>
          <a:lstStyle/>
          <a:p>
            <a:pPr eaLnBrk="1" fontAlgn="auto" hangingPunct="1">
              <a:spcBef>
                <a:spcPts val="0"/>
              </a:spcBef>
              <a:spcAft>
                <a:spcPts val="0"/>
              </a:spcAft>
              <a:defRPr/>
            </a:pPr>
            <a:r>
              <a:rPr lang="en-US" sz="800" dirty="0" smtClean="0"/>
              <a:t>For example, in this module we are showing how the first row may be defined or explained as:</a:t>
            </a:r>
          </a:p>
          <a:p>
            <a:pPr lvl="1" eaLnBrk="1" fontAlgn="auto" hangingPunct="1">
              <a:spcBef>
                <a:spcPts val="0"/>
              </a:spcBef>
              <a:spcAft>
                <a:spcPts val="0"/>
              </a:spcAft>
              <a:buFont typeface="Arial" pitchFamily="34" charset="0"/>
              <a:buChar char="•"/>
              <a:defRPr/>
            </a:pPr>
            <a:r>
              <a:rPr lang="en-US" sz="800" b="1" dirty="0" smtClean="0"/>
              <a:t>Acquire</a:t>
            </a:r>
            <a:r>
              <a:rPr lang="en-US" sz="800" dirty="0" smtClean="0"/>
              <a:t>:  basic information about the Crosswalk document.</a:t>
            </a:r>
          </a:p>
          <a:p>
            <a:pPr lvl="1" eaLnBrk="1" fontAlgn="auto" hangingPunct="1">
              <a:spcBef>
                <a:spcPts val="0"/>
              </a:spcBef>
              <a:spcAft>
                <a:spcPts val="0"/>
              </a:spcAft>
              <a:buFont typeface="Arial" pitchFamily="34" charset="0"/>
              <a:buChar char="•"/>
              <a:defRPr/>
            </a:pPr>
            <a:r>
              <a:rPr lang="en-US" sz="800" b="1" dirty="0" smtClean="0"/>
              <a:t>Use</a:t>
            </a:r>
            <a:r>
              <a:rPr lang="en-US" sz="800" dirty="0" smtClean="0"/>
              <a:t> the information to determine the connections from old standards to new</a:t>
            </a:r>
          </a:p>
          <a:p>
            <a:pPr lvl="1" eaLnBrk="1" fontAlgn="auto" hangingPunct="1">
              <a:spcBef>
                <a:spcPts val="0"/>
              </a:spcBef>
              <a:spcAft>
                <a:spcPts val="0"/>
              </a:spcAft>
              <a:buFont typeface="Arial" pitchFamily="34" charset="0"/>
              <a:buChar char="•"/>
              <a:defRPr/>
            </a:pPr>
            <a:r>
              <a:rPr lang="en-US" sz="800" b="1" dirty="0" smtClean="0"/>
              <a:t>Extend </a:t>
            </a:r>
            <a:r>
              <a:rPr lang="en-US" sz="800" dirty="0" smtClean="0"/>
              <a:t>the new learning to other situations (training, etc.) and increase capacity and creativity.</a:t>
            </a:r>
          </a:p>
          <a:p>
            <a:pPr eaLnBrk="1" fontAlgn="auto" hangingPunct="1">
              <a:spcBef>
                <a:spcPts val="0"/>
              </a:spcBef>
              <a:spcAft>
                <a:spcPts val="0"/>
              </a:spcAft>
              <a:defRPr/>
            </a:pPr>
            <a:endParaRPr lang="en-US" sz="800" dirty="0" smtClean="0"/>
          </a:p>
          <a:p>
            <a:pPr eaLnBrk="1" fontAlgn="auto" hangingPunct="1">
              <a:spcBef>
                <a:spcPts val="0"/>
              </a:spcBef>
              <a:spcAft>
                <a:spcPts val="0"/>
              </a:spcAft>
              <a:defRPr/>
            </a:pPr>
            <a:r>
              <a:rPr lang="en-US" sz="800" dirty="0" smtClean="0"/>
              <a:t>Row 2     Performance and demonstration of knowledge and understanding </a:t>
            </a:r>
            <a:r>
              <a:rPr lang="en-US" sz="800" b="1" dirty="0" smtClean="0"/>
              <a:t>Depth of Knowledge Chart is behind the ACTIVITIES and HANDOUTS TAB for Module 3</a:t>
            </a:r>
            <a:endParaRPr lang="en-US" sz="800" dirty="0" smtClean="0"/>
          </a:p>
          <a:p>
            <a:pPr eaLnBrk="1" fontAlgn="auto" hangingPunct="1">
              <a:spcBef>
                <a:spcPts val="0"/>
              </a:spcBef>
              <a:spcAft>
                <a:spcPts val="0"/>
              </a:spcAft>
              <a:buFont typeface="Arial" pitchFamily="34" charset="0"/>
              <a:buChar char="•"/>
              <a:defRPr/>
            </a:pPr>
            <a:r>
              <a:rPr lang="en-US" sz="800" b="1" dirty="0" smtClean="0"/>
              <a:t>Recall</a:t>
            </a:r>
          </a:p>
          <a:p>
            <a:pPr eaLnBrk="1" fontAlgn="auto" hangingPunct="1">
              <a:spcBef>
                <a:spcPts val="0"/>
              </a:spcBef>
              <a:spcAft>
                <a:spcPts val="0"/>
              </a:spcAft>
              <a:buFont typeface="Arial" pitchFamily="34" charset="0"/>
              <a:buChar char="•"/>
              <a:defRPr/>
            </a:pPr>
            <a:r>
              <a:rPr lang="en-US" sz="800" b="1" dirty="0" smtClean="0"/>
              <a:t>Skill/Concept</a:t>
            </a:r>
          </a:p>
          <a:p>
            <a:pPr eaLnBrk="1" fontAlgn="auto" hangingPunct="1">
              <a:spcBef>
                <a:spcPts val="0"/>
              </a:spcBef>
              <a:spcAft>
                <a:spcPts val="0"/>
              </a:spcAft>
              <a:buFont typeface="Arial" pitchFamily="34" charset="0"/>
              <a:buChar char="•"/>
              <a:defRPr/>
            </a:pPr>
            <a:r>
              <a:rPr lang="en-US" sz="800" b="1" dirty="0" smtClean="0"/>
              <a:t>Strategic Thinking</a:t>
            </a:r>
          </a:p>
          <a:p>
            <a:pPr eaLnBrk="1" fontAlgn="auto" hangingPunct="1">
              <a:spcBef>
                <a:spcPts val="0"/>
              </a:spcBef>
              <a:spcAft>
                <a:spcPts val="0"/>
              </a:spcAft>
              <a:buFont typeface="Arial" pitchFamily="34" charset="0"/>
              <a:buChar char="•"/>
              <a:defRPr/>
            </a:pPr>
            <a:r>
              <a:rPr lang="en-US" sz="800" b="1" dirty="0" smtClean="0"/>
              <a:t>Extended Thinking</a:t>
            </a:r>
          </a:p>
          <a:p>
            <a:pPr eaLnBrk="1" fontAlgn="auto" hangingPunct="1">
              <a:spcBef>
                <a:spcPts val="0"/>
              </a:spcBef>
              <a:spcAft>
                <a:spcPts val="0"/>
              </a:spcAft>
              <a:defRPr/>
            </a:pPr>
            <a:r>
              <a:rPr lang="en-US" sz="800" dirty="0" smtClean="0"/>
              <a:t>This row often deals with assessment and performance tasks.  For example, we are going to play a game where  you will be using and extending some the information acquired not just in this session, but also from years of experience too.  As you progress in the game, consider how this row influences your performance.</a:t>
            </a:r>
          </a:p>
          <a:p>
            <a:pPr eaLnBrk="1" fontAlgn="auto" hangingPunct="1">
              <a:spcBef>
                <a:spcPts val="0"/>
              </a:spcBef>
              <a:spcAft>
                <a:spcPts val="0"/>
              </a:spcAft>
              <a:defRPr/>
            </a:pPr>
            <a:endParaRPr lang="en-US" sz="800" dirty="0" smtClean="0"/>
          </a:p>
          <a:p>
            <a:pPr eaLnBrk="1" fontAlgn="auto" hangingPunct="1">
              <a:spcBef>
                <a:spcPts val="0"/>
              </a:spcBef>
              <a:spcAft>
                <a:spcPts val="0"/>
              </a:spcAft>
              <a:defRPr/>
            </a:pPr>
            <a:r>
              <a:rPr lang="en-US" sz="800" dirty="0" smtClean="0"/>
              <a:t>Row 3     Five categories.  These are the Cognitive Demand Categories.  </a:t>
            </a:r>
          </a:p>
          <a:p>
            <a:pPr eaLnBrk="1" fontAlgn="auto" hangingPunct="1">
              <a:spcBef>
                <a:spcPts val="0"/>
              </a:spcBef>
              <a:spcAft>
                <a:spcPts val="0"/>
              </a:spcAft>
              <a:defRPr/>
            </a:pPr>
            <a:r>
              <a:rPr lang="en-US" sz="800" b="1" dirty="0" smtClean="0"/>
              <a:t>How</a:t>
            </a:r>
            <a:r>
              <a:rPr lang="en-US" sz="800" dirty="0" smtClean="0"/>
              <a:t> can educators use Cognitive Demand?  </a:t>
            </a:r>
          </a:p>
          <a:p>
            <a:pPr eaLnBrk="1" fontAlgn="auto" hangingPunct="1">
              <a:spcBef>
                <a:spcPts val="0"/>
              </a:spcBef>
              <a:spcAft>
                <a:spcPts val="0"/>
              </a:spcAft>
              <a:defRPr/>
            </a:pPr>
            <a:r>
              <a:rPr lang="en-US" sz="800" dirty="0" smtClean="0"/>
              <a:t>Our understanding of cognitive demand helps teachers:</a:t>
            </a:r>
          </a:p>
          <a:p>
            <a:pPr marL="230261" indent="-230261" eaLnBrk="1" fontAlgn="auto" hangingPunct="1">
              <a:spcBef>
                <a:spcPts val="0"/>
              </a:spcBef>
              <a:spcAft>
                <a:spcPts val="0"/>
              </a:spcAft>
              <a:buFont typeface="+mj-lt"/>
              <a:buAutoNum type="arabicPeriod"/>
              <a:defRPr/>
            </a:pPr>
            <a:r>
              <a:rPr lang="en-US" sz="800" dirty="0" smtClean="0"/>
              <a:t>Better understand the intricacies of the standards.</a:t>
            </a:r>
          </a:p>
          <a:p>
            <a:pPr marL="230261" indent="-230261" eaLnBrk="1" fontAlgn="auto" hangingPunct="1">
              <a:spcBef>
                <a:spcPts val="0"/>
              </a:spcBef>
              <a:spcAft>
                <a:spcPts val="0"/>
              </a:spcAft>
              <a:buFont typeface="+mj-lt"/>
              <a:buAutoNum type="arabicPeriod"/>
              <a:defRPr/>
            </a:pPr>
            <a:r>
              <a:rPr lang="en-US" sz="800" dirty="0" smtClean="0"/>
              <a:t>Design lessons that are more rigorous. </a:t>
            </a:r>
          </a:p>
          <a:p>
            <a:pPr marL="230261" indent="-230261" eaLnBrk="1" fontAlgn="auto" hangingPunct="1">
              <a:spcBef>
                <a:spcPts val="0"/>
              </a:spcBef>
              <a:spcAft>
                <a:spcPts val="0"/>
              </a:spcAft>
              <a:buFont typeface="+mj-lt"/>
              <a:buAutoNum type="arabicPeriod"/>
              <a:defRPr/>
            </a:pPr>
            <a:r>
              <a:rPr lang="en-US" sz="800" dirty="0" smtClean="0"/>
              <a:t>LEA and site leadership can use cognitive demand to observe where teachers may be “stuck” or require additional professional development. </a:t>
            </a:r>
          </a:p>
          <a:p>
            <a:pPr eaLnBrk="1" fontAlgn="auto" hangingPunct="1">
              <a:spcBef>
                <a:spcPct val="0"/>
              </a:spcBef>
              <a:spcAft>
                <a:spcPts val="0"/>
              </a:spcAft>
              <a:defRPr/>
            </a:pPr>
            <a:endParaRPr lang="en-US" dirty="0" smtClean="0"/>
          </a:p>
        </p:txBody>
      </p:sp>
      <p:sp>
        <p:nvSpPr>
          <p:cNvPr id="1259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3C6D06-C05D-4F84-BA98-6718020B0D79}" type="slidenum">
              <a:rPr lang="en-US" smtClean="0">
                <a:latin typeface="Arial" pitchFamily="34" charset="0"/>
              </a:rPr>
              <a:pPr fontAlgn="base">
                <a:spcBef>
                  <a:spcPct val="0"/>
                </a:spcBef>
                <a:spcAft>
                  <a:spcPct val="0"/>
                </a:spcAft>
              </a:pPr>
              <a:t>9</a:t>
            </a:fld>
            <a:endParaRPr lang="en-US" smtClean="0">
              <a:latin typeface="Arial" pitchFamily="34" charset="0"/>
            </a:endParaRPr>
          </a:p>
        </p:txBody>
      </p:sp>
      <p:sp>
        <p:nvSpPr>
          <p:cNvPr id="12595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AC77645F-8C7A-4CBA-8826-A011CA9F2756}" type="datetime1">
              <a:rPr lang="en-US" smtClean="0">
                <a:latin typeface="Arial" pitchFamily="34" charset="0"/>
              </a:rPr>
              <a:pPr fontAlgn="base">
                <a:spcBef>
                  <a:spcPct val="0"/>
                </a:spcBef>
                <a:spcAft>
                  <a:spcPct val="0"/>
                </a:spcAft>
              </a:pPr>
              <a:t>9/23/2001</a:t>
            </a:fld>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z="900" b="1" smtClean="0"/>
              <a:t>What changed? How did the taxonomy evolve?</a:t>
            </a:r>
          </a:p>
          <a:p>
            <a:pPr eaLnBrk="1" hangingPunct="1">
              <a:buFontTx/>
              <a:buChar char="•"/>
            </a:pPr>
            <a:r>
              <a:rPr lang="en-US" sz="900" smtClean="0"/>
              <a:t>“Bloom (</a:t>
            </a:r>
            <a:r>
              <a:rPr lang="en-US" sz="900" b="1" smtClean="0"/>
              <a:t>1956) </a:t>
            </a:r>
            <a:r>
              <a:rPr lang="en-US" sz="900" smtClean="0"/>
              <a:t>developed a classification of </a:t>
            </a:r>
            <a:r>
              <a:rPr lang="en-US" sz="900" b="1" smtClean="0"/>
              <a:t>levels of intellectual behavior </a:t>
            </a:r>
            <a:r>
              <a:rPr lang="en-US" sz="900" smtClean="0"/>
              <a:t>important and learning.”</a:t>
            </a:r>
          </a:p>
          <a:p>
            <a:pPr eaLnBrk="1" hangingPunct="1">
              <a:buFontTx/>
              <a:buChar char="•"/>
            </a:pPr>
            <a:r>
              <a:rPr lang="en-US" sz="900" smtClean="0"/>
              <a:t>“The taxonomy was created to enable categorization of the levels of abstraction of questions that commonly occur in educational settings.”</a:t>
            </a:r>
          </a:p>
          <a:p>
            <a:pPr eaLnBrk="1" hangingPunct="1">
              <a:buFontTx/>
              <a:buChar char="•"/>
            </a:pPr>
            <a:r>
              <a:rPr lang="en-US" sz="900" smtClean="0"/>
              <a:t>“Bloom found that </a:t>
            </a:r>
            <a:r>
              <a:rPr lang="en-US" sz="900" b="1" smtClean="0"/>
              <a:t>over 95% of test questions students encountered at the college level required them to think only at the lowest possible level: the recall of information.”</a:t>
            </a:r>
          </a:p>
          <a:p>
            <a:pPr eaLnBrk="1" hangingPunct="1">
              <a:buFontTx/>
              <a:buChar char="•"/>
            </a:pPr>
            <a:r>
              <a:rPr lang="en-US" sz="900" smtClean="0"/>
              <a:t>This led to the identification of a </a:t>
            </a:r>
            <a:r>
              <a:rPr lang="en-US" sz="900" b="1" smtClean="0"/>
              <a:t>hierarchy</a:t>
            </a:r>
            <a:r>
              <a:rPr lang="en-US" sz="900" smtClean="0"/>
              <a:t> of six levels that increased in complexity and abstraction.</a:t>
            </a:r>
          </a:p>
          <a:p>
            <a:pPr eaLnBrk="1" hangingPunct="1"/>
            <a:r>
              <a:rPr lang="en-US" sz="900" smtClean="0"/>
              <a:t>“While educators have found such </a:t>
            </a:r>
            <a:r>
              <a:rPr lang="en-US" sz="900" b="1" smtClean="0"/>
              <a:t>verb cues </a:t>
            </a:r>
            <a:r>
              <a:rPr lang="en-US" sz="900" smtClean="0"/>
              <a:t>of Bloom’s Taxonomy levels to be useful in guiding teacher questioning, verbs often appear at more that one level in the taxonomy and often the verb alone is inadequate for determining the actual cognitive demand required to understand the content addressed in a test question or learning activity.”</a:t>
            </a:r>
          </a:p>
          <a:p>
            <a:pPr eaLnBrk="1" hangingPunct="1"/>
            <a:r>
              <a:rPr lang="en-US" sz="900" smtClean="0"/>
              <a:t>Column 2:  </a:t>
            </a:r>
          </a:p>
          <a:p>
            <a:pPr eaLnBrk="1" hangingPunct="1">
              <a:buFontTx/>
              <a:buChar char="•"/>
            </a:pPr>
            <a:r>
              <a:rPr lang="en-US" sz="900" smtClean="0"/>
              <a:t>“In </a:t>
            </a:r>
            <a:r>
              <a:rPr lang="en-US" sz="900" b="1" smtClean="0"/>
              <a:t>2001</a:t>
            </a:r>
            <a:r>
              <a:rPr lang="en-US" sz="900" smtClean="0"/>
              <a:t>, Anderson, Krathwohl, et al. presented a structure for </a:t>
            </a:r>
            <a:r>
              <a:rPr lang="en-US" sz="900" b="1" smtClean="0"/>
              <a:t>rethinking Bloom’s Taxonomy</a:t>
            </a:r>
            <a:r>
              <a:rPr lang="en-US" sz="900" smtClean="0"/>
              <a:t>.”</a:t>
            </a:r>
          </a:p>
          <a:p>
            <a:pPr eaLnBrk="1" hangingPunct="1">
              <a:buFontTx/>
              <a:buChar char="•"/>
            </a:pPr>
            <a:r>
              <a:rPr lang="en-US" sz="900" smtClean="0"/>
              <a:t>The revised taxonomy applied 2 dimensions – “cognitive processes and knowledge.”</a:t>
            </a:r>
          </a:p>
          <a:p>
            <a:pPr eaLnBrk="1" hangingPunct="1">
              <a:buFontTx/>
              <a:buChar char="•"/>
            </a:pPr>
            <a:r>
              <a:rPr lang="en-US" sz="900" smtClean="0"/>
              <a:t>“Placement on the continuum has changed slightly.”</a:t>
            </a:r>
          </a:p>
          <a:p>
            <a:pPr eaLnBrk="1" hangingPunct="1">
              <a:buFontTx/>
              <a:buChar char="•"/>
            </a:pPr>
            <a:r>
              <a:rPr lang="en-US" sz="900" smtClean="0"/>
              <a:t>Descriptions have been expanded and better differentiated for analyzing educational objectives.”</a:t>
            </a:r>
          </a:p>
          <a:p>
            <a:pPr eaLnBrk="1" hangingPunct="1"/>
            <a:r>
              <a:rPr lang="en-US" sz="900" smtClean="0"/>
              <a:t>“This restructuring of the original taxonomy recognized the importance of the interaction between the content taught-characterized by factual, conceptual, procedural, and metacognitive knowledge – and the thought processes used to demonstrate learning.” </a:t>
            </a:r>
          </a:p>
          <a:p>
            <a:pPr eaLnBrk="1" hangingPunct="1"/>
            <a:r>
              <a:rPr lang="en-US" sz="900" smtClean="0"/>
              <a:t>Hess, K, et.al., What exactly do “fewer, clearer, an higher standards” really look like in the classroom. </a:t>
            </a:r>
            <a:r>
              <a:rPr lang="en-US" sz="900" b="1" smtClean="0"/>
              <a:t>2009</a:t>
            </a:r>
          </a:p>
          <a:p>
            <a:pPr eaLnBrk="1" hangingPunct="1"/>
            <a:endParaRPr lang="en-US" smtClean="0"/>
          </a:p>
          <a:p>
            <a:pPr eaLnBrk="1" hangingPunct="1"/>
            <a:r>
              <a:rPr lang="en-US" sz="800" smtClean="0"/>
              <a:t>Guided Notes:</a:t>
            </a:r>
          </a:p>
          <a:p>
            <a:pPr eaLnBrk="1" hangingPunct="1"/>
            <a:r>
              <a:rPr lang="en-US" sz="800" b="1" smtClean="0"/>
              <a:t>Bloom’s Taxonomy [1956] &amp;</a:t>
            </a:r>
            <a:endParaRPr lang="en-US" sz="800" smtClean="0"/>
          </a:p>
          <a:p>
            <a:pPr eaLnBrk="1" hangingPunct="1"/>
            <a:r>
              <a:rPr lang="en-US" sz="800" b="1" smtClean="0"/>
              <a:t>Bloom’s Cognitive Process Dimensions [2005]</a:t>
            </a:r>
            <a:endParaRPr lang="en-US" sz="800" smtClean="0"/>
          </a:p>
          <a:p>
            <a:pPr eaLnBrk="1" hangingPunct="1"/>
            <a:endParaRPr lang="en-US" smtClean="0"/>
          </a:p>
        </p:txBody>
      </p:sp>
      <p:sp>
        <p:nvSpPr>
          <p:cNvPr id="4" name="Slide Number Placeholder 3"/>
          <p:cNvSpPr>
            <a:spLocks noGrp="1"/>
          </p:cNvSpPr>
          <p:nvPr>
            <p:ph type="sldNum" sz="quarter" idx="5"/>
          </p:nvPr>
        </p:nvSpPr>
        <p:spPr/>
        <p:txBody>
          <a:bodyPr/>
          <a:lstStyle/>
          <a:p>
            <a:pPr>
              <a:defRPr/>
            </a:pPr>
            <a:fld id="{1CB1A69F-B96D-4357-8756-DD9FD42D5A9E}"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69FDC6-FB14-4064-A866-8C1981E429A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B66D2A-E2B0-4826-83AD-95E69B09229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5A12D2-CC76-428D-8E63-16E2541047D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1C6304-CF5A-474A-B4DD-440DFF3B37A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DD0D2EA-C0CC-447E-91CE-668E28FE9D2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ED9C71-3717-4DC5-82F9-A1D7A41DA59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5D18EA3-F65A-46BF-9154-BEDDB36CB8E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03C1918-C8ED-41A6-9D70-A7D353B798F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CE46318-FFFE-4D8E-AA53-F7278A499EC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4C39F2-D149-4800-9678-A87CEDA211C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2E1D4A1-0E4D-466E-AB9E-0FEEC41F64E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F639244-399A-495C-9597-820E3DA0EC6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khess@nciea.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mailto:khess@nciea.org" TargetMode="External"/><Relationship Id="rId7" Type="http://schemas.openxmlformats.org/officeDocument/2006/relationships/hyperlink" Target="https://vimeo.com/20998609"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wmf"/><Relationship Id="rId5" Type="http://schemas.openxmlformats.org/officeDocument/2006/relationships/hyperlink" Target="http://vimeo.com/20998609" TargetMode="External"/><Relationship Id="rId4" Type="http://schemas.openxmlformats.org/officeDocument/2006/relationships/hyperlink" Target="http://vimeo.com/21111138"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khess@nciea.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khess@nciea.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khess@nciea.or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838200"/>
            <a:ext cx="8382000" cy="1098550"/>
          </a:xfrm>
          <a:solidFill>
            <a:schemeClr val="accent5"/>
          </a:solidFill>
        </p:spPr>
        <p:txBody>
          <a:bodyPr/>
          <a:lstStyle/>
          <a:p>
            <a:pPr algn="r" eaLnBrk="1" hangingPunct="1">
              <a:defRPr/>
            </a:pPr>
            <a:r>
              <a:rPr lang="en-US" sz="3600" b="1" dirty="0" smtClean="0">
                <a:solidFill>
                  <a:srgbClr val="00B050"/>
                </a:solidFill>
              </a:rPr>
              <a:t>Depth of Knowledge &amp; Common </a:t>
            </a:r>
            <a:r>
              <a:rPr lang="en-US" sz="3600" b="1" dirty="0" smtClean="0">
                <a:solidFill>
                  <a:srgbClr val="00B050"/>
                </a:solidFill>
              </a:rPr>
              <a:t>Core</a:t>
            </a:r>
            <a:endParaRPr lang="en-US" sz="3600" b="1" i="1" dirty="0" smtClean="0">
              <a:solidFill>
                <a:srgbClr val="00B050"/>
              </a:solidFill>
            </a:endParaRPr>
          </a:p>
        </p:txBody>
      </p:sp>
      <p:sp>
        <p:nvSpPr>
          <p:cNvPr id="2051" name="Rectangle 3"/>
          <p:cNvSpPr>
            <a:spLocks noGrp="1" noChangeArrowheads="1"/>
          </p:cNvSpPr>
          <p:nvPr>
            <p:ph type="subTitle" idx="1"/>
          </p:nvPr>
        </p:nvSpPr>
        <p:spPr>
          <a:xfrm>
            <a:off x="5410200" y="2133600"/>
            <a:ext cx="3378200" cy="838200"/>
          </a:xfrm>
        </p:spPr>
        <p:txBody>
          <a:bodyPr/>
          <a:lstStyle/>
          <a:p>
            <a:pPr algn="r" eaLnBrk="1" hangingPunct="1">
              <a:lnSpc>
                <a:spcPct val="90000"/>
              </a:lnSpc>
            </a:pPr>
            <a:r>
              <a:rPr lang="en-US" sz="2800" dirty="0" smtClean="0">
                <a:solidFill>
                  <a:schemeClr val="tx2"/>
                </a:solidFill>
              </a:rPr>
              <a:t>Claudia </a:t>
            </a:r>
            <a:r>
              <a:rPr lang="en-US" sz="2800" dirty="0" err="1" smtClean="0">
                <a:solidFill>
                  <a:schemeClr val="tx2"/>
                </a:solidFill>
              </a:rPr>
              <a:t>Gaxiola</a:t>
            </a:r>
            <a:endParaRPr lang="en-US" sz="2800" dirty="0" smtClean="0">
              <a:solidFill>
                <a:schemeClr val="tx2"/>
              </a:solidFill>
            </a:endParaRPr>
          </a:p>
          <a:p>
            <a:pPr algn="r" eaLnBrk="1" hangingPunct="1">
              <a:lnSpc>
                <a:spcPct val="90000"/>
              </a:lnSpc>
            </a:pPr>
            <a:r>
              <a:rPr lang="en-US" sz="2800" dirty="0" smtClean="0">
                <a:solidFill>
                  <a:schemeClr val="tx2"/>
                </a:solidFill>
              </a:rPr>
              <a:t>October 14, 2013</a:t>
            </a:r>
            <a:endParaRPr lang="en-US" sz="2800" dirty="0" smtClean="0">
              <a:solidFill>
                <a:schemeClr val="tx2"/>
              </a:solidFill>
            </a:endParaRPr>
          </a:p>
          <a:p>
            <a:pPr algn="r" eaLnBrk="1" hangingPunct="1">
              <a:lnSpc>
                <a:spcPct val="90000"/>
              </a:lnSpc>
            </a:pPr>
            <a:endParaRPr lang="en-US" sz="2800" dirty="0" smtClean="0">
              <a:solidFill>
                <a:srgbClr val="29292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7"/>
          <p:cNvPicPr>
            <a:picLocks noChangeAspect="1" noChangeArrowheads="1"/>
          </p:cNvPicPr>
          <p:nvPr/>
        </p:nvPicPr>
        <p:blipFill>
          <a:blip r:embed="rId3" cstate="print"/>
          <a:srcRect/>
          <a:stretch>
            <a:fillRect/>
          </a:stretch>
        </p:blipFill>
        <p:spPr bwMode="auto">
          <a:xfrm>
            <a:off x="683985" y="0"/>
            <a:ext cx="7698015" cy="7205663"/>
          </a:xfrm>
          <a:prstGeom prst="rect">
            <a:avLst/>
          </a:prstGeom>
          <a:noFill/>
          <a:ln w="9525">
            <a:noFill/>
            <a:miter lim="800000"/>
            <a:headEnd/>
            <a:tailEnd/>
          </a:ln>
        </p:spPr>
      </p:pic>
      <p:sp>
        <p:nvSpPr>
          <p:cNvPr id="5" name="Date Placeholder 4"/>
          <p:cNvSpPr>
            <a:spLocks noGrp="1"/>
          </p:cNvSpPr>
          <p:nvPr>
            <p:ph type="dt" sz="quarter" idx="10"/>
          </p:nvPr>
        </p:nvSpPr>
        <p:spPr/>
        <p:txBody>
          <a:bodyPr/>
          <a:lstStyle/>
          <a:p>
            <a:pPr>
              <a:defRPr/>
            </a:pPr>
            <a:fld id="{A22166EF-1F34-46CE-968D-58D3A11CE864}" type="datetime1">
              <a:rPr lang="en-US"/>
              <a:pPr>
                <a:defRPr/>
              </a:pPr>
              <a:t>9/23/2001</a:t>
            </a:fld>
            <a:endParaRPr lang="en-US" dirty="0"/>
          </a:p>
        </p:txBody>
      </p:sp>
      <p:sp>
        <p:nvSpPr>
          <p:cNvPr id="6" name="Slide Number Placeholder 5"/>
          <p:cNvSpPr>
            <a:spLocks noGrp="1"/>
          </p:cNvSpPr>
          <p:nvPr>
            <p:ph type="sldNum" sz="quarter" idx="12"/>
          </p:nvPr>
        </p:nvSpPr>
        <p:spPr/>
        <p:txBody>
          <a:bodyPr/>
          <a:lstStyle/>
          <a:p>
            <a:pPr>
              <a:defRPr/>
            </a:pPr>
            <a:fld id="{F93273E7-F3EB-429B-9721-99758A022DC4}" type="slidenum">
              <a:rPr lang="en-US" smtClean="0"/>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4"/>
          <p:cNvSpPr>
            <a:spLocks noChangeArrowheads="1"/>
          </p:cNvSpPr>
          <p:nvPr/>
        </p:nvSpPr>
        <p:spPr bwMode="auto">
          <a:xfrm>
            <a:off x="6248400" y="6172200"/>
            <a:ext cx="2971800" cy="600075"/>
          </a:xfrm>
          <a:prstGeom prst="rect">
            <a:avLst/>
          </a:prstGeom>
          <a:noFill/>
          <a:ln w="9525">
            <a:noFill/>
            <a:miter lim="800000"/>
            <a:headEnd/>
            <a:tailEnd/>
          </a:ln>
        </p:spPr>
        <p:txBody>
          <a:bodyPr>
            <a:spAutoFit/>
          </a:bodyPr>
          <a:lstStyle/>
          <a:p>
            <a:r>
              <a:rPr lang="en-US" sz="1100"/>
              <a:t>Karin K. Hess, Ed.D., Senior Associate</a:t>
            </a:r>
          </a:p>
          <a:p>
            <a:r>
              <a:rPr lang="en-US" sz="1100"/>
              <a:t>National Center for Assessment, Dove, NH</a:t>
            </a:r>
          </a:p>
          <a:p>
            <a:r>
              <a:rPr lang="en-US" sz="1100">
                <a:hlinkClick r:id="rId3"/>
              </a:rPr>
              <a:t>khess@nciea.org</a:t>
            </a:r>
            <a:r>
              <a:rPr lang="en-US" sz="1100"/>
              <a:t> </a:t>
            </a:r>
          </a:p>
        </p:txBody>
      </p:sp>
      <p:pic>
        <p:nvPicPr>
          <p:cNvPr id="69635" name="Picture 7"/>
          <p:cNvPicPr>
            <a:picLocks noChangeAspect="1" noChangeArrowheads="1"/>
          </p:cNvPicPr>
          <p:nvPr/>
        </p:nvPicPr>
        <p:blipFill>
          <a:blip r:embed="rId4" cstate="print"/>
          <a:srcRect/>
          <a:stretch>
            <a:fillRect/>
          </a:stretch>
        </p:blipFill>
        <p:spPr bwMode="auto">
          <a:xfrm>
            <a:off x="152400" y="0"/>
            <a:ext cx="8709864" cy="68580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F84A8883-38D6-49FB-B51F-434A14FCBD41}"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5"/>
          <p:cNvSpPr>
            <a:spLocks noGrp="1" noChangeArrowheads="1"/>
          </p:cNvSpPr>
          <p:nvPr>
            <p:ph type="title"/>
          </p:nvPr>
        </p:nvSpPr>
        <p:spPr>
          <a:xfrm>
            <a:off x="2209800" y="0"/>
            <a:ext cx="6553200" cy="1219200"/>
          </a:xfrm>
          <a:noFill/>
        </p:spPr>
        <p:txBody>
          <a:bodyPr/>
          <a:lstStyle/>
          <a:p>
            <a:pPr eaLnBrk="1" hangingPunct="1"/>
            <a:r>
              <a:rPr lang="en-US" sz="4000" smtClean="0">
                <a:solidFill>
                  <a:srgbClr val="C00000"/>
                </a:solidFill>
              </a:rPr>
              <a:t>Depth of Knowledge</a:t>
            </a:r>
          </a:p>
        </p:txBody>
      </p:sp>
      <p:sp>
        <p:nvSpPr>
          <p:cNvPr id="4099" name="Rectangle 26"/>
          <p:cNvSpPr>
            <a:spLocks noGrp="1" noChangeArrowheads="1"/>
          </p:cNvSpPr>
          <p:nvPr>
            <p:ph type="body" idx="1"/>
          </p:nvPr>
        </p:nvSpPr>
        <p:spPr>
          <a:xfrm>
            <a:off x="1524000" y="1371600"/>
            <a:ext cx="7391400" cy="4800600"/>
          </a:xfrm>
          <a:noFill/>
        </p:spPr>
        <p:txBody>
          <a:bodyPr/>
          <a:lstStyle/>
          <a:p>
            <a:r>
              <a:rPr lang="en-US" smtClean="0"/>
              <a:t>Does not measure difficulty,        rather complexity</a:t>
            </a:r>
          </a:p>
          <a:p>
            <a:endParaRPr lang="en-US" sz="900" smtClean="0"/>
          </a:p>
          <a:p>
            <a:pPr eaLnBrk="1" hangingPunct="1"/>
            <a:r>
              <a:rPr lang="en-US" smtClean="0"/>
              <a:t>Making a question “harder” does not make it more complex or give it a higher DOK number</a:t>
            </a:r>
          </a:p>
          <a:p>
            <a:pPr eaLnBrk="1" hangingPunct="1"/>
            <a:endParaRPr lang="en-US" sz="2800" smtClean="0"/>
          </a:p>
        </p:txBody>
      </p:sp>
      <p:pic>
        <p:nvPicPr>
          <p:cNvPr id="55300" name="Picture 4" descr="http://my-ecoach.com/online/resources/1777/team_tch.jpg"/>
          <p:cNvPicPr>
            <a:picLocks noChangeAspect="1" noChangeArrowheads="1"/>
          </p:cNvPicPr>
          <p:nvPr/>
        </p:nvPicPr>
        <p:blipFill>
          <a:blip r:embed="rId3" cstate="print"/>
          <a:srcRect/>
          <a:stretch>
            <a:fillRect/>
          </a:stretch>
        </p:blipFill>
        <p:spPr bwMode="auto">
          <a:xfrm>
            <a:off x="3429000" y="4724400"/>
            <a:ext cx="2219325" cy="1666875"/>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anim calcmode="lin" valueType="num">
                                      <p:cBhvr additive="base">
                                        <p:cTn id="13" dur="500" fill="hold"/>
                                        <p:tgtEl>
                                          <p:spTgt spid="409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152400" y="1066800"/>
            <a:ext cx="8610600" cy="518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47" name="Text Placeholder 2"/>
          <p:cNvSpPr>
            <a:spLocks noGrp="1"/>
          </p:cNvSpPr>
          <p:nvPr>
            <p:ph type="body" idx="1"/>
          </p:nvPr>
        </p:nvSpPr>
        <p:spPr>
          <a:xfrm>
            <a:off x="152400" y="381000"/>
            <a:ext cx="4419600" cy="639763"/>
          </a:xfrm>
          <a:solidFill>
            <a:schemeClr val="accent1"/>
          </a:solidFill>
          <a:ln w="19050">
            <a:solidFill>
              <a:schemeClr val="tx1"/>
            </a:solidFill>
          </a:ln>
        </p:spPr>
        <p:txBody>
          <a:bodyPr/>
          <a:lstStyle/>
          <a:p>
            <a:pPr algn="ctr"/>
            <a:r>
              <a:rPr lang="en-US" smtClean="0">
                <a:solidFill>
                  <a:srgbClr val="C00000"/>
                </a:solidFill>
              </a:rPr>
              <a:t>Depth of Knowledge </a:t>
            </a:r>
            <a:r>
              <a:rPr lang="en-US" sz="1800" smtClean="0">
                <a:solidFill>
                  <a:srgbClr val="C00000"/>
                </a:solidFill>
              </a:rPr>
              <a:t>(Webb)</a:t>
            </a:r>
          </a:p>
        </p:txBody>
      </p:sp>
      <p:sp>
        <p:nvSpPr>
          <p:cNvPr id="6148" name="Content Placeholder 3"/>
          <p:cNvSpPr>
            <a:spLocks noGrp="1"/>
          </p:cNvSpPr>
          <p:nvPr>
            <p:ph sz="half" idx="2"/>
          </p:nvPr>
        </p:nvSpPr>
        <p:spPr>
          <a:xfrm>
            <a:off x="381000" y="1066800"/>
            <a:ext cx="4038600" cy="3951288"/>
          </a:xfrm>
        </p:spPr>
        <p:txBody>
          <a:bodyPr/>
          <a:lstStyle/>
          <a:p>
            <a:pPr algn="ctr">
              <a:buFontTx/>
              <a:buNone/>
            </a:pPr>
            <a:endParaRPr lang="en-US" b="1" smtClean="0"/>
          </a:p>
          <a:p>
            <a:pPr algn="ctr">
              <a:buFontTx/>
              <a:buNone/>
            </a:pPr>
            <a:r>
              <a:rPr lang="en-US" b="1" smtClean="0"/>
              <a:t>Recall</a:t>
            </a:r>
          </a:p>
          <a:p>
            <a:endParaRPr lang="en-US" b="1" smtClean="0"/>
          </a:p>
          <a:p>
            <a:pPr algn="ctr">
              <a:buFontTx/>
              <a:buNone/>
            </a:pPr>
            <a:r>
              <a:rPr lang="en-US" b="1" smtClean="0"/>
              <a:t>Skill &amp; Concept</a:t>
            </a:r>
          </a:p>
          <a:p>
            <a:endParaRPr lang="en-US" b="1" smtClean="0"/>
          </a:p>
          <a:p>
            <a:pPr algn="ctr">
              <a:buFontTx/>
              <a:buNone/>
            </a:pPr>
            <a:r>
              <a:rPr lang="en-US" b="1" smtClean="0"/>
              <a:t>Strategic Thinking</a:t>
            </a:r>
          </a:p>
          <a:p>
            <a:endParaRPr lang="en-US" b="1" smtClean="0"/>
          </a:p>
          <a:p>
            <a:pPr algn="ctr">
              <a:buFontTx/>
              <a:buNone/>
            </a:pPr>
            <a:r>
              <a:rPr lang="en-US" b="1" smtClean="0"/>
              <a:t>Extended Thinking</a:t>
            </a:r>
          </a:p>
          <a:p>
            <a:endParaRPr lang="en-US" b="1" smtClean="0"/>
          </a:p>
          <a:p>
            <a:pPr>
              <a:buFontTx/>
              <a:buNone/>
            </a:pPr>
            <a:r>
              <a:rPr lang="en-US" b="1" i="1" smtClean="0">
                <a:solidFill>
                  <a:srgbClr val="C00000"/>
                </a:solidFill>
              </a:rPr>
              <a:t> </a:t>
            </a:r>
            <a:r>
              <a:rPr lang="en-US" sz="2200" b="1" i="1" smtClean="0">
                <a:solidFill>
                  <a:srgbClr val="C00000"/>
                </a:solidFill>
              </a:rPr>
              <a:t>Degree of understanding “Cognitive Demand”</a:t>
            </a:r>
          </a:p>
        </p:txBody>
      </p:sp>
      <p:sp>
        <p:nvSpPr>
          <p:cNvPr id="6149" name="Text Placeholder 4"/>
          <p:cNvSpPr>
            <a:spLocks noGrp="1"/>
          </p:cNvSpPr>
          <p:nvPr>
            <p:ph type="body" sz="quarter" idx="3"/>
          </p:nvPr>
        </p:nvSpPr>
        <p:spPr>
          <a:xfrm>
            <a:off x="4572000" y="381000"/>
            <a:ext cx="4191000" cy="639763"/>
          </a:xfrm>
          <a:solidFill>
            <a:schemeClr val="accent1"/>
          </a:solidFill>
          <a:ln w="19050">
            <a:solidFill>
              <a:schemeClr val="tx1"/>
            </a:solidFill>
          </a:ln>
        </p:spPr>
        <p:txBody>
          <a:bodyPr/>
          <a:lstStyle/>
          <a:p>
            <a:pPr algn="ctr"/>
            <a:r>
              <a:rPr lang="en-US" smtClean="0">
                <a:solidFill>
                  <a:srgbClr val="C00000"/>
                </a:solidFill>
              </a:rPr>
              <a:t>Bloom’s Taxonomy </a:t>
            </a:r>
          </a:p>
        </p:txBody>
      </p:sp>
      <p:sp>
        <p:nvSpPr>
          <p:cNvPr id="6150" name="Content Placeholder 5"/>
          <p:cNvSpPr>
            <a:spLocks noGrp="1"/>
          </p:cNvSpPr>
          <p:nvPr>
            <p:ph sz="quarter" idx="4"/>
          </p:nvPr>
        </p:nvSpPr>
        <p:spPr>
          <a:xfrm>
            <a:off x="4800600" y="1066800"/>
            <a:ext cx="4041775" cy="3951288"/>
          </a:xfrm>
        </p:spPr>
        <p:txBody>
          <a:bodyPr/>
          <a:lstStyle/>
          <a:p>
            <a:pPr algn="ctr">
              <a:buFontTx/>
              <a:buNone/>
            </a:pPr>
            <a:r>
              <a:rPr lang="en-US" b="1" smtClean="0"/>
              <a:t>Knowledge </a:t>
            </a:r>
          </a:p>
          <a:p>
            <a:pPr algn="ctr">
              <a:buFontTx/>
              <a:buNone/>
            </a:pPr>
            <a:r>
              <a:rPr lang="en-US" b="1" smtClean="0"/>
              <a:t>Comprehension</a:t>
            </a:r>
          </a:p>
          <a:p>
            <a:pPr algn="ctr"/>
            <a:endParaRPr lang="en-US" b="1" smtClean="0"/>
          </a:p>
          <a:p>
            <a:pPr algn="ctr">
              <a:buFontTx/>
              <a:buNone/>
            </a:pPr>
            <a:r>
              <a:rPr lang="en-US" b="1" smtClean="0"/>
              <a:t>Application</a:t>
            </a:r>
          </a:p>
          <a:p>
            <a:pPr algn="ctr"/>
            <a:endParaRPr lang="en-US" b="1" smtClean="0"/>
          </a:p>
          <a:p>
            <a:pPr algn="ctr">
              <a:buFontTx/>
              <a:buNone/>
            </a:pPr>
            <a:r>
              <a:rPr lang="en-US" b="1" smtClean="0"/>
              <a:t>Analysis</a:t>
            </a:r>
          </a:p>
          <a:p>
            <a:pPr algn="ctr"/>
            <a:endParaRPr lang="en-US" b="1" smtClean="0"/>
          </a:p>
          <a:p>
            <a:pPr algn="ctr">
              <a:buFontTx/>
              <a:buNone/>
            </a:pPr>
            <a:r>
              <a:rPr lang="en-US" b="1" smtClean="0"/>
              <a:t>Evaluate &amp; Create</a:t>
            </a:r>
          </a:p>
          <a:p>
            <a:endParaRPr lang="en-US" b="1" smtClean="0"/>
          </a:p>
          <a:p>
            <a:pPr>
              <a:buFontTx/>
              <a:buNone/>
            </a:pPr>
            <a:r>
              <a:rPr lang="en-US" sz="2200" b="1" i="1" smtClean="0">
                <a:solidFill>
                  <a:srgbClr val="C00000"/>
                </a:solidFill>
              </a:rPr>
              <a:t>     Progression of the                              development of intellectual skills</a:t>
            </a:r>
          </a:p>
          <a:p>
            <a:endParaRPr lang="en-US" b="1" smtClean="0"/>
          </a:p>
        </p:txBody>
      </p:sp>
      <p:cxnSp>
        <p:nvCxnSpPr>
          <p:cNvPr id="8" name="Straight Connector 7"/>
          <p:cNvCxnSpPr/>
          <p:nvPr/>
        </p:nvCxnSpPr>
        <p:spPr>
          <a:xfrm rot="5400000">
            <a:off x="1981201" y="3657600"/>
            <a:ext cx="5181600"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2400" y="2133600"/>
            <a:ext cx="8610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2400" y="3124200"/>
            <a:ext cx="8610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52400" y="4038600"/>
            <a:ext cx="8610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52400" y="4876800"/>
            <a:ext cx="8610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52400" y="1066800"/>
            <a:ext cx="8610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2400" y="6248400"/>
            <a:ext cx="8610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58" name="TextBox 18"/>
          <p:cNvSpPr txBox="1">
            <a:spLocks noChangeArrowheads="1"/>
          </p:cNvSpPr>
          <p:nvPr/>
        </p:nvSpPr>
        <p:spPr bwMode="auto">
          <a:xfrm>
            <a:off x="6477000" y="6324600"/>
            <a:ext cx="1676400" cy="369888"/>
          </a:xfrm>
          <a:prstGeom prst="rect">
            <a:avLst/>
          </a:prstGeom>
          <a:noFill/>
          <a:ln w="9525">
            <a:noFill/>
            <a:miter lim="800000"/>
            <a:headEnd/>
            <a:tailEnd/>
          </a:ln>
        </p:spPr>
        <p:txBody>
          <a:bodyPr>
            <a:spAutoFit/>
          </a:bodyPr>
          <a:lstStyle/>
          <a:p>
            <a:r>
              <a:rPr lang="en-US" b="1" i="1">
                <a:solidFill>
                  <a:schemeClr val="bg1"/>
                </a:solidFill>
              </a:rPr>
              <a:t>*Verb</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Placeholder 2"/>
          <p:cNvSpPr>
            <a:spLocks noGrp="1"/>
          </p:cNvSpPr>
          <p:nvPr>
            <p:ph type="body" idx="1"/>
          </p:nvPr>
        </p:nvSpPr>
        <p:spPr>
          <a:xfrm>
            <a:off x="381000" y="152400"/>
            <a:ext cx="8305800" cy="639763"/>
          </a:xfrm>
          <a:solidFill>
            <a:schemeClr val="accent1"/>
          </a:solidFill>
          <a:ln w="19050">
            <a:solidFill>
              <a:schemeClr val="tx1"/>
            </a:solidFill>
          </a:ln>
        </p:spPr>
        <p:txBody>
          <a:bodyPr/>
          <a:lstStyle/>
          <a:p>
            <a:pPr algn="ctr"/>
            <a:r>
              <a:rPr lang="en-US" sz="4000" smtClean="0"/>
              <a:t>DOK Level 1 - </a:t>
            </a:r>
            <a:r>
              <a:rPr lang="en-US" sz="4000" smtClean="0">
                <a:solidFill>
                  <a:srgbClr val="C00000"/>
                </a:solidFill>
              </a:rPr>
              <a:t>Recall</a:t>
            </a:r>
          </a:p>
        </p:txBody>
      </p:sp>
      <p:sp>
        <p:nvSpPr>
          <p:cNvPr id="7171" name="Content Placeholder 5"/>
          <p:cNvSpPr>
            <a:spLocks noGrp="1"/>
          </p:cNvSpPr>
          <p:nvPr>
            <p:ph sz="quarter" idx="4"/>
          </p:nvPr>
        </p:nvSpPr>
        <p:spPr>
          <a:xfrm>
            <a:off x="381000" y="762000"/>
            <a:ext cx="8305800" cy="2286000"/>
          </a:xfrm>
          <a:solidFill>
            <a:schemeClr val="accent1"/>
          </a:solidFill>
        </p:spPr>
        <p:txBody>
          <a:bodyPr/>
          <a:lstStyle/>
          <a:p>
            <a:pPr>
              <a:buFontTx/>
              <a:buNone/>
            </a:pPr>
            <a:endParaRPr lang="en-US" sz="1800" dirty="0" smtClean="0">
              <a:solidFill>
                <a:srgbClr val="FF3300"/>
              </a:solidFill>
            </a:endParaRPr>
          </a:p>
          <a:p>
            <a:pPr>
              <a:buFontTx/>
              <a:buNone/>
            </a:pPr>
            <a:endParaRPr lang="en-US" sz="1800" dirty="0" smtClean="0">
              <a:solidFill>
                <a:srgbClr val="FF3300"/>
              </a:solidFill>
            </a:endParaRPr>
          </a:p>
          <a:p>
            <a:pPr>
              <a:buFont typeface="Wingdings" pitchFamily="2" charset="2"/>
              <a:buChar char="Ø"/>
            </a:pPr>
            <a:r>
              <a:rPr lang="en-US" sz="3200" dirty="0" smtClean="0"/>
              <a:t>Recall of a fact, definition, information, or performance of a simple process or procedure.   </a:t>
            </a:r>
          </a:p>
          <a:p>
            <a:pPr lvl="1">
              <a:buFont typeface="Wingdings" pitchFamily="2" charset="2"/>
              <a:buChar char="Ø"/>
            </a:pPr>
            <a:endParaRPr lang="en-US" sz="2800" dirty="0" smtClean="0"/>
          </a:p>
          <a:p>
            <a:pPr lvl="1">
              <a:buFontTx/>
              <a:buNone/>
            </a:pPr>
            <a:r>
              <a:rPr lang="en-US" sz="2800" b="1" i="1" dirty="0" smtClean="0">
                <a:solidFill>
                  <a:srgbClr val="C00000"/>
                </a:solidFill>
              </a:rPr>
              <a:t>        Example:  Solve a linear expression</a:t>
            </a:r>
          </a:p>
          <a:p>
            <a:pPr lvl="1">
              <a:buFontTx/>
              <a:buNone/>
            </a:pPr>
            <a:r>
              <a:rPr lang="en-US" sz="2800" b="1" i="1" dirty="0" smtClean="0">
                <a:solidFill>
                  <a:srgbClr val="C00000"/>
                </a:solidFill>
              </a:rPr>
              <a:t>				        5(4x+9)</a:t>
            </a:r>
          </a:p>
          <a:p>
            <a:pPr lvl="1">
              <a:buFontTx/>
              <a:buNone/>
            </a:pPr>
            <a:r>
              <a:rPr lang="en-US" sz="2800" dirty="0" smtClean="0"/>
              <a:t>               </a:t>
            </a:r>
            <a:r>
              <a:rPr lang="en-US" sz="2400" dirty="0" smtClean="0"/>
              <a:t>(DOK Level 1, yet Blooms Level 3)</a:t>
            </a:r>
          </a:p>
          <a:p>
            <a:pPr>
              <a:buFontTx/>
              <a:buNone/>
            </a:pPr>
            <a:endParaRPr lang="en-US" sz="800" dirty="0" smtClean="0"/>
          </a:p>
          <a:p>
            <a:endParaRPr lang="en-US" sz="2000" dirty="0" smtClean="0"/>
          </a:p>
        </p:txBody>
      </p:sp>
      <p:cxnSp>
        <p:nvCxnSpPr>
          <p:cNvPr id="18" name="Straight Connector 17"/>
          <p:cNvCxnSpPr/>
          <p:nvPr/>
        </p:nvCxnSpPr>
        <p:spPr>
          <a:xfrm>
            <a:off x="381000" y="762000"/>
            <a:ext cx="830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Placeholder 2"/>
          <p:cNvSpPr>
            <a:spLocks noGrp="1"/>
          </p:cNvSpPr>
          <p:nvPr>
            <p:ph type="body" idx="1"/>
          </p:nvPr>
        </p:nvSpPr>
        <p:spPr>
          <a:xfrm>
            <a:off x="381000" y="152400"/>
            <a:ext cx="8305800" cy="639763"/>
          </a:xfrm>
          <a:solidFill>
            <a:schemeClr val="accent1"/>
          </a:solidFill>
          <a:ln w="19050">
            <a:solidFill>
              <a:schemeClr val="tx1"/>
            </a:solidFill>
          </a:ln>
        </p:spPr>
        <p:txBody>
          <a:bodyPr/>
          <a:lstStyle/>
          <a:p>
            <a:pPr algn="ctr"/>
            <a:r>
              <a:rPr lang="en-US" sz="4000" smtClean="0"/>
              <a:t>DOK Level 2 – </a:t>
            </a:r>
            <a:r>
              <a:rPr lang="en-US" sz="4000" smtClean="0">
                <a:solidFill>
                  <a:srgbClr val="C00000"/>
                </a:solidFill>
              </a:rPr>
              <a:t>Skill &amp; Concept</a:t>
            </a:r>
          </a:p>
        </p:txBody>
      </p:sp>
      <p:sp>
        <p:nvSpPr>
          <p:cNvPr id="8195" name="Content Placeholder 5"/>
          <p:cNvSpPr>
            <a:spLocks noGrp="1"/>
          </p:cNvSpPr>
          <p:nvPr>
            <p:ph sz="quarter" idx="4"/>
          </p:nvPr>
        </p:nvSpPr>
        <p:spPr>
          <a:xfrm>
            <a:off x="381000" y="762000"/>
            <a:ext cx="8305800" cy="2971800"/>
          </a:xfrm>
          <a:solidFill>
            <a:schemeClr val="accent1"/>
          </a:solidFill>
        </p:spPr>
        <p:txBody>
          <a:bodyPr/>
          <a:lstStyle/>
          <a:p>
            <a:pPr>
              <a:buFontTx/>
              <a:buNone/>
            </a:pPr>
            <a:endParaRPr lang="en-US" sz="1800" dirty="0" smtClean="0">
              <a:solidFill>
                <a:srgbClr val="FF3300"/>
              </a:solidFill>
            </a:endParaRPr>
          </a:p>
          <a:p>
            <a:pPr>
              <a:buFontTx/>
              <a:buNone/>
            </a:pPr>
            <a:endParaRPr lang="en-US" sz="1800" dirty="0" smtClean="0">
              <a:solidFill>
                <a:srgbClr val="FF3300"/>
              </a:solidFill>
            </a:endParaRPr>
          </a:p>
          <a:p>
            <a:pPr>
              <a:buFont typeface="Wingdings" pitchFamily="2" charset="2"/>
              <a:buChar char="Ø"/>
            </a:pPr>
            <a:r>
              <a:rPr lang="en-US" sz="3200" dirty="0" smtClean="0"/>
              <a:t>Use information or conceptual knowledge;        two or more steps;  make decisions about how to approach in a new situation without support.</a:t>
            </a:r>
          </a:p>
          <a:p>
            <a:pPr lvl="1">
              <a:buFont typeface="Wingdings" pitchFamily="2" charset="2"/>
              <a:buChar char="Ø"/>
            </a:pPr>
            <a:endParaRPr lang="en-US" sz="2800" dirty="0" smtClean="0"/>
          </a:p>
          <a:p>
            <a:pPr lvl="1">
              <a:buFontTx/>
              <a:buNone/>
            </a:pPr>
            <a:r>
              <a:rPr lang="en-US" sz="2800" b="1" i="1" dirty="0" smtClean="0">
                <a:solidFill>
                  <a:srgbClr val="C00000"/>
                </a:solidFill>
              </a:rPr>
              <a:t> Example:  Predict a logical outcome based on information in a new reading selection</a:t>
            </a:r>
          </a:p>
          <a:p>
            <a:pPr lvl="1">
              <a:buFontTx/>
              <a:buNone/>
            </a:pPr>
            <a:endParaRPr lang="en-US" sz="2800" b="1" i="1" dirty="0" smtClean="0">
              <a:solidFill>
                <a:srgbClr val="C00000"/>
              </a:solidFill>
            </a:endParaRPr>
          </a:p>
          <a:p>
            <a:pPr>
              <a:buFontTx/>
              <a:buNone/>
            </a:pPr>
            <a:endParaRPr lang="en-US" sz="800" dirty="0" smtClean="0"/>
          </a:p>
          <a:p>
            <a:endParaRPr lang="en-US" sz="2000" dirty="0" smtClean="0"/>
          </a:p>
        </p:txBody>
      </p:sp>
      <p:cxnSp>
        <p:nvCxnSpPr>
          <p:cNvPr id="18" name="Straight Connector 17"/>
          <p:cNvCxnSpPr/>
          <p:nvPr/>
        </p:nvCxnSpPr>
        <p:spPr>
          <a:xfrm>
            <a:off x="381000" y="762000"/>
            <a:ext cx="830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Placeholder 2"/>
          <p:cNvSpPr>
            <a:spLocks noGrp="1"/>
          </p:cNvSpPr>
          <p:nvPr>
            <p:ph type="body" idx="1"/>
          </p:nvPr>
        </p:nvSpPr>
        <p:spPr>
          <a:xfrm>
            <a:off x="381000" y="152400"/>
            <a:ext cx="8305800" cy="639763"/>
          </a:xfrm>
          <a:solidFill>
            <a:schemeClr val="accent1"/>
          </a:solidFill>
          <a:ln w="19050">
            <a:solidFill>
              <a:schemeClr val="tx1"/>
            </a:solidFill>
          </a:ln>
        </p:spPr>
        <p:txBody>
          <a:bodyPr/>
          <a:lstStyle/>
          <a:p>
            <a:pPr algn="ctr"/>
            <a:r>
              <a:rPr lang="en-US" sz="4000" smtClean="0"/>
              <a:t>DOK Level 3 – </a:t>
            </a:r>
            <a:r>
              <a:rPr lang="en-US" sz="4000" smtClean="0">
                <a:solidFill>
                  <a:srgbClr val="C00000"/>
                </a:solidFill>
              </a:rPr>
              <a:t>Strategic Thinking</a:t>
            </a:r>
          </a:p>
        </p:txBody>
      </p:sp>
      <p:sp>
        <p:nvSpPr>
          <p:cNvPr id="9219" name="Content Placeholder 5"/>
          <p:cNvSpPr>
            <a:spLocks noGrp="1"/>
          </p:cNvSpPr>
          <p:nvPr>
            <p:ph sz="quarter" idx="4"/>
          </p:nvPr>
        </p:nvSpPr>
        <p:spPr>
          <a:xfrm>
            <a:off x="381000" y="762000"/>
            <a:ext cx="8534400" cy="2514600"/>
          </a:xfrm>
          <a:solidFill>
            <a:schemeClr val="accent1"/>
          </a:solidFill>
        </p:spPr>
        <p:txBody>
          <a:bodyPr/>
          <a:lstStyle/>
          <a:p>
            <a:pPr>
              <a:buFontTx/>
              <a:buNone/>
            </a:pPr>
            <a:endParaRPr lang="en-US" sz="1800" smtClean="0">
              <a:solidFill>
                <a:srgbClr val="FF3300"/>
              </a:solidFill>
            </a:endParaRPr>
          </a:p>
          <a:p>
            <a:pPr>
              <a:buFont typeface="Wingdings" pitchFamily="2" charset="2"/>
              <a:buChar char="Ø"/>
            </a:pPr>
            <a:r>
              <a:rPr lang="en-US" sz="3200" smtClean="0"/>
              <a:t>Requires reasoning, developing plan, some complexity, more than one possible answer; generates discussion; requires student to justify answer</a:t>
            </a:r>
          </a:p>
          <a:p>
            <a:pPr lvl="1">
              <a:buFont typeface="Wingdings" pitchFamily="2" charset="2"/>
              <a:buChar char="Ø"/>
            </a:pPr>
            <a:endParaRPr lang="en-US" sz="800" smtClean="0"/>
          </a:p>
          <a:p>
            <a:pPr lvl="1">
              <a:buFont typeface="Wingdings" pitchFamily="2" charset="2"/>
              <a:buChar char="Ø"/>
            </a:pPr>
            <a:endParaRPr lang="en-US" sz="800" smtClean="0"/>
          </a:p>
          <a:p>
            <a:pPr lvl="1">
              <a:buFontTx/>
              <a:buNone/>
            </a:pPr>
            <a:r>
              <a:rPr lang="en-US" sz="2800" b="1" i="1" smtClean="0">
                <a:solidFill>
                  <a:srgbClr val="C00000"/>
                </a:solidFill>
              </a:rPr>
              <a:t>  Example:  Solve a multi-step problem                          	&amp; provide a mathematical explanation 	to justifying answer</a:t>
            </a:r>
          </a:p>
          <a:p>
            <a:pPr lvl="1">
              <a:buFontTx/>
              <a:buNone/>
            </a:pPr>
            <a:endParaRPr lang="en-US" sz="2800" b="1" i="1" smtClean="0">
              <a:solidFill>
                <a:srgbClr val="C00000"/>
              </a:solidFill>
            </a:endParaRPr>
          </a:p>
          <a:p>
            <a:pPr>
              <a:buFontTx/>
              <a:buNone/>
            </a:pPr>
            <a:endParaRPr lang="en-US" sz="800" smtClean="0"/>
          </a:p>
          <a:p>
            <a:endParaRPr lang="en-US" sz="2000" smtClean="0"/>
          </a:p>
        </p:txBody>
      </p:sp>
      <p:cxnSp>
        <p:nvCxnSpPr>
          <p:cNvPr id="18" name="Straight Connector 17"/>
          <p:cNvCxnSpPr/>
          <p:nvPr/>
        </p:nvCxnSpPr>
        <p:spPr>
          <a:xfrm>
            <a:off x="381000" y="762000"/>
            <a:ext cx="830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Placeholder 2"/>
          <p:cNvSpPr>
            <a:spLocks noGrp="1"/>
          </p:cNvSpPr>
          <p:nvPr>
            <p:ph type="body" idx="1"/>
          </p:nvPr>
        </p:nvSpPr>
        <p:spPr>
          <a:xfrm>
            <a:off x="381000" y="152400"/>
            <a:ext cx="8305800" cy="639763"/>
          </a:xfrm>
          <a:solidFill>
            <a:schemeClr val="accent1"/>
          </a:solidFill>
          <a:ln w="19050">
            <a:solidFill>
              <a:schemeClr val="tx1"/>
            </a:solidFill>
          </a:ln>
        </p:spPr>
        <p:txBody>
          <a:bodyPr/>
          <a:lstStyle/>
          <a:p>
            <a:pPr algn="ctr"/>
            <a:r>
              <a:rPr lang="en-US" sz="4000" smtClean="0"/>
              <a:t>DOK Level 4 – </a:t>
            </a:r>
            <a:r>
              <a:rPr lang="en-US" sz="4000" smtClean="0">
                <a:solidFill>
                  <a:srgbClr val="C00000"/>
                </a:solidFill>
              </a:rPr>
              <a:t>Extended Thinking</a:t>
            </a:r>
          </a:p>
        </p:txBody>
      </p:sp>
      <p:sp>
        <p:nvSpPr>
          <p:cNvPr id="10243" name="Content Placeholder 5"/>
          <p:cNvSpPr>
            <a:spLocks noGrp="1"/>
          </p:cNvSpPr>
          <p:nvPr>
            <p:ph sz="quarter" idx="4"/>
          </p:nvPr>
        </p:nvSpPr>
        <p:spPr>
          <a:xfrm>
            <a:off x="381000" y="762000"/>
            <a:ext cx="8534400" cy="2057400"/>
          </a:xfrm>
          <a:solidFill>
            <a:schemeClr val="accent1"/>
          </a:solidFill>
        </p:spPr>
        <p:txBody>
          <a:bodyPr/>
          <a:lstStyle/>
          <a:p>
            <a:pPr>
              <a:buFontTx/>
              <a:buNone/>
            </a:pPr>
            <a:endParaRPr lang="en-US" sz="1800" dirty="0" smtClean="0">
              <a:solidFill>
                <a:srgbClr val="FF3300"/>
              </a:solidFill>
            </a:endParaRPr>
          </a:p>
          <a:p>
            <a:pPr>
              <a:buFont typeface="Wingdings" pitchFamily="2" charset="2"/>
              <a:buChar char="Ø"/>
            </a:pPr>
            <a:r>
              <a:rPr lang="en-US" sz="3200" dirty="0" smtClean="0"/>
              <a:t>Requires an investigation; high cognitive demand; time to think and process multiple conditions of the problem</a:t>
            </a:r>
          </a:p>
          <a:p>
            <a:pPr lvl="1">
              <a:buFont typeface="Wingdings" pitchFamily="2" charset="2"/>
              <a:buChar char="Ø"/>
            </a:pPr>
            <a:endParaRPr lang="en-US" sz="800" dirty="0" smtClean="0"/>
          </a:p>
          <a:p>
            <a:pPr lvl="1">
              <a:buFont typeface="Wingdings" pitchFamily="2" charset="2"/>
              <a:buChar char="Ø"/>
            </a:pPr>
            <a:endParaRPr lang="en-US" sz="800" dirty="0" smtClean="0"/>
          </a:p>
          <a:p>
            <a:pPr lvl="1">
              <a:buFont typeface="Wingdings" pitchFamily="2" charset="2"/>
              <a:buChar char="Ø"/>
            </a:pPr>
            <a:endParaRPr lang="en-US" sz="800" dirty="0" smtClean="0"/>
          </a:p>
          <a:p>
            <a:pPr lvl="1">
              <a:buFont typeface="Wingdings" pitchFamily="2" charset="2"/>
              <a:buChar char="Ø"/>
            </a:pPr>
            <a:endParaRPr lang="en-US" sz="800" dirty="0" smtClean="0"/>
          </a:p>
          <a:p>
            <a:pPr lvl="1">
              <a:buFontTx/>
              <a:buNone/>
            </a:pPr>
            <a:r>
              <a:rPr lang="en-US" sz="2800" b="1" i="1" dirty="0" smtClean="0">
                <a:solidFill>
                  <a:srgbClr val="C00000"/>
                </a:solidFill>
              </a:rPr>
              <a:t>  Example:  Evaluate and defend multiple perspectives across time periods, events,   or cultures</a:t>
            </a:r>
          </a:p>
          <a:p>
            <a:pPr lvl="1">
              <a:buFontTx/>
              <a:buNone/>
            </a:pPr>
            <a:endParaRPr lang="en-US" sz="2800" b="1" i="1" dirty="0" smtClean="0">
              <a:solidFill>
                <a:srgbClr val="C00000"/>
              </a:solidFill>
            </a:endParaRPr>
          </a:p>
          <a:p>
            <a:pPr lvl="1">
              <a:buFontTx/>
              <a:buNone/>
            </a:pPr>
            <a:endParaRPr lang="en-US" sz="2800" b="1" i="1" dirty="0" smtClean="0">
              <a:solidFill>
                <a:srgbClr val="C00000"/>
              </a:solidFill>
            </a:endParaRPr>
          </a:p>
          <a:p>
            <a:pPr>
              <a:buFontTx/>
              <a:buNone/>
            </a:pPr>
            <a:endParaRPr lang="en-US" sz="800" dirty="0" smtClean="0"/>
          </a:p>
          <a:p>
            <a:endParaRPr lang="en-US" sz="2000" dirty="0" smtClean="0"/>
          </a:p>
        </p:txBody>
      </p:sp>
      <p:cxnSp>
        <p:nvCxnSpPr>
          <p:cNvPr id="18" name="Straight Connector 17"/>
          <p:cNvCxnSpPr/>
          <p:nvPr/>
        </p:nvCxnSpPr>
        <p:spPr>
          <a:xfrm>
            <a:off x="381000" y="762000"/>
            <a:ext cx="830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pPr eaLnBrk="1" hangingPunct="1">
              <a:defRPr/>
            </a:pPr>
            <a:r>
              <a:rPr lang="en-US" sz="4000" dirty="0" smtClean="0">
                <a:solidFill>
                  <a:schemeClr val="tx1"/>
                </a:solidFill>
                <a:latin typeface="Arial" pitchFamily="34" charset="0"/>
                <a:cs typeface="Arial" pitchFamily="34" charset="0"/>
              </a:rPr>
              <a:t>The Hess Cognitive Rigor Matrix </a:t>
            </a:r>
          </a:p>
        </p:txBody>
      </p:sp>
      <p:sp>
        <p:nvSpPr>
          <p:cNvPr id="10" name="Slide Number Placeholder 9"/>
          <p:cNvSpPr>
            <a:spLocks noGrp="1"/>
          </p:cNvSpPr>
          <p:nvPr>
            <p:ph type="sldNum" sz="quarter" idx="12"/>
          </p:nvPr>
        </p:nvSpPr>
        <p:spPr/>
        <p:txBody>
          <a:bodyPr/>
          <a:lstStyle/>
          <a:p>
            <a:pPr>
              <a:defRPr/>
            </a:pPr>
            <a:fld id="{0ABCF484-1D82-456F-A71B-4011EA15ADBE}" type="slidenum">
              <a:rPr lang="en-US" smtClean="0"/>
              <a:pPr>
                <a:defRPr/>
              </a:pPr>
              <a:t>18</a:t>
            </a:fld>
            <a:endParaRPr lang="en-US" dirty="0"/>
          </a:p>
        </p:txBody>
      </p:sp>
      <p:sp>
        <p:nvSpPr>
          <p:cNvPr id="71685" name="Rectangle 4"/>
          <p:cNvSpPr>
            <a:spLocks noChangeArrowheads="1"/>
          </p:cNvSpPr>
          <p:nvPr/>
        </p:nvSpPr>
        <p:spPr bwMode="auto">
          <a:xfrm>
            <a:off x="6248400" y="6172200"/>
            <a:ext cx="2971800" cy="600075"/>
          </a:xfrm>
          <a:prstGeom prst="rect">
            <a:avLst/>
          </a:prstGeom>
          <a:noFill/>
          <a:ln w="9525">
            <a:noFill/>
            <a:miter lim="800000"/>
            <a:headEnd/>
            <a:tailEnd/>
          </a:ln>
        </p:spPr>
        <p:txBody>
          <a:bodyPr>
            <a:spAutoFit/>
          </a:bodyPr>
          <a:lstStyle/>
          <a:p>
            <a:r>
              <a:rPr lang="en-US" sz="1100"/>
              <a:t>Karin K. Hess, Ed.D., Senior Associate</a:t>
            </a:r>
          </a:p>
          <a:p>
            <a:r>
              <a:rPr lang="en-US" sz="1100"/>
              <a:t>National Center for Assessment, Dove, NH</a:t>
            </a:r>
          </a:p>
          <a:p>
            <a:r>
              <a:rPr lang="en-US" sz="1100">
                <a:hlinkClick r:id="rId3"/>
              </a:rPr>
              <a:t>khess@nciea.org</a:t>
            </a:r>
            <a:r>
              <a:rPr lang="en-US" sz="1100"/>
              <a:t> </a:t>
            </a:r>
          </a:p>
        </p:txBody>
      </p:sp>
      <p:sp>
        <p:nvSpPr>
          <p:cNvPr id="71686" name="Rectangle 8"/>
          <p:cNvSpPr>
            <a:spLocks noChangeArrowheads="1"/>
          </p:cNvSpPr>
          <p:nvPr/>
        </p:nvSpPr>
        <p:spPr bwMode="auto">
          <a:xfrm>
            <a:off x="2209800" y="3429000"/>
            <a:ext cx="3865563" cy="646113"/>
          </a:xfrm>
          <a:prstGeom prst="rect">
            <a:avLst/>
          </a:prstGeom>
          <a:noFill/>
          <a:ln w="9525">
            <a:noFill/>
            <a:miter lim="800000"/>
            <a:headEnd/>
            <a:tailEnd/>
          </a:ln>
        </p:spPr>
        <p:txBody>
          <a:bodyPr>
            <a:spAutoFit/>
          </a:bodyPr>
          <a:lstStyle/>
          <a:p>
            <a:r>
              <a:rPr lang="en-US" dirty="0">
                <a:hlinkClick r:id="rId4"/>
              </a:rPr>
              <a:t>Karen Hess-Full Version 23 minutes</a:t>
            </a:r>
            <a:endParaRPr lang="en-US" dirty="0"/>
          </a:p>
          <a:p>
            <a:endParaRPr lang="en-US" dirty="0"/>
          </a:p>
        </p:txBody>
      </p:sp>
      <p:sp>
        <p:nvSpPr>
          <p:cNvPr id="71687" name="Rectangle 10"/>
          <p:cNvSpPr>
            <a:spLocks noChangeArrowheads="1"/>
          </p:cNvSpPr>
          <p:nvPr/>
        </p:nvSpPr>
        <p:spPr bwMode="auto">
          <a:xfrm>
            <a:off x="1911350" y="4191000"/>
            <a:ext cx="4108882" cy="646331"/>
          </a:xfrm>
          <a:prstGeom prst="rect">
            <a:avLst/>
          </a:prstGeom>
          <a:noFill/>
          <a:ln w="9525">
            <a:noFill/>
            <a:miter lim="800000"/>
            <a:headEnd/>
            <a:tailEnd/>
          </a:ln>
        </p:spPr>
        <p:txBody>
          <a:bodyPr wrap="none">
            <a:spAutoFit/>
          </a:bodyPr>
          <a:lstStyle/>
          <a:p>
            <a:r>
              <a:rPr lang="en-US" dirty="0">
                <a:hlinkClick r:id="rId5"/>
              </a:rPr>
              <a:t>Karen Hess-Short Version 2.5 </a:t>
            </a:r>
            <a:r>
              <a:rPr lang="en-US" dirty="0" smtClean="0">
                <a:hlinkClick r:id="rId5"/>
              </a:rPr>
              <a:t>minutes</a:t>
            </a:r>
            <a:endParaRPr lang="en-US" dirty="0" smtClean="0"/>
          </a:p>
          <a:p>
            <a:endParaRPr lang="en-US" dirty="0"/>
          </a:p>
        </p:txBody>
      </p:sp>
      <p:pic>
        <p:nvPicPr>
          <p:cNvPr id="71688" name="Picture 2" descr="C:\Documents and Settings\jcampbe\My Documents\My Pictures\Microsoft Clip Organizer\j0250392.wmf"/>
          <p:cNvPicPr>
            <a:picLocks noChangeAspect="1" noChangeArrowheads="1"/>
          </p:cNvPicPr>
          <p:nvPr/>
        </p:nvPicPr>
        <p:blipFill>
          <a:blip r:embed="rId6" cstate="print"/>
          <a:srcRect/>
          <a:stretch>
            <a:fillRect/>
          </a:stretch>
        </p:blipFill>
        <p:spPr bwMode="auto">
          <a:xfrm>
            <a:off x="6219825" y="2865438"/>
            <a:ext cx="1781175" cy="2011362"/>
          </a:xfrm>
          <a:prstGeom prst="rect">
            <a:avLst/>
          </a:prstGeom>
          <a:noFill/>
          <a:ln w="9525">
            <a:noFill/>
            <a:miter lim="800000"/>
            <a:headEnd/>
            <a:tailEnd/>
          </a:ln>
        </p:spPr>
      </p:pic>
      <p:sp>
        <p:nvSpPr>
          <p:cNvPr id="71689" name="Rectangle 8"/>
          <p:cNvSpPr>
            <a:spLocks noChangeArrowheads="1"/>
          </p:cNvSpPr>
          <p:nvPr/>
        </p:nvSpPr>
        <p:spPr bwMode="auto">
          <a:xfrm>
            <a:off x="685800" y="1676400"/>
            <a:ext cx="7162800" cy="1384300"/>
          </a:xfrm>
          <a:prstGeom prst="rect">
            <a:avLst/>
          </a:prstGeom>
          <a:noFill/>
          <a:ln w="9525">
            <a:noFill/>
            <a:miter lim="800000"/>
            <a:headEnd/>
            <a:tailEnd/>
          </a:ln>
        </p:spPr>
        <p:txBody>
          <a:bodyPr>
            <a:spAutoFit/>
          </a:bodyPr>
          <a:lstStyle/>
          <a:p>
            <a:pPr algn="ctr">
              <a:buFont typeface="Wingdings 2" pitchFamily="18" charset="2"/>
              <a:buNone/>
            </a:pPr>
            <a:r>
              <a:rPr lang="en-US" sz="2800">
                <a:cs typeface="Arial" pitchFamily="34" charset="0"/>
              </a:rPr>
              <a:t>Applying Webb’s Depth-of-Knowledge Levels to Bloom’s Cognitive Process Dimensions-ELA</a:t>
            </a:r>
          </a:p>
        </p:txBody>
      </p:sp>
      <p:sp>
        <p:nvSpPr>
          <p:cNvPr id="11" name="Rectangle 10"/>
          <p:cNvSpPr/>
          <p:nvPr/>
        </p:nvSpPr>
        <p:spPr>
          <a:xfrm>
            <a:off x="2590800" y="4572000"/>
            <a:ext cx="3147015" cy="369332"/>
          </a:xfrm>
          <a:prstGeom prst="rect">
            <a:avLst/>
          </a:prstGeom>
        </p:spPr>
        <p:txBody>
          <a:bodyPr wrap="none">
            <a:spAutoFit/>
          </a:bodyPr>
          <a:lstStyle/>
          <a:p>
            <a:r>
              <a:rPr lang="en-US" dirty="0" smtClean="0">
                <a:hlinkClick r:id="rId7"/>
              </a:rPr>
              <a:t>https://</a:t>
            </a:r>
            <a:r>
              <a:rPr lang="en-US" dirty="0" smtClean="0">
                <a:hlinkClick r:id="rId7"/>
              </a:rPr>
              <a:t>vimeo.com/20998609</a:t>
            </a:r>
            <a:r>
              <a:rPr lang="en-US" dirty="0" smtClean="0"/>
              <a:t>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ChangeArrowheads="1"/>
          </p:cNvSpPr>
          <p:nvPr/>
        </p:nvSpPr>
        <p:spPr bwMode="auto">
          <a:xfrm>
            <a:off x="838200" y="6248400"/>
            <a:ext cx="7543800" cy="261938"/>
          </a:xfrm>
          <a:prstGeom prst="rect">
            <a:avLst/>
          </a:prstGeom>
          <a:noFill/>
          <a:ln w="9525">
            <a:noFill/>
            <a:miter lim="800000"/>
            <a:headEnd/>
            <a:tailEnd/>
          </a:ln>
        </p:spPr>
        <p:txBody>
          <a:bodyPr>
            <a:spAutoFit/>
          </a:bodyPr>
          <a:lstStyle/>
          <a:p>
            <a:r>
              <a:rPr lang="en-US" sz="1100"/>
              <a:t>Karin K. Hess, Ed.D., Senior Associate   National Center for Assessment, Dove, NH   </a:t>
            </a:r>
            <a:r>
              <a:rPr lang="en-US" sz="1100">
                <a:hlinkClick r:id="rId3"/>
              </a:rPr>
              <a:t>khess@nciea.org</a:t>
            </a:r>
            <a:r>
              <a:rPr lang="en-US" sz="1100"/>
              <a:t> </a:t>
            </a:r>
          </a:p>
        </p:txBody>
      </p:sp>
      <p:pic>
        <p:nvPicPr>
          <p:cNvPr id="72707" name="Picture 8"/>
          <p:cNvPicPr>
            <a:picLocks noChangeAspect="1" noChangeArrowheads="1"/>
          </p:cNvPicPr>
          <p:nvPr/>
        </p:nvPicPr>
        <p:blipFill>
          <a:blip r:embed="rId4" cstate="print"/>
          <a:srcRect/>
          <a:stretch>
            <a:fillRect/>
          </a:stretch>
        </p:blipFill>
        <p:spPr bwMode="auto">
          <a:xfrm>
            <a:off x="685800" y="28575"/>
            <a:ext cx="8101013" cy="68294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D557BBFB-5BFE-4B8B-B9F7-9396A57A1FFD}" type="slidenum">
              <a:rPr lang="en-US" smtClean="0"/>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xfrm>
            <a:off x="1981200" y="0"/>
            <a:ext cx="6553200" cy="1219200"/>
          </a:xfrm>
          <a:noFill/>
        </p:spPr>
        <p:txBody>
          <a:bodyPr/>
          <a:lstStyle/>
          <a:p>
            <a:pPr eaLnBrk="1" hangingPunct="1"/>
            <a:r>
              <a:rPr lang="en-US" b="1" smtClean="0">
                <a:solidFill>
                  <a:srgbClr val="C00000"/>
                </a:solidFill>
              </a:rPr>
              <a:t>OUTCOMES</a:t>
            </a:r>
          </a:p>
        </p:txBody>
      </p:sp>
      <p:sp>
        <p:nvSpPr>
          <p:cNvPr id="3077" name="Rectangle 5"/>
          <p:cNvSpPr>
            <a:spLocks noGrp="1" noChangeArrowheads="1"/>
          </p:cNvSpPr>
          <p:nvPr>
            <p:ph type="body" idx="1"/>
          </p:nvPr>
        </p:nvSpPr>
        <p:spPr>
          <a:xfrm>
            <a:off x="1447800" y="1447800"/>
            <a:ext cx="7696200" cy="4800600"/>
          </a:xfrm>
        </p:spPr>
        <p:txBody>
          <a:bodyPr/>
          <a:lstStyle/>
          <a:p>
            <a:pPr eaLnBrk="1" hangingPunct="1"/>
            <a:r>
              <a:rPr lang="en-US" dirty="0" smtClean="0">
                <a:solidFill>
                  <a:srgbClr val="292929"/>
                </a:solidFill>
              </a:rPr>
              <a:t>Significance of </a:t>
            </a:r>
            <a:r>
              <a:rPr lang="en-US" dirty="0" smtClean="0">
                <a:solidFill>
                  <a:srgbClr val="292929"/>
                </a:solidFill>
              </a:rPr>
              <a:t>DOK / Bloom’s</a:t>
            </a:r>
            <a:endParaRPr lang="en-US" dirty="0" smtClean="0">
              <a:solidFill>
                <a:srgbClr val="292929"/>
              </a:solidFill>
            </a:endParaRPr>
          </a:p>
          <a:p>
            <a:pPr eaLnBrk="1" hangingPunct="1"/>
            <a:endParaRPr lang="en-US" sz="1600" dirty="0" smtClean="0">
              <a:solidFill>
                <a:srgbClr val="292929"/>
              </a:solidFill>
            </a:endParaRPr>
          </a:p>
          <a:p>
            <a:pPr eaLnBrk="1" hangingPunct="1"/>
            <a:r>
              <a:rPr lang="en-US" sz="3000" dirty="0" smtClean="0">
                <a:solidFill>
                  <a:srgbClr val="292929"/>
                </a:solidFill>
              </a:rPr>
              <a:t>Rigor and Common </a:t>
            </a:r>
            <a:r>
              <a:rPr lang="en-US" sz="3000" dirty="0" smtClean="0">
                <a:solidFill>
                  <a:srgbClr val="292929"/>
                </a:solidFill>
              </a:rPr>
              <a:t>Core State </a:t>
            </a:r>
            <a:r>
              <a:rPr lang="en-US" sz="3000" dirty="0" smtClean="0">
                <a:solidFill>
                  <a:srgbClr val="292929"/>
                </a:solidFill>
              </a:rPr>
              <a:t>Standards</a:t>
            </a:r>
            <a:endParaRPr lang="en-US" sz="3000" dirty="0" smtClean="0">
              <a:solidFill>
                <a:srgbClr val="292929"/>
              </a:solidFill>
            </a:endParaRPr>
          </a:p>
          <a:p>
            <a:pPr eaLnBrk="1" hangingPunct="1"/>
            <a:endParaRPr lang="en-US" sz="1600" dirty="0" smtClean="0">
              <a:solidFill>
                <a:srgbClr val="292929"/>
              </a:solidFill>
            </a:endParaRPr>
          </a:p>
          <a:p>
            <a:pPr marL="342900" lvl="1" indent="-342900" eaLnBrk="1" hangingPunct="1">
              <a:buFontTx/>
              <a:buChar char="•"/>
            </a:pPr>
            <a:r>
              <a:rPr lang="en-US" sz="3200" dirty="0" smtClean="0">
                <a:solidFill>
                  <a:srgbClr val="292929"/>
                </a:solidFill>
              </a:rPr>
              <a:t>Implications </a:t>
            </a:r>
            <a:r>
              <a:rPr lang="en-US" sz="3200" dirty="0" smtClean="0">
                <a:solidFill>
                  <a:srgbClr val="292929"/>
                </a:solidFill>
              </a:rPr>
              <a:t>for instruction</a:t>
            </a:r>
          </a:p>
          <a:p>
            <a:pPr eaLnBrk="1" hangingPunct="1"/>
            <a:endParaRPr lang="en-US" dirty="0" smtClean="0">
              <a:solidFill>
                <a:srgbClr val="292929"/>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077">
                                            <p:txEl>
                                              <p:pRg st="0" end="0"/>
                                            </p:txEl>
                                          </p:spTgt>
                                        </p:tgtEl>
                                        <p:attrNameLst>
                                          <p:attrName>style.visibility</p:attrName>
                                        </p:attrNameLst>
                                      </p:cBhvr>
                                      <p:to>
                                        <p:strVal val="visible"/>
                                      </p:to>
                                    </p:set>
                                    <p:anim calcmode="lin" valueType="num">
                                      <p:cBhvr additive="base">
                                        <p:cTn id="7" dur="500" fill="hold"/>
                                        <p:tgtEl>
                                          <p:spTgt spid="307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077">
                                            <p:txEl>
                                              <p:pRg st="2" end="2"/>
                                            </p:txEl>
                                          </p:spTgt>
                                        </p:tgtEl>
                                        <p:attrNameLst>
                                          <p:attrName>style.visibility</p:attrName>
                                        </p:attrNameLst>
                                      </p:cBhvr>
                                      <p:to>
                                        <p:strVal val="visible"/>
                                      </p:to>
                                    </p:set>
                                    <p:anim calcmode="lin" valueType="num">
                                      <p:cBhvr additive="base">
                                        <p:cTn id="13" dur="500" fill="hold"/>
                                        <p:tgtEl>
                                          <p:spTgt spid="307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077">
                                            <p:txEl>
                                              <p:pRg st="4" end="4"/>
                                            </p:txEl>
                                          </p:spTgt>
                                        </p:tgtEl>
                                        <p:attrNameLst>
                                          <p:attrName>style.visibility</p:attrName>
                                        </p:attrNameLst>
                                      </p:cBhvr>
                                      <p:to>
                                        <p:strVal val="visible"/>
                                      </p:to>
                                    </p:set>
                                    <p:anim calcmode="lin" valueType="num">
                                      <p:cBhvr additive="base">
                                        <p:cTn id="19" dur="500" fill="hold"/>
                                        <p:tgtEl>
                                          <p:spTgt spid="3077">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8600" y="304800"/>
            <a:ext cx="8610600" cy="624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74" name="Title 1"/>
          <p:cNvSpPr>
            <a:spLocks noGrp="1"/>
          </p:cNvSpPr>
          <p:nvPr>
            <p:ph type="title"/>
          </p:nvPr>
        </p:nvSpPr>
        <p:spPr/>
        <p:txBody>
          <a:bodyPr/>
          <a:lstStyle/>
          <a:p>
            <a:pPr eaLnBrk="1" hangingPunct="1">
              <a:defRPr/>
            </a:pPr>
            <a:r>
              <a:rPr lang="en-US" sz="3400" b="1" dirty="0" smtClean="0">
                <a:latin typeface="Arial" pitchFamily="34" charset="0"/>
                <a:cs typeface="Arial" pitchFamily="34" charset="0"/>
              </a:rPr>
              <a:t>Developing the Cognitive Rigor Matrix</a:t>
            </a:r>
          </a:p>
        </p:txBody>
      </p:sp>
      <p:sp>
        <p:nvSpPr>
          <p:cNvPr id="73731" name="Content Placeholder 2"/>
          <p:cNvSpPr>
            <a:spLocks noGrp="1"/>
          </p:cNvSpPr>
          <p:nvPr>
            <p:ph sz="quarter" idx="1"/>
          </p:nvPr>
        </p:nvSpPr>
        <p:spPr/>
        <p:txBody>
          <a:bodyPr/>
          <a:lstStyle/>
          <a:p>
            <a:pPr eaLnBrk="1" hangingPunct="1"/>
            <a:r>
              <a:rPr lang="en-US" b="1" smtClean="0">
                <a:latin typeface="Arial" pitchFamily="34" charset="0"/>
                <a:cs typeface="Arial" pitchFamily="34" charset="0"/>
              </a:rPr>
              <a:t>Bloom</a:t>
            </a:r>
            <a:r>
              <a:rPr lang="en-US" smtClean="0">
                <a:latin typeface="Arial" pitchFamily="34" charset="0"/>
                <a:cs typeface="Arial" pitchFamily="34" charset="0"/>
              </a:rPr>
              <a:t> </a:t>
            </a:r>
          </a:p>
          <a:p>
            <a:pPr lvl="1" eaLnBrk="1" hangingPunct="1"/>
            <a:r>
              <a:rPr lang="en-US" smtClean="0">
                <a:latin typeface="Arial" pitchFamily="34" charset="0"/>
                <a:cs typeface="Arial" pitchFamily="34" charset="0"/>
              </a:rPr>
              <a:t>What </a:t>
            </a:r>
            <a:r>
              <a:rPr lang="en-US" u="sng" smtClean="0">
                <a:solidFill>
                  <a:srgbClr val="C00000"/>
                </a:solidFill>
                <a:latin typeface="Arial" pitchFamily="34" charset="0"/>
                <a:cs typeface="Arial" pitchFamily="34" charset="0"/>
              </a:rPr>
              <a:t>type of thinking </a:t>
            </a:r>
            <a:r>
              <a:rPr lang="en-US" smtClean="0">
                <a:solidFill>
                  <a:srgbClr val="C00000"/>
                </a:solidFill>
                <a:latin typeface="Arial" pitchFamily="34" charset="0"/>
                <a:cs typeface="Arial" pitchFamily="34" charset="0"/>
              </a:rPr>
              <a:t>(verbs) </a:t>
            </a:r>
            <a:r>
              <a:rPr lang="en-US" smtClean="0">
                <a:latin typeface="Arial" pitchFamily="34" charset="0"/>
                <a:cs typeface="Arial" pitchFamily="34" charset="0"/>
              </a:rPr>
              <a:t>is needed to complete a task?</a:t>
            </a:r>
          </a:p>
          <a:p>
            <a:pPr eaLnBrk="1" hangingPunct="1"/>
            <a:endParaRPr lang="en-US" smtClean="0">
              <a:latin typeface="Arial" pitchFamily="34" charset="0"/>
              <a:cs typeface="Arial" pitchFamily="34" charset="0"/>
            </a:endParaRPr>
          </a:p>
          <a:p>
            <a:pPr eaLnBrk="1" hangingPunct="1"/>
            <a:r>
              <a:rPr lang="en-US" b="1" smtClean="0">
                <a:latin typeface="Arial" pitchFamily="34" charset="0"/>
                <a:cs typeface="Arial" pitchFamily="34" charset="0"/>
              </a:rPr>
              <a:t>Webb</a:t>
            </a:r>
          </a:p>
          <a:p>
            <a:pPr lvl="1" eaLnBrk="1" hangingPunct="1"/>
            <a:r>
              <a:rPr lang="en-US" b="1" smtClean="0">
                <a:solidFill>
                  <a:srgbClr val="C00000"/>
                </a:solidFill>
                <a:latin typeface="Arial" pitchFamily="34" charset="0"/>
                <a:cs typeface="Arial" pitchFamily="34" charset="0"/>
              </a:rPr>
              <a:t> </a:t>
            </a:r>
            <a:r>
              <a:rPr lang="en-US" u="sng" smtClean="0">
                <a:solidFill>
                  <a:srgbClr val="C00000"/>
                </a:solidFill>
                <a:latin typeface="Arial" pitchFamily="34" charset="0"/>
                <a:cs typeface="Arial" pitchFamily="34" charset="0"/>
              </a:rPr>
              <a:t>How deeply </a:t>
            </a:r>
            <a:r>
              <a:rPr lang="en-US" smtClean="0">
                <a:latin typeface="Arial" pitchFamily="34" charset="0"/>
                <a:cs typeface="Arial" pitchFamily="34" charset="0"/>
              </a:rPr>
              <a:t>do you have to understand the content to successfully interact with it?</a:t>
            </a:r>
          </a:p>
          <a:p>
            <a:pPr lvl="1" eaLnBrk="1" hangingPunct="1"/>
            <a:r>
              <a:rPr lang="en-US" smtClean="0">
                <a:latin typeface="Arial" pitchFamily="34" charset="0"/>
                <a:cs typeface="Arial" pitchFamily="34" charset="0"/>
              </a:rPr>
              <a:t>How </a:t>
            </a:r>
            <a:r>
              <a:rPr lang="en-US" u="sng" smtClean="0">
                <a:solidFill>
                  <a:srgbClr val="C00000"/>
                </a:solidFill>
                <a:latin typeface="Arial" pitchFamily="34" charset="0"/>
                <a:cs typeface="Arial" pitchFamily="34" charset="0"/>
              </a:rPr>
              <a:t>complex or abstract </a:t>
            </a:r>
            <a:r>
              <a:rPr lang="en-US" smtClean="0">
                <a:latin typeface="Arial" pitchFamily="34" charset="0"/>
                <a:cs typeface="Arial" pitchFamily="34" charset="0"/>
              </a:rPr>
              <a:t>is the content?</a:t>
            </a:r>
          </a:p>
          <a:p>
            <a:pPr eaLnBrk="1" hangingPunct="1">
              <a:buFont typeface="Wingdings 2" pitchFamily="18" charset="2"/>
              <a:buNone/>
            </a:pPr>
            <a:r>
              <a:rPr lang="en-US" smtClean="0">
                <a:latin typeface="Arial" pitchFamily="34" charset="0"/>
                <a:cs typeface="Arial" pitchFamily="34" charset="0"/>
              </a:rPr>
              <a:t>	</a:t>
            </a:r>
          </a:p>
          <a:p>
            <a:pPr eaLnBrk="1" hangingPunct="1">
              <a:buFont typeface="Wingdings 2" pitchFamily="18" charset="2"/>
              <a:buNone/>
            </a:pPr>
            <a:r>
              <a:rPr lang="en-US" smtClean="0">
                <a:latin typeface="Arial" pitchFamily="34" charset="0"/>
                <a:cs typeface="Arial" pitchFamily="34" charset="0"/>
              </a:rPr>
              <a:t>	</a:t>
            </a:r>
          </a:p>
        </p:txBody>
      </p:sp>
      <p:sp>
        <p:nvSpPr>
          <p:cNvPr id="73732" name="Rectangle 4"/>
          <p:cNvSpPr>
            <a:spLocks noChangeArrowheads="1"/>
          </p:cNvSpPr>
          <p:nvPr/>
        </p:nvSpPr>
        <p:spPr bwMode="auto">
          <a:xfrm>
            <a:off x="6248400" y="6172200"/>
            <a:ext cx="2971800" cy="600075"/>
          </a:xfrm>
          <a:prstGeom prst="rect">
            <a:avLst/>
          </a:prstGeom>
          <a:noFill/>
          <a:ln w="9525">
            <a:noFill/>
            <a:miter lim="800000"/>
            <a:headEnd/>
            <a:tailEnd/>
          </a:ln>
        </p:spPr>
        <p:txBody>
          <a:bodyPr>
            <a:spAutoFit/>
          </a:bodyPr>
          <a:lstStyle/>
          <a:p>
            <a:r>
              <a:rPr lang="en-US" sz="1100"/>
              <a:t>Karin K. Hess, Ed.D., Senior Associate</a:t>
            </a:r>
          </a:p>
          <a:p>
            <a:r>
              <a:rPr lang="en-US" sz="1100"/>
              <a:t>National Center for Assessment, Dove, NH</a:t>
            </a:r>
          </a:p>
          <a:p>
            <a:r>
              <a:rPr lang="en-US" sz="1100">
                <a:hlinkClick r:id="rId3"/>
              </a:rPr>
              <a:t>khess@nciea.org</a:t>
            </a:r>
            <a:r>
              <a:rPr lang="en-US" sz="1100"/>
              <a:t> </a:t>
            </a:r>
          </a:p>
        </p:txBody>
      </p:sp>
      <p:sp>
        <p:nvSpPr>
          <p:cNvPr id="7" name="Slide Number Placeholder 6"/>
          <p:cNvSpPr>
            <a:spLocks noGrp="1"/>
          </p:cNvSpPr>
          <p:nvPr>
            <p:ph type="sldNum" sz="quarter" idx="12"/>
          </p:nvPr>
        </p:nvSpPr>
        <p:spPr/>
        <p:txBody>
          <a:bodyPr/>
          <a:lstStyle/>
          <a:p>
            <a:pPr>
              <a:defRPr/>
            </a:pPr>
            <a:fld id="{720A1EC9-7D93-4439-8936-51E3967C9880}" type="slidenum">
              <a:rPr lang="en-US" smtClean="0"/>
              <a:pPr>
                <a:defRPr/>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1752600" y="609600"/>
            <a:ext cx="7391400" cy="1143000"/>
          </a:xfrm>
        </p:spPr>
        <p:txBody>
          <a:bodyPr/>
          <a:lstStyle/>
          <a:p>
            <a:pPr eaLnBrk="1" hangingPunct="1">
              <a:defRPr/>
            </a:pPr>
            <a:r>
              <a:rPr lang="en-US" dirty="0" smtClean="0">
                <a:latin typeface="Arial" pitchFamily="34" charset="0"/>
                <a:cs typeface="Arial" pitchFamily="34" charset="0"/>
              </a:rPr>
              <a:t>Let’s practice using the CRM</a:t>
            </a:r>
          </a:p>
        </p:txBody>
      </p:sp>
      <p:sp>
        <p:nvSpPr>
          <p:cNvPr id="100355" name="Content Placeholder 2"/>
          <p:cNvSpPr>
            <a:spLocks noGrp="1"/>
          </p:cNvSpPr>
          <p:nvPr>
            <p:ph sz="quarter" idx="1"/>
          </p:nvPr>
        </p:nvSpPr>
        <p:spPr>
          <a:xfrm>
            <a:off x="1600200" y="1600200"/>
            <a:ext cx="7086600" cy="4525963"/>
          </a:xfrm>
        </p:spPr>
        <p:txBody>
          <a:bodyPr/>
          <a:lstStyle/>
          <a:p>
            <a:pPr eaLnBrk="1" hangingPunct="1">
              <a:buFont typeface="Wingdings 2" pitchFamily="18" charset="2"/>
              <a:buNone/>
              <a:defRPr/>
            </a:pPr>
            <a:r>
              <a:rPr lang="en-US" b="1" dirty="0" smtClean="0">
                <a:solidFill>
                  <a:srgbClr val="C00000"/>
                </a:solidFill>
                <a:latin typeface="Arial" pitchFamily="34" charset="0"/>
                <a:cs typeface="Arial" pitchFamily="34" charset="0"/>
              </a:rPr>
              <a:t>For this activity you will need:</a:t>
            </a:r>
            <a:endParaRPr lang="en-US" dirty="0" smtClean="0">
              <a:solidFill>
                <a:srgbClr val="C00000"/>
              </a:solidFill>
              <a:latin typeface="Arial" pitchFamily="34" charset="0"/>
              <a:cs typeface="Arial" pitchFamily="34" charset="0"/>
            </a:endParaRPr>
          </a:p>
          <a:p>
            <a:pPr eaLnBrk="1" hangingPunct="1">
              <a:buFont typeface="Wingdings 2" pitchFamily="18" charset="2"/>
              <a:buNone/>
              <a:defRPr/>
            </a:pPr>
            <a:endParaRPr lang="en-US" dirty="0" smtClean="0">
              <a:latin typeface="Arial" pitchFamily="34" charset="0"/>
              <a:cs typeface="Arial" pitchFamily="34" charset="0"/>
            </a:endParaRPr>
          </a:p>
          <a:p>
            <a:pPr marL="514350" indent="-514350" eaLnBrk="1" hangingPunct="1">
              <a:buFont typeface="+mj-lt"/>
              <a:buAutoNum type="arabicPeriod"/>
              <a:defRPr/>
            </a:pPr>
            <a:r>
              <a:rPr lang="en-US" sz="3000" b="1" dirty="0" smtClean="0">
                <a:latin typeface="Arial" pitchFamily="34" charset="0"/>
                <a:cs typeface="Arial" pitchFamily="34" charset="0"/>
              </a:rPr>
              <a:t>Cognitive Rigor Matrix (CRM</a:t>
            </a:r>
            <a:r>
              <a:rPr lang="en-US" sz="3000" b="1" dirty="0" smtClean="0">
                <a:latin typeface="Arial" pitchFamily="34" charset="0"/>
                <a:cs typeface="Arial" pitchFamily="34" charset="0"/>
              </a:rPr>
              <a:t>)</a:t>
            </a:r>
          </a:p>
          <a:p>
            <a:pPr marL="514350" indent="-514350" eaLnBrk="1" hangingPunct="1">
              <a:buFont typeface="+mj-lt"/>
              <a:buAutoNum type="arabicPeriod"/>
              <a:defRPr/>
            </a:pPr>
            <a:r>
              <a:rPr lang="en-US" sz="3000" b="1" dirty="0" smtClean="0">
                <a:latin typeface="Arial" pitchFamily="34" charset="0"/>
                <a:cs typeface="Arial" pitchFamily="34" charset="0"/>
              </a:rPr>
              <a:t>DOK Wheel and Cards</a:t>
            </a:r>
            <a:endParaRPr lang="en-US" sz="3000" dirty="0" smtClean="0">
              <a:latin typeface="Arial" pitchFamily="34" charset="0"/>
              <a:cs typeface="Arial" pitchFamily="34" charset="0"/>
            </a:endParaRPr>
          </a:p>
          <a:p>
            <a:pPr eaLnBrk="1" hangingPunct="1">
              <a:buFont typeface="Wingdings 2" pitchFamily="18" charset="2"/>
              <a:buNone/>
              <a:defRPr/>
            </a:pPr>
            <a:endParaRPr lang="en-US" dirty="0" smtClean="0"/>
          </a:p>
        </p:txBody>
      </p:sp>
      <p:sp>
        <p:nvSpPr>
          <p:cNvPr id="75780" name="Rectangle 4"/>
          <p:cNvSpPr>
            <a:spLocks noChangeArrowheads="1"/>
          </p:cNvSpPr>
          <p:nvPr/>
        </p:nvSpPr>
        <p:spPr bwMode="auto">
          <a:xfrm>
            <a:off x="6248400" y="6172200"/>
            <a:ext cx="2971800" cy="600075"/>
          </a:xfrm>
          <a:prstGeom prst="rect">
            <a:avLst/>
          </a:prstGeom>
          <a:noFill/>
          <a:ln w="9525">
            <a:noFill/>
            <a:miter lim="800000"/>
            <a:headEnd/>
            <a:tailEnd/>
          </a:ln>
        </p:spPr>
        <p:txBody>
          <a:bodyPr>
            <a:spAutoFit/>
          </a:bodyPr>
          <a:lstStyle/>
          <a:p>
            <a:r>
              <a:rPr lang="en-US" sz="1100"/>
              <a:t>Karin K. Hess, Ed.D., Senior Associate</a:t>
            </a:r>
          </a:p>
          <a:p>
            <a:r>
              <a:rPr lang="en-US" sz="1100"/>
              <a:t>National Center for Assessment, Dove, NH</a:t>
            </a:r>
          </a:p>
          <a:p>
            <a:r>
              <a:rPr lang="en-US" sz="1100">
                <a:hlinkClick r:id="rId3"/>
              </a:rPr>
              <a:t>khess@nciea.org</a:t>
            </a:r>
            <a:r>
              <a:rPr lang="en-US" sz="1100"/>
              <a:t> </a:t>
            </a:r>
          </a:p>
        </p:txBody>
      </p:sp>
      <p:sp>
        <p:nvSpPr>
          <p:cNvPr id="8" name="Slide Number Placeholder 7"/>
          <p:cNvSpPr>
            <a:spLocks noGrp="1"/>
          </p:cNvSpPr>
          <p:nvPr>
            <p:ph type="sldNum" sz="quarter" idx="12"/>
          </p:nvPr>
        </p:nvSpPr>
        <p:spPr/>
        <p:txBody>
          <a:bodyPr/>
          <a:lstStyle/>
          <a:p>
            <a:pPr>
              <a:defRPr/>
            </a:pPr>
            <a:fld id="{12C44E34-5B76-455E-8C44-A93A4D9C61E5}" type="slidenum">
              <a:rPr lang="en-US" smtClean="0"/>
              <a:pPr>
                <a:defRPr/>
              </a:pPr>
              <a:t>21</a:t>
            </a:fld>
            <a:endParaRPr lang="en-US" dirty="0"/>
          </a:p>
        </p:txBody>
      </p:sp>
      <p:pic>
        <p:nvPicPr>
          <p:cNvPr id="75783" name="Picture 9" descr="http://theorangeinkblot.files.wordpress.com/2012/01/thinkingcapwhoa1.gif"/>
          <p:cNvPicPr>
            <a:picLocks noChangeAspect="1" noChangeArrowheads="1"/>
          </p:cNvPicPr>
          <p:nvPr/>
        </p:nvPicPr>
        <p:blipFill>
          <a:blip r:embed="rId4" cstate="print"/>
          <a:srcRect/>
          <a:stretch>
            <a:fillRect/>
          </a:stretch>
        </p:blipFill>
        <p:spPr bwMode="auto">
          <a:xfrm rot="983650">
            <a:off x="3675289" y="4071774"/>
            <a:ext cx="2209800" cy="2603500"/>
          </a:xfrm>
          <a:prstGeom prst="rect">
            <a:avLst/>
          </a:prstGeom>
          <a:noFill/>
          <a:ln w="9525">
            <a:noFill/>
            <a:miter lim="800000"/>
            <a:headEnd/>
            <a:tailEnd/>
          </a:ln>
        </p:spPr>
      </p:pic>
      <p:sp>
        <p:nvSpPr>
          <p:cNvPr id="9" name="Rectangle 8"/>
          <p:cNvSpPr/>
          <p:nvPr/>
        </p:nvSpPr>
        <p:spPr>
          <a:xfrm rot="920697">
            <a:off x="5629275" y="4056063"/>
            <a:ext cx="330200" cy="28082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447800" y="304800"/>
            <a:ext cx="7467600" cy="715963"/>
          </a:xfrm>
        </p:spPr>
        <p:txBody>
          <a:bodyPr/>
          <a:lstStyle/>
          <a:p>
            <a:r>
              <a:rPr lang="en-US" smtClean="0">
                <a:solidFill>
                  <a:srgbClr val="C00000"/>
                </a:solidFill>
              </a:rPr>
              <a:t>DOK Wheel</a:t>
            </a:r>
          </a:p>
        </p:txBody>
      </p:sp>
      <p:sp>
        <p:nvSpPr>
          <p:cNvPr id="12291" name="Content Placeholder 2"/>
          <p:cNvSpPr>
            <a:spLocks noGrp="1"/>
          </p:cNvSpPr>
          <p:nvPr>
            <p:ph idx="1"/>
          </p:nvPr>
        </p:nvSpPr>
        <p:spPr>
          <a:xfrm>
            <a:off x="1447800" y="1219200"/>
            <a:ext cx="7543800" cy="4525963"/>
          </a:xfrm>
        </p:spPr>
        <p:txBody>
          <a:bodyPr/>
          <a:lstStyle/>
          <a:p>
            <a:pPr marL="514350" indent="-514350">
              <a:buFontTx/>
              <a:buAutoNum type="arabicPeriod"/>
            </a:pPr>
            <a:r>
              <a:rPr lang="en-US" sz="2800" smtClean="0"/>
              <a:t>Number off 1’s &amp; 2’s with a partner</a:t>
            </a:r>
          </a:p>
          <a:p>
            <a:pPr marL="514350" indent="-514350">
              <a:buFontTx/>
              <a:buAutoNum type="arabicPeriod"/>
            </a:pPr>
            <a:endParaRPr lang="en-US" sz="800" smtClean="0"/>
          </a:p>
          <a:p>
            <a:pPr marL="514350" indent="-514350">
              <a:buFontTx/>
              <a:buAutoNum type="arabicPeriod"/>
            </a:pPr>
            <a:r>
              <a:rPr lang="en-US" sz="2800" smtClean="0"/>
              <a:t>Using </a:t>
            </a:r>
            <a:r>
              <a:rPr lang="en-US" sz="2800" smtClean="0">
                <a:solidFill>
                  <a:srgbClr val="00B050"/>
                </a:solidFill>
              </a:rPr>
              <a:t>Number 1’s </a:t>
            </a:r>
            <a:r>
              <a:rPr lang="en-US" sz="2800" smtClean="0"/>
              <a:t>packet, quickly discuss what level each card represents</a:t>
            </a:r>
          </a:p>
          <a:p>
            <a:pPr marL="514350" indent="-514350">
              <a:buFontTx/>
              <a:buAutoNum type="arabicPeriod"/>
            </a:pPr>
            <a:endParaRPr lang="en-US" sz="800" smtClean="0"/>
          </a:p>
          <a:p>
            <a:pPr marL="514350" indent="-514350">
              <a:buFontTx/>
              <a:buAutoNum type="arabicPeriod"/>
            </a:pPr>
            <a:r>
              <a:rPr lang="en-US" sz="2800" smtClean="0"/>
              <a:t>Place your cards over the level you think the description might fit best</a:t>
            </a:r>
          </a:p>
          <a:p>
            <a:pPr marL="514350" indent="-514350">
              <a:buFontTx/>
              <a:buAutoNum type="arabicPeriod"/>
            </a:pPr>
            <a:endParaRPr lang="en-US" sz="800" smtClean="0"/>
          </a:p>
          <a:p>
            <a:pPr marL="514350" indent="-514350">
              <a:buFontTx/>
              <a:buAutoNum type="arabicPeriod"/>
            </a:pPr>
            <a:r>
              <a:rPr lang="en-US" sz="2800" smtClean="0"/>
              <a:t>You have 1 minute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676400" y="1828800"/>
            <a:ext cx="5638800" cy="167640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533400" y="2057400"/>
            <a:ext cx="8229600" cy="1143000"/>
          </a:xfrm>
        </p:spPr>
        <p:txBody>
          <a:bodyPr/>
          <a:lstStyle/>
          <a:p>
            <a:pPr>
              <a:defRPr/>
            </a:pPr>
            <a:r>
              <a:rPr lang="en-US" b="1" dirty="0" smtClean="0">
                <a:solidFill>
                  <a:schemeClr val="accent6">
                    <a:lumMod val="75000"/>
                  </a:schemeClr>
                </a:solidFill>
              </a:rPr>
              <a:t>LET’S CHECK!</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val 3"/>
          <p:cNvSpPr>
            <a:spLocks noChangeArrowheads="1"/>
          </p:cNvSpPr>
          <p:nvPr/>
        </p:nvSpPr>
        <p:spPr bwMode="auto">
          <a:xfrm>
            <a:off x="1295400" y="0"/>
            <a:ext cx="6553200" cy="6629400"/>
          </a:xfrm>
          <a:prstGeom prst="ellipse">
            <a:avLst/>
          </a:prstGeom>
          <a:solidFill>
            <a:srgbClr val="FFFFFF"/>
          </a:solidFill>
          <a:ln w="9525">
            <a:solidFill>
              <a:srgbClr val="000000"/>
            </a:solidFill>
            <a:round/>
            <a:headEnd/>
            <a:tailEnd/>
          </a:ln>
        </p:spPr>
        <p:txBody>
          <a:bodyPr/>
          <a:lstStyle/>
          <a:p>
            <a:endParaRPr lang="en-US"/>
          </a:p>
        </p:txBody>
      </p:sp>
      <p:sp>
        <p:nvSpPr>
          <p:cNvPr id="15363" name="Text Box 6"/>
          <p:cNvSpPr txBox="1">
            <a:spLocks noChangeArrowheads="1"/>
          </p:cNvSpPr>
          <p:nvPr/>
        </p:nvSpPr>
        <p:spPr bwMode="auto">
          <a:xfrm>
            <a:off x="3581400" y="457200"/>
            <a:ext cx="1752600" cy="461963"/>
          </a:xfrm>
          <a:prstGeom prst="rect">
            <a:avLst/>
          </a:prstGeom>
          <a:solidFill>
            <a:srgbClr val="FFFFFF"/>
          </a:solidFill>
          <a:ln w="9525">
            <a:solidFill>
              <a:srgbClr val="FFFFFF"/>
            </a:solidFill>
            <a:miter lim="800000"/>
            <a:headEnd/>
            <a:tailEnd/>
          </a:ln>
        </p:spPr>
        <p:txBody>
          <a:bodyPr>
            <a:spAutoFit/>
          </a:bodyPr>
          <a:lstStyle/>
          <a:p>
            <a:pPr algn="ctr">
              <a:spcAft>
                <a:spcPts val="1000"/>
              </a:spcAft>
            </a:pPr>
            <a:r>
              <a:rPr lang="en-US" sz="2400" b="1">
                <a:latin typeface="Calibri" pitchFamily="34" charset="0"/>
              </a:rPr>
              <a:t>L1 - Recall</a:t>
            </a:r>
            <a:endParaRPr lang="en-US" sz="2400" b="1"/>
          </a:p>
        </p:txBody>
      </p:sp>
      <p:sp>
        <p:nvSpPr>
          <p:cNvPr id="15364" name="Text Box 7"/>
          <p:cNvSpPr txBox="1">
            <a:spLocks noChangeArrowheads="1"/>
          </p:cNvSpPr>
          <p:nvPr/>
        </p:nvSpPr>
        <p:spPr bwMode="auto">
          <a:xfrm>
            <a:off x="5486400" y="2438400"/>
            <a:ext cx="1981200" cy="896938"/>
          </a:xfrm>
          <a:prstGeom prst="rect">
            <a:avLst/>
          </a:prstGeom>
          <a:solidFill>
            <a:srgbClr val="FFFFFF"/>
          </a:solidFill>
          <a:ln w="9525">
            <a:solidFill>
              <a:srgbClr val="FFFFFF"/>
            </a:solidFill>
            <a:miter lim="800000"/>
            <a:headEnd/>
            <a:tailEnd/>
          </a:ln>
        </p:spPr>
        <p:txBody>
          <a:bodyPr>
            <a:spAutoFit/>
          </a:bodyPr>
          <a:lstStyle/>
          <a:p>
            <a:pPr algn="ctr">
              <a:spcAft>
                <a:spcPts val="1000"/>
              </a:spcAft>
            </a:pPr>
            <a:r>
              <a:rPr lang="en-US" sz="2200" b="1">
                <a:latin typeface="Calibri" pitchFamily="34" charset="0"/>
              </a:rPr>
              <a:t>L2</a:t>
            </a:r>
            <a:endParaRPr lang="en-US" sz="2200" b="1">
              <a:latin typeface="Times New Roman" pitchFamily="18" charset="0"/>
            </a:endParaRPr>
          </a:p>
          <a:p>
            <a:pPr algn="ctr">
              <a:spcAft>
                <a:spcPts val="1000"/>
              </a:spcAft>
            </a:pPr>
            <a:r>
              <a:rPr lang="en-US" sz="2200" b="1">
                <a:latin typeface="Calibri" pitchFamily="34" charset="0"/>
              </a:rPr>
              <a:t>Skill &amp; Concept</a:t>
            </a:r>
            <a:endParaRPr lang="en-US" sz="2200" b="1"/>
          </a:p>
        </p:txBody>
      </p:sp>
      <p:sp>
        <p:nvSpPr>
          <p:cNvPr id="15365" name="Text Box 9"/>
          <p:cNvSpPr txBox="1">
            <a:spLocks noChangeArrowheads="1"/>
          </p:cNvSpPr>
          <p:nvPr/>
        </p:nvSpPr>
        <p:spPr bwMode="auto">
          <a:xfrm>
            <a:off x="3581400" y="4038600"/>
            <a:ext cx="2438400" cy="896938"/>
          </a:xfrm>
          <a:prstGeom prst="rect">
            <a:avLst/>
          </a:prstGeom>
          <a:solidFill>
            <a:srgbClr val="FFFFFF"/>
          </a:solidFill>
          <a:ln w="9525">
            <a:noFill/>
            <a:miter lim="800000"/>
            <a:headEnd/>
            <a:tailEnd/>
          </a:ln>
        </p:spPr>
        <p:txBody>
          <a:bodyPr>
            <a:spAutoFit/>
          </a:bodyPr>
          <a:lstStyle/>
          <a:p>
            <a:pPr algn="ctr">
              <a:spcAft>
                <a:spcPts val="1000"/>
              </a:spcAft>
            </a:pPr>
            <a:r>
              <a:rPr lang="en-US" sz="2200" b="1">
                <a:latin typeface="Calibri" pitchFamily="34" charset="0"/>
              </a:rPr>
              <a:t>L3</a:t>
            </a:r>
            <a:endParaRPr lang="en-US" sz="2200" b="1">
              <a:latin typeface="Times New Roman" pitchFamily="18" charset="0"/>
            </a:endParaRPr>
          </a:p>
          <a:p>
            <a:pPr algn="ctr">
              <a:spcAft>
                <a:spcPts val="1000"/>
              </a:spcAft>
            </a:pPr>
            <a:r>
              <a:rPr lang="en-US" sz="2200" b="1">
                <a:latin typeface="Calibri" pitchFamily="34" charset="0"/>
              </a:rPr>
              <a:t>Strategic Thinking</a:t>
            </a:r>
            <a:endParaRPr lang="en-US" sz="2200" b="1"/>
          </a:p>
        </p:txBody>
      </p:sp>
      <p:sp>
        <p:nvSpPr>
          <p:cNvPr id="15366" name="Text Box 11"/>
          <p:cNvSpPr txBox="1">
            <a:spLocks noChangeArrowheads="1"/>
          </p:cNvSpPr>
          <p:nvPr/>
        </p:nvSpPr>
        <p:spPr bwMode="auto">
          <a:xfrm>
            <a:off x="1600200" y="2133600"/>
            <a:ext cx="2362200" cy="896938"/>
          </a:xfrm>
          <a:prstGeom prst="rect">
            <a:avLst/>
          </a:prstGeom>
          <a:solidFill>
            <a:srgbClr val="FFFFFF"/>
          </a:solidFill>
          <a:ln w="9525">
            <a:noFill/>
            <a:miter lim="800000"/>
            <a:headEnd/>
            <a:tailEnd/>
          </a:ln>
        </p:spPr>
        <p:txBody>
          <a:bodyPr>
            <a:spAutoFit/>
          </a:bodyPr>
          <a:lstStyle/>
          <a:p>
            <a:pPr algn="ctr">
              <a:spcAft>
                <a:spcPts val="1000"/>
              </a:spcAft>
            </a:pPr>
            <a:r>
              <a:rPr lang="en-US" sz="2200" b="1">
                <a:latin typeface="Calibri" pitchFamily="34" charset="0"/>
              </a:rPr>
              <a:t>L4                    </a:t>
            </a:r>
          </a:p>
          <a:p>
            <a:pPr algn="ctr">
              <a:spcAft>
                <a:spcPts val="1000"/>
              </a:spcAft>
            </a:pPr>
            <a:r>
              <a:rPr lang="en-US" sz="2200" b="1">
                <a:latin typeface="Calibri" pitchFamily="34" charset="0"/>
              </a:rPr>
              <a:t>Extended Thinking</a:t>
            </a:r>
            <a:endParaRPr lang="en-US" sz="2200" b="1"/>
          </a:p>
        </p:txBody>
      </p:sp>
      <p:sp>
        <p:nvSpPr>
          <p:cNvPr id="12" name="TextBox 11"/>
          <p:cNvSpPr txBox="1">
            <a:spLocks noChangeArrowheads="1"/>
          </p:cNvSpPr>
          <p:nvPr/>
        </p:nvSpPr>
        <p:spPr bwMode="auto">
          <a:xfrm>
            <a:off x="3581400" y="914400"/>
            <a:ext cx="2362200" cy="923925"/>
          </a:xfrm>
          <a:prstGeom prst="rect">
            <a:avLst/>
          </a:prstGeom>
          <a:noFill/>
          <a:ln w="9525">
            <a:noFill/>
            <a:miter lim="800000"/>
            <a:headEnd/>
            <a:tailEnd/>
          </a:ln>
        </p:spPr>
        <p:txBody>
          <a:bodyPr>
            <a:spAutoFit/>
          </a:bodyPr>
          <a:lstStyle/>
          <a:p>
            <a:r>
              <a:rPr lang="en-US" b="1">
                <a:solidFill>
                  <a:srgbClr val="C00000"/>
                </a:solidFill>
              </a:rPr>
              <a:t>List animals that survive by eating other animals</a:t>
            </a:r>
          </a:p>
        </p:txBody>
      </p:sp>
      <p:cxnSp>
        <p:nvCxnSpPr>
          <p:cNvPr id="15368" name="AutoShape 4"/>
          <p:cNvCxnSpPr>
            <a:cxnSpLocks noChangeShapeType="1"/>
          </p:cNvCxnSpPr>
          <p:nvPr/>
        </p:nvCxnSpPr>
        <p:spPr bwMode="auto">
          <a:xfrm flipH="1">
            <a:off x="2590800" y="838200"/>
            <a:ext cx="4203700" cy="5118100"/>
          </a:xfrm>
          <a:prstGeom prst="straightConnector1">
            <a:avLst/>
          </a:prstGeom>
          <a:noFill/>
          <a:ln w="9525">
            <a:solidFill>
              <a:srgbClr val="000000"/>
            </a:solidFill>
            <a:round/>
            <a:headEnd/>
            <a:tailEnd/>
          </a:ln>
        </p:spPr>
      </p:cxnSp>
      <p:sp>
        <p:nvSpPr>
          <p:cNvPr id="13" name="TextBox 12"/>
          <p:cNvSpPr txBox="1">
            <a:spLocks noChangeArrowheads="1"/>
          </p:cNvSpPr>
          <p:nvPr/>
        </p:nvSpPr>
        <p:spPr bwMode="auto">
          <a:xfrm>
            <a:off x="5257800" y="3352800"/>
            <a:ext cx="2590800" cy="646113"/>
          </a:xfrm>
          <a:prstGeom prst="rect">
            <a:avLst/>
          </a:prstGeom>
          <a:noFill/>
          <a:ln w="9525">
            <a:noFill/>
            <a:miter lim="800000"/>
            <a:headEnd/>
            <a:tailEnd/>
          </a:ln>
        </p:spPr>
        <p:txBody>
          <a:bodyPr>
            <a:spAutoFit/>
          </a:bodyPr>
          <a:lstStyle/>
          <a:p>
            <a:r>
              <a:rPr lang="en-US" b="1">
                <a:solidFill>
                  <a:srgbClr val="C00000"/>
                </a:solidFill>
              </a:rPr>
              <a:t>Compare desert and tropical environments</a:t>
            </a:r>
          </a:p>
        </p:txBody>
      </p:sp>
      <p:cxnSp>
        <p:nvCxnSpPr>
          <p:cNvPr id="15370" name="AutoShape 5"/>
          <p:cNvCxnSpPr>
            <a:cxnSpLocks noChangeShapeType="1"/>
          </p:cNvCxnSpPr>
          <p:nvPr/>
        </p:nvCxnSpPr>
        <p:spPr bwMode="auto">
          <a:xfrm>
            <a:off x="2286000" y="914400"/>
            <a:ext cx="4556125" cy="4748213"/>
          </a:xfrm>
          <a:prstGeom prst="straightConnector1">
            <a:avLst/>
          </a:prstGeom>
          <a:noFill/>
          <a:ln w="9525">
            <a:solidFill>
              <a:srgbClr val="000000"/>
            </a:solidFill>
            <a:round/>
            <a:headEnd/>
            <a:tailEnd/>
          </a:ln>
        </p:spPr>
      </p:cxnSp>
      <p:sp>
        <p:nvSpPr>
          <p:cNvPr id="14" name="TextBox 13"/>
          <p:cNvSpPr txBox="1">
            <a:spLocks noChangeArrowheads="1"/>
          </p:cNvSpPr>
          <p:nvPr/>
        </p:nvSpPr>
        <p:spPr bwMode="auto">
          <a:xfrm>
            <a:off x="3429000" y="4953000"/>
            <a:ext cx="2667000" cy="877888"/>
          </a:xfrm>
          <a:prstGeom prst="rect">
            <a:avLst/>
          </a:prstGeom>
          <a:noFill/>
          <a:ln w="9525">
            <a:noFill/>
            <a:miter lim="800000"/>
            <a:headEnd/>
            <a:tailEnd/>
          </a:ln>
        </p:spPr>
        <p:txBody>
          <a:bodyPr>
            <a:spAutoFit/>
          </a:bodyPr>
          <a:lstStyle/>
          <a:p>
            <a:pPr algn="ctr"/>
            <a:r>
              <a:rPr lang="en-US" sz="1700" b="1">
                <a:solidFill>
                  <a:srgbClr val="C00000"/>
                </a:solidFill>
              </a:rPr>
              <a:t>Propose and evaluate solutions for an economic problem</a:t>
            </a:r>
          </a:p>
        </p:txBody>
      </p:sp>
      <p:sp>
        <p:nvSpPr>
          <p:cNvPr id="15" name="TextBox 14"/>
          <p:cNvSpPr txBox="1">
            <a:spLocks noChangeArrowheads="1"/>
          </p:cNvSpPr>
          <p:nvPr/>
        </p:nvSpPr>
        <p:spPr bwMode="auto">
          <a:xfrm>
            <a:off x="1752600" y="3124200"/>
            <a:ext cx="2362200" cy="615950"/>
          </a:xfrm>
          <a:prstGeom prst="rect">
            <a:avLst/>
          </a:prstGeom>
          <a:noFill/>
          <a:ln w="9525">
            <a:noFill/>
            <a:miter lim="800000"/>
            <a:headEnd/>
            <a:tailEnd/>
          </a:ln>
        </p:spPr>
        <p:txBody>
          <a:bodyPr>
            <a:spAutoFit/>
          </a:bodyPr>
          <a:lstStyle/>
          <a:p>
            <a:r>
              <a:rPr lang="en-US" sz="1700" b="1">
                <a:solidFill>
                  <a:srgbClr val="C00000"/>
                </a:solidFill>
              </a:rPr>
              <a:t>Write and produce an original play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across)">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heckerboard(across)">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heckerboard(across)">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676400" y="1447800"/>
            <a:ext cx="5638800" cy="2209800"/>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533400" y="2057400"/>
            <a:ext cx="8229600" cy="1143000"/>
          </a:xfrm>
        </p:spPr>
        <p:txBody>
          <a:bodyPr/>
          <a:lstStyle/>
          <a:p>
            <a:pPr>
              <a:defRPr/>
            </a:pPr>
            <a:r>
              <a:rPr lang="en-US" b="1" dirty="0" smtClean="0">
                <a:solidFill>
                  <a:schemeClr val="accent6">
                    <a:lumMod val="75000"/>
                  </a:schemeClr>
                </a:solidFill>
              </a:rPr>
              <a:t>LET’S </a:t>
            </a:r>
            <a:r>
              <a:rPr lang="en-US" b="1" dirty="0" smtClean="0">
                <a:solidFill>
                  <a:schemeClr val="accent6">
                    <a:lumMod val="75000"/>
                  </a:schemeClr>
                </a:solidFill>
              </a:rPr>
              <a:t>PRACTICE </a:t>
            </a:r>
            <a:br>
              <a:rPr lang="en-US" b="1" dirty="0" smtClean="0">
                <a:solidFill>
                  <a:schemeClr val="accent6">
                    <a:lumMod val="75000"/>
                  </a:schemeClr>
                </a:solidFill>
              </a:rPr>
            </a:br>
            <a:r>
              <a:rPr lang="en-US" b="1" dirty="0" smtClean="0">
                <a:solidFill>
                  <a:schemeClr val="accent6">
                    <a:lumMod val="75000"/>
                  </a:schemeClr>
                </a:solidFill>
              </a:rPr>
              <a:t>AGAIN!</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447800" y="304800"/>
            <a:ext cx="7467600" cy="715963"/>
          </a:xfrm>
        </p:spPr>
        <p:txBody>
          <a:bodyPr/>
          <a:lstStyle/>
          <a:p>
            <a:r>
              <a:rPr lang="en-US" dirty="0" smtClean="0">
                <a:solidFill>
                  <a:srgbClr val="C00000"/>
                </a:solidFill>
              </a:rPr>
              <a:t>Hess CRM</a:t>
            </a:r>
            <a:endParaRPr lang="en-US" dirty="0" smtClean="0">
              <a:solidFill>
                <a:srgbClr val="C00000"/>
              </a:solidFill>
            </a:endParaRPr>
          </a:p>
        </p:txBody>
      </p:sp>
      <p:sp>
        <p:nvSpPr>
          <p:cNvPr id="12291" name="Content Placeholder 2"/>
          <p:cNvSpPr>
            <a:spLocks noGrp="1"/>
          </p:cNvSpPr>
          <p:nvPr>
            <p:ph idx="1"/>
          </p:nvPr>
        </p:nvSpPr>
        <p:spPr>
          <a:xfrm>
            <a:off x="1447800" y="1219200"/>
            <a:ext cx="7543800" cy="4525963"/>
          </a:xfrm>
        </p:spPr>
        <p:txBody>
          <a:bodyPr/>
          <a:lstStyle/>
          <a:p>
            <a:pPr marL="514350" indent="-514350">
              <a:buFontTx/>
              <a:buAutoNum type="arabicPeriod"/>
            </a:pPr>
            <a:r>
              <a:rPr lang="en-US" sz="2800" dirty="0" smtClean="0"/>
              <a:t>With a partner, take turns analyzing the questions you scripted.</a:t>
            </a:r>
            <a:endParaRPr lang="en-US" sz="2800" dirty="0" smtClean="0"/>
          </a:p>
          <a:p>
            <a:pPr marL="514350" indent="-514350">
              <a:buFontTx/>
              <a:buAutoNum type="arabicPeriod"/>
            </a:pPr>
            <a:endParaRPr lang="en-US" sz="800" dirty="0" smtClean="0"/>
          </a:p>
          <a:p>
            <a:pPr marL="514350" indent="-514350">
              <a:buFontTx/>
              <a:buAutoNum type="arabicPeriod"/>
            </a:pPr>
            <a:r>
              <a:rPr lang="en-US" sz="2800" dirty="0" smtClean="0"/>
              <a:t>For each question, decide where it falls using and Hess’ CRM</a:t>
            </a:r>
            <a:endParaRPr lang="en-US" sz="2800" dirty="0" smtClean="0"/>
          </a:p>
          <a:p>
            <a:pPr marL="514350" indent="-514350">
              <a:buFontTx/>
              <a:buAutoNum type="arabicPeriod"/>
            </a:pPr>
            <a:endParaRPr lang="en-US" sz="800" dirty="0" smtClean="0"/>
          </a:p>
          <a:p>
            <a:pPr marL="514350" indent="-514350">
              <a:buFontTx/>
              <a:buAutoNum type="arabicPeriod"/>
            </a:pPr>
            <a:r>
              <a:rPr lang="en-US" sz="2800" b="1" dirty="0" smtClean="0">
                <a:solidFill>
                  <a:srgbClr val="C00000"/>
                </a:solidFill>
              </a:rPr>
              <a:t>On a post-it note, decide how you can increase the rigor using CRM as a guide</a:t>
            </a:r>
          </a:p>
          <a:p>
            <a:pPr marL="514350" indent="-514350">
              <a:buFontTx/>
              <a:buAutoNum type="arabicPeriod"/>
            </a:pPr>
            <a:r>
              <a:rPr lang="en-US" sz="2800" dirty="0" smtClean="0"/>
              <a:t>We will share out if time allows</a:t>
            </a:r>
            <a:endParaRPr lang="en-US" sz="28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txBox="1">
            <a:spLocks noGrp="1"/>
          </p:cNvSpPr>
          <p:nvPr/>
        </p:nvSpPr>
        <p:spPr bwMode="auto">
          <a:xfrm>
            <a:off x="6553200" y="6248400"/>
            <a:ext cx="1905000" cy="457200"/>
          </a:xfrm>
          <a:prstGeom prst="rect">
            <a:avLst/>
          </a:prstGeom>
          <a:noFill/>
          <a:ln w="9525">
            <a:noFill/>
            <a:miter lim="800000"/>
            <a:headEnd/>
            <a:tailEnd/>
          </a:ln>
        </p:spPr>
        <p:txBody>
          <a:bodyPr/>
          <a:lstStyle/>
          <a:p>
            <a:pPr algn="r"/>
            <a:fld id="{66E136A3-9411-4BC6-A391-C7CE55918B9D}" type="slidenum">
              <a:rPr lang="en-US" sz="1400">
                <a:solidFill>
                  <a:schemeClr val="folHlink"/>
                </a:solidFill>
                <a:ea typeface="ヒラギノ角ゴ Pro W3"/>
                <a:cs typeface="ヒラギノ角ゴ Pro W3"/>
              </a:rPr>
              <a:pPr algn="r"/>
              <a:t>27</a:t>
            </a:fld>
            <a:endParaRPr lang="en-US" sz="1400">
              <a:ea typeface="ヒラギノ角ゴ Pro W3"/>
              <a:cs typeface="ヒラギノ角ゴ Pro W3"/>
            </a:endParaRPr>
          </a:p>
        </p:txBody>
      </p:sp>
      <p:pic>
        <p:nvPicPr>
          <p:cNvPr id="16387" name="Picture 2" descr="tomtom-GO910-Vehicle-GPS-Navigation-System-img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6388" name="Rectangle 3"/>
          <p:cNvSpPr>
            <a:spLocks noChangeArrowheads="1"/>
          </p:cNvSpPr>
          <p:nvPr/>
        </p:nvSpPr>
        <p:spPr bwMode="auto">
          <a:xfrm>
            <a:off x="6248400" y="6019800"/>
            <a:ext cx="1676400" cy="381000"/>
          </a:xfrm>
          <a:prstGeom prst="rect">
            <a:avLst/>
          </a:prstGeom>
          <a:solidFill>
            <a:srgbClr val="969696"/>
          </a:solidFill>
          <a:ln w="9525">
            <a:noFill/>
            <a:miter lim="800000"/>
            <a:headEnd/>
            <a:tailEnd/>
          </a:ln>
        </p:spPr>
        <p:txBody>
          <a:bodyPr wrap="none" anchor="ctr"/>
          <a:lstStyle/>
          <a:p>
            <a:endParaRPr lang="en-US" sz="2400">
              <a:ea typeface="ヒラギノ角ゴ Pro W3"/>
              <a:cs typeface="ヒラギノ角ゴ Pro W3"/>
            </a:endParaRPr>
          </a:p>
        </p:txBody>
      </p:sp>
      <p:sp>
        <p:nvSpPr>
          <p:cNvPr id="16389" name="Rectangle 4"/>
          <p:cNvSpPr>
            <a:spLocks noChangeArrowheads="1"/>
          </p:cNvSpPr>
          <p:nvPr/>
        </p:nvSpPr>
        <p:spPr bwMode="auto">
          <a:xfrm>
            <a:off x="7543800" y="5562600"/>
            <a:ext cx="685800" cy="381000"/>
          </a:xfrm>
          <a:prstGeom prst="rect">
            <a:avLst/>
          </a:prstGeom>
          <a:solidFill>
            <a:srgbClr val="C0C0C0"/>
          </a:solidFill>
          <a:ln w="9525">
            <a:noFill/>
            <a:miter lim="800000"/>
            <a:headEnd/>
            <a:tailEnd/>
          </a:ln>
        </p:spPr>
        <p:txBody>
          <a:bodyPr wrap="none" anchor="ctr"/>
          <a:lstStyle/>
          <a:p>
            <a:endParaRPr lang="en-US" sz="2400">
              <a:ea typeface="ヒラギノ角ゴ Pro W3"/>
              <a:cs typeface="ヒラギノ角ゴ Pro W3"/>
            </a:endParaRPr>
          </a:p>
        </p:txBody>
      </p:sp>
      <p:sp>
        <p:nvSpPr>
          <p:cNvPr id="16390" name="Rectangle 5"/>
          <p:cNvSpPr>
            <a:spLocks noChangeArrowheads="1"/>
          </p:cNvSpPr>
          <p:nvPr/>
        </p:nvSpPr>
        <p:spPr bwMode="auto">
          <a:xfrm>
            <a:off x="2209800" y="3200400"/>
            <a:ext cx="2057400" cy="914400"/>
          </a:xfrm>
          <a:prstGeom prst="rect">
            <a:avLst/>
          </a:prstGeom>
          <a:solidFill>
            <a:srgbClr val="FFCC99"/>
          </a:solidFill>
          <a:ln w="9525">
            <a:noFill/>
            <a:miter lim="800000"/>
            <a:headEnd/>
            <a:tailEnd/>
          </a:ln>
        </p:spPr>
        <p:txBody>
          <a:bodyPr wrap="none" anchor="ctr"/>
          <a:lstStyle/>
          <a:p>
            <a:pPr algn="ctr"/>
            <a:r>
              <a:rPr lang="en-US" sz="2000" b="1">
                <a:solidFill>
                  <a:srgbClr val="7F1353"/>
                </a:solidFill>
                <a:ea typeface="ヒラギノ角ゴ Pro W3"/>
                <a:cs typeface="ヒラギノ角ゴ Pro W3"/>
              </a:rPr>
              <a:t>Elementary </a:t>
            </a:r>
          </a:p>
          <a:p>
            <a:pPr algn="ctr"/>
            <a:r>
              <a:rPr lang="en-US" sz="2000" b="1">
                <a:solidFill>
                  <a:srgbClr val="7F1353"/>
                </a:solidFill>
                <a:ea typeface="ヒラギノ角ゴ Pro W3"/>
                <a:cs typeface="ヒラギノ角ゴ Pro W3"/>
              </a:rPr>
              <a:t>School</a:t>
            </a:r>
          </a:p>
        </p:txBody>
      </p:sp>
      <p:sp>
        <p:nvSpPr>
          <p:cNvPr id="16391" name="Rectangle 6"/>
          <p:cNvSpPr>
            <a:spLocks noChangeArrowheads="1"/>
          </p:cNvSpPr>
          <p:nvPr/>
        </p:nvSpPr>
        <p:spPr bwMode="auto">
          <a:xfrm>
            <a:off x="1066800" y="1981200"/>
            <a:ext cx="1981200" cy="381000"/>
          </a:xfrm>
          <a:prstGeom prst="rect">
            <a:avLst/>
          </a:prstGeom>
          <a:solidFill>
            <a:srgbClr val="FFCC99"/>
          </a:solidFill>
          <a:ln w="9525">
            <a:noFill/>
            <a:miter lim="800000"/>
            <a:headEnd/>
            <a:tailEnd/>
          </a:ln>
        </p:spPr>
        <p:txBody>
          <a:bodyPr wrap="none" anchor="ctr"/>
          <a:lstStyle/>
          <a:p>
            <a:pPr algn="ctr"/>
            <a:r>
              <a:rPr lang="en-US" sz="2400" b="1">
                <a:solidFill>
                  <a:srgbClr val="7F1353"/>
                </a:solidFill>
                <a:ea typeface="ヒラギノ角ゴ Pro W3"/>
                <a:cs typeface="ヒラギノ角ゴ Pro W3"/>
              </a:rPr>
              <a:t>High School</a:t>
            </a:r>
          </a:p>
        </p:txBody>
      </p:sp>
      <p:sp>
        <p:nvSpPr>
          <p:cNvPr id="16392" name="Rectangle 7"/>
          <p:cNvSpPr>
            <a:spLocks noChangeArrowheads="1"/>
          </p:cNvSpPr>
          <p:nvPr/>
        </p:nvSpPr>
        <p:spPr bwMode="auto">
          <a:xfrm>
            <a:off x="3429000" y="5181600"/>
            <a:ext cx="2438400" cy="304800"/>
          </a:xfrm>
          <a:prstGeom prst="rect">
            <a:avLst/>
          </a:prstGeom>
          <a:solidFill>
            <a:srgbClr val="00003E"/>
          </a:solidFill>
          <a:ln w="9525">
            <a:noFill/>
            <a:miter lim="800000"/>
            <a:headEnd/>
            <a:tailEnd/>
          </a:ln>
        </p:spPr>
        <p:txBody>
          <a:bodyPr wrap="none" anchor="ctr"/>
          <a:lstStyle/>
          <a:p>
            <a:endParaRPr lang="en-US" sz="2400">
              <a:ea typeface="ヒラギノ角ゴ Pro W3"/>
              <a:cs typeface="ヒラギノ角ゴ Pro W3"/>
            </a:endParaRPr>
          </a:p>
        </p:txBody>
      </p:sp>
      <p:sp>
        <p:nvSpPr>
          <p:cNvPr id="16393" name="Rectangle 8"/>
          <p:cNvSpPr>
            <a:spLocks noChangeArrowheads="1"/>
          </p:cNvSpPr>
          <p:nvPr/>
        </p:nvSpPr>
        <p:spPr bwMode="auto">
          <a:xfrm>
            <a:off x="1143000" y="2667000"/>
            <a:ext cx="2895600" cy="304800"/>
          </a:xfrm>
          <a:prstGeom prst="rect">
            <a:avLst/>
          </a:prstGeom>
          <a:solidFill>
            <a:srgbClr val="FFCC99"/>
          </a:solidFill>
          <a:ln w="9525">
            <a:noFill/>
            <a:miter lim="800000"/>
            <a:headEnd/>
            <a:tailEnd/>
          </a:ln>
        </p:spPr>
        <p:txBody>
          <a:bodyPr wrap="none" anchor="ctr"/>
          <a:lstStyle/>
          <a:p>
            <a:pPr algn="ctr"/>
            <a:r>
              <a:rPr lang="en-US" sz="2400" b="1">
                <a:solidFill>
                  <a:srgbClr val="7F1353"/>
                </a:solidFill>
                <a:ea typeface="ヒラギノ角ゴ Pro W3"/>
                <a:cs typeface="ヒラギノ角ゴ Pro W3"/>
              </a:rPr>
              <a:t>Middle School</a:t>
            </a:r>
          </a:p>
        </p:txBody>
      </p:sp>
      <p:sp>
        <p:nvSpPr>
          <p:cNvPr id="16394" name="Rectangle 9"/>
          <p:cNvSpPr>
            <a:spLocks noChangeArrowheads="1"/>
          </p:cNvSpPr>
          <p:nvPr/>
        </p:nvSpPr>
        <p:spPr bwMode="auto">
          <a:xfrm>
            <a:off x="762000" y="1219200"/>
            <a:ext cx="7391400" cy="609600"/>
          </a:xfrm>
          <a:prstGeom prst="rect">
            <a:avLst/>
          </a:prstGeom>
          <a:solidFill>
            <a:srgbClr val="FFCC99"/>
          </a:solidFill>
          <a:ln w="9525">
            <a:noFill/>
            <a:miter lim="800000"/>
            <a:headEnd/>
            <a:tailEnd/>
          </a:ln>
        </p:spPr>
        <p:txBody>
          <a:bodyPr wrap="none" anchor="ctr"/>
          <a:lstStyle/>
          <a:p>
            <a:pPr algn="ctr"/>
            <a:r>
              <a:rPr lang="en-US" sz="3200" b="1">
                <a:solidFill>
                  <a:srgbClr val="7F1353"/>
                </a:solidFill>
                <a:ea typeface="ヒラギノ角ゴ Pro W3"/>
                <a:cs typeface="ヒラギノ角ゴ Pro W3"/>
              </a:rPr>
              <a:t>College and Career Ready</a:t>
            </a:r>
          </a:p>
        </p:txBody>
      </p:sp>
      <p:sp>
        <p:nvSpPr>
          <p:cNvPr id="16395" name="Rectangle 10"/>
          <p:cNvSpPr>
            <a:spLocks noChangeArrowheads="1"/>
          </p:cNvSpPr>
          <p:nvPr/>
        </p:nvSpPr>
        <p:spPr bwMode="auto">
          <a:xfrm>
            <a:off x="5105400" y="3810000"/>
            <a:ext cx="3048000" cy="457200"/>
          </a:xfrm>
          <a:prstGeom prst="rect">
            <a:avLst/>
          </a:prstGeom>
          <a:solidFill>
            <a:srgbClr val="FFCC99"/>
          </a:solidFill>
          <a:ln w="9525">
            <a:noFill/>
            <a:miter lim="800000"/>
            <a:headEnd/>
            <a:tailEnd/>
          </a:ln>
        </p:spPr>
        <p:txBody>
          <a:bodyPr wrap="none" anchor="ctr"/>
          <a:lstStyle/>
          <a:p>
            <a:pPr algn="ctr"/>
            <a:r>
              <a:rPr lang="en-US" sz="2000" b="1">
                <a:solidFill>
                  <a:srgbClr val="7F1353"/>
                </a:solidFill>
                <a:ea typeface="ヒラギノ角ゴ Pro W3"/>
                <a:cs typeface="ヒラギノ角ゴ Pro W3"/>
              </a:rPr>
              <a:t>Pre-Kindergarten</a:t>
            </a:r>
          </a:p>
        </p:txBody>
      </p:sp>
      <p:sp>
        <p:nvSpPr>
          <p:cNvPr id="14" name="TextBox 13"/>
          <p:cNvSpPr txBox="1"/>
          <p:nvPr/>
        </p:nvSpPr>
        <p:spPr>
          <a:xfrm>
            <a:off x="533400" y="5791200"/>
            <a:ext cx="8229600" cy="554038"/>
          </a:xfrm>
          <a:prstGeom prst="rect">
            <a:avLst/>
          </a:prstGeom>
          <a:solidFill>
            <a:schemeClr val="accent2">
              <a:lumMod val="20000"/>
              <a:lumOff val="80000"/>
            </a:schemeClr>
          </a:solidFill>
        </p:spPr>
        <p:txBody>
          <a:bodyPr>
            <a:spAutoFit/>
          </a:bodyPr>
          <a:lstStyle/>
          <a:p>
            <a:pPr algn="ctr">
              <a:defRPr/>
            </a:pPr>
            <a:r>
              <a:rPr lang="en-US" sz="3000" b="1" dirty="0"/>
              <a:t>Arizona State Academic Content Standards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5"/>
          <p:cNvSpPr>
            <a:spLocks noGrp="1" noChangeArrowheads="1"/>
          </p:cNvSpPr>
          <p:nvPr>
            <p:ph type="title"/>
          </p:nvPr>
        </p:nvSpPr>
        <p:spPr>
          <a:xfrm>
            <a:off x="2209800" y="0"/>
            <a:ext cx="6553200" cy="1219200"/>
          </a:xfrm>
          <a:noFill/>
        </p:spPr>
        <p:txBody>
          <a:bodyPr/>
          <a:lstStyle/>
          <a:p>
            <a:pPr eaLnBrk="1" hangingPunct="1"/>
            <a:r>
              <a:rPr lang="en-US" smtClean="0">
                <a:solidFill>
                  <a:srgbClr val="C00000"/>
                </a:solidFill>
              </a:rPr>
              <a:t>Why Common Core?</a:t>
            </a:r>
          </a:p>
        </p:txBody>
      </p:sp>
      <p:sp>
        <p:nvSpPr>
          <p:cNvPr id="4099" name="Rectangle 26"/>
          <p:cNvSpPr>
            <a:spLocks noGrp="1" noChangeArrowheads="1"/>
          </p:cNvSpPr>
          <p:nvPr>
            <p:ph type="body" idx="1"/>
          </p:nvPr>
        </p:nvSpPr>
        <p:spPr>
          <a:xfrm>
            <a:off x="1447800" y="1447800"/>
            <a:ext cx="7696200" cy="4800600"/>
          </a:xfrm>
          <a:noFill/>
        </p:spPr>
        <p:txBody>
          <a:bodyPr/>
          <a:lstStyle/>
          <a:p>
            <a:pPr eaLnBrk="1" hangingPunct="1"/>
            <a:r>
              <a:rPr lang="en-US" smtClean="0"/>
              <a:t>College and Career Readiness </a:t>
            </a:r>
          </a:p>
          <a:p>
            <a:pPr eaLnBrk="1" hangingPunct="1"/>
            <a:endParaRPr lang="en-US" smtClean="0"/>
          </a:p>
          <a:p>
            <a:pPr eaLnBrk="1" hangingPunct="1"/>
            <a:r>
              <a:rPr lang="en-US" smtClean="0"/>
              <a:t>Educational Equity Across States</a:t>
            </a:r>
          </a:p>
          <a:p>
            <a:pPr eaLnBrk="1" hangingPunct="1"/>
            <a:endParaRPr lang="en-US" smtClean="0"/>
          </a:p>
          <a:p>
            <a:pPr eaLnBrk="1" hangingPunct="1"/>
            <a:r>
              <a:rPr lang="en-US" smtClean="0"/>
              <a:t>Globally Competitive Students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anim calcmode="lin" valueType="num">
                                      <p:cBhvr additive="base">
                                        <p:cTn id="13"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anim calcmode="lin" valueType="num">
                                      <p:cBhvr additive="base">
                                        <p:cTn id="19"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5"/>
          <p:cNvSpPr>
            <a:spLocks noGrp="1" noChangeArrowheads="1"/>
          </p:cNvSpPr>
          <p:nvPr>
            <p:ph type="title"/>
          </p:nvPr>
        </p:nvSpPr>
        <p:spPr>
          <a:xfrm>
            <a:off x="2209800" y="0"/>
            <a:ext cx="5791200" cy="1219200"/>
          </a:xfrm>
          <a:noFill/>
        </p:spPr>
        <p:txBody>
          <a:bodyPr/>
          <a:lstStyle/>
          <a:p>
            <a:pPr eaLnBrk="1" hangingPunct="1"/>
            <a:r>
              <a:rPr lang="en-US" smtClean="0">
                <a:solidFill>
                  <a:srgbClr val="C00000"/>
                </a:solidFill>
              </a:rPr>
              <a:t>Benefits</a:t>
            </a:r>
          </a:p>
        </p:txBody>
      </p:sp>
      <p:sp>
        <p:nvSpPr>
          <p:cNvPr id="8218" name="Rectangle 26"/>
          <p:cNvSpPr>
            <a:spLocks noGrp="1" noChangeArrowheads="1"/>
          </p:cNvSpPr>
          <p:nvPr>
            <p:ph type="body" idx="1"/>
          </p:nvPr>
        </p:nvSpPr>
        <p:spPr>
          <a:xfrm>
            <a:off x="1219200" y="1295400"/>
            <a:ext cx="7924800" cy="4800600"/>
          </a:xfrm>
        </p:spPr>
        <p:txBody>
          <a:bodyPr/>
          <a:lstStyle/>
          <a:p>
            <a:pPr marL="463550" indent="-463550" eaLnBrk="1" hangingPunct="1">
              <a:spcBef>
                <a:spcPct val="0"/>
              </a:spcBef>
              <a:spcAft>
                <a:spcPts val="1200"/>
              </a:spcAft>
              <a:defRPr/>
            </a:pPr>
            <a:r>
              <a:rPr lang="en-US" sz="2900" dirty="0" smtClean="0">
                <a:latin typeface="Helvetica" pitchFamily="64" charset="0"/>
                <a:ea typeface="ＭＳ Ｐゴシック" pitchFamily="34" charset="-128"/>
              </a:rPr>
              <a:t>Progression of increased complexity from grade to grade</a:t>
            </a:r>
          </a:p>
          <a:p>
            <a:pPr marL="463550" indent="-463550" eaLnBrk="1" hangingPunct="1">
              <a:spcBef>
                <a:spcPct val="0"/>
              </a:spcBef>
              <a:spcAft>
                <a:spcPts val="1200"/>
              </a:spcAft>
              <a:defRPr/>
            </a:pPr>
            <a:endParaRPr lang="en-US" sz="900" dirty="0" smtClean="0">
              <a:latin typeface="Helvetica" pitchFamily="64" charset="0"/>
              <a:ea typeface="ＭＳ Ｐゴシック" pitchFamily="34" charset="-128"/>
            </a:endParaRPr>
          </a:p>
          <a:p>
            <a:pPr marL="463550" indent="-463550" eaLnBrk="1" hangingPunct="1">
              <a:spcBef>
                <a:spcPct val="0"/>
              </a:spcBef>
              <a:spcAft>
                <a:spcPts val="1200"/>
              </a:spcAft>
              <a:defRPr/>
            </a:pPr>
            <a:r>
              <a:rPr lang="en-US" sz="2900" dirty="0" smtClean="0">
                <a:latin typeface="Helvetica" pitchFamily="64" charset="0"/>
                <a:ea typeface="ＭＳ Ｐゴシック" pitchFamily="34" charset="-128"/>
              </a:rPr>
              <a:t>Depth in content </a:t>
            </a:r>
            <a:r>
              <a:rPr lang="en-US" sz="2900" i="1" dirty="0" smtClean="0">
                <a:solidFill>
                  <a:srgbClr val="FF0000"/>
                </a:solidFill>
                <a:latin typeface="Helvetica" pitchFamily="64" charset="0"/>
                <a:ea typeface="ＭＳ Ｐゴシック" pitchFamily="34" charset="-128"/>
              </a:rPr>
              <a:t>and</a:t>
            </a:r>
            <a:r>
              <a:rPr lang="en-US" sz="2900" dirty="0" smtClean="0">
                <a:latin typeface="Helvetica" pitchFamily="64" charset="0"/>
                <a:ea typeface="ＭＳ Ｐゴシック" pitchFamily="34" charset="-128"/>
              </a:rPr>
              <a:t> application of      higher-order skills</a:t>
            </a:r>
          </a:p>
          <a:p>
            <a:pPr marL="463550" indent="-463550" eaLnBrk="1" hangingPunct="1">
              <a:spcBef>
                <a:spcPct val="0"/>
              </a:spcBef>
              <a:spcAft>
                <a:spcPts val="1200"/>
              </a:spcAft>
              <a:defRPr/>
            </a:pPr>
            <a:endParaRPr lang="en-US" sz="900" dirty="0" smtClean="0">
              <a:latin typeface="Helvetica" pitchFamily="64" charset="0"/>
              <a:ea typeface="ＭＳ Ｐゴシック" pitchFamily="34" charset="-128"/>
            </a:endParaRPr>
          </a:p>
          <a:p>
            <a:pPr eaLnBrk="1" hangingPunct="1">
              <a:defRPr/>
            </a:pPr>
            <a:r>
              <a:rPr lang="en-US" sz="2900" dirty="0" smtClean="0">
                <a:latin typeface="Helvetica" pitchFamily="64" charset="0"/>
                <a:ea typeface="ＭＳ Ｐゴシック" pitchFamily="34" charset="-128"/>
              </a:rPr>
              <a:t>Allows collaborative professional development based on best practices</a:t>
            </a:r>
          </a:p>
          <a:p>
            <a:pPr eaLnBrk="1" hangingPunct="1">
              <a:defRPr/>
            </a:pPr>
            <a:endParaRPr lang="en-US" dirty="0" smtClean="0"/>
          </a:p>
          <a:p>
            <a:pPr eaLnBrk="1" hangingPunct="1">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218">
                                            <p:txEl>
                                              <p:pRg st="0" end="0"/>
                                            </p:txEl>
                                          </p:spTgt>
                                        </p:tgtEl>
                                        <p:attrNameLst>
                                          <p:attrName>style.visibility</p:attrName>
                                        </p:attrNameLst>
                                      </p:cBhvr>
                                      <p:to>
                                        <p:strVal val="visible"/>
                                      </p:to>
                                    </p:set>
                                    <p:anim calcmode="lin" valueType="num">
                                      <p:cBhvr additive="base">
                                        <p:cTn id="7" dur="500" fill="hold"/>
                                        <p:tgtEl>
                                          <p:spTgt spid="821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2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218">
                                            <p:txEl>
                                              <p:pRg st="2" end="2"/>
                                            </p:txEl>
                                          </p:spTgt>
                                        </p:tgtEl>
                                        <p:attrNameLst>
                                          <p:attrName>style.visibility</p:attrName>
                                        </p:attrNameLst>
                                      </p:cBhvr>
                                      <p:to>
                                        <p:strVal val="visible"/>
                                      </p:to>
                                    </p:set>
                                    <p:anim calcmode="lin" valueType="num">
                                      <p:cBhvr additive="base">
                                        <p:cTn id="13" dur="500" fill="hold"/>
                                        <p:tgtEl>
                                          <p:spTgt spid="8218">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21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8218">
                                            <p:txEl>
                                              <p:pRg st="4" end="4"/>
                                            </p:txEl>
                                          </p:spTgt>
                                        </p:tgtEl>
                                        <p:attrNameLst>
                                          <p:attrName>style.visibility</p:attrName>
                                        </p:attrNameLst>
                                      </p:cBhvr>
                                      <p:to>
                                        <p:strVal val="visible"/>
                                      </p:to>
                                    </p:set>
                                    <p:anim calcmode="lin" valueType="num">
                                      <p:cBhvr additive="base">
                                        <p:cTn id="19" dur="500" fill="hold"/>
                                        <p:tgtEl>
                                          <p:spTgt spid="8218">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21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3048000" y="3276600"/>
            <a:ext cx="7772400" cy="1362075"/>
          </a:xfrm>
        </p:spPr>
        <p:txBody>
          <a:bodyPr/>
          <a:lstStyle/>
          <a:p>
            <a:pPr>
              <a:defRPr/>
            </a:pPr>
            <a:r>
              <a:rPr lang="en-US" dirty="0" smtClean="0"/>
              <a:t>What is Rigor?</a:t>
            </a:r>
          </a:p>
        </p:txBody>
      </p:sp>
      <p:sp>
        <p:nvSpPr>
          <p:cNvPr id="34819" name="Text Placeholder 2"/>
          <p:cNvSpPr>
            <a:spLocks noGrp="1"/>
          </p:cNvSpPr>
          <p:nvPr>
            <p:ph type="body" idx="1"/>
          </p:nvPr>
        </p:nvSpPr>
        <p:spPr>
          <a:xfrm>
            <a:off x="3733800" y="2624138"/>
            <a:ext cx="5562600" cy="3243262"/>
          </a:xfrm>
        </p:spPr>
        <p:txBody>
          <a:bodyPr/>
          <a:lstStyle/>
          <a:p>
            <a:r>
              <a:rPr lang="en-US" dirty="0" smtClean="0">
                <a:solidFill>
                  <a:schemeClr val="tx1"/>
                </a:solidFill>
                <a:latin typeface="Arial" pitchFamily="34" charset="0"/>
                <a:cs typeface="Arial" pitchFamily="34" charset="0"/>
              </a:rPr>
              <a:t>Do you have a solid definition?</a:t>
            </a:r>
          </a:p>
          <a:p>
            <a:endParaRPr lang="en-US" dirty="0" smtClean="0">
              <a:solidFill>
                <a:schemeClr val="tx1"/>
              </a:solidFill>
              <a:latin typeface="Arial" pitchFamily="34" charset="0"/>
              <a:cs typeface="Arial" pitchFamily="34" charset="0"/>
            </a:endParaRPr>
          </a:p>
          <a:p>
            <a:endParaRPr lang="en-US" dirty="0" smtClean="0">
              <a:solidFill>
                <a:schemeClr val="tx1"/>
              </a:solidFill>
              <a:latin typeface="Arial" pitchFamily="34" charset="0"/>
              <a:cs typeface="Arial" pitchFamily="34" charset="0"/>
            </a:endParaRPr>
          </a:p>
          <a:p>
            <a:endParaRPr lang="en-US" dirty="0" smtClean="0">
              <a:solidFill>
                <a:schemeClr val="tx1"/>
              </a:solidFill>
              <a:latin typeface="Arial" pitchFamily="34" charset="0"/>
              <a:cs typeface="Arial" pitchFamily="34" charset="0"/>
            </a:endParaRPr>
          </a:p>
          <a:p>
            <a:endParaRPr lang="en-US" dirty="0" smtClean="0">
              <a:solidFill>
                <a:schemeClr val="tx1"/>
              </a:solidFill>
              <a:latin typeface="Arial" pitchFamily="34" charset="0"/>
              <a:cs typeface="Arial" pitchFamily="34" charset="0"/>
            </a:endParaRPr>
          </a:p>
        </p:txBody>
      </p:sp>
      <p:sp>
        <p:nvSpPr>
          <p:cNvPr id="34820" name="TextBox 5"/>
          <p:cNvSpPr txBox="1">
            <a:spLocks noChangeArrowheads="1"/>
          </p:cNvSpPr>
          <p:nvPr/>
        </p:nvSpPr>
        <p:spPr bwMode="auto">
          <a:xfrm>
            <a:off x="6629400" y="4495800"/>
            <a:ext cx="1752600" cy="369888"/>
          </a:xfrm>
          <a:prstGeom prst="rect">
            <a:avLst/>
          </a:prstGeom>
          <a:noFill/>
          <a:ln w="9525">
            <a:noFill/>
            <a:miter lim="800000"/>
            <a:headEnd/>
            <a:tailEnd/>
          </a:ln>
        </p:spPr>
        <p:txBody>
          <a:bodyPr>
            <a:spAutoFit/>
          </a:bodyPr>
          <a:lstStyle/>
          <a:p>
            <a:endParaRPr lang="en-US"/>
          </a:p>
        </p:txBody>
      </p:sp>
      <p:sp>
        <p:nvSpPr>
          <p:cNvPr id="51205" name="Slide Number Placeholder 5"/>
          <p:cNvSpPr>
            <a:spLocks noGrp="1"/>
          </p:cNvSpPr>
          <p:nvPr>
            <p:ph type="sldNum" sz="quarter" idx="12"/>
          </p:nvPr>
        </p:nvSpPr>
        <p:spPr bwMode="auto">
          <a:xfrm>
            <a:off x="2640013" y="6477000"/>
            <a:ext cx="5508625" cy="274638"/>
          </a:xfrm>
          <a:ln>
            <a:miter lim="800000"/>
            <a:headEnd/>
            <a:tailEnd/>
          </a:ln>
        </p:spPr>
        <p:txBody>
          <a:bodyPr wrap="square" lIns="91440" tIns="45720" rIns="91440" bIns="45720" numCol="1" compatLnSpc="1">
            <a:prstTxWarp prst="textNoShape">
              <a:avLst/>
            </a:prstTxWarp>
          </a:bodyPr>
          <a:lstStyle/>
          <a:p>
            <a:pPr algn="l">
              <a:defRPr/>
            </a:pPr>
            <a:fld id="{15C831FA-976A-4AC8-8B1A-23CA6BE10437}" type="slidenum">
              <a:rPr lang="en-US" smtClean="0"/>
              <a:pPr algn="l">
                <a:defRPr/>
              </a:pPr>
              <a:t>3</a:t>
            </a:fld>
            <a:endParaRPr lang="en-US" smtClean="0"/>
          </a:p>
        </p:txBody>
      </p:sp>
      <p:pic>
        <p:nvPicPr>
          <p:cNvPr id="34822" name="Picture 8" descr="http://1.bp.blogspot.com/-Bkj13IC6sPk/TqNkBjFImCI/AAAAAAAAADY/vrrre86_i6U/s1600/iStock_000010146849Small.jpg"/>
          <p:cNvPicPr>
            <a:picLocks noChangeAspect="1" noChangeArrowheads="1"/>
          </p:cNvPicPr>
          <p:nvPr/>
        </p:nvPicPr>
        <p:blipFill>
          <a:blip r:embed="rId3" cstate="print"/>
          <a:srcRect/>
          <a:stretch>
            <a:fillRect/>
          </a:stretch>
        </p:blipFill>
        <p:spPr bwMode="auto">
          <a:xfrm>
            <a:off x="2743200" y="0"/>
            <a:ext cx="4572000" cy="3043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8800" y="304800"/>
            <a:ext cx="7162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25"/>
          <p:cNvSpPr>
            <a:spLocks noGrp="1" noChangeArrowheads="1"/>
          </p:cNvSpPr>
          <p:nvPr>
            <p:ph type="title"/>
          </p:nvPr>
        </p:nvSpPr>
        <p:spPr>
          <a:xfrm>
            <a:off x="1524000" y="0"/>
            <a:ext cx="7924800" cy="1219200"/>
          </a:xfrm>
          <a:noFill/>
        </p:spPr>
        <p:txBody>
          <a:bodyPr/>
          <a:lstStyle/>
          <a:p>
            <a:pPr eaLnBrk="1" hangingPunct="1"/>
            <a:r>
              <a:rPr lang="en-US" smtClean="0">
                <a:solidFill>
                  <a:srgbClr val="C00000"/>
                </a:solidFill>
              </a:rPr>
              <a:t>Planning With “End In Mind”</a:t>
            </a:r>
          </a:p>
        </p:txBody>
      </p:sp>
      <p:sp>
        <p:nvSpPr>
          <p:cNvPr id="8218" name="Rectangle 26"/>
          <p:cNvSpPr>
            <a:spLocks noGrp="1" noChangeArrowheads="1"/>
          </p:cNvSpPr>
          <p:nvPr>
            <p:ph type="body" idx="1"/>
          </p:nvPr>
        </p:nvSpPr>
        <p:spPr>
          <a:xfrm>
            <a:off x="1219200" y="1219200"/>
            <a:ext cx="7924800" cy="4800600"/>
          </a:xfrm>
        </p:spPr>
        <p:txBody>
          <a:bodyPr/>
          <a:lstStyle/>
          <a:p>
            <a:pPr marL="463550" indent="-463550" eaLnBrk="1" hangingPunct="1">
              <a:spcBef>
                <a:spcPct val="0"/>
              </a:spcBef>
              <a:spcAft>
                <a:spcPts val="1200"/>
              </a:spcAft>
              <a:defRPr/>
            </a:pPr>
            <a:r>
              <a:rPr lang="en-US" dirty="0" smtClean="0">
                <a:latin typeface="Helvetica" pitchFamily="64" charset="0"/>
                <a:ea typeface="ＭＳ Ｐゴシック" pitchFamily="34" charset="-128"/>
              </a:rPr>
              <a:t>What do I want </a:t>
            </a:r>
            <a:r>
              <a:rPr lang="en-US" dirty="0" smtClean="0">
                <a:latin typeface="Helvetica" pitchFamily="64" charset="0"/>
                <a:ea typeface="ＭＳ Ｐゴシック" pitchFamily="34" charset="-128"/>
              </a:rPr>
              <a:t>students </a:t>
            </a:r>
            <a:r>
              <a:rPr lang="en-US" dirty="0" smtClean="0">
                <a:latin typeface="Helvetica" pitchFamily="64" charset="0"/>
                <a:ea typeface="ＭＳ Ｐゴシック" pitchFamily="34" charset="-128"/>
              </a:rPr>
              <a:t>to know and be able to do?</a:t>
            </a:r>
          </a:p>
          <a:p>
            <a:pPr marL="463550" indent="-463550" eaLnBrk="1" hangingPunct="1">
              <a:spcBef>
                <a:spcPct val="0"/>
              </a:spcBef>
              <a:spcAft>
                <a:spcPts val="1200"/>
              </a:spcAft>
              <a:defRPr/>
            </a:pPr>
            <a:r>
              <a:rPr lang="en-US" dirty="0" smtClean="0">
                <a:latin typeface="Helvetica" pitchFamily="64" charset="0"/>
                <a:ea typeface="ＭＳ Ｐゴシック" pitchFamily="34" charset="-128"/>
              </a:rPr>
              <a:t>What do they need to know in order to be successful?</a:t>
            </a:r>
          </a:p>
          <a:p>
            <a:pPr marL="463550" indent="-463550" eaLnBrk="1" hangingPunct="1">
              <a:spcBef>
                <a:spcPct val="0"/>
              </a:spcBef>
              <a:spcAft>
                <a:spcPts val="1200"/>
              </a:spcAft>
              <a:defRPr/>
            </a:pPr>
            <a:r>
              <a:rPr lang="en-US" dirty="0" smtClean="0">
                <a:latin typeface="Helvetica" pitchFamily="64" charset="0"/>
                <a:ea typeface="ＭＳ Ｐゴシック" pitchFamily="34" charset="-128"/>
              </a:rPr>
              <a:t>How </a:t>
            </a:r>
            <a:r>
              <a:rPr lang="en-US" dirty="0" err="1" smtClean="0">
                <a:latin typeface="Helvetica" pitchFamily="64" charset="0"/>
                <a:ea typeface="ＭＳ Ｐゴシック" pitchFamily="34" charset="-128"/>
              </a:rPr>
              <a:t>canI</a:t>
            </a:r>
            <a:r>
              <a:rPr lang="en-US" dirty="0" smtClean="0">
                <a:latin typeface="Helvetica" pitchFamily="64" charset="0"/>
                <a:ea typeface="ＭＳ Ｐゴシック" pitchFamily="34" charset="-128"/>
              </a:rPr>
              <a:t> </a:t>
            </a:r>
            <a:r>
              <a:rPr lang="en-US" dirty="0" smtClean="0">
                <a:latin typeface="Helvetica" pitchFamily="64" charset="0"/>
                <a:ea typeface="ＭＳ Ｐゴシック" pitchFamily="34" charset="-128"/>
              </a:rPr>
              <a:t>know if </a:t>
            </a:r>
            <a:r>
              <a:rPr lang="en-US" dirty="0" smtClean="0">
                <a:latin typeface="Helvetica" pitchFamily="64" charset="0"/>
                <a:ea typeface="ＭＳ Ｐゴシック" pitchFamily="34" charset="-128"/>
              </a:rPr>
              <a:t>students </a:t>
            </a:r>
            <a:r>
              <a:rPr lang="en-US" dirty="0" smtClean="0">
                <a:latin typeface="Helvetica" pitchFamily="64" charset="0"/>
                <a:ea typeface="ＭＳ Ｐゴシック" pitchFamily="34" charset="-128"/>
              </a:rPr>
              <a:t>have achieved the desired result and what do I do if they didn’t?</a:t>
            </a:r>
          </a:p>
          <a:p>
            <a:pPr marL="463550" indent="-463550" eaLnBrk="1" hangingPunct="1">
              <a:spcBef>
                <a:spcPct val="0"/>
              </a:spcBef>
              <a:spcAft>
                <a:spcPts val="1200"/>
              </a:spcAft>
              <a:defRPr/>
            </a:pPr>
            <a:endParaRPr lang="en-US" sz="900" dirty="0" smtClean="0">
              <a:latin typeface="Helvetica" pitchFamily="64" charset="0"/>
              <a:ea typeface="ＭＳ Ｐゴシック" pitchFamily="34" charset="-128"/>
            </a:endParaRPr>
          </a:p>
          <a:p>
            <a:pPr marL="463550" indent="-463550" eaLnBrk="1" hangingPunct="1">
              <a:spcBef>
                <a:spcPct val="0"/>
              </a:spcBef>
              <a:spcAft>
                <a:spcPts val="1200"/>
              </a:spcAft>
              <a:defRPr/>
            </a:pPr>
            <a:endParaRPr lang="en-US" sz="800" dirty="0" smtClean="0">
              <a:latin typeface="Helvetica" pitchFamily="64" charset="0"/>
              <a:ea typeface="ＭＳ Ｐゴシック" pitchFamily="34" charset="-128"/>
            </a:endParaRPr>
          </a:p>
          <a:p>
            <a:pPr eaLnBrk="1" hangingPunct="1">
              <a:defRPr/>
            </a:pPr>
            <a:endParaRPr lang="en-US" dirty="0" smtClean="0"/>
          </a:p>
          <a:p>
            <a:pPr eaLnBrk="1" hangingPunct="1">
              <a:defRPr/>
            </a:pPr>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3"/>
          <p:cNvSpPr>
            <a:spLocks noGrp="1"/>
          </p:cNvSpPr>
          <p:nvPr>
            <p:ph idx="1"/>
          </p:nvPr>
        </p:nvSpPr>
        <p:spPr>
          <a:xfrm>
            <a:off x="914400" y="1143000"/>
            <a:ext cx="8229600" cy="5287963"/>
          </a:xfrm>
        </p:spPr>
        <p:txBody>
          <a:bodyPr/>
          <a:lstStyle/>
          <a:p>
            <a:pPr>
              <a:buFontTx/>
              <a:buNone/>
            </a:pPr>
            <a:r>
              <a:rPr lang="en-US" sz="5400" b="1" i="1" smtClean="0">
                <a:solidFill>
                  <a:srgbClr val="0070C0"/>
                </a:solidFill>
                <a:latin typeface="Bell MT" pitchFamily="18" charset="0"/>
              </a:rPr>
              <a:t>“We cannot always build the future for our youth, but we can build our youth for the future.”</a:t>
            </a:r>
          </a:p>
          <a:p>
            <a:pPr>
              <a:buFontTx/>
              <a:buNone/>
            </a:pPr>
            <a:endParaRPr lang="en-US" sz="5400" smtClean="0"/>
          </a:p>
        </p:txBody>
      </p:sp>
      <p:sp>
        <p:nvSpPr>
          <p:cNvPr id="25603" name="Text Box 3"/>
          <p:cNvSpPr txBox="1">
            <a:spLocks noChangeArrowheads="1"/>
          </p:cNvSpPr>
          <p:nvPr/>
        </p:nvSpPr>
        <p:spPr bwMode="auto">
          <a:xfrm>
            <a:off x="4724400" y="4572000"/>
            <a:ext cx="4419600" cy="396875"/>
          </a:xfrm>
          <a:prstGeom prst="rect">
            <a:avLst/>
          </a:prstGeom>
          <a:noFill/>
          <a:ln w="9525">
            <a:noFill/>
            <a:miter lim="800000"/>
            <a:headEnd/>
            <a:tailEnd/>
          </a:ln>
        </p:spPr>
        <p:txBody>
          <a:bodyPr>
            <a:spAutoFit/>
          </a:bodyPr>
          <a:lstStyle/>
          <a:p>
            <a:pPr>
              <a:spcBef>
                <a:spcPct val="50000"/>
              </a:spcBef>
            </a:pPr>
            <a:r>
              <a:rPr lang="en-US" sz="2000" b="1" i="1">
                <a:ea typeface="ヒラギノ角ゴ Pro W3"/>
                <a:cs typeface="ヒラギノ角ゴ Pro W3"/>
              </a:rPr>
              <a:t>President Franklin D. Roosevelt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Box 4"/>
          <p:cNvSpPr txBox="1">
            <a:spLocks noChangeArrowheads="1"/>
          </p:cNvSpPr>
          <p:nvPr/>
        </p:nvSpPr>
        <p:spPr bwMode="auto">
          <a:xfrm>
            <a:off x="1676400" y="1981200"/>
            <a:ext cx="6172200" cy="784225"/>
          </a:xfrm>
          <a:prstGeom prst="rect">
            <a:avLst/>
          </a:prstGeom>
          <a:noFill/>
          <a:ln w="9525">
            <a:noFill/>
            <a:miter lim="800000"/>
            <a:headEnd/>
            <a:tailEnd/>
          </a:ln>
        </p:spPr>
        <p:txBody>
          <a:bodyPr>
            <a:spAutoFit/>
          </a:bodyPr>
          <a:lstStyle/>
          <a:p>
            <a:pPr algn="ctr"/>
            <a:r>
              <a:rPr lang="en-US" sz="4500" b="1"/>
              <a:t>Questions/Comments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447800"/>
            <a:ext cx="8915400" cy="518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78" name="Title 1"/>
          <p:cNvSpPr>
            <a:spLocks noGrp="1"/>
          </p:cNvSpPr>
          <p:nvPr>
            <p:ph type="title"/>
          </p:nvPr>
        </p:nvSpPr>
        <p:spPr>
          <a:xfrm>
            <a:off x="1447800" y="152400"/>
            <a:ext cx="7239000" cy="1143000"/>
          </a:xfrm>
        </p:spPr>
        <p:txBody>
          <a:bodyPr/>
          <a:lstStyle/>
          <a:p>
            <a:pPr>
              <a:defRPr/>
            </a:pPr>
            <a:r>
              <a:rPr lang="en-US" sz="4200" dirty="0" smtClean="0"/>
              <a:t>…as defined by Mr. Webster</a:t>
            </a:r>
          </a:p>
        </p:txBody>
      </p:sp>
      <p:sp>
        <p:nvSpPr>
          <p:cNvPr id="3" name="Content Placeholder 2"/>
          <p:cNvSpPr>
            <a:spLocks noGrp="1"/>
          </p:cNvSpPr>
          <p:nvPr>
            <p:ph sz="quarter" idx="1"/>
          </p:nvPr>
        </p:nvSpPr>
        <p:spPr>
          <a:xfrm>
            <a:off x="304800" y="1447800"/>
            <a:ext cx="8839200" cy="6400800"/>
          </a:xfrm>
        </p:spPr>
        <p:txBody>
          <a:bodyPr/>
          <a:lstStyle/>
          <a:p>
            <a:pPr marL="514350" indent="-514350">
              <a:buClr>
                <a:srgbClr val="C00000"/>
              </a:buClr>
              <a:buFont typeface="Franklin Gothic Book" pitchFamily="34" charset="0"/>
              <a:buAutoNum type="arabicPeriod"/>
            </a:pPr>
            <a:r>
              <a:rPr lang="en-US" sz="2700" dirty="0" smtClean="0">
                <a:latin typeface="Arial" pitchFamily="34" charset="0"/>
                <a:cs typeface="Arial" pitchFamily="34" charset="0"/>
              </a:rPr>
              <a:t>Harsh inflexibility in opinion, temper, or judgment: severity</a:t>
            </a:r>
          </a:p>
          <a:p>
            <a:pPr marL="514350" indent="-514350">
              <a:buClr>
                <a:srgbClr val="C00000"/>
              </a:buClr>
              <a:buFont typeface="Franklin Gothic Book" pitchFamily="34" charset="0"/>
              <a:buAutoNum type="arabicPeriod"/>
            </a:pPr>
            <a:r>
              <a:rPr lang="en-US" sz="2700" dirty="0" smtClean="0">
                <a:latin typeface="Arial" pitchFamily="34" charset="0"/>
                <a:cs typeface="Arial" pitchFamily="34" charset="0"/>
              </a:rPr>
              <a:t>The quality of being unyielding or inflexible: strictness</a:t>
            </a:r>
          </a:p>
          <a:p>
            <a:pPr marL="514350" indent="-514350">
              <a:buClr>
                <a:srgbClr val="C00000"/>
              </a:buClr>
              <a:buFont typeface="Franklin Gothic Book" pitchFamily="34" charset="0"/>
              <a:buAutoNum type="arabicPeriod"/>
            </a:pPr>
            <a:r>
              <a:rPr lang="en-US" sz="2700" dirty="0" smtClean="0">
                <a:latin typeface="Arial" pitchFamily="34" charset="0"/>
                <a:cs typeface="Arial" pitchFamily="34" charset="0"/>
              </a:rPr>
              <a:t>Severity of life: austerity: an act or instance of strictness, severity, or cruelty</a:t>
            </a:r>
          </a:p>
          <a:p>
            <a:pPr marL="514350" indent="-514350">
              <a:buClr>
                <a:srgbClr val="C00000"/>
              </a:buClr>
              <a:buFont typeface="Franklin Gothic Book" pitchFamily="34" charset="0"/>
              <a:buAutoNum type="arabicPeriod"/>
            </a:pPr>
            <a:r>
              <a:rPr lang="en-US" sz="2700" dirty="0" smtClean="0">
                <a:latin typeface="Arial" pitchFamily="34" charset="0"/>
                <a:cs typeface="Arial" pitchFamily="34" charset="0"/>
              </a:rPr>
              <a:t>A tremor caused by a chill</a:t>
            </a:r>
          </a:p>
          <a:p>
            <a:pPr marL="514350" indent="-514350">
              <a:buClr>
                <a:srgbClr val="C00000"/>
              </a:buClr>
              <a:buFont typeface="Franklin Gothic Book" pitchFamily="34" charset="0"/>
              <a:buAutoNum type="arabicPeriod"/>
            </a:pPr>
            <a:r>
              <a:rPr lang="en-US" sz="2700" dirty="0" smtClean="0">
                <a:latin typeface="Arial" pitchFamily="34" charset="0"/>
                <a:cs typeface="Arial" pitchFamily="34" charset="0"/>
              </a:rPr>
              <a:t>A condition that makes life difficult, challenging, or uncomfortable</a:t>
            </a:r>
          </a:p>
          <a:p>
            <a:pPr marL="514350" indent="-514350">
              <a:buClr>
                <a:srgbClr val="C00000"/>
              </a:buClr>
              <a:buFont typeface="Franklin Gothic Book" pitchFamily="34" charset="0"/>
              <a:buAutoNum type="arabicPeriod"/>
            </a:pPr>
            <a:r>
              <a:rPr lang="en-US" sz="2700" dirty="0" smtClean="0">
                <a:latin typeface="Arial" pitchFamily="34" charset="0"/>
                <a:cs typeface="Arial" pitchFamily="34" charset="0"/>
              </a:rPr>
              <a:t>Strict precision; exactness</a:t>
            </a:r>
          </a:p>
          <a:p>
            <a:pPr marL="514350" indent="-514350">
              <a:buClr>
                <a:srgbClr val="C00000"/>
              </a:buClr>
              <a:buFont typeface="Franklin Gothic Book" pitchFamily="34" charset="0"/>
              <a:buAutoNum type="arabicPeriod"/>
            </a:pPr>
            <a:r>
              <a:rPr lang="en-US" sz="2700" dirty="0" smtClean="0">
                <a:latin typeface="Arial" pitchFamily="34" charset="0"/>
                <a:cs typeface="Arial" pitchFamily="34" charset="0"/>
              </a:rPr>
              <a:t>Rigidity, stiffness; rigidness or torpor of organs or tissue that prevents response to </a:t>
            </a:r>
            <a:r>
              <a:rPr lang="en-US" sz="2700" dirty="0" smtClean="0">
                <a:latin typeface="Arial" pitchFamily="34" charset="0"/>
                <a:cs typeface="Arial" pitchFamily="34" charset="0"/>
              </a:rPr>
              <a:t>stimuli</a:t>
            </a:r>
            <a:endParaRPr lang="en-US" sz="27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normAutofit/>
          </a:bodyPr>
          <a:lstStyle/>
          <a:p>
            <a:pPr>
              <a:defRPr/>
            </a:pPr>
            <a:fld id="{8817D123-E482-4FD1-B3B5-76587DC4CF4B}" type="slidenum">
              <a:rPr lang="en-US" smtClean="0"/>
              <a:pPr>
                <a:defRPr/>
              </a:pPr>
              <a:t>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4" end="4"/>
                                            </p:txEl>
                                          </p:spTgt>
                                        </p:tgtEl>
                                        <p:attrNameLst>
                                          <p:attrName>style.color</p:attrName>
                                        </p:attrNameLst>
                                      </p:cBhvr>
                                      <p:to>
                                        <a:srgbClr val="F82C2C"/>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228600"/>
            <a:ext cx="9144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890" name="Picture 4" descr="SECreportScrShot"/>
          <p:cNvPicPr>
            <a:picLocks noChangeAspect="1" noChangeArrowheads="1"/>
          </p:cNvPicPr>
          <p:nvPr/>
        </p:nvPicPr>
        <p:blipFill>
          <a:blip r:embed="rId3" cstate="print"/>
          <a:srcRect t="68889"/>
          <a:stretch>
            <a:fillRect/>
          </a:stretch>
        </p:blipFill>
        <p:spPr bwMode="auto">
          <a:xfrm>
            <a:off x="0" y="1066800"/>
            <a:ext cx="9144000" cy="76200"/>
          </a:xfrm>
          <a:prstGeom prst="rect">
            <a:avLst/>
          </a:prstGeom>
          <a:noFill/>
          <a:ln w="9525">
            <a:noFill/>
            <a:miter lim="800000"/>
            <a:headEnd/>
            <a:tailEnd/>
          </a:ln>
        </p:spPr>
      </p:pic>
      <p:sp>
        <p:nvSpPr>
          <p:cNvPr id="37891" name="Text Box 5"/>
          <p:cNvSpPr txBox="1">
            <a:spLocks noChangeArrowheads="1"/>
          </p:cNvSpPr>
          <p:nvPr/>
        </p:nvSpPr>
        <p:spPr bwMode="auto">
          <a:xfrm>
            <a:off x="0" y="300038"/>
            <a:ext cx="9317038" cy="523875"/>
          </a:xfrm>
          <a:prstGeom prst="rect">
            <a:avLst/>
          </a:prstGeom>
          <a:noFill/>
          <a:ln w="9525">
            <a:noFill/>
            <a:miter lim="800000"/>
            <a:headEnd/>
            <a:tailEnd/>
          </a:ln>
        </p:spPr>
        <p:txBody>
          <a:bodyPr>
            <a:spAutoFit/>
          </a:bodyPr>
          <a:lstStyle/>
          <a:p>
            <a:r>
              <a:rPr lang="en-US" sz="2800" b="1" dirty="0">
                <a:latin typeface="Corbel" pitchFamily="34" charset="0"/>
              </a:rPr>
              <a:t>Expectations for Student Performance (Cognitive Demand)</a:t>
            </a:r>
          </a:p>
        </p:txBody>
      </p:sp>
      <p:sp>
        <p:nvSpPr>
          <p:cNvPr id="37892" name="Rectangle 18"/>
          <p:cNvSpPr>
            <a:spLocks noChangeArrowheads="1"/>
          </p:cNvSpPr>
          <p:nvPr/>
        </p:nvSpPr>
        <p:spPr bwMode="auto">
          <a:xfrm>
            <a:off x="1841500" y="1295400"/>
            <a:ext cx="163195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7893" name="Text Box 19"/>
          <p:cNvSpPr txBox="1">
            <a:spLocks noChangeArrowheads="1"/>
          </p:cNvSpPr>
          <p:nvPr/>
        </p:nvSpPr>
        <p:spPr bwMode="auto">
          <a:xfrm>
            <a:off x="1905000" y="1343025"/>
            <a:ext cx="1489075" cy="584200"/>
          </a:xfrm>
          <a:prstGeom prst="rect">
            <a:avLst/>
          </a:prstGeom>
          <a:noFill/>
          <a:ln w="9525">
            <a:noFill/>
            <a:miter lim="800000"/>
            <a:headEnd/>
            <a:tailEnd/>
          </a:ln>
        </p:spPr>
        <p:txBody>
          <a:bodyPr wrap="none">
            <a:spAutoFit/>
          </a:bodyPr>
          <a:lstStyle/>
          <a:p>
            <a:r>
              <a:rPr lang="en-US" sz="3200">
                <a:latin typeface="Corbel" pitchFamily="34" charset="0"/>
              </a:rPr>
              <a:t>Acquire</a:t>
            </a:r>
          </a:p>
        </p:txBody>
      </p:sp>
      <p:sp>
        <p:nvSpPr>
          <p:cNvPr id="37894" name="Rectangle 20"/>
          <p:cNvSpPr>
            <a:spLocks noChangeArrowheads="1"/>
          </p:cNvSpPr>
          <p:nvPr/>
        </p:nvSpPr>
        <p:spPr bwMode="auto">
          <a:xfrm>
            <a:off x="3898900" y="1295400"/>
            <a:ext cx="1417638"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7895" name="Text Box 21"/>
          <p:cNvSpPr txBox="1">
            <a:spLocks noChangeArrowheads="1"/>
          </p:cNvSpPr>
          <p:nvPr/>
        </p:nvSpPr>
        <p:spPr bwMode="auto">
          <a:xfrm>
            <a:off x="4191000" y="1343025"/>
            <a:ext cx="830263" cy="584200"/>
          </a:xfrm>
          <a:prstGeom prst="rect">
            <a:avLst/>
          </a:prstGeom>
          <a:noFill/>
          <a:ln w="9525">
            <a:noFill/>
            <a:miter lim="800000"/>
            <a:headEnd/>
            <a:tailEnd/>
          </a:ln>
        </p:spPr>
        <p:txBody>
          <a:bodyPr wrap="none">
            <a:spAutoFit/>
          </a:bodyPr>
          <a:lstStyle/>
          <a:p>
            <a:r>
              <a:rPr lang="en-US" sz="3200">
                <a:latin typeface="Corbel" pitchFamily="34" charset="0"/>
              </a:rPr>
              <a:t>Use</a:t>
            </a:r>
          </a:p>
        </p:txBody>
      </p:sp>
      <p:sp>
        <p:nvSpPr>
          <p:cNvPr id="37896" name="Rectangle 22"/>
          <p:cNvSpPr>
            <a:spLocks noChangeArrowheads="1"/>
          </p:cNvSpPr>
          <p:nvPr/>
        </p:nvSpPr>
        <p:spPr bwMode="auto">
          <a:xfrm>
            <a:off x="5741988" y="1295400"/>
            <a:ext cx="170180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7897" name="Text Box 23"/>
          <p:cNvSpPr txBox="1">
            <a:spLocks noChangeArrowheads="1"/>
          </p:cNvSpPr>
          <p:nvPr/>
        </p:nvSpPr>
        <p:spPr bwMode="auto">
          <a:xfrm>
            <a:off x="5930900" y="1343025"/>
            <a:ext cx="1381125" cy="584200"/>
          </a:xfrm>
          <a:prstGeom prst="rect">
            <a:avLst/>
          </a:prstGeom>
          <a:noFill/>
          <a:ln w="9525">
            <a:noFill/>
            <a:miter lim="800000"/>
            <a:headEnd/>
            <a:tailEnd/>
          </a:ln>
        </p:spPr>
        <p:txBody>
          <a:bodyPr wrap="none">
            <a:spAutoFit/>
          </a:bodyPr>
          <a:lstStyle/>
          <a:p>
            <a:r>
              <a:rPr lang="en-US" sz="3200">
                <a:latin typeface="Corbel" pitchFamily="34" charset="0"/>
              </a:rPr>
              <a:t>Extend</a:t>
            </a:r>
          </a:p>
        </p:txBody>
      </p:sp>
      <p:sp>
        <p:nvSpPr>
          <p:cNvPr id="52" name="Slide Number Placeholder 51"/>
          <p:cNvSpPr>
            <a:spLocks noGrp="1"/>
          </p:cNvSpPr>
          <p:nvPr>
            <p:ph type="sldNum" sz="quarter" idx="12"/>
          </p:nvPr>
        </p:nvSpPr>
        <p:spPr/>
        <p:txBody>
          <a:bodyPr/>
          <a:lstStyle/>
          <a:p>
            <a:pPr>
              <a:defRPr/>
            </a:pPr>
            <a:fld id="{0D87BF83-1193-4E3C-A8D3-C8230846A77B}" type="slidenum">
              <a:rPr lang="en-US"/>
              <a:pPr>
                <a:defRPr/>
              </a:pPr>
              <a:t>5</a:t>
            </a:fld>
            <a:endParaRPr lang="en-US"/>
          </a:p>
        </p:txBody>
      </p:sp>
      <p:sp>
        <p:nvSpPr>
          <p:cNvPr id="37900" name="TextBox 52"/>
          <p:cNvSpPr txBox="1">
            <a:spLocks noChangeArrowheads="1"/>
          </p:cNvSpPr>
          <p:nvPr/>
        </p:nvSpPr>
        <p:spPr bwMode="auto">
          <a:xfrm>
            <a:off x="2209800" y="2133600"/>
            <a:ext cx="6858000" cy="708025"/>
          </a:xfrm>
          <a:prstGeom prst="rect">
            <a:avLst/>
          </a:prstGeom>
          <a:noFill/>
          <a:ln w="9525">
            <a:noFill/>
            <a:miter lim="800000"/>
            <a:headEnd/>
            <a:tailEnd/>
          </a:ln>
        </p:spPr>
        <p:txBody>
          <a:bodyPr>
            <a:spAutoFit/>
          </a:bodyPr>
          <a:lstStyle/>
          <a:p>
            <a:r>
              <a:rPr lang="en-US" sz="4000" b="1">
                <a:solidFill>
                  <a:srgbClr val="C00000"/>
                </a:solidFill>
              </a:rPr>
              <a:t>Student Knowledge</a:t>
            </a:r>
          </a:p>
        </p:txBody>
      </p:sp>
    </p:spTree>
  </p:cSld>
  <p:clrMapOvr>
    <a:masterClrMapping/>
  </p:clrMapOvr>
  <p:transition spd="med" advClick="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228600"/>
            <a:ext cx="9144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4" name="Picture 4" descr="SECreportScrShot"/>
          <p:cNvPicPr>
            <a:picLocks noChangeAspect="1" noChangeArrowheads="1"/>
          </p:cNvPicPr>
          <p:nvPr/>
        </p:nvPicPr>
        <p:blipFill>
          <a:blip r:embed="rId3" cstate="print"/>
          <a:srcRect t="68889"/>
          <a:stretch>
            <a:fillRect/>
          </a:stretch>
        </p:blipFill>
        <p:spPr bwMode="auto">
          <a:xfrm>
            <a:off x="0" y="1066800"/>
            <a:ext cx="9144000" cy="76200"/>
          </a:xfrm>
          <a:prstGeom prst="rect">
            <a:avLst/>
          </a:prstGeom>
          <a:noFill/>
          <a:ln w="9525">
            <a:noFill/>
            <a:miter lim="800000"/>
            <a:headEnd/>
            <a:tailEnd/>
          </a:ln>
        </p:spPr>
      </p:pic>
      <p:sp>
        <p:nvSpPr>
          <p:cNvPr id="38915" name="Text Box 5"/>
          <p:cNvSpPr txBox="1">
            <a:spLocks noChangeArrowheads="1"/>
          </p:cNvSpPr>
          <p:nvPr/>
        </p:nvSpPr>
        <p:spPr bwMode="auto">
          <a:xfrm>
            <a:off x="0" y="300038"/>
            <a:ext cx="9317038" cy="523875"/>
          </a:xfrm>
          <a:prstGeom prst="rect">
            <a:avLst/>
          </a:prstGeom>
          <a:noFill/>
          <a:ln w="9525">
            <a:noFill/>
            <a:miter lim="800000"/>
            <a:headEnd/>
            <a:tailEnd/>
          </a:ln>
        </p:spPr>
        <p:txBody>
          <a:bodyPr>
            <a:spAutoFit/>
          </a:bodyPr>
          <a:lstStyle/>
          <a:p>
            <a:r>
              <a:rPr lang="en-US" sz="2800" b="1" dirty="0">
                <a:latin typeface="Corbel" pitchFamily="34" charset="0"/>
              </a:rPr>
              <a:t>Expectations for Student Performance (Cognitive Demand)</a:t>
            </a:r>
          </a:p>
        </p:txBody>
      </p:sp>
      <p:sp>
        <p:nvSpPr>
          <p:cNvPr id="38916" name="Rectangle 14"/>
          <p:cNvSpPr>
            <a:spLocks noChangeArrowheads="1"/>
          </p:cNvSpPr>
          <p:nvPr/>
        </p:nvSpPr>
        <p:spPr bwMode="auto">
          <a:xfrm>
            <a:off x="2835275"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Skill/Concept</a:t>
            </a:r>
          </a:p>
        </p:txBody>
      </p:sp>
      <p:sp>
        <p:nvSpPr>
          <p:cNvPr id="38917" name="Rectangle 15"/>
          <p:cNvSpPr>
            <a:spLocks noChangeArrowheads="1"/>
          </p:cNvSpPr>
          <p:nvPr/>
        </p:nvSpPr>
        <p:spPr bwMode="auto">
          <a:xfrm>
            <a:off x="990600" y="2454275"/>
            <a:ext cx="1560513"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Recall</a:t>
            </a:r>
          </a:p>
        </p:txBody>
      </p:sp>
      <p:sp>
        <p:nvSpPr>
          <p:cNvPr id="38918" name="Rectangle 16"/>
          <p:cNvSpPr>
            <a:spLocks noChangeArrowheads="1"/>
          </p:cNvSpPr>
          <p:nvPr/>
        </p:nvSpPr>
        <p:spPr bwMode="auto">
          <a:xfrm>
            <a:off x="4749800"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Strategic</a:t>
            </a:r>
          </a:p>
          <a:p>
            <a:pPr algn="ctr"/>
            <a:r>
              <a:rPr lang="en-US" sz="2000">
                <a:solidFill>
                  <a:srgbClr val="000000"/>
                </a:solidFill>
                <a:latin typeface="Corbel" pitchFamily="34" charset="0"/>
              </a:rPr>
              <a:t>Thinking</a:t>
            </a:r>
          </a:p>
        </p:txBody>
      </p:sp>
      <p:sp>
        <p:nvSpPr>
          <p:cNvPr id="38919" name="Rectangle 17"/>
          <p:cNvSpPr>
            <a:spLocks noChangeArrowheads="1"/>
          </p:cNvSpPr>
          <p:nvPr/>
        </p:nvSpPr>
        <p:spPr bwMode="auto">
          <a:xfrm>
            <a:off x="6592888" y="2454275"/>
            <a:ext cx="1560512"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Extended</a:t>
            </a:r>
          </a:p>
          <a:p>
            <a:pPr algn="ctr"/>
            <a:r>
              <a:rPr lang="en-US" sz="2000">
                <a:solidFill>
                  <a:srgbClr val="000000"/>
                </a:solidFill>
                <a:latin typeface="Corbel" pitchFamily="34" charset="0"/>
              </a:rPr>
              <a:t>Thinking</a:t>
            </a:r>
          </a:p>
        </p:txBody>
      </p:sp>
      <p:sp>
        <p:nvSpPr>
          <p:cNvPr id="38920" name="Rectangle 18"/>
          <p:cNvSpPr>
            <a:spLocks noChangeArrowheads="1"/>
          </p:cNvSpPr>
          <p:nvPr/>
        </p:nvSpPr>
        <p:spPr bwMode="auto">
          <a:xfrm>
            <a:off x="1841500" y="1295400"/>
            <a:ext cx="163195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8921" name="Text Box 19"/>
          <p:cNvSpPr txBox="1">
            <a:spLocks noChangeArrowheads="1"/>
          </p:cNvSpPr>
          <p:nvPr/>
        </p:nvSpPr>
        <p:spPr bwMode="auto">
          <a:xfrm>
            <a:off x="1905000" y="1343025"/>
            <a:ext cx="1489075" cy="584200"/>
          </a:xfrm>
          <a:prstGeom prst="rect">
            <a:avLst/>
          </a:prstGeom>
          <a:noFill/>
          <a:ln w="9525">
            <a:noFill/>
            <a:miter lim="800000"/>
            <a:headEnd/>
            <a:tailEnd/>
          </a:ln>
        </p:spPr>
        <p:txBody>
          <a:bodyPr wrap="none">
            <a:spAutoFit/>
          </a:bodyPr>
          <a:lstStyle/>
          <a:p>
            <a:r>
              <a:rPr lang="en-US" sz="3200">
                <a:latin typeface="Corbel" pitchFamily="34" charset="0"/>
              </a:rPr>
              <a:t>Acquire</a:t>
            </a:r>
          </a:p>
        </p:txBody>
      </p:sp>
      <p:sp>
        <p:nvSpPr>
          <p:cNvPr id="38922" name="Rectangle 20"/>
          <p:cNvSpPr>
            <a:spLocks noChangeArrowheads="1"/>
          </p:cNvSpPr>
          <p:nvPr/>
        </p:nvSpPr>
        <p:spPr bwMode="auto">
          <a:xfrm>
            <a:off x="3898900" y="1295400"/>
            <a:ext cx="1417638"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8923" name="Text Box 21"/>
          <p:cNvSpPr txBox="1">
            <a:spLocks noChangeArrowheads="1"/>
          </p:cNvSpPr>
          <p:nvPr/>
        </p:nvSpPr>
        <p:spPr bwMode="auto">
          <a:xfrm>
            <a:off x="4191000" y="1343025"/>
            <a:ext cx="830263" cy="584200"/>
          </a:xfrm>
          <a:prstGeom prst="rect">
            <a:avLst/>
          </a:prstGeom>
          <a:noFill/>
          <a:ln w="9525">
            <a:noFill/>
            <a:miter lim="800000"/>
            <a:headEnd/>
            <a:tailEnd/>
          </a:ln>
        </p:spPr>
        <p:txBody>
          <a:bodyPr wrap="none">
            <a:spAutoFit/>
          </a:bodyPr>
          <a:lstStyle/>
          <a:p>
            <a:r>
              <a:rPr lang="en-US" sz="3200">
                <a:latin typeface="Corbel" pitchFamily="34" charset="0"/>
              </a:rPr>
              <a:t>Use</a:t>
            </a:r>
          </a:p>
        </p:txBody>
      </p:sp>
      <p:sp>
        <p:nvSpPr>
          <p:cNvPr id="38924" name="Rectangle 22"/>
          <p:cNvSpPr>
            <a:spLocks noChangeArrowheads="1"/>
          </p:cNvSpPr>
          <p:nvPr/>
        </p:nvSpPr>
        <p:spPr bwMode="auto">
          <a:xfrm>
            <a:off x="5741988" y="1295400"/>
            <a:ext cx="170180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8925" name="Text Box 23"/>
          <p:cNvSpPr txBox="1">
            <a:spLocks noChangeArrowheads="1"/>
          </p:cNvSpPr>
          <p:nvPr/>
        </p:nvSpPr>
        <p:spPr bwMode="auto">
          <a:xfrm>
            <a:off x="5930900" y="1343025"/>
            <a:ext cx="1381125" cy="584200"/>
          </a:xfrm>
          <a:prstGeom prst="rect">
            <a:avLst/>
          </a:prstGeom>
          <a:noFill/>
          <a:ln w="9525">
            <a:noFill/>
            <a:miter lim="800000"/>
            <a:headEnd/>
            <a:tailEnd/>
          </a:ln>
        </p:spPr>
        <p:txBody>
          <a:bodyPr wrap="none">
            <a:spAutoFit/>
          </a:bodyPr>
          <a:lstStyle/>
          <a:p>
            <a:r>
              <a:rPr lang="en-US" sz="3200">
                <a:latin typeface="Corbel" pitchFamily="34" charset="0"/>
              </a:rPr>
              <a:t>Extend</a:t>
            </a:r>
          </a:p>
        </p:txBody>
      </p:sp>
      <p:sp>
        <p:nvSpPr>
          <p:cNvPr id="38926" name="Line 24"/>
          <p:cNvSpPr>
            <a:spLocks noChangeShapeType="1"/>
          </p:cNvSpPr>
          <p:nvPr/>
        </p:nvSpPr>
        <p:spPr bwMode="auto">
          <a:xfrm>
            <a:off x="2905125" y="2025650"/>
            <a:ext cx="284163" cy="336550"/>
          </a:xfrm>
          <a:prstGeom prst="line">
            <a:avLst/>
          </a:prstGeom>
          <a:noFill/>
          <a:ln w="57150">
            <a:solidFill>
              <a:schemeClr val="tx1"/>
            </a:solidFill>
            <a:round/>
            <a:headEnd/>
            <a:tailEnd/>
          </a:ln>
        </p:spPr>
        <p:txBody>
          <a:bodyPr/>
          <a:lstStyle/>
          <a:p>
            <a:endParaRPr lang="en-US"/>
          </a:p>
        </p:txBody>
      </p:sp>
      <p:sp>
        <p:nvSpPr>
          <p:cNvPr id="38927" name="Line 25"/>
          <p:cNvSpPr>
            <a:spLocks noChangeShapeType="1"/>
          </p:cNvSpPr>
          <p:nvPr/>
        </p:nvSpPr>
        <p:spPr bwMode="auto">
          <a:xfrm flipH="1">
            <a:off x="1982788" y="2025650"/>
            <a:ext cx="284162" cy="336550"/>
          </a:xfrm>
          <a:prstGeom prst="line">
            <a:avLst/>
          </a:prstGeom>
          <a:noFill/>
          <a:ln w="57150">
            <a:solidFill>
              <a:schemeClr val="tx1"/>
            </a:solidFill>
            <a:round/>
            <a:headEnd/>
            <a:tailEnd/>
          </a:ln>
        </p:spPr>
        <p:txBody>
          <a:bodyPr/>
          <a:lstStyle/>
          <a:p>
            <a:endParaRPr lang="en-US"/>
          </a:p>
        </p:txBody>
      </p:sp>
      <p:sp>
        <p:nvSpPr>
          <p:cNvPr id="38928" name="Line 26"/>
          <p:cNvSpPr>
            <a:spLocks noChangeShapeType="1"/>
          </p:cNvSpPr>
          <p:nvPr/>
        </p:nvSpPr>
        <p:spPr bwMode="auto">
          <a:xfrm>
            <a:off x="4819650" y="2025650"/>
            <a:ext cx="284163" cy="336550"/>
          </a:xfrm>
          <a:prstGeom prst="line">
            <a:avLst/>
          </a:prstGeom>
          <a:noFill/>
          <a:ln w="57150">
            <a:solidFill>
              <a:schemeClr val="tx1"/>
            </a:solidFill>
            <a:round/>
            <a:headEnd/>
            <a:tailEnd/>
          </a:ln>
        </p:spPr>
        <p:txBody>
          <a:bodyPr/>
          <a:lstStyle/>
          <a:p>
            <a:endParaRPr lang="en-US"/>
          </a:p>
        </p:txBody>
      </p:sp>
      <p:sp>
        <p:nvSpPr>
          <p:cNvPr id="38929" name="Line 27"/>
          <p:cNvSpPr>
            <a:spLocks noChangeShapeType="1"/>
          </p:cNvSpPr>
          <p:nvPr/>
        </p:nvSpPr>
        <p:spPr bwMode="auto">
          <a:xfrm flipH="1">
            <a:off x="4111625" y="2025650"/>
            <a:ext cx="282575" cy="336550"/>
          </a:xfrm>
          <a:prstGeom prst="line">
            <a:avLst/>
          </a:prstGeom>
          <a:noFill/>
          <a:ln w="57150">
            <a:solidFill>
              <a:schemeClr val="tx1"/>
            </a:solidFill>
            <a:round/>
            <a:headEnd/>
            <a:tailEnd/>
          </a:ln>
        </p:spPr>
        <p:txBody>
          <a:bodyPr/>
          <a:lstStyle/>
          <a:p>
            <a:endParaRPr lang="en-US"/>
          </a:p>
        </p:txBody>
      </p:sp>
      <p:sp>
        <p:nvSpPr>
          <p:cNvPr id="38930" name="Line 28"/>
          <p:cNvSpPr>
            <a:spLocks noChangeShapeType="1"/>
          </p:cNvSpPr>
          <p:nvPr/>
        </p:nvSpPr>
        <p:spPr bwMode="auto">
          <a:xfrm>
            <a:off x="6948488" y="2025650"/>
            <a:ext cx="282575" cy="336550"/>
          </a:xfrm>
          <a:prstGeom prst="line">
            <a:avLst/>
          </a:prstGeom>
          <a:noFill/>
          <a:ln w="57150">
            <a:solidFill>
              <a:schemeClr val="tx1"/>
            </a:solidFill>
            <a:round/>
            <a:headEnd/>
            <a:tailEnd/>
          </a:ln>
        </p:spPr>
        <p:txBody>
          <a:bodyPr/>
          <a:lstStyle/>
          <a:p>
            <a:endParaRPr lang="en-US"/>
          </a:p>
        </p:txBody>
      </p:sp>
      <p:sp>
        <p:nvSpPr>
          <p:cNvPr id="38931" name="Line 29"/>
          <p:cNvSpPr>
            <a:spLocks noChangeShapeType="1"/>
          </p:cNvSpPr>
          <p:nvPr/>
        </p:nvSpPr>
        <p:spPr bwMode="auto">
          <a:xfrm flipH="1">
            <a:off x="5954713" y="2025650"/>
            <a:ext cx="284162" cy="336550"/>
          </a:xfrm>
          <a:prstGeom prst="line">
            <a:avLst/>
          </a:prstGeom>
          <a:noFill/>
          <a:ln w="57150">
            <a:solidFill>
              <a:schemeClr val="tx1"/>
            </a:solidFill>
            <a:round/>
            <a:headEnd/>
            <a:tailEnd/>
          </a:ln>
        </p:spPr>
        <p:txBody>
          <a:bodyPr/>
          <a:lstStyle/>
          <a:p>
            <a:endParaRPr lang="en-US"/>
          </a:p>
        </p:txBody>
      </p:sp>
      <p:sp>
        <p:nvSpPr>
          <p:cNvPr id="52" name="Slide Number Placeholder 51"/>
          <p:cNvSpPr>
            <a:spLocks noGrp="1"/>
          </p:cNvSpPr>
          <p:nvPr>
            <p:ph type="sldNum" sz="quarter" idx="12"/>
          </p:nvPr>
        </p:nvSpPr>
        <p:spPr/>
        <p:txBody>
          <a:bodyPr/>
          <a:lstStyle/>
          <a:p>
            <a:pPr>
              <a:defRPr/>
            </a:pPr>
            <a:fld id="{F878E25A-9DE8-4CC5-BFF2-3A4A54B1B0A1}" type="slidenum">
              <a:rPr lang="en-US"/>
              <a:pPr>
                <a:defRPr/>
              </a:pPr>
              <a:t>6</a:t>
            </a:fld>
            <a:endParaRPr lang="en-US"/>
          </a:p>
        </p:txBody>
      </p:sp>
      <p:sp>
        <p:nvSpPr>
          <p:cNvPr id="38934" name="TextBox 52"/>
          <p:cNvSpPr txBox="1">
            <a:spLocks noChangeArrowheads="1"/>
          </p:cNvSpPr>
          <p:nvPr/>
        </p:nvSpPr>
        <p:spPr bwMode="auto">
          <a:xfrm>
            <a:off x="1219200" y="3657600"/>
            <a:ext cx="7467600" cy="708025"/>
          </a:xfrm>
          <a:prstGeom prst="rect">
            <a:avLst/>
          </a:prstGeom>
          <a:noFill/>
          <a:ln w="9525">
            <a:noFill/>
            <a:miter lim="800000"/>
            <a:headEnd/>
            <a:tailEnd/>
          </a:ln>
        </p:spPr>
        <p:txBody>
          <a:bodyPr>
            <a:spAutoFit/>
          </a:bodyPr>
          <a:lstStyle/>
          <a:p>
            <a:r>
              <a:rPr lang="en-US" sz="4000" b="1">
                <a:solidFill>
                  <a:srgbClr val="C00000"/>
                </a:solidFill>
              </a:rPr>
              <a:t>Webb’s Depth of Knowledge</a:t>
            </a:r>
          </a:p>
        </p:txBody>
      </p:sp>
    </p:spTree>
  </p:cSld>
  <p:clrMapOvr>
    <a:masterClrMapping/>
  </p:clrMapOvr>
  <p:transition spd="med" advClick="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0" y="228600"/>
            <a:ext cx="9144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0" y="4419600"/>
            <a:ext cx="9144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38" name="Picture 4" descr="SECreportScrShot"/>
          <p:cNvPicPr>
            <a:picLocks noChangeAspect="1" noChangeArrowheads="1"/>
          </p:cNvPicPr>
          <p:nvPr/>
        </p:nvPicPr>
        <p:blipFill>
          <a:blip r:embed="rId3" cstate="print"/>
          <a:srcRect t="68889"/>
          <a:stretch>
            <a:fillRect/>
          </a:stretch>
        </p:blipFill>
        <p:spPr bwMode="auto">
          <a:xfrm>
            <a:off x="0" y="1066800"/>
            <a:ext cx="9144000" cy="76200"/>
          </a:xfrm>
          <a:prstGeom prst="rect">
            <a:avLst/>
          </a:prstGeom>
          <a:noFill/>
          <a:ln w="9525">
            <a:noFill/>
            <a:miter lim="800000"/>
            <a:headEnd/>
            <a:tailEnd/>
          </a:ln>
        </p:spPr>
      </p:pic>
      <p:sp>
        <p:nvSpPr>
          <p:cNvPr id="39939" name="Text Box 5"/>
          <p:cNvSpPr txBox="1">
            <a:spLocks noChangeArrowheads="1"/>
          </p:cNvSpPr>
          <p:nvPr/>
        </p:nvSpPr>
        <p:spPr bwMode="auto">
          <a:xfrm>
            <a:off x="0" y="300038"/>
            <a:ext cx="9317038" cy="523875"/>
          </a:xfrm>
          <a:prstGeom prst="rect">
            <a:avLst/>
          </a:prstGeom>
          <a:noFill/>
          <a:ln w="9525">
            <a:noFill/>
            <a:miter lim="800000"/>
            <a:headEnd/>
            <a:tailEnd/>
          </a:ln>
        </p:spPr>
        <p:txBody>
          <a:bodyPr>
            <a:spAutoFit/>
          </a:bodyPr>
          <a:lstStyle/>
          <a:p>
            <a:r>
              <a:rPr lang="en-US" sz="2800" b="1" dirty="0">
                <a:latin typeface="Corbel" pitchFamily="34" charset="0"/>
              </a:rPr>
              <a:t>Expectations for Student Performance (Cognitive Demand)</a:t>
            </a:r>
          </a:p>
        </p:txBody>
      </p:sp>
      <p:sp>
        <p:nvSpPr>
          <p:cNvPr id="39940" name="Rectangle 14"/>
          <p:cNvSpPr>
            <a:spLocks noChangeArrowheads="1"/>
          </p:cNvSpPr>
          <p:nvPr/>
        </p:nvSpPr>
        <p:spPr bwMode="auto">
          <a:xfrm>
            <a:off x="2835275"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Skill/Concept</a:t>
            </a:r>
          </a:p>
        </p:txBody>
      </p:sp>
      <p:sp>
        <p:nvSpPr>
          <p:cNvPr id="39941" name="Rectangle 15"/>
          <p:cNvSpPr>
            <a:spLocks noChangeArrowheads="1"/>
          </p:cNvSpPr>
          <p:nvPr/>
        </p:nvSpPr>
        <p:spPr bwMode="auto">
          <a:xfrm>
            <a:off x="990600" y="2454275"/>
            <a:ext cx="1560513"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Recall</a:t>
            </a:r>
          </a:p>
        </p:txBody>
      </p:sp>
      <p:sp>
        <p:nvSpPr>
          <p:cNvPr id="39942" name="Rectangle 16"/>
          <p:cNvSpPr>
            <a:spLocks noChangeArrowheads="1"/>
          </p:cNvSpPr>
          <p:nvPr/>
        </p:nvSpPr>
        <p:spPr bwMode="auto">
          <a:xfrm>
            <a:off x="4749800"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Strategic</a:t>
            </a:r>
          </a:p>
          <a:p>
            <a:pPr algn="ctr"/>
            <a:r>
              <a:rPr lang="en-US" sz="2000">
                <a:solidFill>
                  <a:srgbClr val="000000"/>
                </a:solidFill>
                <a:latin typeface="Corbel" pitchFamily="34" charset="0"/>
              </a:rPr>
              <a:t>Thinking</a:t>
            </a:r>
          </a:p>
        </p:txBody>
      </p:sp>
      <p:sp>
        <p:nvSpPr>
          <p:cNvPr id="39943" name="Rectangle 17"/>
          <p:cNvSpPr>
            <a:spLocks noChangeArrowheads="1"/>
          </p:cNvSpPr>
          <p:nvPr/>
        </p:nvSpPr>
        <p:spPr bwMode="auto">
          <a:xfrm>
            <a:off x="6592888" y="2454275"/>
            <a:ext cx="1560512"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Extended</a:t>
            </a:r>
          </a:p>
          <a:p>
            <a:pPr algn="ctr"/>
            <a:r>
              <a:rPr lang="en-US" sz="2000">
                <a:solidFill>
                  <a:srgbClr val="000000"/>
                </a:solidFill>
                <a:latin typeface="Corbel" pitchFamily="34" charset="0"/>
              </a:rPr>
              <a:t>Thinking</a:t>
            </a:r>
          </a:p>
        </p:txBody>
      </p:sp>
      <p:sp>
        <p:nvSpPr>
          <p:cNvPr id="39944" name="Rectangle 18"/>
          <p:cNvSpPr>
            <a:spLocks noChangeArrowheads="1"/>
          </p:cNvSpPr>
          <p:nvPr/>
        </p:nvSpPr>
        <p:spPr bwMode="auto">
          <a:xfrm>
            <a:off x="1841500" y="1295400"/>
            <a:ext cx="163195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9945" name="Text Box 19"/>
          <p:cNvSpPr txBox="1">
            <a:spLocks noChangeArrowheads="1"/>
          </p:cNvSpPr>
          <p:nvPr/>
        </p:nvSpPr>
        <p:spPr bwMode="auto">
          <a:xfrm>
            <a:off x="1905000" y="1343025"/>
            <a:ext cx="1489075" cy="584200"/>
          </a:xfrm>
          <a:prstGeom prst="rect">
            <a:avLst/>
          </a:prstGeom>
          <a:noFill/>
          <a:ln w="9525">
            <a:noFill/>
            <a:miter lim="800000"/>
            <a:headEnd/>
            <a:tailEnd/>
          </a:ln>
        </p:spPr>
        <p:txBody>
          <a:bodyPr wrap="none">
            <a:spAutoFit/>
          </a:bodyPr>
          <a:lstStyle/>
          <a:p>
            <a:r>
              <a:rPr lang="en-US" sz="3200">
                <a:latin typeface="Corbel" pitchFamily="34" charset="0"/>
              </a:rPr>
              <a:t>Acquire</a:t>
            </a:r>
          </a:p>
        </p:txBody>
      </p:sp>
      <p:sp>
        <p:nvSpPr>
          <p:cNvPr id="39946" name="Rectangle 20"/>
          <p:cNvSpPr>
            <a:spLocks noChangeArrowheads="1"/>
          </p:cNvSpPr>
          <p:nvPr/>
        </p:nvSpPr>
        <p:spPr bwMode="auto">
          <a:xfrm>
            <a:off x="3898900" y="1295400"/>
            <a:ext cx="1417638"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9947" name="Text Box 21"/>
          <p:cNvSpPr txBox="1">
            <a:spLocks noChangeArrowheads="1"/>
          </p:cNvSpPr>
          <p:nvPr/>
        </p:nvSpPr>
        <p:spPr bwMode="auto">
          <a:xfrm>
            <a:off x="4191000" y="1343025"/>
            <a:ext cx="830263" cy="584200"/>
          </a:xfrm>
          <a:prstGeom prst="rect">
            <a:avLst/>
          </a:prstGeom>
          <a:noFill/>
          <a:ln w="9525">
            <a:noFill/>
            <a:miter lim="800000"/>
            <a:headEnd/>
            <a:tailEnd/>
          </a:ln>
        </p:spPr>
        <p:txBody>
          <a:bodyPr wrap="none">
            <a:spAutoFit/>
          </a:bodyPr>
          <a:lstStyle/>
          <a:p>
            <a:r>
              <a:rPr lang="en-US" sz="3200">
                <a:latin typeface="Corbel" pitchFamily="34" charset="0"/>
              </a:rPr>
              <a:t>Use</a:t>
            </a:r>
          </a:p>
        </p:txBody>
      </p:sp>
      <p:sp>
        <p:nvSpPr>
          <p:cNvPr id="39948" name="Rectangle 22"/>
          <p:cNvSpPr>
            <a:spLocks noChangeArrowheads="1"/>
          </p:cNvSpPr>
          <p:nvPr/>
        </p:nvSpPr>
        <p:spPr bwMode="auto">
          <a:xfrm>
            <a:off x="5741988" y="1295400"/>
            <a:ext cx="170180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39949" name="Text Box 23"/>
          <p:cNvSpPr txBox="1">
            <a:spLocks noChangeArrowheads="1"/>
          </p:cNvSpPr>
          <p:nvPr/>
        </p:nvSpPr>
        <p:spPr bwMode="auto">
          <a:xfrm>
            <a:off x="5930900" y="1343025"/>
            <a:ext cx="1381125" cy="584200"/>
          </a:xfrm>
          <a:prstGeom prst="rect">
            <a:avLst/>
          </a:prstGeom>
          <a:noFill/>
          <a:ln w="9525">
            <a:noFill/>
            <a:miter lim="800000"/>
            <a:headEnd/>
            <a:tailEnd/>
          </a:ln>
        </p:spPr>
        <p:txBody>
          <a:bodyPr wrap="none">
            <a:spAutoFit/>
          </a:bodyPr>
          <a:lstStyle/>
          <a:p>
            <a:r>
              <a:rPr lang="en-US" sz="3200">
                <a:latin typeface="Corbel" pitchFamily="34" charset="0"/>
              </a:rPr>
              <a:t>Extend</a:t>
            </a:r>
          </a:p>
        </p:txBody>
      </p:sp>
      <p:sp>
        <p:nvSpPr>
          <p:cNvPr id="39950" name="Line 24"/>
          <p:cNvSpPr>
            <a:spLocks noChangeShapeType="1"/>
          </p:cNvSpPr>
          <p:nvPr/>
        </p:nvSpPr>
        <p:spPr bwMode="auto">
          <a:xfrm>
            <a:off x="2905125" y="2025650"/>
            <a:ext cx="284163" cy="336550"/>
          </a:xfrm>
          <a:prstGeom prst="line">
            <a:avLst/>
          </a:prstGeom>
          <a:noFill/>
          <a:ln w="57150">
            <a:solidFill>
              <a:schemeClr val="tx1"/>
            </a:solidFill>
            <a:round/>
            <a:headEnd/>
            <a:tailEnd/>
          </a:ln>
        </p:spPr>
        <p:txBody>
          <a:bodyPr/>
          <a:lstStyle/>
          <a:p>
            <a:endParaRPr lang="en-US"/>
          </a:p>
        </p:txBody>
      </p:sp>
      <p:sp>
        <p:nvSpPr>
          <p:cNvPr id="39951" name="Line 25"/>
          <p:cNvSpPr>
            <a:spLocks noChangeShapeType="1"/>
          </p:cNvSpPr>
          <p:nvPr/>
        </p:nvSpPr>
        <p:spPr bwMode="auto">
          <a:xfrm flipH="1">
            <a:off x="1982788" y="2025650"/>
            <a:ext cx="284162" cy="336550"/>
          </a:xfrm>
          <a:prstGeom prst="line">
            <a:avLst/>
          </a:prstGeom>
          <a:noFill/>
          <a:ln w="57150">
            <a:solidFill>
              <a:schemeClr val="tx1"/>
            </a:solidFill>
            <a:round/>
            <a:headEnd/>
            <a:tailEnd/>
          </a:ln>
        </p:spPr>
        <p:txBody>
          <a:bodyPr/>
          <a:lstStyle/>
          <a:p>
            <a:endParaRPr lang="en-US"/>
          </a:p>
        </p:txBody>
      </p:sp>
      <p:sp>
        <p:nvSpPr>
          <p:cNvPr id="39952" name="Line 26"/>
          <p:cNvSpPr>
            <a:spLocks noChangeShapeType="1"/>
          </p:cNvSpPr>
          <p:nvPr/>
        </p:nvSpPr>
        <p:spPr bwMode="auto">
          <a:xfrm>
            <a:off x="4819650" y="2025650"/>
            <a:ext cx="284163" cy="336550"/>
          </a:xfrm>
          <a:prstGeom prst="line">
            <a:avLst/>
          </a:prstGeom>
          <a:noFill/>
          <a:ln w="57150">
            <a:solidFill>
              <a:schemeClr val="tx1"/>
            </a:solidFill>
            <a:round/>
            <a:headEnd/>
            <a:tailEnd/>
          </a:ln>
        </p:spPr>
        <p:txBody>
          <a:bodyPr/>
          <a:lstStyle/>
          <a:p>
            <a:endParaRPr lang="en-US"/>
          </a:p>
        </p:txBody>
      </p:sp>
      <p:sp>
        <p:nvSpPr>
          <p:cNvPr id="39953" name="Line 27"/>
          <p:cNvSpPr>
            <a:spLocks noChangeShapeType="1"/>
          </p:cNvSpPr>
          <p:nvPr/>
        </p:nvSpPr>
        <p:spPr bwMode="auto">
          <a:xfrm flipH="1">
            <a:off x="4111625" y="2025650"/>
            <a:ext cx="282575" cy="336550"/>
          </a:xfrm>
          <a:prstGeom prst="line">
            <a:avLst/>
          </a:prstGeom>
          <a:noFill/>
          <a:ln w="57150">
            <a:solidFill>
              <a:schemeClr val="tx1"/>
            </a:solidFill>
            <a:round/>
            <a:headEnd/>
            <a:tailEnd/>
          </a:ln>
        </p:spPr>
        <p:txBody>
          <a:bodyPr/>
          <a:lstStyle/>
          <a:p>
            <a:endParaRPr lang="en-US"/>
          </a:p>
        </p:txBody>
      </p:sp>
      <p:sp>
        <p:nvSpPr>
          <p:cNvPr id="39954" name="Line 28"/>
          <p:cNvSpPr>
            <a:spLocks noChangeShapeType="1"/>
          </p:cNvSpPr>
          <p:nvPr/>
        </p:nvSpPr>
        <p:spPr bwMode="auto">
          <a:xfrm>
            <a:off x="6948488" y="2025650"/>
            <a:ext cx="282575" cy="336550"/>
          </a:xfrm>
          <a:prstGeom prst="line">
            <a:avLst/>
          </a:prstGeom>
          <a:noFill/>
          <a:ln w="57150">
            <a:solidFill>
              <a:schemeClr val="tx1"/>
            </a:solidFill>
            <a:round/>
            <a:headEnd/>
            <a:tailEnd/>
          </a:ln>
        </p:spPr>
        <p:txBody>
          <a:bodyPr/>
          <a:lstStyle/>
          <a:p>
            <a:endParaRPr lang="en-US"/>
          </a:p>
        </p:txBody>
      </p:sp>
      <p:sp>
        <p:nvSpPr>
          <p:cNvPr id="39955" name="Line 29"/>
          <p:cNvSpPr>
            <a:spLocks noChangeShapeType="1"/>
          </p:cNvSpPr>
          <p:nvPr/>
        </p:nvSpPr>
        <p:spPr bwMode="auto">
          <a:xfrm flipH="1">
            <a:off x="5954713" y="2025650"/>
            <a:ext cx="284162" cy="336550"/>
          </a:xfrm>
          <a:prstGeom prst="line">
            <a:avLst/>
          </a:prstGeom>
          <a:noFill/>
          <a:ln w="57150">
            <a:solidFill>
              <a:schemeClr val="tx1"/>
            </a:solidFill>
            <a:round/>
            <a:headEnd/>
            <a:tailEnd/>
          </a:ln>
        </p:spPr>
        <p:txBody>
          <a:bodyPr/>
          <a:lstStyle/>
          <a:p>
            <a:endParaRPr lang="en-US"/>
          </a:p>
        </p:txBody>
      </p:sp>
      <p:sp>
        <p:nvSpPr>
          <p:cNvPr id="39956" name="Line 35"/>
          <p:cNvSpPr>
            <a:spLocks noChangeShapeType="1"/>
          </p:cNvSpPr>
          <p:nvPr/>
        </p:nvSpPr>
        <p:spPr bwMode="auto">
          <a:xfrm>
            <a:off x="2065338" y="3168650"/>
            <a:ext cx="284162" cy="336550"/>
          </a:xfrm>
          <a:prstGeom prst="line">
            <a:avLst/>
          </a:prstGeom>
          <a:noFill/>
          <a:ln w="57150">
            <a:solidFill>
              <a:schemeClr val="tx1"/>
            </a:solidFill>
            <a:round/>
            <a:headEnd/>
            <a:tailEnd/>
          </a:ln>
        </p:spPr>
        <p:txBody>
          <a:bodyPr/>
          <a:lstStyle/>
          <a:p>
            <a:endParaRPr lang="en-US"/>
          </a:p>
        </p:txBody>
      </p:sp>
      <p:sp>
        <p:nvSpPr>
          <p:cNvPr id="39957" name="Line 36"/>
          <p:cNvSpPr>
            <a:spLocks noChangeShapeType="1"/>
          </p:cNvSpPr>
          <p:nvPr/>
        </p:nvSpPr>
        <p:spPr bwMode="auto">
          <a:xfrm flipH="1">
            <a:off x="1143000" y="3168650"/>
            <a:ext cx="284163" cy="336550"/>
          </a:xfrm>
          <a:prstGeom prst="line">
            <a:avLst/>
          </a:prstGeom>
          <a:noFill/>
          <a:ln w="57150">
            <a:solidFill>
              <a:schemeClr val="tx1"/>
            </a:solidFill>
            <a:round/>
            <a:headEnd/>
            <a:tailEnd/>
          </a:ln>
        </p:spPr>
        <p:txBody>
          <a:bodyPr/>
          <a:lstStyle/>
          <a:p>
            <a:endParaRPr lang="en-US"/>
          </a:p>
        </p:txBody>
      </p:sp>
      <p:sp>
        <p:nvSpPr>
          <p:cNvPr id="39958" name="Line 37"/>
          <p:cNvSpPr>
            <a:spLocks noChangeShapeType="1"/>
          </p:cNvSpPr>
          <p:nvPr/>
        </p:nvSpPr>
        <p:spPr bwMode="auto">
          <a:xfrm>
            <a:off x="3983038" y="3168650"/>
            <a:ext cx="284162" cy="336550"/>
          </a:xfrm>
          <a:prstGeom prst="line">
            <a:avLst/>
          </a:prstGeom>
          <a:noFill/>
          <a:ln w="57150">
            <a:solidFill>
              <a:schemeClr val="tx1"/>
            </a:solidFill>
            <a:round/>
            <a:headEnd/>
            <a:tailEnd/>
          </a:ln>
        </p:spPr>
        <p:txBody>
          <a:bodyPr/>
          <a:lstStyle/>
          <a:p>
            <a:endParaRPr lang="en-US"/>
          </a:p>
        </p:txBody>
      </p:sp>
      <p:sp>
        <p:nvSpPr>
          <p:cNvPr id="39959" name="Line 38"/>
          <p:cNvSpPr>
            <a:spLocks noChangeShapeType="1"/>
          </p:cNvSpPr>
          <p:nvPr/>
        </p:nvSpPr>
        <p:spPr bwMode="auto">
          <a:xfrm flipH="1">
            <a:off x="3060700" y="3168650"/>
            <a:ext cx="284163" cy="336550"/>
          </a:xfrm>
          <a:prstGeom prst="line">
            <a:avLst/>
          </a:prstGeom>
          <a:noFill/>
          <a:ln w="57150">
            <a:solidFill>
              <a:schemeClr val="tx1"/>
            </a:solidFill>
            <a:round/>
            <a:headEnd/>
            <a:tailEnd/>
          </a:ln>
        </p:spPr>
        <p:txBody>
          <a:bodyPr/>
          <a:lstStyle/>
          <a:p>
            <a:endParaRPr lang="en-US"/>
          </a:p>
        </p:txBody>
      </p:sp>
      <p:sp>
        <p:nvSpPr>
          <p:cNvPr id="39960" name="Line 39"/>
          <p:cNvSpPr>
            <a:spLocks noChangeShapeType="1"/>
          </p:cNvSpPr>
          <p:nvPr/>
        </p:nvSpPr>
        <p:spPr bwMode="auto">
          <a:xfrm>
            <a:off x="5799138" y="3168650"/>
            <a:ext cx="284162" cy="336550"/>
          </a:xfrm>
          <a:prstGeom prst="line">
            <a:avLst/>
          </a:prstGeom>
          <a:noFill/>
          <a:ln w="57150">
            <a:solidFill>
              <a:schemeClr val="tx1"/>
            </a:solidFill>
            <a:round/>
            <a:headEnd/>
            <a:tailEnd/>
          </a:ln>
        </p:spPr>
        <p:txBody>
          <a:bodyPr/>
          <a:lstStyle/>
          <a:p>
            <a:endParaRPr lang="en-US"/>
          </a:p>
        </p:txBody>
      </p:sp>
      <p:sp>
        <p:nvSpPr>
          <p:cNvPr id="39961" name="Line 40"/>
          <p:cNvSpPr>
            <a:spLocks noChangeShapeType="1"/>
          </p:cNvSpPr>
          <p:nvPr/>
        </p:nvSpPr>
        <p:spPr bwMode="auto">
          <a:xfrm flipH="1">
            <a:off x="4876800" y="3168650"/>
            <a:ext cx="284163" cy="336550"/>
          </a:xfrm>
          <a:prstGeom prst="line">
            <a:avLst/>
          </a:prstGeom>
          <a:noFill/>
          <a:ln w="57150">
            <a:solidFill>
              <a:schemeClr val="tx1"/>
            </a:solidFill>
            <a:round/>
            <a:headEnd/>
            <a:tailEnd/>
          </a:ln>
        </p:spPr>
        <p:txBody>
          <a:bodyPr/>
          <a:lstStyle/>
          <a:p>
            <a:endParaRPr lang="en-US"/>
          </a:p>
        </p:txBody>
      </p:sp>
      <p:sp>
        <p:nvSpPr>
          <p:cNvPr id="39962" name="Line 41"/>
          <p:cNvSpPr>
            <a:spLocks noChangeShapeType="1"/>
          </p:cNvSpPr>
          <p:nvPr/>
        </p:nvSpPr>
        <p:spPr bwMode="auto">
          <a:xfrm>
            <a:off x="7716838" y="3168650"/>
            <a:ext cx="284162" cy="336550"/>
          </a:xfrm>
          <a:prstGeom prst="line">
            <a:avLst/>
          </a:prstGeom>
          <a:noFill/>
          <a:ln w="57150">
            <a:solidFill>
              <a:schemeClr val="tx1"/>
            </a:solidFill>
            <a:round/>
            <a:headEnd/>
            <a:tailEnd/>
          </a:ln>
        </p:spPr>
        <p:txBody>
          <a:bodyPr/>
          <a:lstStyle/>
          <a:p>
            <a:endParaRPr lang="en-US"/>
          </a:p>
        </p:txBody>
      </p:sp>
      <p:sp>
        <p:nvSpPr>
          <p:cNvPr id="39963" name="Line 42"/>
          <p:cNvSpPr>
            <a:spLocks noChangeShapeType="1"/>
          </p:cNvSpPr>
          <p:nvPr/>
        </p:nvSpPr>
        <p:spPr bwMode="auto">
          <a:xfrm flipH="1">
            <a:off x="6794500" y="3168650"/>
            <a:ext cx="284163" cy="336550"/>
          </a:xfrm>
          <a:prstGeom prst="line">
            <a:avLst/>
          </a:prstGeom>
          <a:noFill/>
          <a:ln w="57150">
            <a:solidFill>
              <a:schemeClr val="tx1"/>
            </a:solidFill>
            <a:round/>
            <a:headEnd/>
            <a:tailEnd/>
          </a:ln>
        </p:spPr>
        <p:txBody>
          <a:bodyPr/>
          <a:lstStyle/>
          <a:p>
            <a:endParaRPr lang="en-US"/>
          </a:p>
        </p:txBody>
      </p:sp>
      <p:sp>
        <p:nvSpPr>
          <p:cNvPr id="39964" name="Rectangle 48"/>
          <p:cNvSpPr>
            <a:spLocks noChangeArrowheads="1"/>
          </p:cNvSpPr>
          <p:nvPr/>
        </p:nvSpPr>
        <p:spPr bwMode="auto">
          <a:xfrm>
            <a:off x="0" y="3505200"/>
            <a:ext cx="15240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Memorize/Recall</a:t>
            </a:r>
          </a:p>
        </p:txBody>
      </p:sp>
      <p:sp>
        <p:nvSpPr>
          <p:cNvPr id="39965" name="Rectangle 49"/>
          <p:cNvSpPr>
            <a:spLocks noChangeArrowheads="1"/>
          </p:cNvSpPr>
          <p:nvPr/>
        </p:nvSpPr>
        <p:spPr bwMode="auto">
          <a:xfrm>
            <a:off x="18288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Perform</a:t>
            </a:r>
          </a:p>
          <a:p>
            <a:pPr algn="ctr"/>
            <a:r>
              <a:rPr lang="en-US" sz="1400">
                <a:solidFill>
                  <a:srgbClr val="000000"/>
                </a:solidFill>
                <a:latin typeface="Corbel" pitchFamily="34" charset="0"/>
              </a:rPr>
              <a:t>Procedures</a:t>
            </a:r>
          </a:p>
        </p:txBody>
      </p:sp>
      <p:sp>
        <p:nvSpPr>
          <p:cNvPr id="39966" name="Rectangle 50"/>
          <p:cNvSpPr>
            <a:spLocks noChangeArrowheads="1"/>
          </p:cNvSpPr>
          <p:nvPr/>
        </p:nvSpPr>
        <p:spPr bwMode="auto">
          <a:xfrm>
            <a:off x="5562600" y="3505200"/>
            <a:ext cx="16764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Analyze/</a:t>
            </a:r>
          </a:p>
          <a:p>
            <a:pPr algn="ctr"/>
            <a:r>
              <a:rPr lang="en-US" sz="1400">
                <a:solidFill>
                  <a:srgbClr val="000000"/>
                </a:solidFill>
                <a:latin typeface="Corbel" pitchFamily="34" charset="0"/>
              </a:rPr>
              <a:t>Investigate</a:t>
            </a:r>
          </a:p>
        </p:txBody>
      </p:sp>
      <p:sp>
        <p:nvSpPr>
          <p:cNvPr id="39967" name="Rectangle 51"/>
          <p:cNvSpPr>
            <a:spLocks noChangeArrowheads="1"/>
          </p:cNvSpPr>
          <p:nvPr/>
        </p:nvSpPr>
        <p:spPr bwMode="auto">
          <a:xfrm>
            <a:off x="73914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Evaluate</a:t>
            </a:r>
          </a:p>
        </p:txBody>
      </p:sp>
      <p:sp>
        <p:nvSpPr>
          <p:cNvPr id="39968" name="Rectangle 52"/>
          <p:cNvSpPr>
            <a:spLocks noChangeArrowheads="1"/>
          </p:cNvSpPr>
          <p:nvPr/>
        </p:nvSpPr>
        <p:spPr bwMode="auto">
          <a:xfrm>
            <a:off x="37338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Generate/</a:t>
            </a:r>
          </a:p>
          <a:p>
            <a:pPr algn="ctr"/>
            <a:r>
              <a:rPr lang="en-US" sz="1400">
                <a:solidFill>
                  <a:srgbClr val="000000"/>
                </a:solidFill>
                <a:latin typeface="Corbel" pitchFamily="34" charset="0"/>
              </a:rPr>
              <a:t>Demonstrate</a:t>
            </a:r>
          </a:p>
        </p:txBody>
      </p:sp>
      <p:sp>
        <p:nvSpPr>
          <p:cNvPr id="52" name="Slide Number Placeholder 51"/>
          <p:cNvSpPr>
            <a:spLocks noGrp="1"/>
          </p:cNvSpPr>
          <p:nvPr>
            <p:ph type="sldNum" sz="quarter" idx="12"/>
          </p:nvPr>
        </p:nvSpPr>
        <p:spPr/>
        <p:txBody>
          <a:bodyPr/>
          <a:lstStyle/>
          <a:p>
            <a:pPr>
              <a:defRPr/>
            </a:pPr>
            <a:fld id="{F56BC8EC-35D4-4A39-9C49-4626F6A6B45E}" type="slidenum">
              <a:rPr lang="en-US"/>
              <a:pPr>
                <a:defRPr/>
              </a:pPr>
              <a:t>7</a:t>
            </a:fld>
            <a:endParaRPr lang="en-US" dirty="0"/>
          </a:p>
        </p:txBody>
      </p:sp>
      <p:sp>
        <p:nvSpPr>
          <p:cNvPr id="39971" name="TextBox 52"/>
          <p:cNvSpPr txBox="1">
            <a:spLocks noChangeArrowheads="1"/>
          </p:cNvSpPr>
          <p:nvPr/>
        </p:nvSpPr>
        <p:spPr bwMode="auto">
          <a:xfrm>
            <a:off x="457200" y="4572000"/>
            <a:ext cx="8915400" cy="708025"/>
          </a:xfrm>
          <a:prstGeom prst="rect">
            <a:avLst/>
          </a:prstGeom>
          <a:noFill/>
          <a:ln w="9525">
            <a:noFill/>
            <a:miter lim="800000"/>
            <a:headEnd/>
            <a:tailEnd/>
          </a:ln>
        </p:spPr>
        <p:txBody>
          <a:bodyPr>
            <a:spAutoFit/>
          </a:bodyPr>
          <a:lstStyle/>
          <a:p>
            <a:r>
              <a:rPr lang="en-US" sz="4000" b="1">
                <a:solidFill>
                  <a:srgbClr val="C00000"/>
                </a:solidFill>
              </a:rPr>
              <a:t>5 Categories of Cognitive Demand</a:t>
            </a:r>
          </a:p>
        </p:txBody>
      </p:sp>
    </p:spTree>
  </p:cSld>
  <p:clrMapOvr>
    <a:masterClrMapping/>
  </p:clrMapOvr>
  <p:transition spd="med" advClick="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p:cNvSpPr/>
          <p:nvPr/>
        </p:nvSpPr>
        <p:spPr>
          <a:xfrm>
            <a:off x="0" y="228600"/>
            <a:ext cx="9144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0" y="5105400"/>
            <a:ext cx="9144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62" name="Picture 4" descr="SECreportScrShot"/>
          <p:cNvPicPr>
            <a:picLocks noChangeAspect="1" noChangeArrowheads="1"/>
          </p:cNvPicPr>
          <p:nvPr/>
        </p:nvPicPr>
        <p:blipFill>
          <a:blip r:embed="rId3" cstate="print"/>
          <a:srcRect t="68889"/>
          <a:stretch>
            <a:fillRect/>
          </a:stretch>
        </p:blipFill>
        <p:spPr bwMode="auto">
          <a:xfrm>
            <a:off x="0" y="1066800"/>
            <a:ext cx="9144000" cy="76200"/>
          </a:xfrm>
          <a:prstGeom prst="rect">
            <a:avLst/>
          </a:prstGeom>
          <a:noFill/>
          <a:ln w="9525">
            <a:noFill/>
            <a:miter lim="800000"/>
            <a:headEnd/>
            <a:tailEnd/>
          </a:ln>
        </p:spPr>
      </p:pic>
      <p:sp>
        <p:nvSpPr>
          <p:cNvPr id="40963" name="Text Box 5"/>
          <p:cNvSpPr txBox="1">
            <a:spLocks noChangeArrowheads="1"/>
          </p:cNvSpPr>
          <p:nvPr/>
        </p:nvSpPr>
        <p:spPr bwMode="auto">
          <a:xfrm>
            <a:off x="0" y="300038"/>
            <a:ext cx="9317038" cy="523875"/>
          </a:xfrm>
          <a:prstGeom prst="rect">
            <a:avLst/>
          </a:prstGeom>
          <a:noFill/>
          <a:ln w="9525">
            <a:noFill/>
            <a:miter lim="800000"/>
            <a:headEnd/>
            <a:tailEnd/>
          </a:ln>
        </p:spPr>
        <p:txBody>
          <a:bodyPr>
            <a:spAutoFit/>
          </a:bodyPr>
          <a:lstStyle/>
          <a:p>
            <a:r>
              <a:rPr lang="en-US" sz="2800" b="1" dirty="0">
                <a:latin typeface="Corbel" pitchFamily="34" charset="0"/>
              </a:rPr>
              <a:t>Expectations for Student Performance (Cognitive Demand)</a:t>
            </a:r>
          </a:p>
        </p:txBody>
      </p:sp>
      <p:sp>
        <p:nvSpPr>
          <p:cNvPr id="40964" name="Rectangle 14"/>
          <p:cNvSpPr>
            <a:spLocks noChangeArrowheads="1"/>
          </p:cNvSpPr>
          <p:nvPr/>
        </p:nvSpPr>
        <p:spPr bwMode="auto">
          <a:xfrm>
            <a:off x="2835275"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Skill/Concept</a:t>
            </a:r>
          </a:p>
        </p:txBody>
      </p:sp>
      <p:sp>
        <p:nvSpPr>
          <p:cNvPr id="40965" name="Rectangle 15"/>
          <p:cNvSpPr>
            <a:spLocks noChangeArrowheads="1"/>
          </p:cNvSpPr>
          <p:nvPr/>
        </p:nvSpPr>
        <p:spPr bwMode="auto">
          <a:xfrm>
            <a:off x="990600" y="2454275"/>
            <a:ext cx="1560513"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Recall</a:t>
            </a:r>
          </a:p>
        </p:txBody>
      </p:sp>
      <p:sp>
        <p:nvSpPr>
          <p:cNvPr id="40966" name="Rectangle 16"/>
          <p:cNvSpPr>
            <a:spLocks noChangeArrowheads="1"/>
          </p:cNvSpPr>
          <p:nvPr/>
        </p:nvSpPr>
        <p:spPr bwMode="auto">
          <a:xfrm>
            <a:off x="4749800"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Strategic</a:t>
            </a:r>
          </a:p>
          <a:p>
            <a:pPr algn="ctr"/>
            <a:r>
              <a:rPr lang="en-US" sz="2000">
                <a:solidFill>
                  <a:srgbClr val="000000"/>
                </a:solidFill>
                <a:latin typeface="Corbel" pitchFamily="34" charset="0"/>
              </a:rPr>
              <a:t>Thinking</a:t>
            </a:r>
          </a:p>
        </p:txBody>
      </p:sp>
      <p:sp>
        <p:nvSpPr>
          <p:cNvPr id="40967" name="Rectangle 17"/>
          <p:cNvSpPr>
            <a:spLocks noChangeArrowheads="1"/>
          </p:cNvSpPr>
          <p:nvPr/>
        </p:nvSpPr>
        <p:spPr bwMode="auto">
          <a:xfrm>
            <a:off x="6592888" y="2454275"/>
            <a:ext cx="1560512"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Extended</a:t>
            </a:r>
          </a:p>
          <a:p>
            <a:pPr algn="ctr"/>
            <a:r>
              <a:rPr lang="en-US" sz="2000">
                <a:solidFill>
                  <a:srgbClr val="000000"/>
                </a:solidFill>
                <a:latin typeface="Corbel" pitchFamily="34" charset="0"/>
              </a:rPr>
              <a:t>Thinking</a:t>
            </a:r>
          </a:p>
        </p:txBody>
      </p:sp>
      <p:sp>
        <p:nvSpPr>
          <p:cNvPr id="40968" name="Rectangle 18"/>
          <p:cNvSpPr>
            <a:spLocks noChangeArrowheads="1"/>
          </p:cNvSpPr>
          <p:nvPr/>
        </p:nvSpPr>
        <p:spPr bwMode="auto">
          <a:xfrm>
            <a:off x="1841500" y="1295400"/>
            <a:ext cx="163195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40969" name="Text Box 19"/>
          <p:cNvSpPr txBox="1">
            <a:spLocks noChangeArrowheads="1"/>
          </p:cNvSpPr>
          <p:nvPr/>
        </p:nvSpPr>
        <p:spPr bwMode="auto">
          <a:xfrm>
            <a:off x="1905000" y="1343025"/>
            <a:ext cx="1489075" cy="584200"/>
          </a:xfrm>
          <a:prstGeom prst="rect">
            <a:avLst/>
          </a:prstGeom>
          <a:noFill/>
          <a:ln w="9525">
            <a:noFill/>
            <a:miter lim="800000"/>
            <a:headEnd/>
            <a:tailEnd/>
          </a:ln>
        </p:spPr>
        <p:txBody>
          <a:bodyPr wrap="none">
            <a:spAutoFit/>
          </a:bodyPr>
          <a:lstStyle/>
          <a:p>
            <a:r>
              <a:rPr lang="en-US" sz="3200">
                <a:latin typeface="Corbel" pitchFamily="34" charset="0"/>
              </a:rPr>
              <a:t>Acquire</a:t>
            </a:r>
          </a:p>
        </p:txBody>
      </p:sp>
      <p:sp>
        <p:nvSpPr>
          <p:cNvPr id="40970" name="Rectangle 20"/>
          <p:cNvSpPr>
            <a:spLocks noChangeArrowheads="1"/>
          </p:cNvSpPr>
          <p:nvPr/>
        </p:nvSpPr>
        <p:spPr bwMode="auto">
          <a:xfrm>
            <a:off x="3898900" y="1295400"/>
            <a:ext cx="1417638"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40971" name="Text Box 21"/>
          <p:cNvSpPr txBox="1">
            <a:spLocks noChangeArrowheads="1"/>
          </p:cNvSpPr>
          <p:nvPr/>
        </p:nvSpPr>
        <p:spPr bwMode="auto">
          <a:xfrm>
            <a:off x="4191000" y="1343025"/>
            <a:ext cx="830263" cy="584200"/>
          </a:xfrm>
          <a:prstGeom prst="rect">
            <a:avLst/>
          </a:prstGeom>
          <a:noFill/>
          <a:ln w="9525">
            <a:noFill/>
            <a:miter lim="800000"/>
            <a:headEnd/>
            <a:tailEnd/>
          </a:ln>
        </p:spPr>
        <p:txBody>
          <a:bodyPr wrap="none">
            <a:spAutoFit/>
          </a:bodyPr>
          <a:lstStyle/>
          <a:p>
            <a:r>
              <a:rPr lang="en-US" sz="3200">
                <a:latin typeface="Corbel" pitchFamily="34" charset="0"/>
              </a:rPr>
              <a:t>Use</a:t>
            </a:r>
          </a:p>
        </p:txBody>
      </p:sp>
      <p:sp>
        <p:nvSpPr>
          <p:cNvPr id="40972" name="Rectangle 22"/>
          <p:cNvSpPr>
            <a:spLocks noChangeArrowheads="1"/>
          </p:cNvSpPr>
          <p:nvPr/>
        </p:nvSpPr>
        <p:spPr bwMode="auto">
          <a:xfrm>
            <a:off x="5741988" y="1295400"/>
            <a:ext cx="170180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40973" name="Text Box 23"/>
          <p:cNvSpPr txBox="1">
            <a:spLocks noChangeArrowheads="1"/>
          </p:cNvSpPr>
          <p:nvPr/>
        </p:nvSpPr>
        <p:spPr bwMode="auto">
          <a:xfrm>
            <a:off x="5930900" y="1343025"/>
            <a:ext cx="1381125" cy="584200"/>
          </a:xfrm>
          <a:prstGeom prst="rect">
            <a:avLst/>
          </a:prstGeom>
          <a:noFill/>
          <a:ln w="9525">
            <a:noFill/>
            <a:miter lim="800000"/>
            <a:headEnd/>
            <a:tailEnd/>
          </a:ln>
        </p:spPr>
        <p:txBody>
          <a:bodyPr wrap="none">
            <a:spAutoFit/>
          </a:bodyPr>
          <a:lstStyle/>
          <a:p>
            <a:r>
              <a:rPr lang="en-US" sz="3200">
                <a:latin typeface="Corbel" pitchFamily="34" charset="0"/>
              </a:rPr>
              <a:t>Extend</a:t>
            </a:r>
          </a:p>
        </p:txBody>
      </p:sp>
      <p:sp>
        <p:nvSpPr>
          <p:cNvPr id="40974" name="Line 24"/>
          <p:cNvSpPr>
            <a:spLocks noChangeShapeType="1"/>
          </p:cNvSpPr>
          <p:nvPr/>
        </p:nvSpPr>
        <p:spPr bwMode="auto">
          <a:xfrm>
            <a:off x="2905125" y="2025650"/>
            <a:ext cx="284163" cy="336550"/>
          </a:xfrm>
          <a:prstGeom prst="line">
            <a:avLst/>
          </a:prstGeom>
          <a:noFill/>
          <a:ln w="57150">
            <a:solidFill>
              <a:schemeClr val="tx1"/>
            </a:solidFill>
            <a:round/>
            <a:headEnd/>
            <a:tailEnd/>
          </a:ln>
        </p:spPr>
        <p:txBody>
          <a:bodyPr/>
          <a:lstStyle/>
          <a:p>
            <a:endParaRPr lang="en-US"/>
          </a:p>
        </p:txBody>
      </p:sp>
      <p:sp>
        <p:nvSpPr>
          <p:cNvPr id="40975" name="Line 25"/>
          <p:cNvSpPr>
            <a:spLocks noChangeShapeType="1"/>
          </p:cNvSpPr>
          <p:nvPr/>
        </p:nvSpPr>
        <p:spPr bwMode="auto">
          <a:xfrm flipH="1">
            <a:off x="1982788" y="2025650"/>
            <a:ext cx="284162" cy="336550"/>
          </a:xfrm>
          <a:prstGeom prst="line">
            <a:avLst/>
          </a:prstGeom>
          <a:noFill/>
          <a:ln w="57150">
            <a:solidFill>
              <a:schemeClr val="tx1"/>
            </a:solidFill>
            <a:round/>
            <a:headEnd/>
            <a:tailEnd/>
          </a:ln>
        </p:spPr>
        <p:txBody>
          <a:bodyPr/>
          <a:lstStyle/>
          <a:p>
            <a:endParaRPr lang="en-US"/>
          </a:p>
        </p:txBody>
      </p:sp>
      <p:sp>
        <p:nvSpPr>
          <p:cNvPr id="40976" name="Line 26"/>
          <p:cNvSpPr>
            <a:spLocks noChangeShapeType="1"/>
          </p:cNvSpPr>
          <p:nvPr/>
        </p:nvSpPr>
        <p:spPr bwMode="auto">
          <a:xfrm>
            <a:off x="4819650" y="2025650"/>
            <a:ext cx="284163" cy="336550"/>
          </a:xfrm>
          <a:prstGeom prst="line">
            <a:avLst/>
          </a:prstGeom>
          <a:noFill/>
          <a:ln w="57150">
            <a:solidFill>
              <a:schemeClr val="tx1"/>
            </a:solidFill>
            <a:round/>
            <a:headEnd/>
            <a:tailEnd/>
          </a:ln>
        </p:spPr>
        <p:txBody>
          <a:bodyPr/>
          <a:lstStyle/>
          <a:p>
            <a:endParaRPr lang="en-US"/>
          </a:p>
        </p:txBody>
      </p:sp>
      <p:sp>
        <p:nvSpPr>
          <p:cNvPr id="40977" name="Line 27"/>
          <p:cNvSpPr>
            <a:spLocks noChangeShapeType="1"/>
          </p:cNvSpPr>
          <p:nvPr/>
        </p:nvSpPr>
        <p:spPr bwMode="auto">
          <a:xfrm flipH="1">
            <a:off x="4111625" y="2025650"/>
            <a:ext cx="282575" cy="336550"/>
          </a:xfrm>
          <a:prstGeom prst="line">
            <a:avLst/>
          </a:prstGeom>
          <a:noFill/>
          <a:ln w="57150">
            <a:solidFill>
              <a:schemeClr val="tx1"/>
            </a:solidFill>
            <a:round/>
            <a:headEnd/>
            <a:tailEnd/>
          </a:ln>
        </p:spPr>
        <p:txBody>
          <a:bodyPr/>
          <a:lstStyle/>
          <a:p>
            <a:endParaRPr lang="en-US"/>
          </a:p>
        </p:txBody>
      </p:sp>
      <p:sp>
        <p:nvSpPr>
          <p:cNvPr id="40978" name="Line 28"/>
          <p:cNvSpPr>
            <a:spLocks noChangeShapeType="1"/>
          </p:cNvSpPr>
          <p:nvPr/>
        </p:nvSpPr>
        <p:spPr bwMode="auto">
          <a:xfrm>
            <a:off x="6948488" y="2025650"/>
            <a:ext cx="282575" cy="336550"/>
          </a:xfrm>
          <a:prstGeom prst="line">
            <a:avLst/>
          </a:prstGeom>
          <a:noFill/>
          <a:ln w="57150">
            <a:solidFill>
              <a:schemeClr val="tx1"/>
            </a:solidFill>
            <a:round/>
            <a:headEnd/>
            <a:tailEnd/>
          </a:ln>
        </p:spPr>
        <p:txBody>
          <a:bodyPr/>
          <a:lstStyle/>
          <a:p>
            <a:endParaRPr lang="en-US"/>
          </a:p>
        </p:txBody>
      </p:sp>
      <p:sp>
        <p:nvSpPr>
          <p:cNvPr id="40979" name="Line 29"/>
          <p:cNvSpPr>
            <a:spLocks noChangeShapeType="1"/>
          </p:cNvSpPr>
          <p:nvPr/>
        </p:nvSpPr>
        <p:spPr bwMode="auto">
          <a:xfrm flipH="1">
            <a:off x="5954713" y="2025650"/>
            <a:ext cx="284162" cy="336550"/>
          </a:xfrm>
          <a:prstGeom prst="line">
            <a:avLst/>
          </a:prstGeom>
          <a:noFill/>
          <a:ln w="57150">
            <a:solidFill>
              <a:schemeClr val="tx1"/>
            </a:solidFill>
            <a:round/>
            <a:headEnd/>
            <a:tailEnd/>
          </a:ln>
        </p:spPr>
        <p:txBody>
          <a:bodyPr/>
          <a:lstStyle/>
          <a:p>
            <a:endParaRPr lang="en-US"/>
          </a:p>
        </p:txBody>
      </p:sp>
      <p:sp>
        <p:nvSpPr>
          <p:cNvPr id="40980" name="Line 35"/>
          <p:cNvSpPr>
            <a:spLocks noChangeShapeType="1"/>
          </p:cNvSpPr>
          <p:nvPr/>
        </p:nvSpPr>
        <p:spPr bwMode="auto">
          <a:xfrm>
            <a:off x="2065338" y="3168650"/>
            <a:ext cx="284162" cy="336550"/>
          </a:xfrm>
          <a:prstGeom prst="line">
            <a:avLst/>
          </a:prstGeom>
          <a:noFill/>
          <a:ln w="57150">
            <a:solidFill>
              <a:schemeClr val="tx1"/>
            </a:solidFill>
            <a:round/>
            <a:headEnd/>
            <a:tailEnd/>
          </a:ln>
        </p:spPr>
        <p:txBody>
          <a:bodyPr/>
          <a:lstStyle/>
          <a:p>
            <a:endParaRPr lang="en-US"/>
          </a:p>
        </p:txBody>
      </p:sp>
      <p:sp>
        <p:nvSpPr>
          <p:cNvPr id="40981" name="Line 36"/>
          <p:cNvSpPr>
            <a:spLocks noChangeShapeType="1"/>
          </p:cNvSpPr>
          <p:nvPr/>
        </p:nvSpPr>
        <p:spPr bwMode="auto">
          <a:xfrm flipH="1">
            <a:off x="1143000" y="3168650"/>
            <a:ext cx="284163" cy="336550"/>
          </a:xfrm>
          <a:prstGeom prst="line">
            <a:avLst/>
          </a:prstGeom>
          <a:noFill/>
          <a:ln w="57150">
            <a:solidFill>
              <a:schemeClr val="tx1"/>
            </a:solidFill>
            <a:round/>
            <a:headEnd/>
            <a:tailEnd/>
          </a:ln>
        </p:spPr>
        <p:txBody>
          <a:bodyPr/>
          <a:lstStyle/>
          <a:p>
            <a:endParaRPr lang="en-US"/>
          </a:p>
        </p:txBody>
      </p:sp>
      <p:sp>
        <p:nvSpPr>
          <p:cNvPr id="40982" name="Line 37"/>
          <p:cNvSpPr>
            <a:spLocks noChangeShapeType="1"/>
          </p:cNvSpPr>
          <p:nvPr/>
        </p:nvSpPr>
        <p:spPr bwMode="auto">
          <a:xfrm>
            <a:off x="3983038" y="3168650"/>
            <a:ext cx="284162" cy="336550"/>
          </a:xfrm>
          <a:prstGeom prst="line">
            <a:avLst/>
          </a:prstGeom>
          <a:noFill/>
          <a:ln w="57150">
            <a:solidFill>
              <a:schemeClr val="tx1"/>
            </a:solidFill>
            <a:round/>
            <a:headEnd/>
            <a:tailEnd/>
          </a:ln>
        </p:spPr>
        <p:txBody>
          <a:bodyPr/>
          <a:lstStyle/>
          <a:p>
            <a:endParaRPr lang="en-US"/>
          </a:p>
        </p:txBody>
      </p:sp>
      <p:sp>
        <p:nvSpPr>
          <p:cNvPr id="40983" name="Line 38"/>
          <p:cNvSpPr>
            <a:spLocks noChangeShapeType="1"/>
          </p:cNvSpPr>
          <p:nvPr/>
        </p:nvSpPr>
        <p:spPr bwMode="auto">
          <a:xfrm flipH="1">
            <a:off x="3060700" y="3168650"/>
            <a:ext cx="284163" cy="336550"/>
          </a:xfrm>
          <a:prstGeom prst="line">
            <a:avLst/>
          </a:prstGeom>
          <a:noFill/>
          <a:ln w="57150">
            <a:solidFill>
              <a:schemeClr val="tx1"/>
            </a:solidFill>
            <a:round/>
            <a:headEnd/>
            <a:tailEnd/>
          </a:ln>
        </p:spPr>
        <p:txBody>
          <a:bodyPr/>
          <a:lstStyle/>
          <a:p>
            <a:endParaRPr lang="en-US"/>
          </a:p>
        </p:txBody>
      </p:sp>
      <p:sp>
        <p:nvSpPr>
          <p:cNvPr id="40984" name="Line 39"/>
          <p:cNvSpPr>
            <a:spLocks noChangeShapeType="1"/>
          </p:cNvSpPr>
          <p:nvPr/>
        </p:nvSpPr>
        <p:spPr bwMode="auto">
          <a:xfrm>
            <a:off x="5799138" y="3168650"/>
            <a:ext cx="284162" cy="336550"/>
          </a:xfrm>
          <a:prstGeom prst="line">
            <a:avLst/>
          </a:prstGeom>
          <a:noFill/>
          <a:ln w="57150">
            <a:solidFill>
              <a:schemeClr val="tx1"/>
            </a:solidFill>
            <a:round/>
            <a:headEnd/>
            <a:tailEnd/>
          </a:ln>
        </p:spPr>
        <p:txBody>
          <a:bodyPr/>
          <a:lstStyle/>
          <a:p>
            <a:endParaRPr lang="en-US"/>
          </a:p>
        </p:txBody>
      </p:sp>
      <p:sp>
        <p:nvSpPr>
          <p:cNvPr id="40985" name="Line 40"/>
          <p:cNvSpPr>
            <a:spLocks noChangeShapeType="1"/>
          </p:cNvSpPr>
          <p:nvPr/>
        </p:nvSpPr>
        <p:spPr bwMode="auto">
          <a:xfrm flipH="1">
            <a:off x="4876800" y="3168650"/>
            <a:ext cx="284163" cy="336550"/>
          </a:xfrm>
          <a:prstGeom prst="line">
            <a:avLst/>
          </a:prstGeom>
          <a:noFill/>
          <a:ln w="57150">
            <a:solidFill>
              <a:schemeClr val="tx1"/>
            </a:solidFill>
            <a:round/>
            <a:headEnd/>
            <a:tailEnd/>
          </a:ln>
        </p:spPr>
        <p:txBody>
          <a:bodyPr/>
          <a:lstStyle/>
          <a:p>
            <a:endParaRPr lang="en-US"/>
          </a:p>
        </p:txBody>
      </p:sp>
      <p:sp>
        <p:nvSpPr>
          <p:cNvPr id="40986" name="Line 41"/>
          <p:cNvSpPr>
            <a:spLocks noChangeShapeType="1"/>
          </p:cNvSpPr>
          <p:nvPr/>
        </p:nvSpPr>
        <p:spPr bwMode="auto">
          <a:xfrm>
            <a:off x="7716838" y="3168650"/>
            <a:ext cx="284162" cy="336550"/>
          </a:xfrm>
          <a:prstGeom prst="line">
            <a:avLst/>
          </a:prstGeom>
          <a:noFill/>
          <a:ln w="57150">
            <a:solidFill>
              <a:schemeClr val="tx1"/>
            </a:solidFill>
            <a:round/>
            <a:headEnd/>
            <a:tailEnd/>
          </a:ln>
        </p:spPr>
        <p:txBody>
          <a:bodyPr/>
          <a:lstStyle/>
          <a:p>
            <a:endParaRPr lang="en-US"/>
          </a:p>
        </p:txBody>
      </p:sp>
      <p:sp>
        <p:nvSpPr>
          <p:cNvPr id="40987" name="Line 42"/>
          <p:cNvSpPr>
            <a:spLocks noChangeShapeType="1"/>
          </p:cNvSpPr>
          <p:nvPr/>
        </p:nvSpPr>
        <p:spPr bwMode="auto">
          <a:xfrm flipH="1">
            <a:off x="6794500" y="3168650"/>
            <a:ext cx="284163" cy="336550"/>
          </a:xfrm>
          <a:prstGeom prst="line">
            <a:avLst/>
          </a:prstGeom>
          <a:noFill/>
          <a:ln w="57150">
            <a:solidFill>
              <a:schemeClr val="tx1"/>
            </a:solidFill>
            <a:round/>
            <a:headEnd/>
            <a:tailEnd/>
          </a:ln>
        </p:spPr>
        <p:txBody>
          <a:bodyPr/>
          <a:lstStyle/>
          <a:p>
            <a:endParaRPr lang="en-US"/>
          </a:p>
        </p:txBody>
      </p:sp>
      <p:sp>
        <p:nvSpPr>
          <p:cNvPr id="40988" name="Rectangle 48"/>
          <p:cNvSpPr>
            <a:spLocks noChangeArrowheads="1"/>
          </p:cNvSpPr>
          <p:nvPr/>
        </p:nvSpPr>
        <p:spPr bwMode="auto">
          <a:xfrm>
            <a:off x="0" y="3505200"/>
            <a:ext cx="15240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Memorize/Recall</a:t>
            </a:r>
          </a:p>
        </p:txBody>
      </p:sp>
      <p:sp>
        <p:nvSpPr>
          <p:cNvPr id="40989" name="Rectangle 49"/>
          <p:cNvSpPr>
            <a:spLocks noChangeArrowheads="1"/>
          </p:cNvSpPr>
          <p:nvPr/>
        </p:nvSpPr>
        <p:spPr bwMode="auto">
          <a:xfrm>
            <a:off x="18288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Perform</a:t>
            </a:r>
          </a:p>
          <a:p>
            <a:pPr algn="ctr"/>
            <a:r>
              <a:rPr lang="en-US" sz="1400">
                <a:solidFill>
                  <a:srgbClr val="000000"/>
                </a:solidFill>
                <a:latin typeface="Corbel" pitchFamily="34" charset="0"/>
              </a:rPr>
              <a:t>Procedures</a:t>
            </a:r>
          </a:p>
        </p:txBody>
      </p:sp>
      <p:sp>
        <p:nvSpPr>
          <p:cNvPr id="40990" name="Rectangle 50"/>
          <p:cNvSpPr>
            <a:spLocks noChangeArrowheads="1"/>
          </p:cNvSpPr>
          <p:nvPr/>
        </p:nvSpPr>
        <p:spPr bwMode="auto">
          <a:xfrm>
            <a:off x="5562600" y="3505200"/>
            <a:ext cx="16764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Analyze/</a:t>
            </a:r>
          </a:p>
          <a:p>
            <a:pPr algn="ctr"/>
            <a:r>
              <a:rPr lang="en-US" sz="1400">
                <a:solidFill>
                  <a:srgbClr val="000000"/>
                </a:solidFill>
                <a:latin typeface="Corbel" pitchFamily="34" charset="0"/>
              </a:rPr>
              <a:t>Investigate</a:t>
            </a:r>
          </a:p>
        </p:txBody>
      </p:sp>
      <p:sp>
        <p:nvSpPr>
          <p:cNvPr id="40991" name="Rectangle 51"/>
          <p:cNvSpPr>
            <a:spLocks noChangeArrowheads="1"/>
          </p:cNvSpPr>
          <p:nvPr/>
        </p:nvSpPr>
        <p:spPr bwMode="auto">
          <a:xfrm>
            <a:off x="73914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Evaluate</a:t>
            </a:r>
          </a:p>
        </p:txBody>
      </p:sp>
      <p:sp>
        <p:nvSpPr>
          <p:cNvPr id="40992" name="Rectangle 52"/>
          <p:cNvSpPr>
            <a:spLocks noChangeArrowheads="1"/>
          </p:cNvSpPr>
          <p:nvPr/>
        </p:nvSpPr>
        <p:spPr bwMode="auto">
          <a:xfrm>
            <a:off x="37338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Generate/</a:t>
            </a:r>
          </a:p>
          <a:p>
            <a:pPr algn="ctr"/>
            <a:r>
              <a:rPr lang="en-US" sz="1400">
                <a:solidFill>
                  <a:srgbClr val="000000"/>
                </a:solidFill>
                <a:latin typeface="Corbel" pitchFamily="34" charset="0"/>
              </a:rPr>
              <a:t>Demonstrate</a:t>
            </a:r>
          </a:p>
        </p:txBody>
      </p:sp>
      <p:sp>
        <p:nvSpPr>
          <p:cNvPr id="38" name="TextBox 37"/>
          <p:cNvSpPr txBox="1"/>
          <p:nvPr/>
        </p:nvSpPr>
        <p:spPr>
          <a:xfrm>
            <a:off x="0" y="4451350"/>
            <a:ext cx="1377950"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Remember</a:t>
            </a:r>
          </a:p>
        </p:txBody>
      </p:sp>
      <p:sp>
        <p:nvSpPr>
          <p:cNvPr id="39" name="TextBox 38"/>
          <p:cNvSpPr txBox="1"/>
          <p:nvPr/>
        </p:nvSpPr>
        <p:spPr>
          <a:xfrm>
            <a:off x="1524000" y="4495800"/>
            <a:ext cx="1377950" cy="369888"/>
          </a:xfrm>
          <a:prstGeom prst="rect">
            <a:avLst/>
          </a:prstGeom>
          <a:solidFill>
            <a:schemeClr val="accent1">
              <a:lumMod val="40000"/>
              <a:lumOff val="60000"/>
            </a:schemeClr>
          </a:solidFill>
          <a:ln>
            <a:solidFill>
              <a:schemeClr val="accent1">
                <a:lumMod val="40000"/>
                <a:lumOff val="60000"/>
              </a:schemeClr>
            </a:solidFill>
          </a:ln>
        </p:spPr>
        <p:txBody>
          <a:bodyPr wrap="none">
            <a:spAutoFit/>
          </a:bodyPr>
          <a:lstStyle/>
          <a:p>
            <a:pPr fontAlgn="auto">
              <a:spcBef>
                <a:spcPts val="0"/>
              </a:spcBef>
              <a:spcAft>
                <a:spcPts val="0"/>
              </a:spcAft>
              <a:defRPr/>
            </a:pPr>
            <a:r>
              <a:rPr lang="en-US" dirty="0">
                <a:solidFill>
                  <a:srgbClr val="000000"/>
                </a:solidFill>
              </a:rPr>
              <a:t>Understand</a:t>
            </a:r>
          </a:p>
        </p:txBody>
      </p:sp>
      <p:sp>
        <p:nvSpPr>
          <p:cNvPr id="40" name="TextBox 39"/>
          <p:cNvSpPr txBox="1"/>
          <p:nvPr/>
        </p:nvSpPr>
        <p:spPr>
          <a:xfrm>
            <a:off x="3352800" y="4495800"/>
            <a:ext cx="762000"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Apply</a:t>
            </a:r>
          </a:p>
        </p:txBody>
      </p:sp>
      <p:sp>
        <p:nvSpPr>
          <p:cNvPr id="41" name="TextBox 40"/>
          <p:cNvSpPr txBox="1"/>
          <p:nvPr/>
        </p:nvSpPr>
        <p:spPr>
          <a:xfrm>
            <a:off x="5105400" y="4506913"/>
            <a:ext cx="1004888" cy="369887"/>
          </a:xfrm>
          <a:prstGeom prst="rect">
            <a:avLst/>
          </a:prstGeom>
          <a:solidFill>
            <a:schemeClr val="accent1">
              <a:lumMod val="40000"/>
              <a:lumOff val="60000"/>
            </a:schemeClr>
          </a:solidFill>
          <a:ln>
            <a:solidFill>
              <a:schemeClr val="accent1">
                <a:lumMod val="40000"/>
                <a:lumOff val="60000"/>
              </a:schemeClr>
            </a:solidFill>
          </a:ln>
        </p:spPr>
        <p:txBody>
          <a:bodyPr wrap="none">
            <a:spAutoFit/>
          </a:bodyPr>
          <a:lstStyle/>
          <a:p>
            <a:pPr fontAlgn="auto">
              <a:spcBef>
                <a:spcPts val="0"/>
              </a:spcBef>
              <a:spcAft>
                <a:spcPts val="0"/>
              </a:spcAft>
              <a:defRPr/>
            </a:pPr>
            <a:r>
              <a:rPr lang="en-US" dirty="0">
                <a:solidFill>
                  <a:srgbClr val="000000"/>
                </a:solidFill>
              </a:rPr>
              <a:t>Analyze</a:t>
            </a:r>
          </a:p>
        </p:txBody>
      </p:sp>
      <p:sp>
        <p:nvSpPr>
          <p:cNvPr id="42" name="TextBox 41"/>
          <p:cNvSpPr txBox="1"/>
          <p:nvPr/>
        </p:nvSpPr>
        <p:spPr>
          <a:xfrm>
            <a:off x="6781800" y="4572000"/>
            <a:ext cx="1082675"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Evaluate</a:t>
            </a:r>
          </a:p>
        </p:txBody>
      </p:sp>
      <p:sp>
        <p:nvSpPr>
          <p:cNvPr id="43" name="TextBox 42"/>
          <p:cNvSpPr txBox="1"/>
          <p:nvPr/>
        </p:nvSpPr>
        <p:spPr>
          <a:xfrm>
            <a:off x="8153400" y="4572000"/>
            <a:ext cx="877888"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Create</a:t>
            </a:r>
          </a:p>
        </p:txBody>
      </p:sp>
      <p:sp>
        <p:nvSpPr>
          <p:cNvPr id="40999" name="Line 36"/>
          <p:cNvSpPr>
            <a:spLocks noChangeShapeType="1"/>
          </p:cNvSpPr>
          <p:nvPr/>
        </p:nvSpPr>
        <p:spPr bwMode="auto">
          <a:xfrm>
            <a:off x="3119438" y="4114800"/>
            <a:ext cx="309562" cy="336550"/>
          </a:xfrm>
          <a:prstGeom prst="line">
            <a:avLst/>
          </a:prstGeom>
          <a:noFill/>
          <a:ln w="57150">
            <a:solidFill>
              <a:schemeClr val="tx1"/>
            </a:solidFill>
            <a:round/>
            <a:headEnd/>
            <a:tailEnd/>
          </a:ln>
        </p:spPr>
        <p:txBody>
          <a:bodyPr/>
          <a:lstStyle/>
          <a:p>
            <a:endParaRPr lang="en-US"/>
          </a:p>
        </p:txBody>
      </p:sp>
      <p:sp>
        <p:nvSpPr>
          <p:cNvPr id="41000" name="Line 36"/>
          <p:cNvSpPr>
            <a:spLocks noChangeShapeType="1"/>
          </p:cNvSpPr>
          <p:nvPr/>
        </p:nvSpPr>
        <p:spPr bwMode="auto">
          <a:xfrm flipH="1">
            <a:off x="3906838" y="4159250"/>
            <a:ext cx="284162" cy="336550"/>
          </a:xfrm>
          <a:prstGeom prst="line">
            <a:avLst/>
          </a:prstGeom>
          <a:noFill/>
          <a:ln w="57150">
            <a:solidFill>
              <a:schemeClr val="tx1"/>
            </a:solidFill>
            <a:round/>
            <a:headEnd/>
            <a:tailEnd/>
          </a:ln>
        </p:spPr>
        <p:txBody>
          <a:bodyPr/>
          <a:lstStyle/>
          <a:p>
            <a:endParaRPr lang="en-US"/>
          </a:p>
        </p:txBody>
      </p:sp>
      <p:sp>
        <p:nvSpPr>
          <p:cNvPr id="41001" name="Line 36"/>
          <p:cNvSpPr>
            <a:spLocks noChangeShapeType="1"/>
          </p:cNvSpPr>
          <p:nvPr/>
        </p:nvSpPr>
        <p:spPr bwMode="auto">
          <a:xfrm flipH="1" flipV="1">
            <a:off x="1295400" y="4114800"/>
            <a:ext cx="588963" cy="341313"/>
          </a:xfrm>
          <a:prstGeom prst="line">
            <a:avLst/>
          </a:prstGeom>
          <a:noFill/>
          <a:ln w="57150">
            <a:solidFill>
              <a:schemeClr val="tx1"/>
            </a:solidFill>
            <a:round/>
            <a:headEnd/>
            <a:tailEnd/>
          </a:ln>
        </p:spPr>
        <p:txBody>
          <a:bodyPr/>
          <a:lstStyle/>
          <a:p>
            <a:endParaRPr lang="en-US"/>
          </a:p>
        </p:txBody>
      </p:sp>
      <p:sp>
        <p:nvSpPr>
          <p:cNvPr id="41002" name="Line 36"/>
          <p:cNvSpPr>
            <a:spLocks noChangeShapeType="1"/>
          </p:cNvSpPr>
          <p:nvPr/>
        </p:nvSpPr>
        <p:spPr bwMode="auto">
          <a:xfrm flipH="1">
            <a:off x="609600" y="4114800"/>
            <a:ext cx="284163" cy="336550"/>
          </a:xfrm>
          <a:prstGeom prst="line">
            <a:avLst/>
          </a:prstGeom>
          <a:noFill/>
          <a:ln w="57150">
            <a:solidFill>
              <a:schemeClr val="tx1"/>
            </a:solidFill>
            <a:round/>
            <a:headEnd/>
            <a:tailEnd/>
          </a:ln>
        </p:spPr>
        <p:txBody>
          <a:bodyPr/>
          <a:lstStyle/>
          <a:p>
            <a:endParaRPr lang="en-US"/>
          </a:p>
        </p:txBody>
      </p:sp>
      <p:sp>
        <p:nvSpPr>
          <p:cNvPr id="41003" name="Line 36"/>
          <p:cNvSpPr>
            <a:spLocks noChangeShapeType="1"/>
          </p:cNvSpPr>
          <p:nvPr/>
        </p:nvSpPr>
        <p:spPr bwMode="auto">
          <a:xfrm>
            <a:off x="5191125" y="4114800"/>
            <a:ext cx="284163" cy="385763"/>
          </a:xfrm>
          <a:prstGeom prst="line">
            <a:avLst/>
          </a:prstGeom>
          <a:noFill/>
          <a:ln w="57150">
            <a:solidFill>
              <a:schemeClr val="tx1"/>
            </a:solidFill>
            <a:round/>
            <a:headEnd/>
            <a:tailEnd/>
          </a:ln>
        </p:spPr>
        <p:txBody>
          <a:bodyPr/>
          <a:lstStyle/>
          <a:p>
            <a:endParaRPr lang="en-US"/>
          </a:p>
        </p:txBody>
      </p:sp>
      <p:sp>
        <p:nvSpPr>
          <p:cNvPr id="41004" name="Line 36"/>
          <p:cNvSpPr>
            <a:spLocks noChangeShapeType="1"/>
          </p:cNvSpPr>
          <p:nvPr/>
        </p:nvSpPr>
        <p:spPr bwMode="auto">
          <a:xfrm flipH="1">
            <a:off x="5954713" y="4159250"/>
            <a:ext cx="284162" cy="336550"/>
          </a:xfrm>
          <a:prstGeom prst="line">
            <a:avLst/>
          </a:prstGeom>
          <a:noFill/>
          <a:ln w="57150">
            <a:solidFill>
              <a:schemeClr val="tx1"/>
            </a:solidFill>
            <a:round/>
            <a:headEnd/>
            <a:tailEnd/>
          </a:ln>
        </p:spPr>
        <p:txBody>
          <a:bodyPr/>
          <a:lstStyle/>
          <a:p>
            <a:endParaRPr lang="en-US"/>
          </a:p>
        </p:txBody>
      </p:sp>
      <p:sp>
        <p:nvSpPr>
          <p:cNvPr id="41005" name="Line 36"/>
          <p:cNvSpPr>
            <a:spLocks noChangeShapeType="1"/>
          </p:cNvSpPr>
          <p:nvPr/>
        </p:nvSpPr>
        <p:spPr bwMode="auto">
          <a:xfrm>
            <a:off x="6745288" y="4170363"/>
            <a:ext cx="417512" cy="401637"/>
          </a:xfrm>
          <a:prstGeom prst="line">
            <a:avLst/>
          </a:prstGeom>
          <a:noFill/>
          <a:ln w="57150">
            <a:solidFill>
              <a:schemeClr val="tx1"/>
            </a:solidFill>
            <a:round/>
            <a:headEnd/>
            <a:tailEnd/>
          </a:ln>
        </p:spPr>
        <p:txBody>
          <a:bodyPr/>
          <a:lstStyle/>
          <a:p>
            <a:endParaRPr lang="en-US"/>
          </a:p>
        </p:txBody>
      </p:sp>
      <p:sp>
        <p:nvSpPr>
          <p:cNvPr id="41006" name="Line 36"/>
          <p:cNvSpPr>
            <a:spLocks noChangeShapeType="1"/>
          </p:cNvSpPr>
          <p:nvPr/>
        </p:nvSpPr>
        <p:spPr bwMode="auto">
          <a:xfrm>
            <a:off x="8382000" y="4114800"/>
            <a:ext cx="406400" cy="407988"/>
          </a:xfrm>
          <a:prstGeom prst="line">
            <a:avLst/>
          </a:prstGeom>
          <a:noFill/>
          <a:ln w="57150">
            <a:solidFill>
              <a:schemeClr val="tx1"/>
            </a:solidFill>
            <a:round/>
            <a:headEnd/>
            <a:tailEnd/>
          </a:ln>
        </p:spPr>
        <p:txBody>
          <a:bodyPr/>
          <a:lstStyle/>
          <a:p>
            <a:endParaRPr lang="en-US"/>
          </a:p>
        </p:txBody>
      </p:sp>
      <p:sp>
        <p:nvSpPr>
          <p:cNvPr id="41007" name="Line 36"/>
          <p:cNvSpPr>
            <a:spLocks noChangeShapeType="1"/>
          </p:cNvSpPr>
          <p:nvPr/>
        </p:nvSpPr>
        <p:spPr bwMode="auto">
          <a:xfrm flipH="1">
            <a:off x="7573963" y="4159250"/>
            <a:ext cx="285750" cy="336550"/>
          </a:xfrm>
          <a:prstGeom prst="line">
            <a:avLst/>
          </a:prstGeom>
          <a:noFill/>
          <a:ln w="57150">
            <a:solidFill>
              <a:schemeClr val="tx1"/>
            </a:solidFill>
            <a:round/>
            <a:headEnd/>
            <a:tailEnd/>
          </a:ln>
        </p:spPr>
        <p:txBody>
          <a:bodyPr/>
          <a:lstStyle/>
          <a:p>
            <a:endParaRPr lang="en-US"/>
          </a:p>
        </p:txBody>
      </p:sp>
      <p:sp>
        <p:nvSpPr>
          <p:cNvPr id="41008" name="Line 36"/>
          <p:cNvSpPr>
            <a:spLocks noChangeShapeType="1"/>
          </p:cNvSpPr>
          <p:nvPr/>
        </p:nvSpPr>
        <p:spPr bwMode="auto">
          <a:xfrm flipH="1">
            <a:off x="2362200" y="4114800"/>
            <a:ext cx="284163" cy="352425"/>
          </a:xfrm>
          <a:prstGeom prst="line">
            <a:avLst/>
          </a:prstGeom>
          <a:noFill/>
          <a:ln w="57150">
            <a:solidFill>
              <a:schemeClr val="tx1"/>
            </a:solidFill>
            <a:round/>
            <a:headEnd/>
            <a:tailEnd/>
          </a:ln>
        </p:spPr>
        <p:txBody>
          <a:bodyPr/>
          <a:lstStyle/>
          <a:p>
            <a:endParaRPr lang="en-US"/>
          </a:p>
        </p:txBody>
      </p:sp>
      <p:sp>
        <p:nvSpPr>
          <p:cNvPr id="52" name="Slide Number Placeholder 51"/>
          <p:cNvSpPr>
            <a:spLocks noGrp="1"/>
          </p:cNvSpPr>
          <p:nvPr>
            <p:ph type="sldNum" sz="quarter" idx="12"/>
          </p:nvPr>
        </p:nvSpPr>
        <p:spPr/>
        <p:txBody>
          <a:bodyPr/>
          <a:lstStyle/>
          <a:p>
            <a:pPr>
              <a:defRPr/>
            </a:pPr>
            <a:fld id="{5A764C96-7386-4135-A333-747622BF8EB9}" type="slidenum">
              <a:rPr lang="en-US"/>
              <a:pPr>
                <a:defRPr/>
              </a:pPr>
              <a:t>8</a:t>
            </a:fld>
            <a:endParaRPr lang="en-US"/>
          </a:p>
        </p:txBody>
      </p:sp>
      <p:sp>
        <p:nvSpPr>
          <p:cNvPr id="53" name="TextBox 52"/>
          <p:cNvSpPr txBox="1">
            <a:spLocks noChangeArrowheads="1"/>
          </p:cNvSpPr>
          <p:nvPr/>
        </p:nvSpPr>
        <p:spPr bwMode="auto">
          <a:xfrm>
            <a:off x="2209800" y="5181600"/>
            <a:ext cx="7467600" cy="708025"/>
          </a:xfrm>
          <a:prstGeom prst="rect">
            <a:avLst/>
          </a:prstGeom>
          <a:noFill/>
          <a:ln w="9525">
            <a:noFill/>
            <a:miter lim="800000"/>
            <a:headEnd/>
            <a:tailEnd/>
          </a:ln>
        </p:spPr>
        <p:txBody>
          <a:bodyPr>
            <a:spAutoFit/>
          </a:bodyPr>
          <a:lstStyle/>
          <a:p>
            <a:r>
              <a:rPr lang="en-US" sz="4000" b="1" dirty="0">
                <a:solidFill>
                  <a:srgbClr val="C00000"/>
                </a:solidFill>
              </a:rPr>
              <a:t>Bloom’s Taxonomy</a:t>
            </a:r>
          </a:p>
        </p:txBody>
      </p:sp>
    </p:spTree>
  </p:cSld>
  <p:clrMapOvr>
    <a:masterClrMapping/>
  </p:clrMapOvr>
  <p:transition spd="med" advClick="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0" y="304800"/>
            <a:ext cx="9144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986" name="Picture 4" descr="SECreportScrShot"/>
          <p:cNvPicPr>
            <a:picLocks noChangeAspect="1" noChangeArrowheads="1"/>
          </p:cNvPicPr>
          <p:nvPr/>
        </p:nvPicPr>
        <p:blipFill>
          <a:blip r:embed="rId3" cstate="print"/>
          <a:srcRect t="68889"/>
          <a:stretch>
            <a:fillRect/>
          </a:stretch>
        </p:blipFill>
        <p:spPr bwMode="auto">
          <a:xfrm>
            <a:off x="0" y="1066800"/>
            <a:ext cx="9144000" cy="76200"/>
          </a:xfrm>
          <a:prstGeom prst="rect">
            <a:avLst/>
          </a:prstGeom>
          <a:noFill/>
          <a:ln w="9525">
            <a:noFill/>
            <a:miter lim="800000"/>
            <a:headEnd/>
            <a:tailEnd/>
          </a:ln>
        </p:spPr>
      </p:pic>
      <p:sp>
        <p:nvSpPr>
          <p:cNvPr id="41987" name="Text Box 5"/>
          <p:cNvSpPr txBox="1">
            <a:spLocks noChangeArrowheads="1"/>
          </p:cNvSpPr>
          <p:nvPr/>
        </p:nvSpPr>
        <p:spPr bwMode="auto">
          <a:xfrm>
            <a:off x="0" y="300038"/>
            <a:ext cx="9317038" cy="523875"/>
          </a:xfrm>
          <a:prstGeom prst="rect">
            <a:avLst/>
          </a:prstGeom>
          <a:noFill/>
          <a:ln w="9525">
            <a:noFill/>
            <a:miter lim="800000"/>
            <a:headEnd/>
            <a:tailEnd/>
          </a:ln>
        </p:spPr>
        <p:txBody>
          <a:bodyPr>
            <a:spAutoFit/>
          </a:bodyPr>
          <a:lstStyle/>
          <a:p>
            <a:r>
              <a:rPr lang="en-US" sz="2800" b="1" dirty="0">
                <a:latin typeface="Corbel" pitchFamily="34" charset="0"/>
              </a:rPr>
              <a:t>Expectations for Student Performance (Cognitive Demand)</a:t>
            </a:r>
          </a:p>
        </p:txBody>
      </p:sp>
      <p:sp>
        <p:nvSpPr>
          <p:cNvPr id="41988" name="Rectangle 14"/>
          <p:cNvSpPr>
            <a:spLocks noChangeArrowheads="1"/>
          </p:cNvSpPr>
          <p:nvPr/>
        </p:nvSpPr>
        <p:spPr bwMode="auto">
          <a:xfrm>
            <a:off x="2835275"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Skill/Concept</a:t>
            </a:r>
          </a:p>
        </p:txBody>
      </p:sp>
      <p:sp>
        <p:nvSpPr>
          <p:cNvPr id="41989" name="Rectangle 15"/>
          <p:cNvSpPr>
            <a:spLocks noChangeArrowheads="1"/>
          </p:cNvSpPr>
          <p:nvPr/>
        </p:nvSpPr>
        <p:spPr bwMode="auto">
          <a:xfrm>
            <a:off x="990600" y="2454275"/>
            <a:ext cx="1560513"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Recall</a:t>
            </a:r>
          </a:p>
        </p:txBody>
      </p:sp>
      <p:sp>
        <p:nvSpPr>
          <p:cNvPr id="41990" name="Rectangle 16"/>
          <p:cNvSpPr>
            <a:spLocks noChangeArrowheads="1"/>
          </p:cNvSpPr>
          <p:nvPr/>
        </p:nvSpPr>
        <p:spPr bwMode="auto">
          <a:xfrm>
            <a:off x="4749800" y="2454275"/>
            <a:ext cx="1558925"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Strategic</a:t>
            </a:r>
          </a:p>
          <a:p>
            <a:pPr algn="ctr"/>
            <a:r>
              <a:rPr lang="en-US" sz="2000">
                <a:solidFill>
                  <a:srgbClr val="000000"/>
                </a:solidFill>
                <a:latin typeface="Corbel" pitchFamily="34" charset="0"/>
              </a:rPr>
              <a:t>Thinking</a:t>
            </a:r>
          </a:p>
        </p:txBody>
      </p:sp>
      <p:sp>
        <p:nvSpPr>
          <p:cNvPr id="41991" name="Rectangle 17"/>
          <p:cNvSpPr>
            <a:spLocks noChangeArrowheads="1"/>
          </p:cNvSpPr>
          <p:nvPr/>
        </p:nvSpPr>
        <p:spPr bwMode="auto">
          <a:xfrm>
            <a:off x="6592888" y="2454275"/>
            <a:ext cx="1560512" cy="669925"/>
          </a:xfrm>
          <a:prstGeom prst="rect">
            <a:avLst/>
          </a:prstGeom>
          <a:solidFill>
            <a:srgbClr val="FF9900"/>
          </a:solidFill>
          <a:ln w="9525">
            <a:solidFill>
              <a:schemeClr val="tx1"/>
            </a:solidFill>
            <a:miter lim="800000"/>
            <a:headEnd/>
            <a:tailEnd/>
          </a:ln>
        </p:spPr>
        <p:txBody>
          <a:bodyPr wrap="none" anchor="ctr"/>
          <a:lstStyle/>
          <a:p>
            <a:pPr algn="ctr"/>
            <a:r>
              <a:rPr lang="en-US" sz="2000">
                <a:solidFill>
                  <a:srgbClr val="000000"/>
                </a:solidFill>
                <a:latin typeface="Corbel" pitchFamily="34" charset="0"/>
              </a:rPr>
              <a:t>Extended</a:t>
            </a:r>
          </a:p>
          <a:p>
            <a:pPr algn="ctr"/>
            <a:r>
              <a:rPr lang="en-US" sz="2000">
                <a:solidFill>
                  <a:srgbClr val="000000"/>
                </a:solidFill>
                <a:latin typeface="Corbel" pitchFamily="34" charset="0"/>
              </a:rPr>
              <a:t>Thinking</a:t>
            </a:r>
          </a:p>
        </p:txBody>
      </p:sp>
      <p:sp>
        <p:nvSpPr>
          <p:cNvPr id="41992" name="Rectangle 18"/>
          <p:cNvSpPr>
            <a:spLocks noChangeArrowheads="1"/>
          </p:cNvSpPr>
          <p:nvPr/>
        </p:nvSpPr>
        <p:spPr bwMode="auto">
          <a:xfrm>
            <a:off x="1841500" y="1295400"/>
            <a:ext cx="163195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41993" name="Text Box 19"/>
          <p:cNvSpPr txBox="1">
            <a:spLocks noChangeArrowheads="1"/>
          </p:cNvSpPr>
          <p:nvPr/>
        </p:nvSpPr>
        <p:spPr bwMode="auto">
          <a:xfrm>
            <a:off x="1905000" y="1343025"/>
            <a:ext cx="1489075" cy="584200"/>
          </a:xfrm>
          <a:prstGeom prst="rect">
            <a:avLst/>
          </a:prstGeom>
          <a:noFill/>
          <a:ln w="9525">
            <a:noFill/>
            <a:miter lim="800000"/>
            <a:headEnd/>
            <a:tailEnd/>
          </a:ln>
        </p:spPr>
        <p:txBody>
          <a:bodyPr wrap="none">
            <a:spAutoFit/>
          </a:bodyPr>
          <a:lstStyle/>
          <a:p>
            <a:r>
              <a:rPr lang="en-US" sz="3200">
                <a:latin typeface="Corbel" pitchFamily="34" charset="0"/>
              </a:rPr>
              <a:t>Acquire</a:t>
            </a:r>
          </a:p>
        </p:txBody>
      </p:sp>
      <p:sp>
        <p:nvSpPr>
          <p:cNvPr id="41994" name="Rectangle 20"/>
          <p:cNvSpPr>
            <a:spLocks noChangeArrowheads="1"/>
          </p:cNvSpPr>
          <p:nvPr/>
        </p:nvSpPr>
        <p:spPr bwMode="auto">
          <a:xfrm>
            <a:off x="3898900" y="1295400"/>
            <a:ext cx="1417638"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41995" name="Text Box 21"/>
          <p:cNvSpPr txBox="1">
            <a:spLocks noChangeArrowheads="1"/>
          </p:cNvSpPr>
          <p:nvPr/>
        </p:nvSpPr>
        <p:spPr bwMode="auto">
          <a:xfrm>
            <a:off x="4191000" y="1343025"/>
            <a:ext cx="830263" cy="584200"/>
          </a:xfrm>
          <a:prstGeom prst="rect">
            <a:avLst/>
          </a:prstGeom>
          <a:noFill/>
          <a:ln w="9525">
            <a:noFill/>
            <a:miter lim="800000"/>
            <a:headEnd/>
            <a:tailEnd/>
          </a:ln>
        </p:spPr>
        <p:txBody>
          <a:bodyPr wrap="none">
            <a:spAutoFit/>
          </a:bodyPr>
          <a:lstStyle/>
          <a:p>
            <a:r>
              <a:rPr lang="en-US" sz="3200">
                <a:latin typeface="Corbel" pitchFamily="34" charset="0"/>
              </a:rPr>
              <a:t>Use</a:t>
            </a:r>
          </a:p>
        </p:txBody>
      </p:sp>
      <p:sp>
        <p:nvSpPr>
          <p:cNvPr id="41996" name="Rectangle 22"/>
          <p:cNvSpPr>
            <a:spLocks noChangeArrowheads="1"/>
          </p:cNvSpPr>
          <p:nvPr/>
        </p:nvSpPr>
        <p:spPr bwMode="auto">
          <a:xfrm>
            <a:off x="5741988" y="1295400"/>
            <a:ext cx="1701800" cy="669925"/>
          </a:xfrm>
          <a:prstGeom prst="rect">
            <a:avLst/>
          </a:prstGeom>
          <a:solidFill>
            <a:schemeClr val="accent1"/>
          </a:solidFill>
          <a:ln w="9525">
            <a:solidFill>
              <a:schemeClr val="tx1"/>
            </a:solidFill>
            <a:miter lim="800000"/>
            <a:headEnd/>
            <a:tailEnd/>
          </a:ln>
        </p:spPr>
        <p:txBody>
          <a:bodyPr wrap="none" anchor="ctr"/>
          <a:lstStyle/>
          <a:p>
            <a:endParaRPr lang="en-US">
              <a:latin typeface="Corbel" pitchFamily="34" charset="0"/>
            </a:endParaRPr>
          </a:p>
        </p:txBody>
      </p:sp>
      <p:sp>
        <p:nvSpPr>
          <p:cNvPr id="41997" name="Text Box 23"/>
          <p:cNvSpPr txBox="1">
            <a:spLocks noChangeArrowheads="1"/>
          </p:cNvSpPr>
          <p:nvPr/>
        </p:nvSpPr>
        <p:spPr bwMode="auto">
          <a:xfrm>
            <a:off x="5930900" y="1343025"/>
            <a:ext cx="1381125" cy="584200"/>
          </a:xfrm>
          <a:prstGeom prst="rect">
            <a:avLst/>
          </a:prstGeom>
          <a:noFill/>
          <a:ln w="9525">
            <a:noFill/>
            <a:miter lim="800000"/>
            <a:headEnd/>
            <a:tailEnd/>
          </a:ln>
        </p:spPr>
        <p:txBody>
          <a:bodyPr wrap="none">
            <a:spAutoFit/>
          </a:bodyPr>
          <a:lstStyle/>
          <a:p>
            <a:r>
              <a:rPr lang="en-US" sz="3200">
                <a:latin typeface="Corbel" pitchFamily="34" charset="0"/>
              </a:rPr>
              <a:t>Extend</a:t>
            </a:r>
          </a:p>
        </p:txBody>
      </p:sp>
      <p:sp>
        <p:nvSpPr>
          <p:cNvPr id="41998" name="Line 24"/>
          <p:cNvSpPr>
            <a:spLocks noChangeShapeType="1"/>
          </p:cNvSpPr>
          <p:nvPr/>
        </p:nvSpPr>
        <p:spPr bwMode="auto">
          <a:xfrm>
            <a:off x="2905125" y="2025650"/>
            <a:ext cx="284163" cy="336550"/>
          </a:xfrm>
          <a:prstGeom prst="line">
            <a:avLst/>
          </a:prstGeom>
          <a:noFill/>
          <a:ln w="57150">
            <a:solidFill>
              <a:schemeClr val="tx1"/>
            </a:solidFill>
            <a:round/>
            <a:headEnd/>
            <a:tailEnd/>
          </a:ln>
        </p:spPr>
        <p:txBody>
          <a:bodyPr/>
          <a:lstStyle/>
          <a:p>
            <a:endParaRPr lang="en-US"/>
          </a:p>
        </p:txBody>
      </p:sp>
      <p:sp>
        <p:nvSpPr>
          <p:cNvPr id="41999" name="Line 25"/>
          <p:cNvSpPr>
            <a:spLocks noChangeShapeType="1"/>
          </p:cNvSpPr>
          <p:nvPr/>
        </p:nvSpPr>
        <p:spPr bwMode="auto">
          <a:xfrm flipH="1">
            <a:off x="1982788" y="2025650"/>
            <a:ext cx="284162" cy="336550"/>
          </a:xfrm>
          <a:prstGeom prst="line">
            <a:avLst/>
          </a:prstGeom>
          <a:noFill/>
          <a:ln w="57150">
            <a:solidFill>
              <a:schemeClr val="tx1"/>
            </a:solidFill>
            <a:round/>
            <a:headEnd/>
            <a:tailEnd/>
          </a:ln>
        </p:spPr>
        <p:txBody>
          <a:bodyPr/>
          <a:lstStyle/>
          <a:p>
            <a:endParaRPr lang="en-US"/>
          </a:p>
        </p:txBody>
      </p:sp>
      <p:sp>
        <p:nvSpPr>
          <p:cNvPr id="42000" name="Line 26"/>
          <p:cNvSpPr>
            <a:spLocks noChangeShapeType="1"/>
          </p:cNvSpPr>
          <p:nvPr/>
        </p:nvSpPr>
        <p:spPr bwMode="auto">
          <a:xfrm>
            <a:off x="4819650" y="2025650"/>
            <a:ext cx="284163" cy="336550"/>
          </a:xfrm>
          <a:prstGeom prst="line">
            <a:avLst/>
          </a:prstGeom>
          <a:noFill/>
          <a:ln w="57150">
            <a:solidFill>
              <a:schemeClr val="tx1"/>
            </a:solidFill>
            <a:round/>
            <a:headEnd/>
            <a:tailEnd/>
          </a:ln>
        </p:spPr>
        <p:txBody>
          <a:bodyPr/>
          <a:lstStyle/>
          <a:p>
            <a:endParaRPr lang="en-US"/>
          </a:p>
        </p:txBody>
      </p:sp>
      <p:sp>
        <p:nvSpPr>
          <p:cNvPr id="42001" name="Line 27"/>
          <p:cNvSpPr>
            <a:spLocks noChangeShapeType="1"/>
          </p:cNvSpPr>
          <p:nvPr/>
        </p:nvSpPr>
        <p:spPr bwMode="auto">
          <a:xfrm flipH="1">
            <a:off x="4111625" y="2025650"/>
            <a:ext cx="282575" cy="336550"/>
          </a:xfrm>
          <a:prstGeom prst="line">
            <a:avLst/>
          </a:prstGeom>
          <a:noFill/>
          <a:ln w="57150">
            <a:solidFill>
              <a:schemeClr val="tx1"/>
            </a:solidFill>
            <a:round/>
            <a:headEnd/>
            <a:tailEnd/>
          </a:ln>
        </p:spPr>
        <p:txBody>
          <a:bodyPr/>
          <a:lstStyle/>
          <a:p>
            <a:endParaRPr lang="en-US"/>
          </a:p>
        </p:txBody>
      </p:sp>
      <p:sp>
        <p:nvSpPr>
          <p:cNvPr id="42002" name="Line 28"/>
          <p:cNvSpPr>
            <a:spLocks noChangeShapeType="1"/>
          </p:cNvSpPr>
          <p:nvPr/>
        </p:nvSpPr>
        <p:spPr bwMode="auto">
          <a:xfrm>
            <a:off x="6948488" y="2025650"/>
            <a:ext cx="282575" cy="336550"/>
          </a:xfrm>
          <a:prstGeom prst="line">
            <a:avLst/>
          </a:prstGeom>
          <a:noFill/>
          <a:ln w="57150">
            <a:solidFill>
              <a:schemeClr val="tx1"/>
            </a:solidFill>
            <a:round/>
            <a:headEnd/>
            <a:tailEnd/>
          </a:ln>
        </p:spPr>
        <p:txBody>
          <a:bodyPr/>
          <a:lstStyle/>
          <a:p>
            <a:endParaRPr lang="en-US"/>
          </a:p>
        </p:txBody>
      </p:sp>
      <p:sp>
        <p:nvSpPr>
          <p:cNvPr id="42003" name="Line 29"/>
          <p:cNvSpPr>
            <a:spLocks noChangeShapeType="1"/>
          </p:cNvSpPr>
          <p:nvPr/>
        </p:nvSpPr>
        <p:spPr bwMode="auto">
          <a:xfrm flipH="1">
            <a:off x="5954713" y="2025650"/>
            <a:ext cx="284162" cy="336550"/>
          </a:xfrm>
          <a:prstGeom prst="line">
            <a:avLst/>
          </a:prstGeom>
          <a:noFill/>
          <a:ln w="57150">
            <a:solidFill>
              <a:schemeClr val="tx1"/>
            </a:solidFill>
            <a:round/>
            <a:headEnd/>
            <a:tailEnd/>
          </a:ln>
        </p:spPr>
        <p:txBody>
          <a:bodyPr/>
          <a:lstStyle/>
          <a:p>
            <a:endParaRPr lang="en-US"/>
          </a:p>
        </p:txBody>
      </p:sp>
      <p:sp>
        <p:nvSpPr>
          <p:cNvPr id="42004" name="Line 35"/>
          <p:cNvSpPr>
            <a:spLocks noChangeShapeType="1"/>
          </p:cNvSpPr>
          <p:nvPr/>
        </p:nvSpPr>
        <p:spPr bwMode="auto">
          <a:xfrm>
            <a:off x="2065338" y="3168650"/>
            <a:ext cx="284162" cy="336550"/>
          </a:xfrm>
          <a:prstGeom prst="line">
            <a:avLst/>
          </a:prstGeom>
          <a:noFill/>
          <a:ln w="57150">
            <a:solidFill>
              <a:schemeClr val="tx1"/>
            </a:solidFill>
            <a:round/>
            <a:headEnd/>
            <a:tailEnd/>
          </a:ln>
        </p:spPr>
        <p:txBody>
          <a:bodyPr/>
          <a:lstStyle/>
          <a:p>
            <a:endParaRPr lang="en-US"/>
          </a:p>
        </p:txBody>
      </p:sp>
      <p:sp>
        <p:nvSpPr>
          <p:cNvPr id="42005" name="Line 36"/>
          <p:cNvSpPr>
            <a:spLocks noChangeShapeType="1"/>
          </p:cNvSpPr>
          <p:nvPr/>
        </p:nvSpPr>
        <p:spPr bwMode="auto">
          <a:xfrm flipH="1">
            <a:off x="1143000" y="3168650"/>
            <a:ext cx="284163" cy="336550"/>
          </a:xfrm>
          <a:prstGeom prst="line">
            <a:avLst/>
          </a:prstGeom>
          <a:noFill/>
          <a:ln w="57150">
            <a:solidFill>
              <a:schemeClr val="tx1"/>
            </a:solidFill>
            <a:round/>
            <a:headEnd/>
            <a:tailEnd/>
          </a:ln>
        </p:spPr>
        <p:txBody>
          <a:bodyPr/>
          <a:lstStyle/>
          <a:p>
            <a:endParaRPr lang="en-US"/>
          </a:p>
        </p:txBody>
      </p:sp>
      <p:sp>
        <p:nvSpPr>
          <p:cNvPr id="42006" name="Line 37"/>
          <p:cNvSpPr>
            <a:spLocks noChangeShapeType="1"/>
          </p:cNvSpPr>
          <p:nvPr/>
        </p:nvSpPr>
        <p:spPr bwMode="auto">
          <a:xfrm>
            <a:off x="3983038" y="3168650"/>
            <a:ext cx="284162" cy="336550"/>
          </a:xfrm>
          <a:prstGeom prst="line">
            <a:avLst/>
          </a:prstGeom>
          <a:noFill/>
          <a:ln w="57150">
            <a:solidFill>
              <a:schemeClr val="tx1"/>
            </a:solidFill>
            <a:round/>
            <a:headEnd/>
            <a:tailEnd/>
          </a:ln>
        </p:spPr>
        <p:txBody>
          <a:bodyPr/>
          <a:lstStyle/>
          <a:p>
            <a:endParaRPr lang="en-US"/>
          </a:p>
        </p:txBody>
      </p:sp>
      <p:sp>
        <p:nvSpPr>
          <p:cNvPr id="42007" name="Line 38"/>
          <p:cNvSpPr>
            <a:spLocks noChangeShapeType="1"/>
          </p:cNvSpPr>
          <p:nvPr/>
        </p:nvSpPr>
        <p:spPr bwMode="auto">
          <a:xfrm flipH="1">
            <a:off x="3060700" y="3168650"/>
            <a:ext cx="284163" cy="336550"/>
          </a:xfrm>
          <a:prstGeom prst="line">
            <a:avLst/>
          </a:prstGeom>
          <a:noFill/>
          <a:ln w="57150">
            <a:solidFill>
              <a:schemeClr val="tx1"/>
            </a:solidFill>
            <a:round/>
            <a:headEnd/>
            <a:tailEnd/>
          </a:ln>
        </p:spPr>
        <p:txBody>
          <a:bodyPr/>
          <a:lstStyle/>
          <a:p>
            <a:endParaRPr lang="en-US"/>
          </a:p>
        </p:txBody>
      </p:sp>
      <p:sp>
        <p:nvSpPr>
          <p:cNvPr id="42008" name="Line 39"/>
          <p:cNvSpPr>
            <a:spLocks noChangeShapeType="1"/>
          </p:cNvSpPr>
          <p:nvPr/>
        </p:nvSpPr>
        <p:spPr bwMode="auto">
          <a:xfrm>
            <a:off x="5799138" y="3168650"/>
            <a:ext cx="284162" cy="336550"/>
          </a:xfrm>
          <a:prstGeom prst="line">
            <a:avLst/>
          </a:prstGeom>
          <a:noFill/>
          <a:ln w="57150">
            <a:solidFill>
              <a:schemeClr val="tx1"/>
            </a:solidFill>
            <a:round/>
            <a:headEnd/>
            <a:tailEnd/>
          </a:ln>
        </p:spPr>
        <p:txBody>
          <a:bodyPr/>
          <a:lstStyle/>
          <a:p>
            <a:endParaRPr lang="en-US"/>
          </a:p>
        </p:txBody>
      </p:sp>
      <p:sp>
        <p:nvSpPr>
          <p:cNvPr id="42009" name="Line 40"/>
          <p:cNvSpPr>
            <a:spLocks noChangeShapeType="1"/>
          </p:cNvSpPr>
          <p:nvPr/>
        </p:nvSpPr>
        <p:spPr bwMode="auto">
          <a:xfrm flipH="1">
            <a:off x="4876800" y="3168650"/>
            <a:ext cx="284163" cy="336550"/>
          </a:xfrm>
          <a:prstGeom prst="line">
            <a:avLst/>
          </a:prstGeom>
          <a:noFill/>
          <a:ln w="57150">
            <a:solidFill>
              <a:schemeClr val="tx1"/>
            </a:solidFill>
            <a:round/>
            <a:headEnd/>
            <a:tailEnd/>
          </a:ln>
        </p:spPr>
        <p:txBody>
          <a:bodyPr/>
          <a:lstStyle/>
          <a:p>
            <a:endParaRPr lang="en-US"/>
          </a:p>
        </p:txBody>
      </p:sp>
      <p:sp>
        <p:nvSpPr>
          <p:cNvPr id="42010" name="Line 41"/>
          <p:cNvSpPr>
            <a:spLocks noChangeShapeType="1"/>
          </p:cNvSpPr>
          <p:nvPr/>
        </p:nvSpPr>
        <p:spPr bwMode="auto">
          <a:xfrm>
            <a:off x="7716838" y="3168650"/>
            <a:ext cx="284162" cy="336550"/>
          </a:xfrm>
          <a:prstGeom prst="line">
            <a:avLst/>
          </a:prstGeom>
          <a:noFill/>
          <a:ln w="57150">
            <a:solidFill>
              <a:schemeClr val="tx1"/>
            </a:solidFill>
            <a:round/>
            <a:headEnd/>
            <a:tailEnd/>
          </a:ln>
        </p:spPr>
        <p:txBody>
          <a:bodyPr/>
          <a:lstStyle/>
          <a:p>
            <a:endParaRPr lang="en-US"/>
          </a:p>
        </p:txBody>
      </p:sp>
      <p:sp>
        <p:nvSpPr>
          <p:cNvPr id="42011" name="Line 42"/>
          <p:cNvSpPr>
            <a:spLocks noChangeShapeType="1"/>
          </p:cNvSpPr>
          <p:nvPr/>
        </p:nvSpPr>
        <p:spPr bwMode="auto">
          <a:xfrm flipH="1">
            <a:off x="6794500" y="3168650"/>
            <a:ext cx="284163" cy="336550"/>
          </a:xfrm>
          <a:prstGeom prst="line">
            <a:avLst/>
          </a:prstGeom>
          <a:noFill/>
          <a:ln w="57150">
            <a:solidFill>
              <a:schemeClr val="tx1"/>
            </a:solidFill>
            <a:round/>
            <a:headEnd/>
            <a:tailEnd/>
          </a:ln>
        </p:spPr>
        <p:txBody>
          <a:bodyPr/>
          <a:lstStyle/>
          <a:p>
            <a:endParaRPr lang="en-US"/>
          </a:p>
        </p:txBody>
      </p:sp>
      <p:sp>
        <p:nvSpPr>
          <p:cNvPr id="42012" name="Rectangle 48"/>
          <p:cNvSpPr>
            <a:spLocks noChangeArrowheads="1"/>
          </p:cNvSpPr>
          <p:nvPr/>
        </p:nvSpPr>
        <p:spPr bwMode="auto">
          <a:xfrm>
            <a:off x="0" y="3505200"/>
            <a:ext cx="15240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Memorize/Recall</a:t>
            </a:r>
          </a:p>
        </p:txBody>
      </p:sp>
      <p:sp>
        <p:nvSpPr>
          <p:cNvPr id="42013" name="Rectangle 49"/>
          <p:cNvSpPr>
            <a:spLocks noChangeArrowheads="1"/>
          </p:cNvSpPr>
          <p:nvPr/>
        </p:nvSpPr>
        <p:spPr bwMode="auto">
          <a:xfrm>
            <a:off x="18288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Perform</a:t>
            </a:r>
          </a:p>
          <a:p>
            <a:pPr algn="ctr"/>
            <a:r>
              <a:rPr lang="en-US" sz="1400">
                <a:solidFill>
                  <a:srgbClr val="000000"/>
                </a:solidFill>
                <a:latin typeface="Corbel" pitchFamily="34" charset="0"/>
              </a:rPr>
              <a:t>Procedures</a:t>
            </a:r>
          </a:p>
        </p:txBody>
      </p:sp>
      <p:sp>
        <p:nvSpPr>
          <p:cNvPr id="42014" name="Rectangle 50"/>
          <p:cNvSpPr>
            <a:spLocks noChangeArrowheads="1"/>
          </p:cNvSpPr>
          <p:nvPr/>
        </p:nvSpPr>
        <p:spPr bwMode="auto">
          <a:xfrm>
            <a:off x="5562600" y="3505200"/>
            <a:ext cx="16764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Analyze/</a:t>
            </a:r>
          </a:p>
          <a:p>
            <a:pPr algn="ctr"/>
            <a:r>
              <a:rPr lang="en-US" sz="1400">
                <a:solidFill>
                  <a:srgbClr val="000000"/>
                </a:solidFill>
                <a:latin typeface="Corbel" pitchFamily="34" charset="0"/>
              </a:rPr>
              <a:t>Investigate</a:t>
            </a:r>
          </a:p>
        </p:txBody>
      </p:sp>
      <p:sp>
        <p:nvSpPr>
          <p:cNvPr id="42015" name="Rectangle 51"/>
          <p:cNvSpPr>
            <a:spLocks noChangeArrowheads="1"/>
          </p:cNvSpPr>
          <p:nvPr/>
        </p:nvSpPr>
        <p:spPr bwMode="auto">
          <a:xfrm>
            <a:off x="73914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Evaluate</a:t>
            </a:r>
          </a:p>
        </p:txBody>
      </p:sp>
      <p:sp>
        <p:nvSpPr>
          <p:cNvPr id="42016" name="Rectangle 52"/>
          <p:cNvSpPr>
            <a:spLocks noChangeArrowheads="1"/>
          </p:cNvSpPr>
          <p:nvPr/>
        </p:nvSpPr>
        <p:spPr bwMode="auto">
          <a:xfrm>
            <a:off x="3733800" y="3505200"/>
            <a:ext cx="1600200" cy="609600"/>
          </a:xfrm>
          <a:prstGeom prst="rect">
            <a:avLst/>
          </a:prstGeom>
          <a:solidFill>
            <a:srgbClr val="CCCC00"/>
          </a:solidFill>
          <a:ln w="9525">
            <a:solidFill>
              <a:schemeClr val="tx1"/>
            </a:solidFill>
            <a:miter lim="800000"/>
            <a:headEnd/>
            <a:tailEnd/>
          </a:ln>
        </p:spPr>
        <p:txBody>
          <a:bodyPr wrap="none" anchor="ctr"/>
          <a:lstStyle/>
          <a:p>
            <a:pPr algn="ctr"/>
            <a:r>
              <a:rPr lang="en-US" sz="1400">
                <a:solidFill>
                  <a:srgbClr val="000000"/>
                </a:solidFill>
                <a:latin typeface="Corbel" pitchFamily="34" charset="0"/>
              </a:rPr>
              <a:t>Generate/</a:t>
            </a:r>
          </a:p>
          <a:p>
            <a:pPr algn="ctr"/>
            <a:r>
              <a:rPr lang="en-US" sz="1400">
                <a:solidFill>
                  <a:srgbClr val="000000"/>
                </a:solidFill>
                <a:latin typeface="Corbel" pitchFamily="34" charset="0"/>
              </a:rPr>
              <a:t>Demonstrate</a:t>
            </a:r>
          </a:p>
        </p:txBody>
      </p:sp>
      <p:sp>
        <p:nvSpPr>
          <p:cNvPr id="36" name="Right Arrow 35"/>
          <p:cNvSpPr/>
          <p:nvPr/>
        </p:nvSpPr>
        <p:spPr>
          <a:xfrm>
            <a:off x="533400" y="5029200"/>
            <a:ext cx="8229600" cy="63976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schemeClr val="tx1"/>
                </a:solidFill>
              </a:rPr>
              <a:t>Rigor Increases and Overlaps</a:t>
            </a:r>
          </a:p>
        </p:txBody>
      </p:sp>
      <p:sp>
        <p:nvSpPr>
          <p:cNvPr id="38" name="TextBox 37"/>
          <p:cNvSpPr txBox="1"/>
          <p:nvPr/>
        </p:nvSpPr>
        <p:spPr>
          <a:xfrm>
            <a:off x="0" y="4451350"/>
            <a:ext cx="1377950"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Remember</a:t>
            </a:r>
          </a:p>
        </p:txBody>
      </p:sp>
      <p:sp>
        <p:nvSpPr>
          <p:cNvPr id="39" name="TextBox 38"/>
          <p:cNvSpPr txBox="1"/>
          <p:nvPr/>
        </p:nvSpPr>
        <p:spPr>
          <a:xfrm>
            <a:off x="1524000" y="4495800"/>
            <a:ext cx="1377950" cy="369888"/>
          </a:xfrm>
          <a:prstGeom prst="rect">
            <a:avLst/>
          </a:prstGeom>
          <a:solidFill>
            <a:schemeClr val="accent1">
              <a:lumMod val="40000"/>
              <a:lumOff val="60000"/>
            </a:schemeClr>
          </a:solidFill>
          <a:ln>
            <a:solidFill>
              <a:schemeClr val="accent1">
                <a:lumMod val="40000"/>
                <a:lumOff val="60000"/>
              </a:schemeClr>
            </a:solidFill>
          </a:ln>
        </p:spPr>
        <p:txBody>
          <a:bodyPr wrap="none">
            <a:spAutoFit/>
          </a:bodyPr>
          <a:lstStyle/>
          <a:p>
            <a:pPr fontAlgn="auto">
              <a:spcBef>
                <a:spcPts val="0"/>
              </a:spcBef>
              <a:spcAft>
                <a:spcPts val="0"/>
              </a:spcAft>
              <a:defRPr/>
            </a:pPr>
            <a:r>
              <a:rPr lang="en-US" dirty="0">
                <a:solidFill>
                  <a:srgbClr val="000000"/>
                </a:solidFill>
              </a:rPr>
              <a:t>Understand</a:t>
            </a:r>
          </a:p>
        </p:txBody>
      </p:sp>
      <p:sp>
        <p:nvSpPr>
          <p:cNvPr id="40" name="TextBox 39"/>
          <p:cNvSpPr txBox="1"/>
          <p:nvPr/>
        </p:nvSpPr>
        <p:spPr>
          <a:xfrm>
            <a:off x="3352800" y="4495800"/>
            <a:ext cx="762000"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Apply</a:t>
            </a:r>
          </a:p>
        </p:txBody>
      </p:sp>
      <p:sp>
        <p:nvSpPr>
          <p:cNvPr id="41" name="TextBox 40"/>
          <p:cNvSpPr txBox="1"/>
          <p:nvPr/>
        </p:nvSpPr>
        <p:spPr>
          <a:xfrm>
            <a:off x="5105400" y="4506913"/>
            <a:ext cx="1004888" cy="369887"/>
          </a:xfrm>
          <a:prstGeom prst="rect">
            <a:avLst/>
          </a:prstGeom>
          <a:solidFill>
            <a:schemeClr val="accent1">
              <a:lumMod val="40000"/>
              <a:lumOff val="60000"/>
            </a:schemeClr>
          </a:solidFill>
          <a:ln>
            <a:solidFill>
              <a:schemeClr val="accent1">
                <a:lumMod val="40000"/>
                <a:lumOff val="60000"/>
              </a:schemeClr>
            </a:solidFill>
          </a:ln>
        </p:spPr>
        <p:txBody>
          <a:bodyPr wrap="none">
            <a:spAutoFit/>
          </a:bodyPr>
          <a:lstStyle/>
          <a:p>
            <a:pPr fontAlgn="auto">
              <a:spcBef>
                <a:spcPts val="0"/>
              </a:spcBef>
              <a:spcAft>
                <a:spcPts val="0"/>
              </a:spcAft>
              <a:defRPr/>
            </a:pPr>
            <a:r>
              <a:rPr lang="en-US" dirty="0">
                <a:solidFill>
                  <a:srgbClr val="000000"/>
                </a:solidFill>
              </a:rPr>
              <a:t>Analyze</a:t>
            </a:r>
          </a:p>
        </p:txBody>
      </p:sp>
      <p:sp>
        <p:nvSpPr>
          <p:cNvPr id="42" name="TextBox 41"/>
          <p:cNvSpPr txBox="1"/>
          <p:nvPr/>
        </p:nvSpPr>
        <p:spPr>
          <a:xfrm>
            <a:off x="6781800" y="4572000"/>
            <a:ext cx="1082675"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Evaluate</a:t>
            </a:r>
          </a:p>
        </p:txBody>
      </p:sp>
      <p:sp>
        <p:nvSpPr>
          <p:cNvPr id="43" name="TextBox 42"/>
          <p:cNvSpPr txBox="1"/>
          <p:nvPr/>
        </p:nvSpPr>
        <p:spPr>
          <a:xfrm>
            <a:off x="8153400" y="4572000"/>
            <a:ext cx="877888" cy="369888"/>
          </a:xfrm>
          <a:prstGeom prst="rect">
            <a:avLst/>
          </a:prstGeom>
          <a:solidFill>
            <a:schemeClr val="accent1">
              <a:lumMod val="40000"/>
              <a:lumOff val="60000"/>
            </a:schemeClr>
          </a:solidFill>
        </p:spPr>
        <p:txBody>
          <a:bodyPr wrap="none">
            <a:spAutoFit/>
          </a:bodyPr>
          <a:lstStyle/>
          <a:p>
            <a:pPr fontAlgn="auto">
              <a:spcBef>
                <a:spcPts val="0"/>
              </a:spcBef>
              <a:spcAft>
                <a:spcPts val="0"/>
              </a:spcAft>
              <a:defRPr/>
            </a:pPr>
            <a:r>
              <a:rPr lang="en-US" dirty="0">
                <a:solidFill>
                  <a:srgbClr val="000000"/>
                </a:solidFill>
              </a:rPr>
              <a:t>Create</a:t>
            </a:r>
          </a:p>
        </p:txBody>
      </p:sp>
      <p:sp>
        <p:nvSpPr>
          <p:cNvPr id="42025" name="Line 36"/>
          <p:cNvSpPr>
            <a:spLocks noChangeShapeType="1"/>
          </p:cNvSpPr>
          <p:nvPr/>
        </p:nvSpPr>
        <p:spPr bwMode="auto">
          <a:xfrm>
            <a:off x="3119438" y="4114800"/>
            <a:ext cx="309562" cy="336550"/>
          </a:xfrm>
          <a:prstGeom prst="line">
            <a:avLst/>
          </a:prstGeom>
          <a:noFill/>
          <a:ln w="57150">
            <a:solidFill>
              <a:schemeClr val="tx1"/>
            </a:solidFill>
            <a:round/>
            <a:headEnd/>
            <a:tailEnd/>
          </a:ln>
        </p:spPr>
        <p:txBody>
          <a:bodyPr/>
          <a:lstStyle/>
          <a:p>
            <a:endParaRPr lang="en-US"/>
          </a:p>
        </p:txBody>
      </p:sp>
      <p:sp>
        <p:nvSpPr>
          <p:cNvPr id="42026" name="Line 36"/>
          <p:cNvSpPr>
            <a:spLocks noChangeShapeType="1"/>
          </p:cNvSpPr>
          <p:nvPr/>
        </p:nvSpPr>
        <p:spPr bwMode="auto">
          <a:xfrm flipH="1">
            <a:off x="3906838" y="4159250"/>
            <a:ext cx="284162" cy="336550"/>
          </a:xfrm>
          <a:prstGeom prst="line">
            <a:avLst/>
          </a:prstGeom>
          <a:noFill/>
          <a:ln w="57150">
            <a:solidFill>
              <a:schemeClr val="tx1"/>
            </a:solidFill>
            <a:round/>
            <a:headEnd/>
            <a:tailEnd/>
          </a:ln>
        </p:spPr>
        <p:txBody>
          <a:bodyPr/>
          <a:lstStyle/>
          <a:p>
            <a:endParaRPr lang="en-US"/>
          </a:p>
        </p:txBody>
      </p:sp>
      <p:sp>
        <p:nvSpPr>
          <p:cNvPr id="42027" name="Line 36"/>
          <p:cNvSpPr>
            <a:spLocks noChangeShapeType="1"/>
          </p:cNvSpPr>
          <p:nvPr/>
        </p:nvSpPr>
        <p:spPr bwMode="auto">
          <a:xfrm flipH="1" flipV="1">
            <a:off x="1295400" y="4114800"/>
            <a:ext cx="588963" cy="341313"/>
          </a:xfrm>
          <a:prstGeom prst="line">
            <a:avLst/>
          </a:prstGeom>
          <a:noFill/>
          <a:ln w="57150">
            <a:solidFill>
              <a:schemeClr val="tx1"/>
            </a:solidFill>
            <a:round/>
            <a:headEnd/>
            <a:tailEnd/>
          </a:ln>
        </p:spPr>
        <p:txBody>
          <a:bodyPr/>
          <a:lstStyle/>
          <a:p>
            <a:endParaRPr lang="en-US"/>
          </a:p>
        </p:txBody>
      </p:sp>
      <p:sp>
        <p:nvSpPr>
          <p:cNvPr id="42028" name="Line 36"/>
          <p:cNvSpPr>
            <a:spLocks noChangeShapeType="1"/>
          </p:cNvSpPr>
          <p:nvPr/>
        </p:nvSpPr>
        <p:spPr bwMode="auto">
          <a:xfrm flipH="1">
            <a:off x="609600" y="4114800"/>
            <a:ext cx="284163" cy="336550"/>
          </a:xfrm>
          <a:prstGeom prst="line">
            <a:avLst/>
          </a:prstGeom>
          <a:noFill/>
          <a:ln w="57150">
            <a:solidFill>
              <a:schemeClr val="tx1"/>
            </a:solidFill>
            <a:round/>
            <a:headEnd/>
            <a:tailEnd/>
          </a:ln>
        </p:spPr>
        <p:txBody>
          <a:bodyPr/>
          <a:lstStyle/>
          <a:p>
            <a:endParaRPr lang="en-US"/>
          </a:p>
        </p:txBody>
      </p:sp>
      <p:sp>
        <p:nvSpPr>
          <p:cNvPr id="42029" name="Line 36"/>
          <p:cNvSpPr>
            <a:spLocks noChangeShapeType="1"/>
          </p:cNvSpPr>
          <p:nvPr/>
        </p:nvSpPr>
        <p:spPr bwMode="auto">
          <a:xfrm>
            <a:off x="5191125" y="4114800"/>
            <a:ext cx="284163" cy="385763"/>
          </a:xfrm>
          <a:prstGeom prst="line">
            <a:avLst/>
          </a:prstGeom>
          <a:noFill/>
          <a:ln w="57150">
            <a:solidFill>
              <a:schemeClr val="tx1"/>
            </a:solidFill>
            <a:round/>
            <a:headEnd/>
            <a:tailEnd/>
          </a:ln>
        </p:spPr>
        <p:txBody>
          <a:bodyPr/>
          <a:lstStyle/>
          <a:p>
            <a:endParaRPr lang="en-US"/>
          </a:p>
        </p:txBody>
      </p:sp>
      <p:sp>
        <p:nvSpPr>
          <p:cNvPr id="42030" name="Line 36"/>
          <p:cNvSpPr>
            <a:spLocks noChangeShapeType="1"/>
          </p:cNvSpPr>
          <p:nvPr/>
        </p:nvSpPr>
        <p:spPr bwMode="auto">
          <a:xfrm flipH="1">
            <a:off x="5954713" y="4159250"/>
            <a:ext cx="284162" cy="336550"/>
          </a:xfrm>
          <a:prstGeom prst="line">
            <a:avLst/>
          </a:prstGeom>
          <a:noFill/>
          <a:ln w="57150">
            <a:solidFill>
              <a:schemeClr val="tx1"/>
            </a:solidFill>
            <a:round/>
            <a:headEnd/>
            <a:tailEnd/>
          </a:ln>
        </p:spPr>
        <p:txBody>
          <a:bodyPr/>
          <a:lstStyle/>
          <a:p>
            <a:endParaRPr lang="en-US"/>
          </a:p>
        </p:txBody>
      </p:sp>
      <p:sp>
        <p:nvSpPr>
          <p:cNvPr id="42031" name="Line 36"/>
          <p:cNvSpPr>
            <a:spLocks noChangeShapeType="1"/>
          </p:cNvSpPr>
          <p:nvPr/>
        </p:nvSpPr>
        <p:spPr bwMode="auto">
          <a:xfrm>
            <a:off x="6745288" y="4170363"/>
            <a:ext cx="417512" cy="401637"/>
          </a:xfrm>
          <a:prstGeom prst="line">
            <a:avLst/>
          </a:prstGeom>
          <a:noFill/>
          <a:ln w="57150">
            <a:solidFill>
              <a:schemeClr val="tx1"/>
            </a:solidFill>
            <a:round/>
            <a:headEnd/>
            <a:tailEnd/>
          </a:ln>
        </p:spPr>
        <p:txBody>
          <a:bodyPr/>
          <a:lstStyle/>
          <a:p>
            <a:endParaRPr lang="en-US"/>
          </a:p>
        </p:txBody>
      </p:sp>
      <p:sp>
        <p:nvSpPr>
          <p:cNvPr id="42032" name="Line 36"/>
          <p:cNvSpPr>
            <a:spLocks noChangeShapeType="1"/>
          </p:cNvSpPr>
          <p:nvPr/>
        </p:nvSpPr>
        <p:spPr bwMode="auto">
          <a:xfrm>
            <a:off x="8382000" y="4114800"/>
            <a:ext cx="406400" cy="407988"/>
          </a:xfrm>
          <a:prstGeom prst="line">
            <a:avLst/>
          </a:prstGeom>
          <a:noFill/>
          <a:ln w="57150">
            <a:solidFill>
              <a:schemeClr val="tx1"/>
            </a:solidFill>
            <a:round/>
            <a:headEnd/>
            <a:tailEnd/>
          </a:ln>
        </p:spPr>
        <p:txBody>
          <a:bodyPr/>
          <a:lstStyle/>
          <a:p>
            <a:endParaRPr lang="en-US"/>
          </a:p>
        </p:txBody>
      </p:sp>
      <p:sp>
        <p:nvSpPr>
          <p:cNvPr id="42033" name="Line 36"/>
          <p:cNvSpPr>
            <a:spLocks noChangeShapeType="1"/>
          </p:cNvSpPr>
          <p:nvPr/>
        </p:nvSpPr>
        <p:spPr bwMode="auto">
          <a:xfrm flipH="1">
            <a:off x="7573963" y="4159250"/>
            <a:ext cx="285750" cy="336550"/>
          </a:xfrm>
          <a:prstGeom prst="line">
            <a:avLst/>
          </a:prstGeom>
          <a:noFill/>
          <a:ln w="57150">
            <a:solidFill>
              <a:schemeClr val="tx1"/>
            </a:solidFill>
            <a:round/>
            <a:headEnd/>
            <a:tailEnd/>
          </a:ln>
        </p:spPr>
        <p:txBody>
          <a:bodyPr/>
          <a:lstStyle/>
          <a:p>
            <a:endParaRPr lang="en-US"/>
          </a:p>
        </p:txBody>
      </p:sp>
      <p:sp>
        <p:nvSpPr>
          <p:cNvPr id="42034" name="Line 36"/>
          <p:cNvSpPr>
            <a:spLocks noChangeShapeType="1"/>
          </p:cNvSpPr>
          <p:nvPr/>
        </p:nvSpPr>
        <p:spPr bwMode="auto">
          <a:xfrm flipH="1">
            <a:off x="2362200" y="4114800"/>
            <a:ext cx="284163" cy="352425"/>
          </a:xfrm>
          <a:prstGeom prst="line">
            <a:avLst/>
          </a:prstGeom>
          <a:noFill/>
          <a:ln w="57150">
            <a:solidFill>
              <a:schemeClr val="tx1"/>
            </a:solidFill>
            <a:round/>
            <a:headEnd/>
            <a:tailEnd/>
          </a:ln>
        </p:spPr>
        <p:txBody>
          <a:bodyPr/>
          <a:lstStyle/>
          <a:p>
            <a:endParaRPr lang="en-US"/>
          </a:p>
        </p:txBody>
      </p:sp>
      <p:sp>
        <p:nvSpPr>
          <p:cNvPr id="52" name="Slide Number Placeholder 51"/>
          <p:cNvSpPr>
            <a:spLocks noGrp="1"/>
          </p:cNvSpPr>
          <p:nvPr>
            <p:ph type="sldNum" sz="quarter" idx="12"/>
          </p:nvPr>
        </p:nvSpPr>
        <p:spPr/>
        <p:txBody>
          <a:bodyPr/>
          <a:lstStyle/>
          <a:p>
            <a:pPr>
              <a:defRPr/>
            </a:pPr>
            <a:fld id="{375A9171-617C-4096-BB98-71F67A60CD91}" type="slidenum">
              <a:rPr lang="en-US"/>
              <a:pPr>
                <a:defRPr/>
              </a:pPr>
              <a:t>9</a:t>
            </a:fld>
            <a:endParaRPr lang="en-US"/>
          </a:p>
        </p:txBody>
      </p:sp>
    </p:spTree>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900" decel="100000" fill="hold"/>
                                        <p:tgtEl>
                                          <p:spTgt spid="3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1371</TotalTime>
  <Words>2587</Words>
  <Application>Microsoft Office PowerPoint</Application>
  <PresentationFormat>On-screen Show (4:3)</PresentationFormat>
  <Paragraphs>427</Paragraphs>
  <Slides>32</Slides>
  <Notes>27</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Default Design</vt:lpstr>
      <vt:lpstr>Depth of Knowledge &amp; Common Core</vt:lpstr>
      <vt:lpstr>OUTCOMES</vt:lpstr>
      <vt:lpstr>What is Rigor?</vt:lpstr>
      <vt:lpstr>…as defined by Mr. Webster</vt:lpstr>
      <vt:lpstr>Slide 5</vt:lpstr>
      <vt:lpstr>Slide 6</vt:lpstr>
      <vt:lpstr>Slide 7</vt:lpstr>
      <vt:lpstr>Slide 8</vt:lpstr>
      <vt:lpstr>Slide 9</vt:lpstr>
      <vt:lpstr>Slide 10</vt:lpstr>
      <vt:lpstr>Slide 11</vt:lpstr>
      <vt:lpstr>Depth of Knowledge</vt:lpstr>
      <vt:lpstr>Slide 13</vt:lpstr>
      <vt:lpstr>Slide 14</vt:lpstr>
      <vt:lpstr>Slide 15</vt:lpstr>
      <vt:lpstr>Slide 16</vt:lpstr>
      <vt:lpstr>Slide 17</vt:lpstr>
      <vt:lpstr>The Hess Cognitive Rigor Matrix </vt:lpstr>
      <vt:lpstr>Slide 19</vt:lpstr>
      <vt:lpstr>Developing the Cognitive Rigor Matrix</vt:lpstr>
      <vt:lpstr>Let’s practice using the CRM</vt:lpstr>
      <vt:lpstr>DOK Wheel</vt:lpstr>
      <vt:lpstr>LET’S CHECK!</vt:lpstr>
      <vt:lpstr>Slide 24</vt:lpstr>
      <vt:lpstr>LET’S PRACTICE  AGAIN!</vt:lpstr>
      <vt:lpstr>Hess CRM</vt:lpstr>
      <vt:lpstr>Slide 27</vt:lpstr>
      <vt:lpstr>Why Common Core?</vt:lpstr>
      <vt:lpstr>Benefits</vt:lpstr>
      <vt:lpstr>Planning With “End In Mind”</vt:lpstr>
      <vt:lpstr>Slide 31</vt:lpstr>
      <vt:lpstr>Slide 32</vt:lpstr>
    </vt:vector>
  </TitlesOfParts>
  <Manager>David</Manager>
  <Company>Presentationfx.com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Supplies</dc:title>
  <dc:subject>Art, Teaching</dc:subject>
  <dc:creator>Presentationfx.com</dc:creator>
  <cp:keywords>Glue, Art, Supplies, Markers, Scissors, Colored Paper</cp:keywords>
  <dc:description>Copyright 2008. Maynot be redistributed except by presentationfx.com. Will be enforced to the maximum extent under law.</dc:description>
  <cp:lastModifiedBy>Owner</cp:lastModifiedBy>
  <cp:revision>124</cp:revision>
  <dcterms:created xsi:type="dcterms:W3CDTF">2008-04-07T16:14:46Z</dcterms:created>
  <dcterms:modified xsi:type="dcterms:W3CDTF">2001-09-24T06:13:59Z</dcterms:modified>
  <cp:category>Art, Teaching</cp:category>
</cp:coreProperties>
</file>