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9" r:id="rId2"/>
    <p:sldId id="261" r:id="rId3"/>
    <p:sldId id="262" r:id="rId4"/>
    <p:sldId id="294" r:id="rId5"/>
    <p:sldId id="263" r:id="rId6"/>
    <p:sldId id="295" r:id="rId7"/>
    <p:sldId id="264" r:id="rId8"/>
    <p:sldId id="272" r:id="rId9"/>
    <p:sldId id="276" r:id="rId10"/>
    <p:sldId id="277" r:id="rId11"/>
    <p:sldId id="278" r:id="rId12"/>
    <p:sldId id="279" r:id="rId13"/>
    <p:sldId id="280" r:id="rId14"/>
    <p:sldId id="281" r:id="rId15"/>
    <p:sldId id="282" r:id="rId16"/>
    <p:sldId id="284" r:id="rId17"/>
    <p:sldId id="285" r:id="rId18"/>
    <p:sldId id="286" r:id="rId19"/>
    <p:sldId id="289" r:id="rId20"/>
    <p:sldId id="290" r:id="rId21"/>
    <p:sldId id="291" r:id="rId22"/>
    <p:sldId id="292" r:id="rId23"/>
    <p:sldId id="29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CC0033"/>
    <a:srgbClr val="89898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0"/>
  </p:normalViewPr>
  <p:slideViewPr>
    <p:cSldViewPr>
      <p:cViewPr varScale="1">
        <p:scale>
          <a:sx n="59" d="100"/>
          <a:sy n="59" d="100"/>
        </p:scale>
        <p:origin x="-92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2" d="100"/>
          <a:sy n="92" d="100"/>
        </p:scale>
        <p:origin x="-358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7DF01D-F5AD-4A12-A378-8FA67175A2A2}" type="datetimeFigureOut">
              <a:rPr lang="en-US" smtClean="0"/>
              <a:pPr/>
              <a:t>6/12/2012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15323F-0BC2-4B93-9503-3C9058B231F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32385-B380-42EB-9727-F8778D76E03F}" type="datetimeFigureOut">
              <a:rPr lang="en-US" smtClean="0"/>
              <a:pPr/>
              <a:t>6/12/2012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7D1291-6878-4FF1-A114-2E6AF9CD9C9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3775"/>
            <a:ext cx="7772400" cy="1470025"/>
          </a:xfrm>
        </p:spPr>
        <p:txBody>
          <a:bodyPr>
            <a:normAutofit/>
          </a:bodyPr>
          <a:lstStyle>
            <a:lvl1pPr>
              <a:defRPr sz="4000">
                <a:solidFill>
                  <a:srgbClr val="00336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7" name="Rectangle 16"/>
          <p:cNvSpPr/>
          <p:nvPr userDrawn="1"/>
        </p:nvSpPr>
        <p:spPr>
          <a:xfrm>
            <a:off x="0" y="914400"/>
            <a:ext cx="9144000" cy="1447800"/>
          </a:xfrm>
          <a:prstGeom prst="rect">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IM&amp;E"/>
          <p:cNvPicPr>
            <a:picLocks noChangeAspect="1" noChangeArrowheads="1"/>
          </p:cNvPicPr>
          <p:nvPr userDrawn="1"/>
        </p:nvPicPr>
        <p:blipFill>
          <a:blip r:embed="rId2" cstate="print"/>
          <a:srcRect/>
          <a:stretch>
            <a:fillRect/>
          </a:stretch>
        </p:blipFill>
        <p:spPr bwMode="auto">
          <a:xfrm>
            <a:off x="0" y="762000"/>
            <a:ext cx="6248400" cy="1337710"/>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19" name="TextBox 18"/>
          <p:cNvSpPr txBox="1"/>
          <p:nvPr userDrawn="1"/>
        </p:nvSpPr>
        <p:spPr>
          <a:xfrm>
            <a:off x="6324600" y="1145738"/>
            <a:ext cx="2514600" cy="1292662"/>
          </a:xfrm>
          <a:prstGeom prst="rect">
            <a:avLst/>
          </a:prstGeom>
          <a:noFill/>
        </p:spPr>
        <p:txBody>
          <a:bodyPr wrap="square" rtlCol="0">
            <a:spAutoFit/>
          </a:bodyPr>
          <a:lstStyle/>
          <a:p>
            <a:r>
              <a:rPr lang="en-US" sz="2400" b="1" dirty="0" smtClean="0">
                <a:solidFill>
                  <a:schemeClr val="bg1"/>
                </a:solidFill>
                <a:latin typeface="Georgia" pitchFamily="18" charset="0"/>
              </a:rPr>
              <a:t>CCSSM</a:t>
            </a:r>
            <a:r>
              <a:rPr lang="en-US" dirty="0" smtClean="0">
                <a:solidFill>
                  <a:schemeClr val="bg1"/>
                </a:solidFill>
                <a:latin typeface="Georgia" pitchFamily="18" charset="0"/>
              </a:rPr>
              <a:t> </a:t>
            </a:r>
          </a:p>
          <a:p>
            <a:r>
              <a:rPr lang="en-US" dirty="0" smtClean="0">
                <a:solidFill>
                  <a:schemeClr val="bg1"/>
                </a:solidFill>
                <a:latin typeface="Georgia" pitchFamily="18" charset="0"/>
              </a:rPr>
              <a:t>National Professional Development</a:t>
            </a:r>
          </a:p>
          <a:p>
            <a:endParaRPr lang="en-US" dirty="0"/>
          </a:p>
        </p:txBody>
      </p:sp>
      <p:grpSp>
        <p:nvGrpSpPr>
          <p:cNvPr id="29" name="Group 28"/>
          <p:cNvGrpSpPr/>
          <p:nvPr userDrawn="1"/>
        </p:nvGrpSpPr>
        <p:grpSpPr>
          <a:xfrm>
            <a:off x="79747" y="6324600"/>
            <a:ext cx="8988053" cy="457200"/>
            <a:chOff x="79747" y="6324600"/>
            <a:chExt cx="8988053" cy="457200"/>
          </a:xfrm>
        </p:grpSpPr>
        <p:grpSp>
          <p:nvGrpSpPr>
            <p:cNvPr id="20" name="Group 19"/>
            <p:cNvGrpSpPr/>
            <p:nvPr userDrawn="1"/>
          </p:nvGrpSpPr>
          <p:grpSpPr>
            <a:xfrm>
              <a:off x="5943600" y="6324600"/>
              <a:ext cx="3124200" cy="457200"/>
              <a:chOff x="5943600" y="6324600"/>
              <a:chExt cx="3124200" cy="457200"/>
            </a:xfrm>
          </p:grpSpPr>
          <p:pic>
            <p:nvPicPr>
              <p:cNvPr id="21" name="Picture 20" descr="IM&amp;E Logo"/>
              <p:cNvPicPr>
                <a:picLocks noChangeAspect="1" noChangeArrowheads="1"/>
              </p:cNvPicPr>
              <p:nvPr/>
            </p:nvPicPr>
            <p:blipFill>
              <a:blip r:embed="rId3" cstate="print"/>
              <a:srcRect/>
              <a:stretch>
                <a:fillRect/>
              </a:stretch>
            </p:blipFill>
            <p:spPr bwMode="auto">
              <a:xfrm>
                <a:off x="7399187" y="6324600"/>
                <a:ext cx="1668613" cy="457200"/>
              </a:xfrm>
              <a:prstGeom prst="rect">
                <a:avLst/>
              </a:prstGeom>
              <a:noFill/>
            </p:spPr>
          </p:pic>
          <p:pic>
            <p:nvPicPr>
              <p:cNvPr id="22" name="Picture 21"/>
              <p:cNvPicPr>
                <a:picLocks noChangeAspect="1" noChangeArrowheads="1"/>
              </p:cNvPicPr>
              <p:nvPr/>
            </p:nvPicPr>
            <p:blipFill>
              <a:blip r:embed="rId4"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23" name="Picture 3" descr="C:\Users\Andrew Horrigan\Pictures\UA_Block A- AZ_200-281.png"/>
            <p:cNvPicPr>
              <a:picLocks noChangeAspect="1" noChangeArrowheads="1"/>
            </p:cNvPicPr>
            <p:nvPr userDrawn="1"/>
          </p:nvPicPr>
          <p:blipFill>
            <a:blip r:embed="rId5" cstate="print"/>
            <a:srcRect/>
            <a:stretch>
              <a:fillRect/>
            </a:stretch>
          </p:blipFill>
          <p:spPr bwMode="auto">
            <a:xfrm>
              <a:off x="79747" y="6324600"/>
              <a:ext cx="453653" cy="457200"/>
            </a:xfrm>
            <a:prstGeom prst="rect">
              <a:avLst/>
            </a:prstGeom>
            <a:noFill/>
          </p:spPr>
        </p:pic>
      </p:grpSp>
      <p:sp>
        <p:nvSpPr>
          <p:cNvPr id="31" name="Text Placeholder 30"/>
          <p:cNvSpPr>
            <a:spLocks noGrp="1"/>
          </p:cNvSpPr>
          <p:nvPr>
            <p:ph type="body" sz="quarter" idx="13" hasCustomPrompt="1"/>
          </p:nvPr>
        </p:nvSpPr>
        <p:spPr>
          <a:xfrm>
            <a:off x="6096000" y="3200400"/>
            <a:ext cx="1219200" cy="457200"/>
          </a:xfrm>
        </p:spPr>
        <p:txBody>
          <a:bodyPr anchor="ctr"/>
          <a:lstStyle>
            <a:lvl1pPr algn="ctr">
              <a:buNone/>
              <a:defRPr>
                <a:solidFill>
                  <a:srgbClr val="CC0033"/>
                </a:solidFill>
              </a:defRPr>
            </a:lvl1pPr>
          </a:lstStyle>
          <a:p>
            <a:pPr lvl="0"/>
            <a:r>
              <a:rPr lang="en-US" dirty="0" smtClean="0"/>
              <a:t>Grade</a:t>
            </a:r>
            <a:endParaRPr lang="en-US" dirty="0"/>
          </a:p>
        </p:txBody>
      </p:sp>
      <p:sp>
        <p:nvSpPr>
          <p:cNvPr id="32"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B2943F-1D9C-435F-9F25-D059632658AB}" type="datetime1">
              <a:rPr lang="en-US" smtClean="0"/>
              <a:pPr/>
              <a:t>6/12/2012</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A45B6-63C0-4B50-8131-2E826C60123C}" type="datetime1">
              <a:rPr lang="en-US" smtClean="0"/>
              <a:pPr/>
              <a:t>6/12/2012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7010400" y="0"/>
            <a:ext cx="2133600" cy="365125"/>
          </a:xfrm>
        </p:spPr>
        <p:txBody>
          <a:bodyPr/>
          <a:lstStyle>
            <a:lvl1pPr algn="r">
              <a:defRPr/>
            </a:lvl1pPr>
          </a:lstStyle>
          <a:p>
            <a:fld id="{1C0BA62A-BDB8-40DE-A636-FDE6FD48AF43}" type="datetime1">
              <a:rPr lang="en-US" smtClean="0"/>
              <a:pPr/>
              <a:t>6/12/2012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AB2D0442-EF92-4BBA-AE64-7186F11EB843}" type="datetime1">
              <a:rPr lang="en-US" smtClean="0"/>
              <a:pPr/>
              <a:t>6/12/2012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0247A0-9F28-4990-9598-E85595202C87}" type="datetime1">
              <a:rPr lang="en-US" smtClean="0"/>
              <a:pPr/>
              <a:t>6/12/2012</a:t>
            </a:fld>
            <a:endParaRPr lang="en-US"/>
          </a:p>
        </p:txBody>
      </p:sp>
      <p:grpSp>
        <p:nvGrpSpPr>
          <p:cNvPr id="10" name="Group 9"/>
          <p:cNvGrpSpPr/>
          <p:nvPr userDrawn="1"/>
        </p:nvGrpSpPr>
        <p:grpSpPr>
          <a:xfrm>
            <a:off x="79747" y="6324600"/>
            <a:ext cx="8988053" cy="457200"/>
            <a:chOff x="79747" y="6324600"/>
            <a:chExt cx="8988053" cy="457200"/>
          </a:xfrm>
        </p:grpSpPr>
        <p:grpSp>
          <p:nvGrpSpPr>
            <p:cNvPr id="11" name="Group 19"/>
            <p:cNvGrpSpPr/>
            <p:nvPr userDrawn="1"/>
          </p:nvGrpSpPr>
          <p:grpSpPr>
            <a:xfrm>
              <a:off x="5943600" y="6324600"/>
              <a:ext cx="3124200" cy="457200"/>
              <a:chOff x="5943600" y="6324600"/>
              <a:chExt cx="3124200" cy="457200"/>
            </a:xfrm>
          </p:grpSpPr>
          <p:pic>
            <p:nvPicPr>
              <p:cNvPr id="13" name="Picture 12"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4" name="Picture 13"/>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2"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6" name="Slide Number Placeholder 12"/>
          <p:cNvSpPr>
            <a:spLocks noGrp="1"/>
          </p:cNvSpPr>
          <p:nvPr>
            <p:ph type="sldNum" sz="quarter" idx="12"/>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7" name="Footer Placeholder 11"/>
          <p:cNvSpPr>
            <a:spLocks noGrp="1"/>
          </p:cNvSpPr>
          <p:nvPr>
            <p:ph type="ftr" sz="quarter" idx="1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551206-33FF-41FB-9F94-E6F13810E1B8}" type="datetime1">
              <a:rPr lang="en-US" smtClean="0"/>
              <a:pPr/>
              <a:t>6/12/2012</a:t>
            </a:fld>
            <a:endParaRPr lang="en-US"/>
          </a:p>
        </p:txBody>
      </p:sp>
      <p:grpSp>
        <p:nvGrpSpPr>
          <p:cNvPr id="6" name="Group 5"/>
          <p:cNvGrpSpPr/>
          <p:nvPr userDrawn="1"/>
        </p:nvGrpSpPr>
        <p:grpSpPr>
          <a:xfrm>
            <a:off x="79747" y="6324600"/>
            <a:ext cx="8988053" cy="457200"/>
            <a:chOff x="79747" y="6324600"/>
            <a:chExt cx="8988053" cy="457200"/>
          </a:xfrm>
        </p:grpSpPr>
        <p:grpSp>
          <p:nvGrpSpPr>
            <p:cNvPr id="7" name="Group 19"/>
            <p:cNvGrpSpPr/>
            <p:nvPr userDrawn="1"/>
          </p:nvGrpSpPr>
          <p:grpSpPr>
            <a:xfrm>
              <a:off x="5943600" y="6324600"/>
              <a:ext cx="3124200" cy="457200"/>
              <a:chOff x="5943600" y="6324600"/>
              <a:chExt cx="3124200" cy="457200"/>
            </a:xfrm>
          </p:grpSpPr>
          <p:pic>
            <p:nvPicPr>
              <p:cNvPr id="9" name="Picture 8"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0" name="Picture 9"/>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8"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3"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9A052D-ABB6-4102-B47C-55205A0E3925}" type="datetime1">
              <a:rPr lang="en-US" smtClean="0"/>
              <a:pPr/>
              <a:t>6/12/2012</a:t>
            </a:fld>
            <a:endParaRPr lang="en-US"/>
          </a:p>
        </p:txBody>
      </p:sp>
      <p:grpSp>
        <p:nvGrpSpPr>
          <p:cNvPr id="5" name="Group 4"/>
          <p:cNvGrpSpPr/>
          <p:nvPr userDrawn="1"/>
        </p:nvGrpSpPr>
        <p:grpSpPr>
          <a:xfrm>
            <a:off x="79747" y="6324600"/>
            <a:ext cx="8988053" cy="457200"/>
            <a:chOff x="79747" y="6324600"/>
            <a:chExt cx="8988053" cy="457200"/>
          </a:xfrm>
        </p:grpSpPr>
        <p:grpSp>
          <p:nvGrpSpPr>
            <p:cNvPr id="6" name="Group 19"/>
            <p:cNvGrpSpPr/>
            <p:nvPr userDrawn="1"/>
          </p:nvGrpSpPr>
          <p:grpSpPr>
            <a:xfrm>
              <a:off x="5943600" y="6324600"/>
              <a:ext cx="3124200" cy="457200"/>
              <a:chOff x="5943600" y="6324600"/>
              <a:chExt cx="3124200" cy="457200"/>
            </a:xfrm>
          </p:grpSpPr>
          <p:pic>
            <p:nvPicPr>
              <p:cNvPr id="8" name="Picture 7"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9" name="Picture 8"/>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7"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1"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3C0B5D-B76F-40DD-B388-6AB352C6E8DA}" type="datetime1">
              <a:rPr lang="en-US" smtClean="0"/>
              <a:pPr/>
              <a:t>6/12/2012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CC30F-5845-4FD5-932F-095890425CB9}" type="datetime1">
              <a:rPr lang="en-US" smtClean="0"/>
              <a:pPr/>
              <a:t>6/12/2012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3FDC7-BCFA-4B34-98B2-E110C659B4D6}" type="datetime1">
              <a:rPr lang="en-US" smtClean="0"/>
              <a:pPr/>
              <a:t>6/12/2012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Achord, Watson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7066A-735C-4A5E-8667-90F8FFEC0E58}" type="datetime1">
              <a:rPr lang="en-US" smtClean="0"/>
              <a:pPr/>
              <a:t>6/12/2012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1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1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1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838200" y="63246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Achord, Watson</a:t>
            </a:r>
            <a:endParaRPr lang="en-US"/>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dt="0"/>
  <p:txStyles>
    <p:titleStyle>
      <a:lvl1pPr algn="ctr" defTabSz="914400" rtl="0" eaLnBrk="1" latinLnBrk="0" hangingPunct="1">
        <a:spcBef>
          <a:spcPct val="0"/>
        </a:spcBef>
        <a:buNone/>
        <a:defRPr sz="4400" kern="1200">
          <a:solidFill>
            <a:srgbClr val="CC003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600" kern="1200">
          <a:solidFill>
            <a:srgbClr val="003366"/>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eogebra.org/en/upload/files/english/taeil_yi/Pythagoras_2.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demonstrations.wolfram.com/PythagoreanTheorem3D/" TargetMode="Externa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dirty="0" smtClean="0"/>
              <a:t>The Pythagorean Theorem through the Common Core </a:t>
            </a:r>
            <a:endParaRPr lang="en-US" dirty="0"/>
          </a:p>
        </p:txBody>
      </p:sp>
      <p:sp>
        <p:nvSpPr>
          <p:cNvPr id="14" name="Subtitle 13"/>
          <p:cNvSpPr>
            <a:spLocks noGrp="1"/>
          </p:cNvSpPr>
          <p:nvPr>
            <p:ph type="subTitle" idx="1"/>
          </p:nvPr>
        </p:nvSpPr>
        <p:spPr/>
        <p:txBody>
          <a:bodyPr>
            <a:normAutofit/>
          </a:bodyPr>
          <a:lstStyle/>
          <a:p>
            <a:pPr marL="25667" defTabSz="914004">
              <a:lnSpc>
                <a:spcPct val="90000"/>
              </a:lnSpc>
              <a:defRPr/>
            </a:pPr>
            <a:r>
              <a:rPr lang="en-US" dirty="0" smtClean="0">
                <a:solidFill>
                  <a:schemeClr val="tx1"/>
                </a:solidFill>
                <a:latin typeface="Verdana" charset="0"/>
                <a:ea typeface="ＭＳ Ｐゴシック" charset="0"/>
                <a:cs typeface="Verdana" charset="0"/>
                <a:sym typeface="Verdana" charset="0"/>
              </a:rPr>
              <a:t>Marcus </a:t>
            </a:r>
            <a:r>
              <a:rPr lang="en-US" dirty="0" err="1" smtClean="0">
                <a:solidFill>
                  <a:schemeClr val="tx1"/>
                </a:solidFill>
                <a:latin typeface="Verdana" charset="0"/>
                <a:ea typeface="ＭＳ Ｐゴシック" charset="0"/>
                <a:cs typeface="Verdana" charset="0"/>
                <a:sym typeface="Verdana" charset="0"/>
              </a:rPr>
              <a:t>Achord</a:t>
            </a:r>
            <a:endParaRPr lang="en-US" dirty="0" smtClean="0">
              <a:solidFill>
                <a:schemeClr val="tx1"/>
              </a:solidFill>
              <a:latin typeface="Verdana" charset="0"/>
              <a:ea typeface="ＭＳ Ｐゴシック" charset="0"/>
              <a:cs typeface="Verdana" charset="0"/>
              <a:sym typeface="Verdana" charset="0"/>
            </a:endParaRPr>
          </a:p>
          <a:p>
            <a:pPr marL="25667" defTabSz="914004">
              <a:lnSpc>
                <a:spcPct val="90000"/>
              </a:lnSpc>
              <a:defRPr/>
            </a:pPr>
            <a:r>
              <a:rPr lang="en-US" dirty="0" smtClean="0">
                <a:solidFill>
                  <a:schemeClr val="tx1"/>
                </a:solidFill>
                <a:latin typeface="Verdana" charset="0"/>
                <a:ea typeface="ＭＳ Ｐゴシック" charset="0"/>
                <a:cs typeface="Verdana" charset="0"/>
                <a:sym typeface="Verdana" charset="0"/>
              </a:rPr>
              <a:t>Elaine Watson</a:t>
            </a:r>
            <a:endParaRPr lang="en-US" dirty="0" smtClean="0">
              <a:solidFill>
                <a:schemeClr val="tx1"/>
              </a:solidFill>
              <a:latin typeface="Helvetica Neue" charset="0"/>
              <a:ea typeface="ＭＳ Ｐゴシック" charset="0"/>
              <a:cs typeface="Helvetica Neue" charset="0"/>
              <a:sym typeface="Helvetica Neue" charset="0"/>
            </a:endParaRP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4876800" y="6062663"/>
            <a:ext cx="795337" cy="795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304801" y="1447800"/>
            <a:ext cx="8610600" cy="4882307"/>
          </a:xfrm>
        </p:spPr>
        <p:txBody>
          <a:bodyPr>
            <a:normAutofit/>
          </a:bodyPr>
          <a:lstStyle/>
          <a:p>
            <a:pPr marL="0" indent="0">
              <a:buNone/>
            </a:pPr>
            <a:r>
              <a:rPr lang="en-US" sz="2200" dirty="0" smtClean="0"/>
              <a:t>Given the red right </a:t>
            </a:r>
          </a:p>
          <a:p>
            <a:pPr marL="0" indent="0">
              <a:buNone/>
            </a:pPr>
            <a:r>
              <a:rPr lang="en-US" sz="2200" dirty="0" smtClean="0"/>
              <a:t>triangle, prove that the </a:t>
            </a:r>
          </a:p>
          <a:p>
            <a:pPr marL="0" indent="0">
              <a:buNone/>
            </a:pPr>
            <a:r>
              <a:rPr lang="en-US" sz="2200" dirty="0" smtClean="0"/>
              <a:t>area of the square of the </a:t>
            </a:r>
          </a:p>
          <a:p>
            <a:pPr marL="0" indent="0">
              <a:buNone/>
            </a:pPr>
            <a:r>
              <a:rPr lang="en-US" sz="2200" dirty="0" smtClean="0"/>
              <a:t>hypotenuse is equal to </a:t>
            </a:r>
          </a:p>
          <a:p>
            <a:pPr marL="0" indent="0">
              <a:buNone/>
            </a:pPr>
            <a:r>
              <a:rPr lang="en-US" sz="2200" dirty="0" smtClean="0"/>
              <a:t>the sum of the areas of </a:t>
            </a:r>
          </a:p>
          <a:p>
            <a:pPr marL="0" indent="0">
              <a:buNone/>
            </a:pPr>
            <a:r>
              <a:rPr lang="en-US" sz="2200" dirty="0" smtClean="0"/>
              <a:t>the squares of the two </a:t>
            </a:r>
          </a:p>
          <a:p>
            <a:pPr marL="0" indent="0">
              <a:buNone/>
            </a:pPr>
            <a:r>
              <a:rPr lang="en-US" sz="2200" dirty="0" smtClean="0"/>
              <a:t>legs.</a:t>
            </a:r>
          </a:p>
          <a:p>
            <a:pPr marL="0" indent="0">
              <a:buNone/>
            </a:pPr>
            <a:endParaRPr lang="en-US" sz="2200" dirty="0" smtClean="0"/>
          </a:p>
          <a:p>
            <a:pPr marL="0" indent="0">
              <a:buNone/>
            </a:pPr>
            <a:r>
              <a:rPr lang="en-US" sz="2200" dirty="0" smtClean="0"/>
              <a:t>The figure is formed from two large adjacent squares.</a:t>
            </a:r>
          </a:p>
          <a:p>
            <a:pPr marL="0" indent="0">
              <a:buNone/>
            </a:pPr>
            <a:endParaRPr lang="en-US" sz="2200" dirty="0" smtClean="0"/>
          </a:p>
          <a:p>
            <a:pPr marL="0" indent="0">
              <a:buNone/>
            </a:pPr>
            <a:r>
              <a:rPr lang="en-US" sz="2200" dirty="0" smtClean="0"/>
              <a:t>Each large square contains four congruent right triangles, one of which is colored red. </a:t>
            </a:r>
          </a:p>
          <a:p>
            <a:pPr marL="0" indent="0">
              <a:buNone/>
            </a:pPr>
            <a:endParaRPr lang="en-US" sz="2500" dirty="0" smtClean="0"/>
          </a:p>
          <a:p>
            <a:pPr marL="0" indent="0">
              <a:buNone/>
            </a:pPr>
            <a:endParaRPr lang="en-US" sz="1700" dirty="0" smtClean="0"/>
          </a:p>
        </p:txBody>
      </p:sp>
      <p:sp>
        <p:nvSpPr>
          <p:cNvPr id="5" name="Footer Placeholder 4"/>
          <p:cNvSpPr>
            <a:spLocks noGrp="1"/>
          </p:cNvSpPr>
          <p:nvPr>
            <p:ph type="ftr" sz="quarter" idx="3"/>
          </p:nvPr>
        </p:nvSpPr>
        <p:spPr/>
        <p:txBody>
          <a:bodyPr/>
          <a:lstStyle/>
          <a:p>
            <a:r>
              <a:rPr lang="en-US" smtClean="0"/>
              <a:t>Achord, Watson</a:t>
            </a:r>
            <a:endParaRPr lang="en-US" dirty="0"/>
          </a:p>
        </p:txBody>
      </p:sp>
      <p:sp>
        <p:nvSpPr>
          <p:cNvPr id="21" name="Title 1"/>
          <p:cNvSpPr>
            <a:spLocks noGrp="1"/>
          </p:cNvSpPr>
          <p:nvPr>
            <p:ph type="title"/>
          </p:nvPr>
        </p:nvSpPr>
        <p:spPr>
          <a:xfrm>
            <a:off x="446484" y="267891"/>
            <a:ext cx="8468915" cy="1143000"/>
          </a:xfrm>
        </p:spPr>
        <p:txBody>
          <a:bodyPr>
            <a:normAutofit fontScale="90000"/>
          </a:bodyPr>
          <a:lstStyle/>
          <a:p>
            <a:pPr eaLnBrk="1" hangingPunct="1">
              <a:defRPr/>
            </a:pPr>
            <a:r>
              <a:rPr lang="en-US" sz="3100" b="1" dirty="0" smtClean="0">
                <a:solidFill>
                  <a:srgbClr val="2D2F15"/>
                </a:solidFill>
                <a:latin typeface="+mn-lt"/>
                <a:ea typeface="ＭＳ Ｐゴシック" charset="0"/>
                <a:cs typeface="Times New Roman" charset="0"/>
                <a:sym typeface="Times New Roman" charset="0"/>
              </a:rPr>
              <a:t/>
            </a:r>
            <a:br>
              <a:rPr lang="en-US" sz="3100" b="1" dirty="0" smtClean="0">
                <a:solidFill>
                  <a:srgbClr val="2D2F15"/>
                </a:solidFill>
                <a:latin typeface="+mn-lt"/>
                <a:ea typeface="ＭＳ Ｐゴシック" charset="0"/>
                <a:cs typeface="Times New Roman" charset="0"/>
                <a:sym typeface="Times New Roman" charset="0"/>
              </a:rPr>
            </a:br>
            <a:r>
              <a:rPr lang="en-US" sz="3600" b="1" dirty="0" smtClean="0">
                <a:latin typeface="Helvetica Neue"/>
                <a:ea typeface="ＭＳ Ｐゴシック" charset="0"/>
                <a:cs typeface="Helvetica Neue"/>
                <a:sym typeface="Times New Roman" charset="0"/>
              </a:rPr>
              <a:t>8.G.6  </a:t>
            </a:r>
            <a:r>
              <a:rPr lang="en-US" sz="3600" dirty="0" smtClean="0">
                <a:latin typeface="Helvetica Neue"/>
                <a:ea typeface="ＭＳ Ｐゴシック" charset="0"/>
                <a:cs typeface="Helvetica Neue"/>
                <a:sym typeface="Times New Roman" charset="0"/>
              </a:rPr>
              <a:t>Explain a proof of the Pythagorean Theorem and its converse. </a:t>
            </a:r>
            <a:br>
              <a:rPr lang="en-US" sz="3600" dirty="0" smtClean="0">
                <a:latin typeface="Helvetica Neue"/>
                <a:ea typeface="ＭＳ Ｐゴシック" charset="0"/>
                <a:cs typeface="Helvetica Neue"/>
                <a:sym typeface="Times New Roman" charset="0"/>
              </a:rPr>
            </a:br>
            <a:endParaRPr lang="en-US" sz="3600" dirty="0">
              <a:latin typeface="Helvetica Neue"/>
              <a:ea typeface="ＭＳ Ｐゴシック" charset="0"/>
              <a:cs typeface="Helvetica Neue"/>
            </a:endParaRPr>
          </a:p>
        </p:txBody>
      </p:sp>
      <p:sp>
        <p:nvSpPr>
          <p:cNvPr id="18" name="Rectangle 17"/>
          <p:cNvSpPr/>
          <p:nvPr/>
        </p:nvSpPr>
        <p:spPr>
          <a:xfrm rot="19819459">
            <a:off x="6545946" y="1815661"/>
            <a:ext cx="2010890" cy="19812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444183" y="3200400"/>
            <a:ext cx="990600" cy="990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434783" y="1447800"/>
            <a:ext cx="1752600" cy="1752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p:cNvSpPr/>
          <p:nvPr/>
        </p:nvSpPr>
        <p:spPr>
          <a:xfrm flipV="1">
            <a:off x="4434783"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Triangle 22"/>
          <p:cNvSpPr/>
          <p:nvPr/>
        </p:nvSpPr>
        <p:spPr>
          <a:xfrm flipH="1">
            <a:off x="4434783" y="3200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p:cNvSpPr/>
          <p:nvPr/>
        </p:nvSpPr>
        <p:spPr>
          <a:xfrm rot="16200000" flipV="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5"/>
          <p:cNvSpPr/>
          <p:nvPr/>
        </p:nvSpPr>
        <p:spPr>
          <a:xfrm rot="16200000" flipV="1">
            <a:off x="5791200" y="2819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flipV="1">
            <a:off x="6172200" y="1447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Triangle 27"/>
          <p:cNvSpPr/>
          <p:nvPr/>
        </p:nvSpPr>
        <p:spPr>
          <a:xfrm flipH="1">
            <a:off x="7162800"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Triangle 28"/>
          <p:cNvSpPr/>
          <p:nvPr/>
        </p:nvSpPr>
        <p:spPr>
          <a:xfrm rot="16200000" flipH="1">
            <a:off x="7543800"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152400" y="1447800"/>
            <a:ext cx="8763000" cy="5034707"/>
          </a:xfrm>
        </p:spPr>
        <p:txBody>
          <a:bodyPr>
            <a:normAutofit/>
          </a:bodyPr>
          <a:lstStyle/>
          <a:p>
            <a:pPr marL="0" indent="0">
              <a:buNone/>
            </a:pPr>
            <a:r>
              <a:rPr lang="en-US" sz="2200" dirty="0" smtClean="0"/>
              <a:t>The left square contains </a:t>
            </a:r>
          </a:p>
          <a:p>
            <a:pPr marL="0" indent="0">
              <a:buNone/>
            </a:pPr>
            <a:r>
              <a:rPr lang="en-US" sz="2200" dirty="0" smtClean="0"/>
              <a:t>two smaller squares. </a:t>
            </a:r>
          </a:p>
          <a:p>
            <a:pPr marL="0" indent="0">
              <a:buNone/>
            </a:pPr>
            <a:endParaRPr lang="en-US" sz="2200" dirty="0" smtClean="0"/>
          </a:p>
          <a:p>
            <a:pPr marL="0" indent="0">
              <a:buNone/>
            </a:pPr>
            <a:r>
              <a:rPr lang="en-US" sz="2200" dirty="0" smtClean="0"/>
              <a:t>The smallest square is </a:t>
            </a:r>
          </a:p>
          <a:p>
            <a:pPr marL="0" indent="0">
              <a:buNone/>
            </a:pPr>
            <a:r>
              <a:rPr lang="en-US" sz="2200" dirty="0" smtClean="0"/>
              <a:t>the result of the shorter </a:t>
            </a:r>
          </a:p>
          <a:p>
            <a:pPr marL="0" indent="0">
              <a:buNone/>
            </a:pPr>
            <a:r>
              <a:rPr lang="en-US" sz="2200" dirty="0" smtClean="0"/>
              <a:t>leg of the red right triangle. </a:t>
            </a:r>
          </a:p>
          <a:p>
            <a:pPr marL="0" indent="0">
              <a:buNone/>
            </a:pPr>
            <a:endParaRPr lang="en-US" sz="2200" dirty="0" smtClean="0"/>
          </a:p>
          <a:p>
            <a:pPr marL="0" indent="0">
              <a:buNone/>
            </a:pPr>
            <a:r>
              <a:rPr lang="en-US" sz="2200" dirty="0" smtClean="0"/>
              <a:t>The larger square is the result of the longer leg of the red right 	triangle.</a:t>
            </a:r>
          </a:p>
          <a:p>
            <a:pPr marL="0" indent="0">
              <a:buNone/>
            </a:pPr>
            <a:endParaRPr lang="en-US" sz="2200" dirty="0" smtClean="0"/>
          </a:p>
          <a:p>
            <a:pPr marL="0" indent="0">
              <a:buNone/>
            </a:pPr>
            <a:r>
              <a:rPr lang="en-US" sz="2200" dirty="0" smtClean="0"/>
              <a:t>The largest square at the right is the result of  the hypotenuse of the red triangle.</a:t>
            </a:r>
          </a:p>
          <a:p>
            <a:pPr marL="0" indent="0">
              <a:buNone/>
            </a:pPr>
            <a:endParaRPr lang="en-US" sz="2500" dirty="0" smtClean="0"/>
          </a:p>
          <a:p>
            <a:pPr marL="0" indent="0">
              <a:buNone/>
            </a:pPr>
            <a:endParaRPr lang="en-US" sz="1700" dirty="0" smtClean="0"/>
          </a:p>
        </p:txBody>
      </p:sp>
      <p:sp>
        <p:nvSpPr>
          <p:cNvPr id="5" name="Footer Placeholder 4"/>
          <p:cNvSpPr>
            <a:spLocks noGrp="1"/>
          </p:cNvSpPr>
          <p:nvPr>
            <p:ph type="ftr" sz="quarter" idx="3"/>
          </p:nvPr>
        </p:nvSpPr>
        <p:spPr/>
        <p:txBody>
          <a:bodyPr/>
          <a:lstStyle/>
          <a:p>
            <a:r>
              <a:rPr lang="en-US" dirty="0" err="1" smtClean="0"/>
              <a:t>Achord</a:t>
            </a:r>
            <a:r>
              <a:rPr lang="en-US" dirty="0" smtClean="0"/>
              <a:t>, Watson</a:t>
            </a:r>
            <a:endParaRPr lang="en-US" dirty="0"/>
          </a:p>
        </p:txBody>
      </p:sp>
      <p:sp>
        <p:nvSpPr>
          <p:cNvPr id="20" name="Title 1"/>
          <p:cNvSpPr>
            <a:spLocks noGrp="1"/>
          </p:cNvSpPr>
          <p:nvPr>
            <p:ph type="title"/>
          </p:nvPr>
        </p:nvSpPr>
        <p:spPr>
          <a:xfrm>
            <a:off x="446484" y="267891"/>
            <a:ext cx="8392715" cy="1143000"/>
          </a:xfrm>
        </p:spPr>
        <p:txBody>
          <a:bodyPr>
            <a:normAutofit fontScale="90000"/>
          </a:bodyPr>
          <a:lstStyle/>
          <a:p>
            <a:pPr eaLnBrk="1" hangingPunct="1">
              <a:defRPr/>
            </a:pPr>
            <a:r>
              <a:rPr lang="en-US" sz="3100" b="1" dirty="0" smtClean="0">
                <a:solidFill>
                  <a:srgbClr val="2D2F15"/>
                </a:solidFill>
                <a:latin typeface="+mn-lt"/>
                <a:ea typeface="ＭＳ Ｐゴシック" charset="0"/>
                <a:cs typeface="Times New Roman" charset="0"/>
                <a:sym typeface="Times New Roman" charset="0"/>
              </a:rPr>
              <a:t/>
            </a:r>
            <a:br>
              <a:rPr lang="en-US" sz="3100" b="1" dirty="0" smtClean="0">
                <a:solidFill>
                  <a:srgbClr val="2D2F15"/>
                </a:solidFill>
                <a:latin typeface="+mn-lt"/>
                <a:ea typeface="ＭＳ Ｐゴシック" charset="0"/>
                <a:cs typeface="Times New Roman" charset="0"/>
                <a:sym typeface="Times New Roman" charset="0"/>
              </a:rPr>
            </a:br>
            <a:r>
              <a:rPr lang="en-US" sz="3600" b="1" dirty="0" smtClean="0">
                <a:latin typeface="Helvetica Neue"/>
                <a:ea typeface="ＭＳ Ｐゴシック" charset="0"/>
                <a:cs typeface="Helvetica Neue"/>
                <a:sym typeface="Times New Roman" charset="0"/>
              </a:rPr>
              <a:t>8.G.6  </a:t>
            </a:r>
            <a:r>
              <a:rPr lang="en-US" sz="3600" dirty="0" smtClean="0">
                <a:latin typeface="Helvetica Neue"/>
                <a:ea typeface="ＭＳ Ｐゴシック" charset="0"/>
                <a:cs typeface="Helvetica Neue"/>
                <a:sym typeface="Times New Roman" charset="0"/>
              </a:rPr>
              <a:t>Explain a proof of the Pythagorean Theorem and its converse. </a:t>
            </a:r>
            <a:br>
              <a:rPr lang="en-US" sz="3600" dirty="0" smtClean="0">
                <a:latin typeface="Helvetica Neue"/>
                <a:ea typeface="ＭＳ Ｐゴシック" charset="0"/>
                <a:cs typeface="Helvetica Neue"/>
                <a:sym typeface="Times New Roman" charset="0"/>
              </a:rPr>
            </a:br>
            <a:endParaRPr lang="en-US" sz="3600" dirty="0">
              <a:latin typeface="Helvetica Neue"/>
              <a:ea typeface="ＭＳ Ｐゴシック" charset="0"/>
              <a:cs typeface="Helvetica Neue"/>
            </a:endParaRPr>
          </a:p>
        </p:txBody>
      </p:sp>
      <p:sp>
        <p:nvSpPr>
          <p:cNvPr id="19" name="Rectangle 18"/>
          <p:cNvSpPr/>
          <p:nvPr/>
        </p:nvSpPr>
        <p:spPr>
          <a:xfrm rot="19819459">
            <a:off x="6545946" y="1815661"/>
            <a:ext cx="2010890" cy="19812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444183" y="3200400"/>
            <a:ext cx="990600" cy="990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434783" y="1447800"/>
            <a:ext cx="1752600" cy="1752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Triangle 22"/>
          <p:cNvSpPr/>
          <p:nvPr/>
        </p:nvSpPr>
        <p:spPr>
          <a:xfrm flipV="1">
            <a:off x="4434783"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p:cNvSpPr/>
          <p:nvPr/>
        </p:nvSpPr>
        <p:spPr>
          <a:xfrm flipH="1">
            <a:off x="4434783" y="3200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V="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5"/>
          <p:cNvSpPr/>
          <p:nvPr/>
        </p:nvSpPr>
        <p:spPr>
          <a:xfrm rot="16200000" flipH="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rot="16200000" flipV="1">
            <a:off x="5791200" y="2819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Triangle 27"/>
          <p:cNvSpPr/>
          <p:nvPr/>
        </p:nvSpPr>
        <p:spPr>
          <a:xfrm flipV="1">
            <a:off x="6172200" y="1447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Triangle 28"/>
          <p:cNvSpPr/>
          <p:nvPr/>
        </p:nvSpPr>
        <p:spPr>
          <a:xfrm flipH="1">
            <a:off x="7162800"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7543800"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429000" y="3200400"/>
            <a:ext cx="990600" cy="99060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4419600" y="1447800"/>
            <a:ext cx="1752600" cy="175260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9819459">
            <a:off x="6534952" y="1814551"/>
            <a:ext cx="2010890" cy="1998118"/>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3"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76200" y="1447800"/>
            <a:ext cx="8381553" cy="4952553"/>
          </a:xfrm>
        </p:spPr>
        <p:txBody>
          <a:bodyPr>
            <a:normAutofit/>
          </a:bodyPr>
          <a:lstStyle/>
          <a:p>
            <a:pPr marL="0" indent="0">
              <a:buNone/>
            </a:pPr>
            <a:r>
              <a:rPr lang="en-US" sz="2500" dirty="0" smtClean="0"/>
              <a:t>Since both large squares</a:t>
            </a:r>
          </a:p>
          <a:p>
            <a:pPr marL="0" indent="0">
              <a:buNone/>
            </a:pPr>
            <a:r>
              <a:rPr lang="en-US" sz="2500" dirty="0" smtClean="0"/>
              <a:t>are equal, we can </a:t>
            </a:r>
          </a:p>
          <a:p>
            <a:pPr marL="0" indent="0">
              <a:buNone/>
            </a:pPr>
            <a:r>
              <a:rPr lang="en-US" sz="2500" dirty="0" smtClean="0"/>
              <a:t>subtract the four right </a:t>
            </a:r>
          </a:p>
          <a:p>
            <a:pPr marL="0" indent="0">
              <a:buNone/>
            </a:pPr>
            <a:r>
              <a:rPr lang="en-US" sz="2500" dirty="0" smtClean="0"/>
              <a:t>triangles from each </a:t>
            </a:r>
          </a:p>
          <a:p>
            <a:pPr marL="0" indent="0">
              <a:buNone/>
            </a:pPr>
            <a:r>
              <a:rPr lang="en-US" sz="2500" dirty="0" smtClean="0"/>
              <a:t>large square and still </a:t>
            </a:r>
          </a:p>
          <a:p>
            <a:pPr marL="0" indent="0">
              <a:buNone/>
            </a:pPr>
            <a:r>
              <a:rPr lang="en-US" sz="2500" dirty="0" smtClean="0"/>
              <a:t>have equal areas. </a:t>
            </a:r>
          </a:p>
          <a:p>
            <a:pPr marL="0" indent="0">
              <a:buNone/>
            </a:pPr>
            <a:endParaRPr lang="en-US" sz="2500" dirty="0" smtClean="0"/>
          </a:p>
          <a:p>
            <a:pPr marL="0" indent="0">
              <a:buNone/>
            </a:pPr>
            <a:r>
              <a:rPr lang="en-US" sz="2500" dirty="0" smtClean="0"/>
              <a:t>On the left are the squares of the two legs of the red right triangle.  On the right is the square of the hypotenuse.  </a:t>
            </a:r>
            <a:endParaRPr lang="en-US" sz="2800" dirty="0" smtClean="0"/>
          </a:p>
          <a:p>
            <a:pPr marL="0" indent="0">
              <a:buNone/>
            </a:pPr>
            <a:r>
              <a:rPr lang="en-US" sz="2500" dirty="0" smtClean="0"/>
              <a:t>Therefore, in a right triangle, the sum of the squares of the two legs  is equal to the square of the hypotenuse.</a:t>
            </a:r>
          </a:p>
        </p:txBody>
      </p:sp>
      <p:sp>
        <p:nvSpPr>
          <p:cNvPr id="5" name="Footer Placeholder 4"/>
          <p:cNvSpPr>
            <a:spLocks noGrp="1"/>
          </p:cNvSpPr>
          <p:nvPr>
            <p:ph type="ftr" sz="quarter" idx="3"/>
          </p:nvPr>
        </p:nvSpPr>
        <p:spPr/>
        <p:txBody>
          <a:bodyPr/>
          <a:lstStyle/>
          <a:p>
            <a:r>
              <a:rPr lang="en-US" smtClean="0"/>
              <a:t>Achord, Watson</a:t>
            </a:r>
            <a:endParaRPr lang="en-US" dirty="0"/>
          </a:p>
        </p:txBody>
      </p:sp>
      <p:sp>
        <p:nvSpPr>
          <p:cNvPr id="6" name="Rectangle 5"/>
          <p:cNvSpPr/>
          <p:nvPr/>
        </p:nvSpPr>
        <p:spPr>
          <a:xfrm rot="19819459">
            <a:off x="6545946" y="1815661"/>
            <a:ext cx="2010890" cy="19812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444183" y="3200400"/>
            <a:ext cx="990600" cy="990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434783" y="1447800"/>
            <a:ext cx="1752600" cy="1752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p:cNvSpPr/>
          <p:nvPr/>
        </p:nvSpPr>
        <p:spPr>
          <a:xfrm flipV="1">
            <a:off x="4434783"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p:cNvSpPr/>
          <p:nvPr/>
        </p:nvSpPr>
        <p:spPr>
          <a:xfrm flipH="1">
            <a:off x="4434783" y="3200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16200000" flipV="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p:cNvSpPr/>
          <p:nvPr/>
        </p:nvSpPr>
        <p:spPr>
          <a:xfrm rot="16200000" flipH="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p:cNvSpPr/>
          <p:nvPr/>
        </p:nvSpPr>
        <p:spPr>
          <a:xfrm rot="16200000" flipV="1">
            <a:off x="5791200" y="2819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p:cNvSpPr/>
          <p:nvPr/>
        </p:nvSpPr>
        <p:spPr>
          <a:xfrm flipV="1">
            <a:off x="6172200" y="1447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p:cNvSpPr/>
          <p:nvPr/>
        </p:nvSpPr>
        <p:spPr>
          <a:xfrm flipH="1">
            <a:off x="7162800"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16"/>
          <p:cNvSpPr/>
          <p:nvPr/>
        </p:nvSpPr>
        <p:spPr>
          <a:xfrm rot="16200000" flipH="1">
            <a:off x="7543800"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
          <p:cNvSpPr>
            <a:spLocks noGrp="1"/>
          </p:cNvSpPr>
          <p:nvPr>
            <p:ph type="title"/>
          </p:nvPr>
        </p:nvSpPr>
        <p:spPr>
          <a:xfrm>
            <a:off x="304800" y="267891"/>
            <a:ext cx="8610599" cy="1143000"/>
          </a:xfrm>
        </p:spPr>
        <p:txBody>
          <a:bodyPr>
            <a:normAutofit fontScale="90000"/>
          </a:bodyPr>
          <a:lstStyle/>
          <a:p>
            <a:pPr eaLnBrk="1" hangingPunct="1">
              <a:defRPr/>
            </a:pPr>
            <a:r>
              <a:rPr lang="en-US" sz="3100" b="1" dirty="0" smtClean="0">
                <a:solidFill>
                  <a:srgbClr val="2D2F15"/>
                </a:solidFill>
                <a:latin typeface="+mn-lt"/>
                <a:ea typeface="ＭＳ Ｐゴシック" charset="0"/>
                <a:cs typeface="Times New Roman" charset="0"/>
                <a:sym typeface="Times New Roman" charset="0"/>
              </a:rPr>
              <a:t/>
            </a:r>
            <a:br>
              <a:rPr lang="en-US" sz="3100" b="1" dirty="0" smtClean="0">
                <a:solidFill>
                  <a:srgbClr val="2D2F15"/>
                </a:solidFill>
                <a:latin typeface="+mn-lt"/>
                <a:ea typeface="ＭＳ Ｐゴシック" charset="0"/>
                <a:cs typeface="Times New Roman" charset="0"/>
                <a:sym typeface="Times New Roman" charset="0"/>
              </a:rPr>
            </a:br>
            <a:r>
              <a:rPr lang="en-US" sz="3600" b="1" dirty="0" smtClean="0">
                <a:latin typeface="Helvetica Neue"/>
                <a:ea typeface="ＭＳ Ｐゴシック" charset="0"/>
                <a:cs typeface="Helvetica Neue"/>
                <a:sym typeface="Times New Roman" charset="0"/>
              </a:rPr>
              <a:t>8.G.6  </a:t>
            </a:r>
            <a:r>
              <a:rPr lang="en-US" sz="3600" dirty="0" smtClean="0">
                <a:latin typeface="Helvetica Neue"/>
                <a:ea typeface="ＭＳ Ｐゴシック" charset="0"/>
                <a:cs typeface="Helvetica Neue"/>
                <a:sym typeface="Times New Roman" charset="0"/>
              </a:rPr>
              <a:t>Explain a proof of the Pythagorean Theorem and its converse. </a:t>
            </a:r>
            <a:br>
              <a:rPr lang="en-US" sz="3600" dirty="0" smtClean="0">
                <a:latin typeface="Helvetica Neue"/>
                <a:ea typeface="ＭＳ Ｐゴシック" charset="0"/>
                <a:cs typeface="Helvetica Neue"/>
                <a:sym typeface="Times New Roman" charset="0"/>
              </a:rPr>
            </a:br>
            <a:endParaRPr lang="en-US" sz="3600" dirty="0">
              <a:latin typeface="Helvetica Neue"/>
              <a:ea typeface="ＭＳ Ｐゴシック" charset="0"/>
              <a:cs typeface="Helvetica Neu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457647" y="1607344"/>
            <a:ext cx="8228707" cy="4822031"/>
          </a:xfrm>
        </p:spPr>
        <p:txBody>
          <a:bodyPr/>
          <a:lstStyle/>
          <a:p>
            <a:pPr marL="0" indent="0">
              <a:buNone/>
            </a:pPr>
            <a:r>
              <a:rPr lang="en-US" sz="2000" dirty="0" smtClean="0"/>
              <a:t>A common application of the converse of the </a:t>
            </a:r>
          </a:p>
          <a:p>
            <a:pPr marL="0" indent="0">
              <a:buNone/>
            </a:pPr>
            <a:r>
              <a:rPr lang="en-US" sz="2000" dirty="0" smtClean="0"/>
              <a:t>Pythagorean Theorem is used by carpenters to </a:t>
            </a:r>
          </a:p>
          <a:p>
            <a:pPr marL="0" indent="0">
              <a:buNone/>
            </a:pPr>
            <a:r>
              <a:rPr lang="en-US" sz="2000" dirty="0" smtClean="0"/>
              <a:t>make sure a corner that they are constructing forms</a:t>
            </a:r>
          </a:p>
          <a:p>
            <a:pPr marL="0" indent="0">
              <a:buNone/>
            </a:pPr>
            <a:r>
              <a:rPr lang="en-US" sz="2000" dirty="0" smtClean="0"/>
              <a:t>a right angle. Here are the steps:</a:t>
            </a:r>
          </a:p>
          <a:p>
            <a:pPr marL="0" indent="0">
              <a:buFont typeface="Arial" pitchFamily="34" charset="0"/>
              <a:buAutoNum type="arabicPeriod"/>
            </a:pPr>
            <a:r>
              <a:rPr lang="en-US" sz="2000" dirty="0" smtClean="0"/>
              <a:t>Starting at the corner, measure 3 units along </a:t>
            </a:r>
          </a:p>
          <a:p>
            <a:pPr marL="0" indent="0">
              <a:buNone/>
            </a:pPr>
            <a:r>
              <a:rPr lang="en-US" sz="2000" dirty="0" smtClean="0"/>
              <a:t>       one direction and make a mark.</a:t>
            </a:r>
          </a:p>
          <a:p>
            <a:pPr marL="0" indent="0">
              <a:buNone/>
            </a:pPr>
            <a:r>
              <a:rPr lang="en-US" sz="2000" dirty="0" smtClean="0"/>
              <a:t>2.   Measure 4 units along the other direction and make a mark.</a:t>
            </a:r>
          </a:p>
          <a:p>
            <a:pPr marL="0" indent="0">
              <a:buNone/>
            </a:pPr>
            <a:r>
              <a:rPr lang="en-US" sz="2000" dirty="0" smtClean="0"/>
              <a:t>3.   Measure the distance between the marks.</a:t>
            </a:r>
          </a:p>
          <a:p>
            <a:pPr marL="0" indent="0">
              <a:buNone/>
            </a:pPr>
            <a:r>
              <a:rPr lang="en-US" sz="2000" dirty="0" smtClean="0"/>
              <a:t>4.   If the length is equal to 5 units, then the corner forms a right angle (90°)</a:t>
            </a:r>
          </a:p>
          <a:p>
            <a:pPr marL="0" indent="0">
              <a:buNone/>
            </a:pPr>
            <a:r>
              <a:rPr lang="en-US" sz="2000" dirty="0" smtClean="0"/>
              <a:t>      If the length is less than 5 units, then the corner is less than 90°</a:t>
            </a:r>
          </a:p>
          <a:p>
            <a:pPr marL="0" indent="0">
              <a:buNone/>
            </a:pPr>
            <a:r>
              <a:rPr lang="en-US" sz="2000" dirty="0" smtClean="0"/>
              <a:t>      If the length is greater than 5 units, the corner is greater than 90°</a:t>
            </a:r>
          </a:p>
          <a:p>
            <a:pPr marL="0" indent="0">
              <a:buNone/>
            </a:pPr>
            <a:r>
              <a:rPr lang="en-US" sz="2200" dirty="0" smtClean="0"/>
              <a:t>Why?  Since 3</a:t>
            </a:r>
            <a:r>
              <a:rPr lang="en-US" sz="2200" baseline="30000" dirty="0" smtClean="0"/>
              <a:t>2 </a:t>
            </a:r>
            <a:r>
              <a:rPr lang="en-US" sz="2200" dirty="0" smtClean="0"/>
              <a:t>+ 4</a:t>
            </a:r>
            <a:r>
              <a:rPr lang="en-US" sz="2200" baseline="30000" dirty="0" smtClean="0"/>
              <a:t>2</a:t>
            </a:r>
            <a:r>
              <a:rPr lang="en-US" sz="2200" dirty="0" smtClean="0"/>
              <a:t> = 5</a:t>
            </a:r>
            <a:r>
              <a:rPr lang="en-US" sz="2200" baseline="30000" dirty="0" smtClean="0"/>
              <a:t>2</a:t>
            </a:r>
            <a:r>
              <a:rPr lang="en-US" sz="2200" dirty="0" smtClean="0"/>
              <a:t>, then the triangle is a right triangle by the converse of the Pythagorean Theorem.</a:t>
            </a:r>
          </a:p>
          <a:p>
            <a:pPr marL="0" indent="0">
              <a:buNone/>
            </a:pPr>
            <a:endParaRPr lang="en-US" sz="1400" dirty="0" smtClean="0"/>
          </a:p>
          <a:p>
            <a:pPr marL="0" indent="0">
              <a:buNone/>
            </a:pPr>
            <a:endParaRPr lang="en-US" sz="2200" dirty="0" smtClean="0"/>
          </a:p>
        </p:txBody>
      </p:sp>
      <p:pic>
        <p:nvPicPr>
          <p:cNvPr id="36867" name="Picture 1" descr="carpenter corner.png"/>
          <p:cNvPicPr>
            <a:picLocks noChangeAspect="1"/>
          </p:cNvPicPr>
          <p:nvPr/>
        </p:nvPicPr>
        <p:blipFill>
          <a:blip r:embed="rId3" cstate="print"/>
          <a:srcRect/>
          <a:stretch>
            <a:fillRect/>
          </a:stretch>
        </p:blipFill>
        <p:spPr bwMode="auto">
          <a:xfrm>
            <a:off x="6018609" y="1285875"/>
            <a:ext cx="2866430" cy="2375297"/>
          </a:xfrm>
          <a:prstGeom prst="rect">
            <a:avLst/>
          </a:prstGeom>
          <a:noFill/>
          <a:ln w="9525">
            <a:noFill/>
            <a:miter lim="800000"/>
            <a:headEnd/>
            <a:tailEnd/>
          </a:ln>
        </p:spPr>
      </p:pic>
      <p:sp>
        <p:nvSpPr>
          <p:cNvPr id="5" name="Footer Placeholder 4"/>
          <p:cNvSpPr>
            <a:spLocks noGrp="1"/>
          </p:cNvSpPr>
          <p:nvPr>
            <p:ph type="ftr" sz="quarter" idx="3"/>
          </p:nvPr>
        </p:nvSpPr>
        <p:spPr/>
        <p:txBody>
          <a:bodyPr/>
          <a:lstStyle/>
          <a:p>
            <a:r>
              <a:rPr lang="en-US" smtClean="0"/>
              <a:t>Achord, Watson</a:t>
            </a:r>
            <a:endParaRPr lang="en-US" dirty="0"/>
          </a:p>
        </p:txBody>
      </p:sp>
      <p:sp>
        <p:nvSpPr>
          <p:cNvPr id="7" name="Title 1"/>
          <p:cNvSpPr>
            <a:spLocks noGrp="1"/>
          </p:cNvSpPr>
          <p:nvPr>
            <p:ph type="title"/>
          </p:nvPr>
        </p:nvSpPr>
        <p:spPr>
          <a:xfrm>
            <a:off x="446484" y="267891"/>
            <a:ext cx="8228707" cy="1143000"/>
          </a:xfrm>
        </p:spPr>
        <p:txBody>
          <a:bodyPr>
            <a:normAutofit fontScale="90000"/>
          </a:bodyPr>
          <a:lstStyle/>
          <a:p>
            <a:pPr eaLnBrk="1" hangingPunct="1">
              <a:defRPr/>
            </a:pPr>
            <a:r>
              <a:rPr lang="en-US" sz="3100" b="1" dirty="0" smtClean="0">
                <a:solidFill>
                  <a:srgbClr val="2D2F15"/>
                </a:solidFill>
                <a:latin typeface="+mn-lt"/>
                <a:ea typeface="ＭＳ Ｐゴシック" charset="0"/>
                <a:cs typeface="Times New Roman" charset="0"/>
                <a:sym typeface="Times New Roman" charset="0"/>
              </a:rPr>
              <a:t/>
            </a:r>
            <a:br>
              <a:rPr lang="en-US" sz="3100" b="1" dirty="0" smtClean="0">
                <a:solidFill>
                  <a:srgbClr val="2D2F15"/>
                </a:solidFill>
                <a:latin typeface="+mn-lt"/>
                <a:ea typeface="ＭＳ Ｐゴシック" charset="0"/>
                <a:cs typeface="Times New Roman" charset="0"/>
                <a:sym typeface="Times New Roman" charset="0"/>
              </a:rPr>
            </a:br>
            <a:r>
              <a:rPr lang="en-US" sz="3600" b="1" dirty="0" smtClean="0">
                <a:latin typeface="Helvetica Neue"/>
                <a:ea typeface="ＭＳ Ｐゴシック" charset="0"/>
                <a:cs typeface="Helvetica Neue"/>
                <a:sym typeface="Times New Roman" charset="0"/>
              </a:rPr>
              <a:t>8.G.6  </a:t>
            </a:r>
            <a:r>
              <a:rPr lang="en-US" sz="3600" dirty="0" smtClean="0">
                <a:latin typeface="Helvetica Neue"/>
                <a:ea typeface="ＭＳ Ｐゴシック" charset="0"/>
                <a:cs typeface="Helvetica Neue"/>
                <a:sym typeface="Times New Roman" charset="0"/>
              </a:rPr>
              <a:t>Explain a proof of the Pythagorean Theorem and its converse. </a:t>
            </a:r>
            <a:br>
              <a:rPr lang="en-US" sz="3600" dirty="0" smtClean="0">
                <a:latin typeface="Helvetica Neue"/>
                <a:ea typeface="ＭＳ Ｐゴシック" charset="0"/>
                <a:cs typeface="Helvetica Neue"/>
                <a:sym typeface="Times New Roman" charset="0"/>
              </a:rPr>
            </a:br>
            <a:endParaRPr lang="en-US" sz="3600" dirty="0">
              <a:latin typeface="Helvetica Neue"/>
              <a:ea typeface="ＭＳ Ｐゴシック" charset="0"/>
              <a:cs typeface="Helvetica Neue"/>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4625578" y="1875235"/>
            <a:ext cx="4000500" cy="4616648"/>
          </a:xfrm>
        </p:spPr>
        <p:txBody>
          <a:bodyPr>
            <a:normAutofit fontScale="77500" lnSpcReduction="20000"/>
          </a:bodyPr>
          <a:lstStyle/>
          <a:p>
            <a:pPr eaLnBrk="1"/>
            <a:r>
              <a:rPr lang="en-US" dirty="0" smtClean="0"/>
              <a:t>At this point students have the opportunity to apply the Pythagorean Theorem.</a:t>
            </a:r>
          </a:p>
          <a:p>
            <a:pPr eaLnBrk="1"/>
            <a:r>
              <a:rPr lang="en-US" dirty="0" smtClean="0"/>
              <a:t>Good beginning situations can be determining  the length of things that can</a:t>
            </a:r>
            <a:r>
              <a:rPr lang="en-US" altLang="en-US" dirty="0" smtClean="0"/>
              <a:t>’</a:t>
            </a:r>
            <a:r>
              <a:rPr lang="en-US" dirty="0" smtClean="0"/>
              <a:t>t be easily measured directly, forming right triangles from shadows of vertical objects (flag pole, height of building), or a ladder leaning against a building.</a:t>
            </a:r>
          </a:p>
          <a:p>
            <a:pPr eaLnBrk="1"/>
            <a:r>
              <a:rPr lang="en-US" dirty="0" smtClean="0"/>
              <a:t>Expanding into the 3rd dimension the applet to the left is a strong visual to relate two right triangles working together.</a:t>
            </a:r>
          </a:p>
        </p:txBody>
      </p:sp>
      <p:pic>
        <p:nvPicPr>
          <p:cNvPr id="10243" name="Picture 3" descr="pasted-image.jpg">
            <a:hlinkClick r:id="rId3"/>
          </p:cNvPr>
          <p:cNvPicPr>
            <a:picLocks noChangeAspect="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57200" y="1828800"/>
            <a:ext cx="4033986" cy="44257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10244" name="Rectangle 4"/>
          <p:cNvSpPr>
            <a:spLocks/>
          </p:cNvSpPr>
          <p:nvPr/>
        </p:nvSpPr>
        <p:spPr bwMode="auto">
          <a:xfrm>
            <a:off x="533400" y="6248400"/>
            <a:ext cx="4693965" cy="26335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35711" tIns="35711" rIns="35711" bIns="35711" anchor="ctr"/>
          <a:lstStyle/>
          <a:p>
            <a:pPr marL="321407" defTabSz="321407">
              <a:lnSpc>
                <a:spcPct val="115000"/>
              </a:lnSpc>
              <a:spcBef>
                <a:spcPts val="844"/>
              </a:spcBef>
              <a:defRPr/>
            </a:pPr>
            <a:r>
              <a:rPr lang="en-US" sz="1200" u="sng" dirty="0">
                <a:solidFill>
                  <a:srgbClr val="093ACA"/>
                </a:solidFill>
                <a:latin typeface="Arial" charset="0"/>
                <a:ea typeface="ＭＳ Ｐゴシック" charset="0"/>
                <a:cs typeface="Arial" charset="0"/>
                <a:sym typeface="Arial" charset="0"/>
                <a:hlinkClick r:id="rId5"/>
              </a:rPr>
              <a:t>http://demonstrations.wolfram.com/PythagoreanTheorem3D/</a:t>
            </a:r>
            <a:endParaRPr lang="en-US" dirty="0">
              <a:ea typeface="ＭＳ Ｐゴシック" charset="0"/>
              <a:cs typeface="Helvetica Neue Light" charset="0"/>
            </a:endParaRPr>
          </a:p>
        </p:txBody>
      </p:sp>
      <p:sp>
        <p:nvSpPr>
          <p:cNvPr id="6" name="Footer Placeholder 5"/>
          <p:cNvSpPr>
            <a:spLocks noGrp="1"/>
          </p:cNvSpPr>
          <p:nvPr>
            <p:ph type="ftr" sz="quarter" idx="3"/>
          </p:nvPr>
        </p:nvSpPr>
        <p:spPr/>
        <p:txBody>
          <a:bodyPr/>
          <a:lstStyle/>
          <a:p>
            <a:r>
              <a:rPr lang="en-US" dirty="0" smtClean="0"/>
              <a:t>Achord, Watson</a:t>
            </a:r>
            <a:endParaRPr lang="en-US" dirty="0"/>
          </a:p>
        </p:txBody>
      </p:sp>
      <p:sp>
        <p:nvSpPr>
          <p:cNvPr id="7" name="Title 1"/>
          <p:cNvSpPr txBox="1">
            <a:spLocks/>
          </p:cNvSpPr>
          <p:nvPr/>
        </p:nvSpPr>
        <p:spPr>
          <a:xfrm>
            <a:off x="457200" y="381000"/>
            <a:ext cx="8228707" cy="1143000"/>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100" b="1" i="0" u="none" strike="noStrike" kern="1200" cap="none" spc="0" normalizeH="0" baseline="0" noProof="0" dirty="0" smtClean="0">
                <a:ln>
                  <a:noFill/>
                </a:ln>
                <a:solidFill>
                  <a:srgbClr val="2D2F15"/>
                </a:solidFill>
                <a:effectLst/>
                <a:uLnTx/>
                <a:uFillTx/>
                <a:latin typeface="+mn-lt"/>
                <a:ea typeface="ＭＳ Ｐゴシック" charset="0"/>
                <a:cs typeface="Times New Roman" charset="0"/>
                <a:sym typeface="Times New Roman" charset="0"/>
              </a:rPr>
              <a:t/>
            </a:r>
            <a:br>
              <a:rPr kumimoji="0" lang="en-US" sz="3100" b="1" i="0" u="none" strike="noStrike" kern="1200" cap="none" spc="0" normalizeH="0" baseline="0" noProof="0" dirty="0" smtClean="0">
                <a:ln>
                  <a:noFill/>
                </a:ln>
                <a:solidFill>
                  <a:srgbClr val="2D2F15"/>
                </a:solidFill>
                <a:effectLst/>
                <a:uLnTx/>
                <a:uFillTx/>
                <a:latin typeface="+mn-lt"/>
                <a:ea typeface="ＭＳ Ｐゴシック" charset="0"/>
                <a:cs typeface="Times New Roman" charset="0"/>
                <a:sym typeface="Times New Roman" charset="0"/>
              </a:rPr>
            </a:br>
            <a:r>
              <a:rPr kumimoji="0" lang="en-US" sz="8000" b="1"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t>8.G.7  </a:t>
            </a:r>
            <a:r>
              <a:rPr kumimoji="0" lang="en-US" sz="8000" b="0"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t>Apply the Pythagorean Theorem to determine unknown side lengths in right triangles in real-world and mathematical problems in two and three dimensions.</a:t>
            </a:r>
            <a:r>
              <a:rPr kumimoji="0" lang="en-US" sz="8000" b="0" i="0" u="none" strike="noStrike" kern="1200" cap="none" spc="0" normalizeH="0" noProof="0" dirty="0" smtClean="0">
                <a:ln>
                  <a:noFill/>
                </a:ln>
                <a:solidFill>
                  <a:srgbClr val="CC0033"/>
                </a:solidFill>
                <a:effectLst/>
                <a:uLnTx/>
                <a:uFillTx/>
                <a:latin typeface="Helvetica Neue"/>
                <a:ea typeface="ＭＳ Ｐゴシック" charset="0"/>
                <a:cs typeface="Helvetica Neue"/>
                <a:sym typeface="Times New Roman" charset="0"/>
              </a:rPr>
              <a:t> </a:t>
            </a:r>
            <a:r>
              <a:rPr kumimoji="0" lang="en-US" sz="8000" b="0"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t/>
            </a:r>
            <a:br>
              <a:rPr kumimoji="0" lang="en-US" sz="8000" b="0"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br>
            <a:endParaRPr kumimoji="0" lang="en-US" sz="8000" b="0" i="0" u="none" strike="noStrike" kern="1200" cap="none" spc="0" normalizeH="0" baseline="0" noProof="0" dirty="0">
              <a:ln>
                <a:noFill/>
              </a:ln>
              <a:solidFill>
                <a:srgbClr val="CC0033"/>
              </a:solidFill>
              <a:effectLst/>
              <a:uLnTx/>
              <a:uFillTx/>
              <a:latin typeface="Helvetica Neue"/>
              <a:ea typeface="ＭＳ Ｐゴシック" charset="0"/>
              <a:cs typeface="Helvetica Neue"/>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descr="pasted-image.jpg"/>
          <p:cNvPicPr>
            <a:picLocks noChangeAspect="1"/>
          </p:cNvPicPr>
          <p:nvPr/>
        </p:nvPicPr>
        <p:blipFill>
          <a:blip r:embed="rId3" cstate="print">
            <a:extLst>
              <a:ext uri="{28A0092B-C50C-407E-A947-70E740481C1C}">
                <a14:useLocalDpi xmlns="" xmlns:a14="http://schemas.microsoft.com/office/drawing/2010/main" val="0"/>
              </a:ext>
            </a:extLst>
          </a:blip>
          <a:srcRect l="25000" r="25000"/>
          <a:stretch>
            <a:fillRect/>
          </a:stretch>
        </p:blipFill>
        <p:spPr bwMode="auto">
          <a:xfrm>
            <a:off x="5410200" y="0"/>
            <a:ext cx="3733800" cy="6172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sp>
        <p:nvSpPr>
          <p:cNvPr id="11267" name="Rectangle 3"/>
          <p:cNvSpPr>
            <a:spLocks noGrp="1" noChangeArrowheads="1"/>
          </p:cNvSpPr>
          <p:nvPr>
            <p:ph type="body" idx="1"/>
          </p:nvPr>
        </p:nvSpPr>
        <p:spPr>
          <a:xfrm>
            <a:off x="325934" y="1309837"/>
            <a:ext cx="4855666" cy="671363"/>
          </a:xfrm>
        </p:spPr>
        <p:txBody>
          <a:bodyPr>
            <a:normAutofit/>
          </a:bodyPr>
          <a:lstStyle/>
          <a:p>
            <a:pPr marL="160704" indent="-160704" defTabSz="410688">
              <a:spcBef>
                <a:spcPts val="2812"/>
              </a:spcBef>
              <a:defRPr/>
            </a:pPr>
            <a:r>
              <a:rPr lang="en-US" sz="2400" dirty="0" smtClean="0">
                <a:ea typeface="+mn-ea"/>
              </a:rPr>
              <a:t>Activity: As the Crow Flies</a:t>
            </a:r>
          </a:p>
        </p:txBody>
      </p:sp>
      <p:sp>
        <p:nvSpPr>
          <p:cNvPr id="11268" name="Rectangle 4"/>
          <p:cNvSpPr>
            <a:spLocks/>
          </p:cNvSpPr>
          <p:nvPr/>
        </p:nvSpPr>
        <p:spPr bwMode="auto">
          <a:xfrm>
            <a:off x="178594" y="2209800"/>
            <a:ext cx="5003006" cy="411241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0342">
              <a:lnSpc>
                <a:spcPct val="115000"/>
              </a:lnSpc>
              <a:spcBef>
                <a:spcPts val="844"/>
              </a:spcBef>
            </a:pPr>
            <a:r>
              <a:rPr lang="en-US" dirty="0">
                <a:latin typeface="Times New Roman" pitchFamily="18" charset="0"/>
                <a:cs typeface="Times New Roman" pitchFamily="18" charset="0"/>
                <a:sym typeface="Times New Roman" pitchFamily="18" charset="0"/>
              </a:rPr>
              <a:t>Roland went on a hike to visit a cave in the mountains.  To begin his hike he faced west and hiked for 3 miles. Then he turned to the south and traveled for 2 miles.  After a water break Roland again continued west for 4 miles.  Turning North he continued for 3 miles.  Next Roland turned left for 2 miles, and then he took a right for another 2 miles. </a:t>
            </a:r>
            <a:r>
              <a:rPr lang="en-US" dirty="0" smtClean="0">
                <a:latin typeface="Times New Roman" charset="0"/>
                <a:ea typeface="ＭＳ Ｐゴシック" charset="0"/>
                <a:cs typeface="Times New Roman" charset="0"/>
                <a:sym typeface="Times New Roman" charset="0"/>
              </a:rPr>
              <a:t>Confused, Roland made a 360 degree turn and continued on his hike for a final 4 miles until he discovered the location of the cave.  </a:t>
            </a:r>
          </a:p>
          <a:p>
            <a:pPr defTabSz="320342">
              <a:lnSpc>
                <a:spcPct val="115000"/>
              </a:lnSpc>
              <a:spcBef>
                <a:spcPts val="844"/>
              </a:spcBef>
            </a:pPr>
            <a:r>
              <a:rPr lang="en-US" dirty="0" smtClean="0">
                <a:latin typeface="Times New Roman" charset="0"/>
                <a:ea typeface="ＭＳ Ｐゴシック" charset="0"/>
                <a:cs typeface="Times New Roman" charset="0"/>
                <a:sym typeface="Times New Roman" charset="0"/>
              </a:rPr>
              <a:t>As the crow flies, how far is the cave from where Roland started hiking?</a:t>
            </a:r>
            <a:endParaRPr lang="en-US" dirty="0" smtClean="0">
              <a:solidFill>
                <a:srgbClr val="747474"/>
              </a:solidFill>
              <a:latin typeface="Helvetica Neue" charset="0"/>
              <a:ea typeface="ＭＳ Ｐゴシック" charset="0"/>
              <a:sym typeface="Helvetica Neue" charset="0"/>
            </a:endParaRPr>
          </a:p>
          <a:p>
            <a:pPr defTabSz="320342">
              <a:lnSpc>
                <a:spcPct val="115000"/>
              </a:lnSpc>
              <a:spcBef>
                <a:spcPts val="844"/>
              </a:spcBef>
            </a:pPr>
            <a:endParaRPr lang="en-US" dirty="0">
              <a:solidFill>
                <a:srgbClr val="747474"/>
              </a:solidFill>
              <a:latin typeface="Helvetica Neue" charset="0"/>
              <a:sym typeface="Helvetica Neue" charset="0"/>
            </a:endParaRPr>
          </a:p>
        </p:txBody>
      </p:sp>
      <p:sp>
        <p:nvSpPr>
          <p:cNvPr id="6" name="Footer Placeholder 5"/>
          <p:cNvSpPr>
            <a:spLocks noGrp="1"/>
          </p:cNvSpPr>
          <p:nvPr>
            <p:ph type="ftr" sz="quarter" idx="3"/>
          </p:nvPr>
        </p:nvSpPr>
        <p:spPr/>
        <p:txBody>
          <a:bodyPr/>
          <a:lstStyle/>
          <a:p>
            <a:r>
              <a:rPr lang="en-US" dirty="0" smtClean="0"/>
              <a:t>Achord, Watson</a:t>
            </a:r>
            <a:endParaRPr lang="en-US" dirty="0"/>
          </a:p>
        </p:txBody>
      </p:sp>
      <p:sp>
        <p:nvSpPr>
          <p:cNvPr id="7" name="Title 1"/>
          <p:cNvSpPr txBox="1">
            <a:spLocks/>
          </p:cNvSpPr>
          <p:nvPr/>
        </p:nvSpPr>
        <p:spPr>
          <a:xfrm>
            <a:off x="0" y="76200"/>
            <a:ext cx="5410200" cy="1295400"/>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100" b="1" i="0" u="none" strike="noStrike" kern="1200" cap="none" spc="0" normalizeH="0" baseline="0" noProof="0" dirty="0" smtClean="0">
                <a:ln>
                  <a:noFill/>
                </a:ln>
                <a:solidFill>
                  <a:srgbClr val="2D2F15"/>
                </a:solidFill>
                <a:effectLst/>
                <a:uLnTx/>
                <a:uFillTx/>
                <a:latin typeface="+mn-lt"/>
                <a:ea typeface="ＭＳ Ｐゴシック" charset="0"/>
                <a:cs typeface="Times New Roman" charset="0"/>
                <a:sym typeface="Times New Roman" charset="0"/>
              </a:rPr>
              <a:t/>
            </a:r>
            <a:br>
              <a:rPr kumimoji="0" lang="en-US" sz="3100" b="1" i="0" u="none" strike="noStrike" kern="1200" cap="none" spc="0" normalizeH="0" baseline="0" noProof="0" dirty="0" smtClean="0">
                <a:ln>
                  <a:noFill/>
                </a:ln>
                <a:solidFill>
                  <a:srgbClr val="2D2F15"/>
                </a:solidFill>
                <a:effectLst/>
                <a:uLnTx/>
                <a:uFillTx/>
                <a:latin typeface="+mn-lt"/>
                <a:ea typeface="ＭＳ Ｐゴシック" charset="0"/>
                <a:cs typeface="Times New Roman" charset="0"/>
                <a:sym typeface="Times New Roman" charset="0"/>
              </a:rPr>
            </a:br>
            <a:r>
              <a:rPr kumimoji="0" lang="en-US" sz="8000" b="1"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t>8.G.7  </a:t>
            </a:r>
            <a:r>
              <a:rPr kumimoji="0" lang="en-US" sz="8000" b="0" i="0" u="none" strike="noStrike" kern="1200" cap="none" spc="0" normalizeH="0" baseline="0" noProof="0" dirty="0" smtClean="0">
                <a:ln>
                  <a:noFill/>
                </a:ln>
                <a:solidFill>
                  <a:srgbClr val="CC0033"/>
                </a:solidFill>
                <a:effectLst/>
                <a:uLnTx/>
                <a:uFillTx/>
                <a:latin typeface="Helvetica Neue"/>
                <a:ea typeface="ＭＳ Ｐゴシック" charset="0"/>
                <a:cs typeface="Helvetica Neue"/>
                <a:sym typeface="Times New Roman" charset="0"/>
              </a:rPr>
              <a:t>Apply the Pythagorean Theorem to find the distance</a:t>
            </a:r>
            <a:r>
              <a:rPr kumimoji="0" lang="en-US" sz="8000" b="0" i="0" u="none" strike="noStrike" kern="1200" cap="none" spc="0" normalizeH="0" noProof="0" dirty="0" smtClean="0">
                <a:ln>
                  <a:noFill/>
                </a:ln>
                <a:solidFill>
                  <a:srgbClr val="CC0033"/>
                </a:solidFill>
                <a:effectLst/>
                <a:uLnTx/>
                <a:uFillTx/>
                <a:latin typeface="Helvetica Neue"/>
                <a:ea typeface="ＭＳ Ｐゴシック" charset="0"/>
                <a:cs typeface="Helvetica Neue"/>
                <a:sym typeface="Times New Roman" charset="0"/>
              </a:rPr>
              <a:t> between two points in a coordinate system.</a:t>
            </a:r>
            <a:endParaRPr kumimoji="0" lang="en-US" sz="8000" b="0" i="0" u="none" strike="noStrike" kern="1200" cap="none" spc="0" normalizeH="0" baseline="0" noProof="0" dirty="0">
              <a:ln>
                <a:noFill/>
              </a:ln>
              <a:solidFill>
                <a:srgbClr val="CC0033"/>
              </a:solidFill>
              <a:effectLst/>
              <a:uLnTx/>
              <a:uFillTx/>
              <a:latin typeface="Helvetica Neue"/>
              <a:ea typeface="ＭＳ Ｐゴシック" charset="0"/>
              <a:cs typeface="Helvetica Neue"/>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637482"/>
            <a:ext cx="8340328" cy="4470424"/>
          </a:xfrm>
        </p:spPr>
        <p:txBody>
          <a:bodyPr/>
          <a:lstStyle/>
          <a:p>
            <a:pPr marL="213189" indent="0" defTabSz="320342">
              <a:lnSpc>
                <a:spcPct val="115000"/>
              </a:lnSpc>
              <a:spcBef>
                <a:spcPts val="844"/>
              </a:spcBef>
              <a:buNone/>
            </a:pPr>
            <a:r>
              <a:rPr lang="en-US" altLang="en-US" sz="1700" dirty="0" smtClean="0"/>
              <a:t>“</a:t>
            </a:r>
            <a:r>
              <a:rPr lang="en-US" sz="1700" dirty="0" smtClean="0"/>
              <a:t>…narrowing and deepening the curriculum is not so much a matter of eliminating</a:t>
            </a:r>
          </a:p>
          <a:p>
            <a:pPr marL="213189" indent="0" defTabSz="320342">
              <a:lnSpc>
                <a:spcPct val="115000"/>
              </a:lnSpc>
              <a:spcBef>
                <a:spcPts val="844"/>
              </a:spcBef>
              <a:buNone/>
            </a:pPr>
            <a:r>
              <a:rPr lang="en-US" sz="1700" dirty="0" smtClean="0"/>
              <a:t>topics, as seeing the structure that ties them together. For example, if students see </a:t>
            </a:r>
          </a:p>
          <a:p>
            <a:pPr marL="213189" indent="0" defTabSz="320342">
              <a:lnSpc>
                <a:spcPct val="115000"/>
              </a:lnSpc>
              <a:spcBef>
                <a:spcPts val="844"/>
              </a:spcBef>
              <a:buNone/>
            </a:pPr>
            <a:r>
              <a:rPr lang="en-US" sz="1700" dirty="0" smtClean="0"/>
              <a:t>that the distance formula and the trig identity sin^2(t) +cos^2(t) = 1 are both</a:t>
            </a:r>
          </a:p>
          <a:p>
            <a:pPr marL="213189" indent="0" defTabSz="320342">
              <a:lnSpc>
                <a:spcPct val="115000"/>
              </a:lnSpc>
              <a:spcBef>
                <a:spcPts val="844"/>
              </a:spcBef>
              <a:buNone/>
            </a:pPr>
            <a:r>
              <a:rPr lang="en-US" sz="1700" dirty="0" smtClean="0"/>
              <a:t> manifestations of the Pythagorean theorem, they have an understanding</a:t>
            </a:r>
          </a:p>
          <a:p>
            <a:pPr marL="213189" indent="0" defTabSz="320342">
              <a:lnSpc>
                <a:spcPct val="115000"/>
              </a:lnSpc>
              <a:spcBef>
                <a:spcPts val="844"/>
              </a:spcBef>
              <a:buNone/>
            </a:pPr>
            <a:r>
              <a:rPr lang="en-US" sz="1700" dirty="0" smtClean="0"/>
              <a:t> that helps them reconstruct these formulas rather than memorize them.</a:t>
            </a:r>
            <a:r>
              <a:rPr lang="en-US" altLang="en-US" sz="1700" dirty="0" smtClean="0"/>
              <a:t>”</a:t>
            </a:r>
            <a:r>
              <a:rPr lang="en-US" sz="1700" dirty="0" smtClean="0"/>
              <a:t> </a:t>
            </a:r>
          </a:p>
          <a:p>
            <a:pPr marL="213189" indent="0" defTabSz="320342">
              <a:lnSpc>
                <a:spcPct val="115000"/>
              </a:lnSpc>
              <a:spcBef>
                <a:spcPts val="844"/>
              </a:spcBef>
              <a:buNone/>
            </a:pPr>
            <a:endParaRPr lang="en-US" dirty="0" smtClean="0"/>
          </a:p>
          <a:p>
            <a:pPr marL="213189" indent="0" defTabSz="320342">
              <a:lnSpc>
                <a:spcPct val="115000"/>
              </a:lnSpc>
              <a:spcBef>
                <a:spcPts val="844"/>
              </a:spcBef>
              <a:buNone/>
            </a:pPr>
            <a:r>
              <a:rPr lang="en-US" sz="1700" dirty="0" smtClean="0"/>
              <a:t>Bill McCallum, in his blog </a:t>
            </a:r>
            <a:r>
              <a:rPr lang="en-US" altLang="en-US" sz="1700" dirty="0" smtClean="0"/>
              <a:t>“</a:t>
            </a:r>
            <a:r>
              <a:rPr lang="en-US" sz="1700" dirty="0" smtClean="0"/>
              <a:t>Tools for the Common Core</a:t>
            </a:r>
            <a:r>
              <a:rPr lang="en-US" altLang="en-US" sz="1700" dirty="0" smtClean="0"/>
              <a:t>”</a:t>
            </a:r>
            <a:endParaRPr lang="en-US" sz="1700" dirty="0" smtClean="0"/>
          </a:p>
          <a:p>
            <a:pPr marL="213189" indent="0" defTabSz="320342">
              <a:lnSpc>
                <a:spcPct val="115000"/>
              </a:lnSpc>
              <a:spcBef>
                <a:spcPts val="844"/>
              </a:spcBef>
              <a:buNone/>
            </a:pPr>
            <a:r>
              <a:rPr lang="en-US" sz="1400" dirty="0" smtClean="0"/>
              <a:t>http://commoncoretools.me/2012/02/16/the-structure-is-the-standards</a:t>
            </a: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sp>
        <p:nvSpPr>
          <p:cNvPr id="5" name="Footer Placeholder 4"/>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637482"/>
            <a:ext cx="8340328" cy="4470424"/>
          </a:xfrm>
        </p:spPr>
        <p:txBody>
          <a:bodyPr/>
          <a:lstStyle/>
          <a:p>
            <a:pPr marL="214272" indent="0" defTabSz="321407">
              <a:lnSpc>
                <a:spcPct val="115000"/>
              </a:lnSpc>
              <a:spcBef>
                <a:spcPts val="844"/>
              </a:spcBef>
              <a:buNone/>
              <a:defRPr/>
            </a:pPr>
            <a:r>
              <a:rPr lang="en-US" sz="1700" dirty="0" smtClean="0"/>
              <a:t>The Pythagorean Theorem underlies several formulas and identities that are memorized </a:t>
            </a:r>
          </a:p>
          <a:p>
            <a:pPr marL="214272" indent="0" defTabSz="321407">
              <a:lnSpc>
                <a:spcPct val="115000"/>
              </a:lnSpc>
              <a:spcBef>
                <a:spcPts val="844"/>
              </a:spcBef>
              <a:buNone/>
              <a:defRPr/>
            </a:pPr>
            <a:r>
              <a:rPr lang="en-US" sz="1700" dirty="0" smtClean="0"/>
              <a:t>by high school students. Related formulas include </a:t>
            </a:r>
          </a:p>
          <a:p>
            <a:pPr marL="455365" indent="-241093" defTabSz="321407">
              <a:lnSpc>
                <a:spcPct val="115000"/>
              </a:lnSpc>
              <a:spcBef>
                <a:spcPts val="844"/>
              </a:spcBef>
              <a:defRPr/>
            </a:pPr>
            <a:r>
              <a:rPr lang="en-US" sz="1700" dirty="0" smtClean="0">
                <a:solidFill>
                  <a:srgbClr val="CC0033"/>
                </a:solidFill>
              </a:rPr>
              <a:t>The Distance formula</a:t>
            </a:r>
          </a:p>
          <a:p>
            <a:pPr marL="455365" indent="-241093" defTabSz="321407">
              <a:lnSpc>
                <a:spcPct val="115000"/>
              </a:lnSpc>
              <a:spcBef>
                <a:spcPts val="844"/>
              </a:spcBef>
              <a:defRPr/>
            </a:pPr>
            <a:r>
              <a:rPr lang="en-US" sz="1700" dirty="0" smtClean="0">
                <a:solidFill>
                  <a:srgbClr val="CC0033"/>
                </a:solidFill>
              </a:rPr>
              <a:t>The Law </a:t>
            </a:r>
            <a:r>
              <a:rPr lang="en-US" sz="1700" dirty="0">
                <a:solidFill>
                  <a:srgbClr val="CC0033"/>
                </a:solidFill>
              </a:rPr>
              <a:t>of </a:t>
            </a:r>
            <a:r>
              <a:rPr lang="en-US" sz="1700" dirty="0" smtClean="0">
                <a:solidFill>
                  <a:srgbClr val="CC0033"/>
                </a:solidFill>
              </a:rPr>
              <a:t>Cosines</a:t>
            </a:r>
          </a:p>
          <a:p>
            <a:pPr marL="455365" indent="-241093" defTabSz="321407">
              <a:lnSpc>
                <a:spcPct val="115000"/>
              </a:lnSpc>
              <a:spcBef>
                <a:spcPts val="844"/>
              </a:spcBef>
              <a:defRPr/>
            </a:pPr>
            <a:r>
              <a:rPr lang="en-US" sz="1700" dirty="0" smtClean="0">
                <a:solidFill>
                  <a:srgbClr val="CC0033"/>
                </a:solidFill>
              </a:rPr>
              <a:t>The equation of a Circle</a:t>
            </a:r>
          </a:p>
          <a:p>
            <a:pPr marL="455365" indent="-241093" defTabSz="321407">
              <a:lnSpc>
                <a:spcPct val="115000"/>
              </a:lnSpc>
              <a:spcBef>
                <a:spcPts val="844"/>
              </a:spcBef>
              <a:defRPr/>
            </a:pPr>
            <a:r>
              <a:rPr lang="en-US" sz="1700" dirty="0" smtClean="0">
                <a:solidFill>
                  <a:srgbClr val="CC0033"/>
                </a:solidFill>
              </a:rPr>
              <a:t>Some trigonometric identities.</a:t>
            </a:r>
          </a:p>
          <a:p>
            <a:pPr marL="214272" indent="0" defTabSz="321407">
              <a:lnSpc>
                <a:spcPct val="115000"/>
              </a:lnSpc>
              <a:spcBef>
                <a:spcPts val="844"/>
              </a:spcBef>
              <a:buNone/>
              <a:defRPr/>
            </a:pPr>
            <a:r>
              <a:rPr lang="en-US" sz="1700" dirty="0" smtClean="0"/>
              <a:t>Often, students memorize these formulas in isolation, without being aware of their </a:t>
            </a:r>
          </a:p>
          <a:p>
            <a:pPr marL="214272" indent="0" defTabSz="321407">
              <a:lnSpc>
                <a:spcPct val="115000"/>
              </a:lnSpc>
              <a:spcBef>
                <a:spcPts val="844"/>
              </a:spcBef>
              <a:buNone/>
              <a:defRPr/>
            </a:pPr>
            <a:r>
              <a:rPr lang="en-US" sz="1700" dirty="0" smtClean="0"/>
              <a:t>connection to the Pythagorean Theorem. </a:t>
            </a:r>
          </a:p>
          <a:p>
            <a:pPr marL="214272" indent="0" defTabSz="321407">
              <a:lnSpc>
                <a:spcPct val="115000"/>
              </a:lnSpc>
              <a:spcBef>
                <a:spcPts val="844"/>
              </a:spcBef>
              <a:buNone/>
              <a:defRPr/>
            </a:pPr>
            <a:r>
              <a:rPr lang="en-US" sz="1700" dirty="0" smtClean="0"/>
              <a:t>High School teachers can help students to make these connections. </a:t>
            </a:r>
            <a:endParaRPr lang="en-US" sz="1700" dirty="0"/>
          </a:p>
          <a:p>
            <a:pPr marL="214272" indent="0" defTabSz="321407">
              <a:lnSpc>
                <a:spcPct val="115000"/>
              </a:lnSpc>
              <a:spcBef>
                <a:spcPts val="844"/>
              </a:spcBef>
              <a:buNone/>
              <a:defRPr/>
            </a:pPr>
            <a:r>
              <a:rPr lang="en-US" sz="1700" dirty="0" smtClean="0"/>
              <a:t>This will allow students to be able to memorize one formula, the Pythagorean Theorem, </a:t>
            </a:r>
          </a:p>
          <a:p>
            <a:pPr marL="214272" indent="0" defTabSz="321407">
              <a:lnSpc>
                <a:spcPct val="115000"/>
              </a:lnSpc>
              <a:spcBef>
                <a:spcPts val="844"/>
              </a:spcBef>
              <a:buNone/>
              <a:defRPr/>
            </a:pPr>
            <a:r>
              <a:rPr lang="en-US" sz="1700" dirty="0" smtClean="0"/>
              <a:t>and recognize its many applications.</a:t>
            </a: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sp>
        <p:nvSpPr>
          <p:cNvPr id="5" name="Footer Placeholder 4"/>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3830836" y="1676400"/>
            <a:ext cx="5313164" cy="4470424"/>
          </a:xfrm>
        </p:spPr>
        <p:txBody>
          <a:bodyPr/>
          <a:lstStyle/>
          <a:p>
            <a:pPr marL="213189" indent="0" defTabSz="320342">
              <a:lnSpc>
                <a:spcPct val="115000"/>
              </a:lnSpc>
              <a:spcBef>
                <a:spcPts val="844"/>
              </a:spcBef>
              <a:buNone/>
              <a:defRPr/>
            </a:pPr>
            <a:r>
              <a:rPr lang="en-US" dirty="0" smtClean="0">
                <a:solidFill>
                  <a:srgbClr val="CC0033"/>
                </a:solidFill>
                <a:ea typeface="ＭＳ Ｐゴシック" charset="0"/>
              </a:rPr>
              <a:t>				Distance Formula</a:t>
            </a:r>
          </a:p>
          <a:p>
            <a:pPr marL="213189" indent="0" defTabSz="320342">
              <a:lnSpc>
                <a:spcPct val="115000"/>
              </a:lnSpc>
              <a:spcBef>
                <a:spcPts val="844"/>
              </a:spcBef>
              <a:buNone/>
              <a:defRPr/>
            </a:pPr>
            <a:r>
              <a:rPr lang="en-US" sz="1700" dirty="0" smtClean="0">
                <a:ea typeface="ＭＳ Ｐゴシック" charset="0"/>
              </a:rPr>
              <a:t>The </a:t>
            </a:r>
            <a:r>
              <a:rPr lang="en-US" sz="1700" dirty="0">
                <a:ea typeface="ＭＳ Ｐゴシック" charset="0"/>
              </a:rPr>
              <a:t>distance </a:t>
            </a:r>
            <a:r>
              <a:rPr lang="en-US" sz="1700" dirty="0" smtClean="0">
                <a:ea typeface="ＭＳ Ｐゴシック" charset="0"/>
              </a:rPr>
              <a:t>formula </a:t>
            </a:r>
            <a:r>
              <a:rPr lang="en-US" sz="1700" dirty="0">
                <a:ea typeface="ＭＳ Ｐゴシック" charset="0"/>
              </a:rPr>
              <a:t>is often memorized </a:t>
            </a:r>
            <a:r>
              <a:rPr lang="en-US" sz="1700" dirty="0" smtClean="0">
                <a:ea typeface="ＭＳ Ｐゴシック" charset="0"/>
              </a:rPr>
              <a:t>in the square root form shown below</a:t>
            </a:r>
          </a:p>
          <a:p>
            <a:pPr marL="213189" indent="0" defTabSz="320342">
              <a:lnSpc>
                <a:spcPct val="115000"/>
              </a:lnSpc>
              <a:spcBef>
                <a:spcPts val="844"/>
              </a:spcBef>
              <a:buNone/>
              <a:defRPr/>
            </a:pPr>
            <a:r>
              <a:rPr lang="en-US" sz="1700" dirty="0" smtClean="0">
                <a:ea typeface="ＭＳ Ｐゴシック" charset="0"/>
              </a:rPr>
              <a:t>with </a:t>
            </a:r>
            <a:r>
              <a:rPr lang="en-US" sz="1700" dirty="0">
                <a:ea typeface="ＭＳ Ｐゴシック" charset="0"/>
              </a:rPr>
              <a:t>no connection to previous </a:t>
            </a:r>
            <a:r>
              <a:rPr lang="en-US" sz="1700" dirty="0" smtClean="0">
                <a:ea typeface="ＭＳ Ｐゴシック" charset="0"/>
              </a:rPr>
              <a:t>learning. </a:t>
            </a:r>
          </a:p>
          <a:p>
            <a:pPr marL="213189" indent="0" defTabSz="320342">
              <a:lnSpc>
                <a:spcPct val="115000"/>
              </a:lnSpc>
              <a:spcBef>
                <a:spcPts val="844"/>
              </a:spcBef>
              <a:buNone/>
              <a:defRPr/>
            </a:pPr>
            <a:r>
              <a:rPr lang="en-US" sz="1700" dirty="0" smtClean="0">
                <a:ea typeface="ＭＳ Ｐゴシック" charset="0"/>
              </a:rPr>
              <a:t>Many students do not make the connection that the distance formula</a:t>
            </a:r>
          </a:p>
          <a:p>
            <a:pPr marL="213189" indent="0" defTabSz="320342">
              <a:lnSpc>
                <a:spcPct val="115000"/>
              </a:lnSpc>
              <a:spcBef>
                <a:spcPts val="844"/>
              </a:spcBef>
              <a:buNone/>
              <a:defRPr/>
            </a:pPr>
            <a:r>
              <a:rPr lang="en-US" sz="1700" dirty="0" smtClean="0">
                <a:ea typeface="ＭＳ Ｐゴシック" charset="0"/>
              </a:rPr>
              <a:t>is simply </a:t>
            </a:r>
            <a:r>
              <a:rPr lang="en-US" sz="1700" dirty="0">
                <a:ea typeface="ＭＳ Ｐゴシック" charset="0"/>
              </a:rPr>
              <a:t>the Pythagorean Theorem </a:t>
            </a:r>
            <a:r>
              <a:rPr lang="en-US" sz="1700" dirty="0" smtClean="0">
                <a:ea typeface="ＭＳ Ｐゴシック" charset="0"/>
              </a:rPr>
              <a:t>algebraically manipulated</a:t>
            </a:r>
          </a:p>
          <a:p>
            <a:pPr marL="213189" indent="0" defTabSz="320342">
              <a:lnSpc>
                <a:spcPct val="115000"/>
              </a:lnSpc>
              <a:spcBef>
                <a:spcPts val="844"/>
              </a:spcBef>
              <a:buNone/>
              <a:defRPr/>
            </a:pPr>
            <a:r>
              <a:rPr lang="en-US" sz="1700" dirty="0" smtClean="0">
                <a:ea typeface="ＭＳ Ｐゴシック" charset="0"/>
              </a:rPr>
              <a:t>by solving for d, which is the</a:t>
            </a:r>
          </a:p>
          <a:p>
            <a:pPr marL="213189" indent="0" defTabSz="320342">
              <a:lnSpc>
                <a:spcPct val="115000"/>
              </a:lnSpc>
              <a:spcBef>
                <a:spcPts val="844"/>
              </a:spcBef>
              <a:buNone/>
              <a:defRPr/>
            </a:pPr>
            <a:r>
              <a:rPr lang="en-US" sz="1700" dirty="0" smtClean="0">
                <a:ea typeface="ＭＳ Ｐゴシック" charset="0"/>
              </a:rPr>
              <a:t>hypotenuse of a right triangle.. </a:t>
            </a:r>
            <a:endParaRPr lang="en-US" sz="1700" dirty="0">
              <a:ea typeface="ＭＳ Ｐゴシック" charset="0"/>
            </a:endParaRP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pic>
        <p:nvPicPr>
          <p:cNvPr id="43012" name="Picture 1" descr="distance formula .png"/>
          <p:cNvPicPr>
            <a:picLocks noChangeAspect="1"/>
          </p:cNvPicPr>
          <p:nvPr/>
        </p:nvPicPr>
        <p:blipFill>
          <a:blip r:embed="rId3" cstate="print"/>
          <a:srcRect/>
          <a:stretch>
            <a:fillRect/>
          </a:stretch>
        </p:blipFill>
        <p:spPr bwMode="auto">
          <a:xfrm>
            <a:off x="304800" y="2362200"/>
            <a:ext cx="3581400" cy="2827422"/>
          </a:xfrm>
          <a:prstGeom prst="rect">
            <a:avLst/>
          </a:prstGeom>
          <a:noFill/>
          <a:ln w="9525">
            <a:noFill/>
            <a:miter lim="800000"/>
            <a:headEnd/>
            <a:tailEnd/>
          </a:ln>
        </p:spPr>
      </p:pic>
      <p:sp>
        <p:nvSpPr>
          <p:cNvPr id="6" name="Footer Placeholder 5"/>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762125"/>
            <a:ext cx="8340328" cy="4714875"/>
          </a:xfrm>
        </p:spPr>
        <p:txBody>
          <a:bodyPr>
            <a:normAutofit/>
          </a:bodyPr>
          <a:lstStyle/>
          <a:p>
            <a:pPr marL="214272" indent="0" defTabSz="321407">
              <a:lnSpc>
                <a:spcPct val="115000"/>
              </a:lnSpc>
              <a:spcBef>
                <a:spcPts val="844"/>
              </a:spcBef>
              <a:buNone/>
              <a:defRPr/>
            </a:pPr>
            <a:r>
              <a:rPr lang="en-US" dirty="0" smtClean="0">
                <a:solidFill>
                  <a:srgbClr val="CC0033"/>
                </a:solidFill>
                <a:ea typeface="+mn-ea"/>
              </a:rPr>
              <a:t>Law of Cosines</a:t>
            </a:r>
          </a:p>
          <a:p>
            <a:pPr marL="214272" indent="0" defTabSz="321407">
              <a:lnSpc>
                <a:spcPct val="115000"/>
              </a:lnSpc>
              <a:spcBef>
                <a:spcPts val="844"/>
              </a:spcBef>
              <a:buNone/>
              <a:defRPr/>
            </a:pPr>
            <a:r>
              <a:rPr lang="en-US" sz="1700" dirty="0" smtClean="0">
                <a:solidFill>
                  <a:schemeClr val="tx1"/>
                </a:solidFill>
              </a:rPr>
              <a:t>a</a:t>
            </a:r>
            <a:r>
              <a:rPr lang="en-US" sz="1700" baseline="30000" dirty="0" smtClean="0">
                <a:solidFill>
                  <a:schemeClr val="tx1"/>
                </a:solidFill>
              </a:rPr>
              <a:t>2</a:t>
            </a:r>
            <a:r>
              <a:rPr lang="en-US" sz="1700" dirty="0" smtClean="0">
                <a:solidFill>
                  <a:schemeClr val="tx1"/>
                </a:solidFill>
              </a:rPr>
              <a:t> = b</a:t>
            </a:r>
            <a:r>
              <a:rPr lang="en-US" sz="1700" baseline="30000" dirty="0" smtClean="0">
                <a:solidFill>
                  <a:schemeClr val="tx1"/>
                </a:solidFill>
              </a:rPr>
              <a:t>2</a:t>
            </a:r>
            <a:r>
              <a:rPr lang="en-US" sz="1700" dirty="0" smtClean="0">
                <a:solidFill>
                  <a:schemeClr val="tx1"/>
                </a:solidFill>
              </a:rPr>
              <a:t> + c</a:t>
            </a:r>
            <a:r>
              <a:rPr lang="en-US" sz="1700" baseline="30000" dirty="0" smtClean="0">
                <a:solidFill>
                  <a:schemeClr val="tx1"/>
                </a:solidFill>
              </a:rPr>
              <a:t>2</a:t>
            </a:r>
            <a:r>
              <a:rPr lang="en-US" sz="1700" dirty="0" smtClean="0">
                <a:solidFill>
                  <a:schemeClr val="tx1"/>
                </a:solidFill>
              </a:rPr>
              <a:t> -2bc </a:t>
            </a:r>
            <a:r>
              <a:rPr lang="en-US" sz="1700" dirty="0" err="1" smtClean="0">
                <a:solidFill>
                  <a:schemeClr val="tx1"/>
                </a:solidFill>
              </a:rPr>
              <a:t>cos</a:t>
            </a:r>
            <a:r>
              <a:rPr lang="en-US" sz="1700" dirty="0" smtClean="0">
                <a:solidFill>
                  <a:schemeClr val="tx1"/>
                </a:solidFill>
              </a:rPr>
              <a:t> A</a:t>
            </a:r>
          </a:p>
          <a:p>
            <a:pPr marL="214272" indent="0" defTabSz="321407">
              <a:lnSpc>
                <a:spcPct val="115000"/>
              </a:lnSpc>
              <a:spcBef>
                <a:spcPts val="844"/>
              </a:spcBef>
              <a:buNone/>
              <a:defRPr/>
            </a:pPr>
            <a:r>
              <a:rPr lang="en-US" sz="1700" dirty="0" smtClean="0">
                <a:solidFill>
                  <a:schemeClr val="tx1"/>
                </a:solidFill>
              </a:rPr>
              <a:t>b</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 </a:t>
            </a:r>
            <a:r>
              <a:rPr lang="en-US" sz="1700" dirty="0" smtClean="0">
                <a:solidFill>
                  <a:schemeClr val="tx1"/>
                </a:solidFill>
              </a:rPr>
              <a:t>a</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 </a:t>
            </a:r>
            <a:r>
              <a:rPr lang="en-US" sz="1700" dirty="0" smtClean="0">
                <a:solidFill>
                  <a:schemeClr val="tx1"/>
                </a:solidFill>
              </a:rPr>
              <a:t>c</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a:t>
            </a:r>
            <a:r>
              <a:rPr lang="en-US" sz="1700" dirty="0" smtClean="0">
                <a:solidFill>
                  <a:schemeClr val="tx1"/>
                </a:solidFill>
              </a:rPr>
              <a:t>2ac </a:t>
            </a:r>
            <a:r>
              <a:rPr lang="en-US" sz="1700" dirty="0" err="1">
                <a:solidFill>
                  <a:schemeClr val="tx1"/>
                </a:solidFill>
              </a:rPr>
              <a:t>cos</a:t>
            </a:r>
            <a:r>
              <a:rPr lang="en-US" sz="1700" dirty="0">
                <a:solidFill>
                  <a:schemeClr val="tx1"/>
                </a:solidFill>
              </a:rPr>
              <a:t> </a:t>
            </a:r>
            <a:r>
              <a:rPr lang="en-US" sz="1700" dirty="0" smtClean="0">
                <a:solidFill>
                  <a:schemeClr val="tx1"/>
                </a:solidFill>
              </a:rPr>
              <a:t>B</a:t>
            </a:r>
            <a:endParaRPr lang="en-US" sz="1700" dirty="0">
              <a:solidFill>
                <a:schemeClr val="tx1"/>
              </a:solidFill>
            </a:endParaRPr>
          </a:p>
          <a:p>
            <a:pPr marL="214272" indent="0" defTabSz="321407">
              <a:lnSpc>
                <a:spcPct val="115000"/>
              </a:lnSpc>
              <a:spcBef>
                <a:spcPts val="844"/>
              </a:spcBef>
              <a:buNone/>
              <a:defRPr/>
            </a:pPr>
            <a:r>
              <a:rPr lang="en-US" sz="1700" dirty="0" smtClean="0">
                <a:solidFill>
                  <a:schemeClr val="tx1"/>
                </a:solidFill>
              </a:rPr>
              <a:t>c</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 </a:t>
            </a:r>
            <a:r>
              <a:rPr lang="en-US" sz="1700" dirty="0" smtClean="0">
                <a:solidFill>
                  <a:schemeClr val="tx1"/>
                </a:solidFill>
              </a:rPr>
              <a:t>a</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 </a:t>
            </a:r>
            <a:r>
              <a:rPr lang="en-US" sz="1700" dirty="0" smtClean="0">
                <a:solidFill>
                  <a:schemeClr val="tx1"/>
                </a:solidFill>
              </a:rPr>
              <a:t>b</a:t>
            </a:r>
            <a:r>
              <a:rPr lang="en-US" sz="1700" baseline="30000" dirty="0" smtClean="0">
                <a:solidFill>
                  <a:schemeClr val="tx1"/>
                </a:solidFill>
              </a:rPr>
              <a:t>2</a:t>
            </a:r>
            <a:r>
              <a:rPr lang="en-US" sz="1700" dirty="0" smtClean="0">
                <a:solidFill>
                  <a:schemeClr val="tx1"/>
                </a:solidFill>
              </a:rPr>
              <a:t> </a:t>
            </a:r>
            <a:r>
              <a:rPr lang="en-US" sz="1700" dirty="0">
                <a:solidFill>
                  <a:schemeClr val="tx1"/>
                </a:solidFill>
              </a:rPr>
              <a:t>-</a:t>
            </a:r>
            <a:r>
              <a:rPr lang="en-US" sz="1700" dirty="0" smtClean="0">
                <a:solidFill>
                  <a:schemeClr val="tx1"/>
                </a:solidFill>
              </a:rPr>
              <a:t>2ab </a:t>
            </a:r>
            <a:r>
              <a:rPr lang="en-US" sz="1700" dirty="0" err="1">
                <a:solidFill>
                  <a:schemeClr val="tx1"/>
                </a:solidFill>
              </a:rPr>
              <a:t>cos</a:t>
            </a:r>
            <a:r>
              <a:rPr lang="en-US" sz="1700" dirty="0">
                <a:solidFill>
                  <a:schemeClr val="tx1"/>
                </a:solidFill>
              </a:rPr>
              <a:t> </a:t>
            </a:r>
            <a:r>
              <a:rPr lang="en-US" sz="1700" dirty="0" smtClean="0">
                <a:solidFill>
                  <a:schemeClr val="tx1"/>
                </a:solidFill>
              </a:rPr>
              <a:t>C</a:t>
            </a:r>
            <a:endParaRPr lang="en-US" sz="1700" dirty="0">
              <a:solidFill>
                <a:schemeClr val="tx1"/>
              </a:solidFill>
            </a:endParaRPr>
          </a:p>
          <a:p>
            <a:pPr marL="214272" indent="0" defTabSz="321407">
              <a:lnSpc>
                <a:spcPct val="115000"/>
              </a:lnSpc>
              <a:spcBef>
                <a:spcPts val="844"/>
              </a:spcBef>
              <a:buNone/>
              <a:defRPr/>
            </a:pPr>
            <a:endParaRPr lang="en-US" sz="1700" dirty="0" smtClean="0">
              <a:solidFill>
                <a:schemeClr val="tx1"/>
              </a:solidFill>
            </a:endParaRPr>
          </a:p>
          <a:p>
            <a:pPr marL="214272" indent="0" defTabSz="321407">
              <a:lnSpc>
                <a:spcPct val="115000"/>
              </a:lnSpc>
              <a:spcBef>
                <a:spcPts val="844"/>
              </a:spcBef>
              <a:buNone/>
              <a:defRPr/>
            </a:pPr>
            <a:r>
              <a:rPr lang="en-US" sz="1700" dirty="0" smtClean="0">
                <a:solidFill>
                  <a:schemeClr val="tx1"/>
                </a:solidFill>
              </a:rPr>
              <a:t>The link between the Law of Cosines and the Pythagorean Theorem is another example looking at the algebraic structure of the formulas.  </a:t>
            </a:r>
          </a:p>
          <a:p>
            <a:pPr marL="214272" indent="0" defTabSz="321407">
              <a:lnSpc>
                <a:spcPct val="115000"/>
              </a:lnSpc>
              <a:spcBef>
                <a:spcPts val="844"/>
              </a:spcBef>
              <a:buNone/>
              <a:defRPr/>
            </a:pPr>
            <a:r>
              <a:rPr lang="en-US" sz="1700" dirty="0" smtClean="0">
                <a:solidFill>
                  <a:schemeClr val="tx1"/>
                </a:solidFill>
              </a:rPr>
              <a:t>The Law of Cosines works on any triangle.</a:t>
            </a:r>
            <a:endParaRPr lang="en-US" sz="1700" dirty="0">
              <a:solidFill>
                <a:schemeClr val="tx1"/>
              </a:solidFill>
            </a:endParaRPr>
          </a:p>
          <a:p>
            <a:pPr marL="214272" indent="0" defTabSz="321407">
              <a:lnSpc>
                <a:spcPct val="115000"/>
              </a:lnSpc>
              <a:spcBef>
                <a:spcPts val="844"/>
              </a:spcBef>
              <a:buNone/>
              <a:defRPr/>
            </a:pPr>
            <a:r>
              <a:rPr lang="en-US" sz="1700" dirty="0" smtClean="0">
                <a:solidFill>
                  <a:schemeClr val="tx1"/>
                </a:solidFill>
              </a:rPr>
              <a:t>Rather than memorize the formulas in isolation, if students relate it to the Pythagorean Theorem and see the pattern in the structure, they will have an easy time remembering the equations.</a:t>
            </a:r>
          </a:p>
          <a:p>
            <a:pPr marL="214272" indent="0" defTabSz="321407">
              <a:lnSpc>
                <a:spcPct val="115000"/>
              </a:lnSpc>
              <a:spcBef>
                <a:spcPts val="844"/>
              </a:spcBef>
              <a:buNone/>
              <a:defRPr/>
            </a:pPr>
            <a:endParaRPr lang="en-US" sz="1700" dirty="0" smtClean="0">
              <a:solidFill>
                <a:schemeClr val="tx1"/>
              </a:solidFill>
            </a:endParaRP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pic>
        <p:nvPicPr>
          <p:cNvPr id="46084" name="Picture 2" descr="law of cosine triangle.png"/>
          <p:cNvPicPr>
            <a:picLocks noChangeAspect="1"/>
          </p:cNvPicPr>
          <p:nvPr/>
        </p:nvPicPr>
        <p:blipFill>
          <a:blip r:embed="rId3" cstate="print"/>
          <a:srcRect/>
          <a:stretch>
            <a:fillRect/>
          </a:stretch>
        </p:blipFill>
        <p:spPr bwMode="auto">
          <a:xfrm>
            <a:off x="4662142" y="1676400"/>
            <a:ext cx="3651398" cy="1981200"/>
          </a:xfrm>
          <a:prstGeom prst="rect">
            <a:avLst/>
          </a:prstGeom>
          <a:noFill/>
          <a:ln w="9525">
            <a:noFill/>
            <a:miter lim="800000"/>
            <a:headEnd/>
            <a:tailEnd/>
          </a:ln>
        </p:spPr>
      </p:pic>
      <p:sp>
        <p:nvSpPr>
          <p:cNvPr id="6" name="Footer Placeholder 5"/>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339328" y="375047"/>
            <a:ext cx="8340328" cy="1428750"/>
          </a:xfrm>
        </p:spPr>
        <p:txBody>
          <a:bodyPr rtlCol="0">
            <a:normAutofit/>
          </a:bodyPr>
          <a:lstStyle/>
          <a:p>
            <a:pPr defTabSz="457177">
              <a:defRPr/>
            </a:pPr>
            <a:r>
              <a:rPr lang="en-US" sz="3100" dirty="0" smtClean="0">
                <a:latin typeface="Helvetica Neue"/>
                <a:cs typeface="Helvetica Neue"/>
              </a:rPr>
              <a:t>As a high school math teacher what changes can I expect from the CCSS?</a:t>
            </a:r>
          </a:p>
        </p:txBody>
      </p:sp>
      <p:sp>
        <p:nvSpPr>
          <p:cNvPr id="7170" name="Rectangle 2"/>
          <p:cNvSpPr>
            <a:spLocks noGrp="1" noChangeArrowheads="1"/>
          </p:cNvSpPr>
          <p:nvPr>
            <p:ph idx="1"/>
          </p:nvPr>
        </p:nvSpPr>
        <p:spPr>
          <a:xfrm>
            <a:off x="339328" y="2089547"/>
            <a:ext cx="8340328" cy="4071938"/>
          </a:xfrm>
        </p:spPr>
        <p:txBody>
          <a:bodyPr rtlCol="0">
            <a:normAutofit/>
          </a:bodyPr>
          <a:lstStyle/>
          <a:p>
            <a:pPr marL="0" indent="0" defTabSz="457177">
              <a:buNone/>
              <a:defRPr/>
            </a:pPr>
            <a:r>
              <a:rPr lang="en-US" sz="2000" dirty="0" smtClean="0">
                <a:latin typeface="Helvetica Neue Light"/>
                <a:cs typeface="Helvetica Neue Light"/>
              </a:rPr>
              <a:t>Several topics traditionally introduced in high school are now being introduced in middle school mathematics.</a:t>
            </a:r>
          </a:p>
          <a:p>
            <a:pPr marL="0" indent="0" defTabSz="457177">
              <a:buNone/>
              <a:defRPr/>
            </a:pPr>
            <a:r>
              <a:rPr lang="en-US" sz="2000" dirty="0" smtClean="0">
                <a:latin typeface="Helvetica Neue Light"/>
                <a:cs typeface="Helvetica Neue Light"/>
              </a:rPr>
              <a:t>By understanding the progression of these topics introduced in earlier grades, high school teachers:</a:t>
            </a:r>
          </a:p>
          <a:p>
            <a:pPr marL="0" indent="0" defTabSz="457177">
              <a:buNone/>
              <a:defRPr/>
            </a:pPr>
            <a:endParaRPr lang="en-US" sz="2000" dirty="0" smtClean="0">
              <a:latin typeface="Helvetica Neue Light"/>
              <a:cs typeface="Helvetica Neue Light"/>
            </a:endParaRPr>
          </a:p>
          <a:p>
            <a:pPr marL="742471" lvl="1" indent="-342882" defTabSz="457177">
              <a:buFont typeface="Arial"/>
              <a:buChar char="•"/>
              <a:defRPr/>
            </a:pPr>
            <a:r>
              <a:rPr lang="en-US" sz="2000" dirty="0" smtClean="0">
                <a:latin typeface="Helvetica Neue Light"/>
                <a:cs typeface="Helvetica Neue Light"/>
              </a:rPr>
              <a:t>will be able to focus on the more in-depth high school applications and extensions of these topics </a:t>
            </a:r>
          </a:p>
          <a:p>
            <a:pPr marL="0" indent="0" defTabSz="457177">
              <a:buNone/>
              <a:defRPr/>
            </a:pPr>
            <a:endParaRPr lang="en-US" sz="2000" dirty="0" smtClean="0">
              <a:latin typeface="Helvetica Neue Light"/>
              <a:cs typeface="Helvetica Neue Light"/>
            </a:endParaRPr>
          </a:p>
          <a:p>
            <a:pPr marL="0" indent="0" defTabSz="457177">
              <a:buNone/>
              <a:defRPr/>
            </a:pPr>
            <a:r>
              <a:rPr lang="en-US" sz="2000" dirty="0" smtClean="0">
                <a:latin typeface="Helvetica Neue Light"/>
                <a:cs typeface="Helvetica Neue Light"/>
              </a:rPr>
              <a:t>In this presentation, we will focus on how the </a:t>
            </a:r>
            <a:r>
              <a:rPr lang="en-US" sz="2000" dirty="0" smtClean="0">
                <a:solidFill>
                  <a:srgbClr val="CC0033"/>
                </a:solidFill>
                <a:latin typeface="Helvetica Neue Light"/>
                <a:cs typeface="Helvetica Neue Light"/>
              </a:rPr>
              <a:t>Pythagorean Theorem</a:t>
            </a:r>
            <a:r>
              <a:rPr lang="en-US" sz="2000" dirty="0" smtClean="0">
                <a:solidFill>
                  <a:srgbClr val="FF0000"/>
                </a:solidFill>
                <a:latin typeface="Helvetica Neue Light"/>
                <a:cs typeface="Helvetica Neue Light"/>
              </a:rPr>
              <a:t> </a:t>
            </a:r>
            <a:r>
              <a:rPr lang="en-US" sz="2000" dirty="0" smtClean="0">
                <a:latin typeface="Helvetica Neue Light"/>
                <a:cs typeface="Helvetica Neue Light"/>
              </a:rPr>
              <a:t>and its supporting concepts are first introduced in middle school and how the concept unfolds in high school.</a:t>
            </a:r>
            <a:endParaRPr lang="en-US" sz="2000" dirty="0">
              <a:latin typeface="Helvetica Neue Light"/>
              <a:cs typeface="Helvetica Neue Light"/>
            </a:endParaRPr>
          </a:p>
        </p:txBody>
      </p:sp>
      <p:sp>
        <p:nvSpPr>
          <p:cNvPr id="4" name="Footer Placeholder 3"/>
          <p:cNvSpPr>
            <a:spLocks noGrp="1"/>
          </p:cNvSpPr>
          <p:nvPr>
            <p:ph type="ftr" sz="quarter" idx="3"/>
          </p:nvPr>
        </p:nvSpPr>
        <p:spPr/>
        <p:txBody>
          <a:bodyPr/>
          <a:lstStyle/>
          <a:p>
            <a:r>
              <a:rPr lang="en-US" dirty="0" smtClean="0"/>
              <a:t>Achord, Watson</a:t>
            </a:r>
            <a:endParaRPr lang="en-US" dirty="0"/>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392906" y="1500188"/>
            <a:ext cx="8340328" cy="4470425"/>
          </a:xfrm>
        </p:spPr>
        <p:txBody>
          <a:bodyPr/>
          <a:lstStyle/>
          <a:p>
            <a:pPr marL="214272" indent="0" defTabSz="321407">
              <a:lnSpc>
                <a:spcPct val="115000"/>
              </a:lnSpc>
              <a:spcBef>
                <a:spcPts val="844"/>
              </a:spcBef>
              <a:buNone/>
              <a:defRPr/>
            </a:pPr>
            <a:r>
              <a:rPr lang="en-US" sz="2200" dirty="0" smtClean="0">
                <a:solidFill>
                  <a:srgbClr val="CC0033"/>
                </a:solidFill>
              </a:rPr>
              <a:t>Equation of a Circle</a:t>
            </a:r>
          </a:p>
          <a:p>
            <a:pPr marL="214272" indent="0" defTabSz="321407">
              <a:lnSpc>
                <a:spcPct val="115000"/>
              </a:lnSpc>
              <a:spcBef>
                <a:spcPts val="844"/>
              </a:spcBef>
              <a:buNone/>
              <a:defRPr/>
            </a:pPr>
            <a:r>
              <a:rPr lang="en-US" sz="1700" dirty="0" smtClean="0"/>
              <a:t>A circle is defined as the set of all points that are a given distance (length of radius) from</a:t>
            </a:r>
          </a:p>
          <a:p>
            <a:pPr marL="214272" indent="0" defTabSz="321407">
              <a:lnSpc>
                <a:spcPct val="115000"/>
              </a:lnSpc>
              <a:spcBef>
                <a:spcPts val="844"/>
              </a:spcBef>
              <a:buNone/>
              <a:defRPr/>
            </a:pPr>
            <a:r>
              <a:rPr lang="en-US" sz="1700" dirty="0" smtClean="0"/>
              <a:t>the center of the circle. If the circle has its center at the origin (0,0), and the length of </a:t>
            </a:r>
          </a:p>
          <a:p>
            <a:pPr marL="214272" indent="0" defTabSz="321407">
              <a:lnSpc>
                <a:spcPct val="115000"/>
              </a:lnSpc>
              <a:spcBef>
                <a:spcPts val="844"/>
              </a:spcBef>
              <a:buNone/>
              <a:defRPr/>
            </a:pPr>
            <a:r>
              <a:rPr lang="en-US" sz="1700" dirty="0" smtClean="0"/>
              <a:t>the radius is, for example, 5 units, the circle can be defined as the set of all points of the </a:t>
            </a:r>
          </a:p>
          <a:p>
            <a:pPr marL="214272" indent="0" defTabSz="321407">
              <a:lnSpc>
                <a:spcPct val="115000"/>
              </a:lnSpc>
              <a:spcBef>
                <a:spcPts val="844"/>
              </a:spcBef>
              <a:buNone/>
              <a:defRPr/>
            </a:pPr>
            <a:r>
              <a:rPr lang="en-US" sz="1700" dirty="0" smtClean="0"/>
              <a:t>form (</a:t>
            </a:r>
            <a:r>
              <a:rPr lang="en-US" sz="1700" dirty="0" err="1" smtClean="0"/>
              <a:t>x,y</a:t>
            </a:r>
            <a:r>
              <a:rPr lang="en-US" sz="1700" dirty="0" smtClean="0"/>
              <a:t>) that are a distance 5 units from the origin. Each point (</a:t>
            </a:r>
            <a:r>
              <a:rPr lang="en-US" sz="1700" dirty="0" err="1" smtClean="0"/>
              <a:t>x,y</a:t>
            </a:r>
            <a:r>
              <a:rPr lang="en-US" sz="1700" dirty="0" smtClean="0"/>
              <a:t>) a right triangle.</a:t>
            </a:r>
          </a:p>
          <a:p>
            <a:pPr marL="214272" indent="0" defTabSz="321407">
              <a:lnSpc>
                <a:spcPct val="115000"/>
              </a:lnSpc>
              <a:spcBef>
                <a:spcPts val="844"/>
              </a:spcBef>
              <a:buNone/>
              <a:defRPr/>
            </a:pPr>
            <a:r>
              <a:rPr lang="en-US" sz="1700" dirty="0" smtClean="0"/>
              <a:t>The right triangle has a radius of 5 units.</a:t>
            </a:r>
          </a:p>
          <a:p>
            <a:pPr marL="214272" indent="0" defTabSz="321407">
              <a:lnSpc>
                <a:spcPct val="115000"/>
              </a:lnSpc>
              <a:spcBef>
                <a:spcPts val="844"/>
              </a:spcBef>
              <a:buNone/>
              <a:defRPr/>
            </a:pPr>
            <a:r>
              <a:rPr lang="en-US" sz="1700" dirty="0" smtClean="0"/>
              <a:t>Each horizontal leg has length x units.</a:t>
            </a:r>
          </a:p>
          <a:p>
            <a:pPr marL="214272" indent="0" defTabSz="321407">
              <a:lnSpc>
                <a:spcPct val="115000"/>
              </a:lnSpc>
              <a:spcBef>
                <a:spcPts val="844"/>
              </a:spcBef>
              <a:buNone/>
              <a:defRPr/>
            </a:pPr>
            <a:r>
              <a:rPr lang="en-US" sz="1700" dirty="0" smtClean="0"/>
              <a:t>Each vertical leg has length y units.</a:t>
            </a:r>
          </a:p>
          <a:p>
            <a:pPr marL="214272" indent="0" defTabSz="321407">
              <a:lnSpc>
                <a:spcPct val="115000"/>
              </a:lnSpc>
              <a:spcBef>
                <a:spcPts val="844"/>
              </a:spcBef>
              <a:buNone/>
              <a:defRPr/>
            </a:pPr>
            <a:r>
              <a:rPr lang="en-US" sz="1700" dirty="0" smtClean="0"/>
              <a:t>Therefore, the equation of the circle centered at</a:t>
            </a:r>
          </a:p>
          <a:p>
            <a:pPr marL="214272" indent="0" defTabSz="321407">
              <a:lnSpc>
                <a:spcPct val="115000"/>
              </a:lnSpc>
              <a:spcBef>
                <a:spcPts val="844"/>
              </a:spcBef>
              <a:buNone/>
              <a:defRPr/>
            </a:pPr>
            <a:r>
              <a:rPr lang="en-US" sz="1700" dirty="0" smtClean="0"/>
              <a:t>the origin with radius 5 units is x</a:t>
            </a:r>
            <a:r>
              <a:rPr lang="en-US" sz="1700" baseline="30000" dirty="0" smtClean="0"/>
              <a:t>2</a:t>
            </a:r>
            <a:r>
              <a:rPr lang="en-US" sz="1700" dirty="0" smtClean="0"/>
              <a:t> + y</a:t>
            </a:r>
            <a:r>
              <a:rPr lang="en-US" sz="1700" baseline="30000" dirty="0" smtClean="0"/>
              <a:t>2</a:t>
            </a:r>
            <a:r>
              <a:rPr lang="en-US" sz="1700" dirty="0" smtClean="0"/>
              <a:t> = 5</a:t>
            </a:r>
            <a:r>
              <a:rPr lang="en-US" sz="1700" baseline="30000" dirty="0" smtClean="0"/>
              <a:t>2</a:t>
            </a:r>
            <a:r>
              <a:rPr lang="en-US" sz="1700" dirty="0" smtClean="0"/>
              <a:t> or x</a:t>
            </a:r>
            <a:r>
              <a:rPr lang="en-US" sz="1700" baseline="30000" dirty="0" smtClean="0"/>
              <a:t>2</a:t>
            </a:r>
            <a:r>
              <a:rPr lang="en-US" sz="1700" dirty="0" smtClean="0"/>
              <a:t> </a:t>
            </a:r>
            <a:r>
              <a:rPr lang="en-US" sz="1700" dirty="0"/>
              <a:t>+ y</a:t>
            </a:r>
            <a:r>
              <a:rPr lang="en-US" sz="1700" baseline="30000" dirty="0"/>
              <a:t>2</a:t>
            </a:r>
            <a:r>
              <a:rPr lang="en-US" sz="1700" dirty="0"/>
              <a:t> = </a:t>
            </a:r>
            <a:r>
              <a:rPr lang="en-US" sz="1700" dirty="0" smtClean="0"/>
              <a:t>25 </a:t>
            </a:r>
          </a:p>
          <a:p>
            <a:pPr marL="214272" indent="0" defTabSz="321407">
              <a:lnSpc>
                <a:spcPct val="115000"/>
              </a:lnSpc>
              <a:spcBef>
                <a:spcPts val="844"/>
              </a:spcBef>
              <a:buNone/>
              <a:defRPr/>
            </a:pPr>
            <a:endParaRPr lang="en-US" dirty="0" smtClean="0">
              <a:ea typeface="+mn-ea"/>
            </a:endParaRP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pic>
        <p:nvPicPr>
          <p:cNvPr id="47108" name="Picture 3" descr="circle with radius 5.png"/>
          <p:cNvPicPr>
            <a:picLocks noChangeAspect="1"/>
          </p:cNvPicPr>
          <p:nvPr/>
        </p:nvPicPr>
        <p:blipFill>
          <a:blip r:embed="rId3" cstate="print"/>
          <a:srcRect/>
          <a:stretch>
            <a:fillRect/>
          </a:stretch>
        </p:blipFill>
        <p:spPr bwMode="auto">
          <a:xfrm>
            <a:off x="6393656" y="3696890"/>
            <a:ext cx="2634258" cy="2125266"/>
          </a:xfrm>
          <a:prstGeom prst="rect">
            <a:avLst/>
          </a:prstGeom>
          <a:noFill/>
          <a:ln w="9525">
            <a:noFill/>
            <a:miter lim="800000"/>
            <a:headEnd/>
            <a:tailEnd/>
          </a:ln>
        </p:spPr>
      </p:pic>
      <p:sp>
        <p:nvSpPr>
          <p:cNvPr id="6" name="Footer Placeholder 5"/>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637482"/>
            <a:ext cx="8340328" cy="4470424"/>
          </a:xfrm>
        </p:spPr>
        <p:txBody>
          <a:bodyPr/>
          <a:lstStyle/>
          <a:p>
            <a:pPr marL="214272" indent="0" defTabSz="321407">
              <a:lnSpc>
                <a:spcPct val="115000"/>
              </a:lnSpc>
              <a:spcBef>
                <a:spcPts val="844"/>
              </a:spcBef>
              <a:buNone/>
              <a:defRPr/>
            </a:pPr>
            <a:r>
              <a:rPr lang="en-US" sz="2000" dirty="0" smtClean="0">
                <a:solidFill>
                  <a:srgbClr val="CC0033"/>
                </a:solidFill>
              </a:rPr>
              <a:t>The Unit Circle and Trigonometry</a:t>
            </a:r>
            <a:endParaRPr lang="en-US" sz="2000" dirty="0">
              <a:solidFill>
                <a:srgbClr val="CC0033"/>
              </a:solidFill>
            </a:endParaRPr>
          </a:p>
          <a:p>
            <a:pPr marL="214272" indent="0" defTabSz="321407">
              <a:lnSpc>
                <a:spcPct val="115000"/>
              </a:lnSpc>
              <a:spcBef>
                <a:spcPts val="844"/>
              </a:spcBef>
              <a:buNone/>
              <a:defRPr/>
            </a:pPr>
            <a:r>
              <a:rPr lang="en-US" sz="1700" dirty="0" smtClean="0"/>
              <a:t>The equation of a circle  can be extended to the unit circle, which </a:t>
            </a:r>
          </a:p>
          <a:p>
            <a:pPr marL="214272" indent="0" defTabSz="321407">
              <a:lnSpc>
                <a:spcPct val="115000"/>
              </a:lnSpc>
              <a:spcBef>
                <a:spcPts val="844"/>
              </a:spcBef>
              <a:buNone/>
              <a:defRPr/>
            </a:pPr>
            <a:r>
              <a:rPr lang="en-US" sz="1700" dirty="0" smtClean="0"/>
              <a:t>is a special case of a circle that is used in trigonometry.</a:t>
            </a:r>
          </a:p>
          <a:p>
            <a:pPr marL="214272" indent="0" defTabSz="321407">
              <a:lnSpc>
                <a:spcPct val="115000"/>
              </a:lnSpc>
              <a:spcBef>
                <a:spcPts val="844"/>
              </a:spcBef>
              <a:buNone/>
              <a:defRPr/>
            </a:pPr>
            <a:r>
              <a:rPr lang="en-US" sz="1700" dirty="0" smtClean="0"/>
              <a:t>The equation of the unit circle is </a:t>
            </a:r>
            <a:r>
              <a:rPr lang="en-US" sz="1700" dirty="0"/>
              <a:t>x</a:t>
            </a:r>
            <a:r>
              <a:rPr lang="en-US" sz="1700" baseline="30000" dirty="0"/>
              <a:t>2</a:t>
            </a:r>
            <a:r>
              <a:rPr lang="en-US" sz="1700" dirty="0"/>
              <a:t> + y</a:t>
            </a:r>
            <a:r>
              <a:rPr lang="en-US" sz="1700" baseline="30000" dirty="0"/>
              <a:t>2</a:t>
            </a:r>
            <a:r>
              <a:rPr lang="en-US" sz="1700" dirty="0"/>
              <a:t> = </a:t>
            </a:r>
            <a:r>
              <a:rPr lang="en-US" sz="1700" dirty="0" smtClean="0"/>
              <a:t>1, since</a:t>
            </a:r>
          </a:p>
          <a:p>
            <a:pPr marL="214272" indent="0" defTabSz="321407">
              <a:lnSpc>
                <a:spcPct val="115000"/>
              </a:lnSpc>
              <a:spcBef>
                <a:spcPts val="844"/>
              </a:spcBef>
              <a:buNone/>
              <a:defRPr/>
            </a:pPr>
            <a:r>
              <a:rPr lang="en-US" sz="1700" dirty="0" smtClean="0"/>
              <a:t>The radius is 1 unit. As an angle t rotates around the circle ,</a:t>
            </a:r>
          </a:p>
          <a:p>
            <a:pPr marL="214272" indent="0" defTabSz="321407">
              <a:lnSpc>
                <a:spcPct val="115000"/>
              </a:lnSpc>
              <a:spcBef>
                <a:spcPts val="844"/>
              </a:spcBef>
              <a:buNone/>
              <a:defRPr/>
            </a:pPr>
            <a:r>
              <a:rPr lang="en-US" sz="1700" dirty="0" smtClean="0"/>
              <a:t>with vertex at the origin, initial side the positive </a:t>
            </a:r>
          </a:p>
          <a:p>
            <a:pPr marL="214272" indent="0" defTabSz="321407">
              <a:lnSpc>
                <a:spcPct val="115000"/>
              </a:lnSpc>
              <a:spcBef>
                <a:spcPts val="844"/>
              </a:spcBef>
              <a:buNone/>
              <a:defRPr/>
            </a:pPr>
            <a:r>
              <a:rPr lang="en-US" sz="1700" dirty="0" smtClean="0"/>
              <a:t>x-axis, and terminal side going through the</a:t>
            </a:r>
          </a:p>
          <a:p>
            <a:pPr marL="214272" indent="0" defTabSz="321407">
              <a:lnSpc>
                <a:spcPct val="115000"/>
              </a:lnSpc>
              <a:spcBef>
                <a:spcPts val="844"/>
              </a:spcBef>
              <a:buNone/>
              <a:defRPr/>
            </a:pPr>
            <a:r>
              <a:rPr lang="en-US" sz="1700" dirty="0" smtClean="0"/>
              <a:t> point (</a:t>
            </a:r>
            <a:r>
              <a:rPr lang="en-US" sz="1700" dirty="0" err="1" smtClean="0"/>
              <a:t>x,y</a:t>
            </a:r>
            <a:r>
              <a:rPr lang="en-US" sz="1700" dirty="0" smtClean="0"/>
              <a:t>) on the circle, the x-coordinate is the </a:t>
            </a:r>
          </a:p>
          <a:p>
            <a:pPr marL="214272" indent="0" defTabSz="321407">
              <a:lnSpc>
                <a:spcPct val="115000"/>
              </a:lnSpc>
              <a:spcBef>
                <a:spcPts val="844"/>
              </a:spcBef>
              <a:buNone/>
              <a:defRPr/>
            </a:pPr>
            <a:r>
              <a:rPr lang="en-US" sz="1700" dirty="0" smtClean="0"/>
              <a:t>value of </a:t>
            </a:r>
            <a:r>
              <a:rPr lang="en-US" sz="1700" dirty="0" err="1" smtClean="0"/>
              <a:t>cos</a:t>
            </a:r>
            <a:r>
              <a:rPr lang="en-US" sz="1700" dirty="0" smtClean="0"/>
              <a:t> t and the y-coordinate is the value of sin t.</a:t>
            </a:r>
          </a:p>
          <a:p>
            <a:pPr marL="214272" indent="0" defTabSz="321407">
              <a:lnSpc>
                <a:spcPct val="115000"/>
              </a:lnSpc>
              <a:spcBef>
                <a:spcPts val="844"/>
              </a:spcBef>
              <a:buNone/>
              <a:defRPr/>
            </a:pPr>
            <a:endParaRPr lang="en-US" sz="1700" dirty="0" smtClean="0"/>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pic>
        <p:nvPicPr>
          <p:cNvPr id="48132" name="Picture 1" descr="unit circle Wikipedia.png"/>
          <p:cNvPicPr>
            <a:picLocks noChangeAspect="1"/>
          </p:cNvPicPr>
          <p:nvPr/>
        </p:nvPicPr>
        <p:blipFill>
          <a:blip r:embed="rId3" cstate="print"/>
          <a:srcRect/>
          <a:stretch>
            <a:fillRect/>
          </a:stretch>
        </p:blipFill>
        <p:spPr bwMode="auto">
          <a:xfrm>
            <a:off x="6393656" y="2893219"/>
            <a:ext cx="2076152" cy="2450083"/>
          </a:xfrm>
          <a:prstGeom prst="rect">
            <a:avLst/>
          </a:prstGeom>
          <a:noFill/>
          <a:ln w="9525">
            <a:noFill/>
            <a:miter lim="800000"/>
            <a:headEnd/>
            <a:tailEnd/>
          </a:ln>
        </p:spPr>
      </p:pic>
      <p:sp>
        <p:nvSpPr>
          <p:cNvPr id="6" name="Footer Placeholder 5"/>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637482"/>
            <a:ext cx="8340328" cy="4470424"/>
          </a:xfrm>
        </p:spPr>
        <p:txBody>
          <a:bodyPr/>
          <a:lstStyle/>
          <a:p>
            <a:pPr marL="214272" indent="0" defTabSz="321407">
              <a:lnSpc>
                <a:spcPct val="115000"/>
              </a:lnSpc>
              <a:spcBef>
                <a:spcPts val="844"/>
              </a:spcBef>
              <a:buNone/>
              <a:defRPr/>
            </a:pPr>
            <a:r>
              <a:rPr lang="en-US" sz="2000" dirty="0">
                <a:solidFill>
                  <a:srgbClr val="CC0033"/>
                </a:solidFill>
              </a:rPr>
              <a:t>The Unit Circle and Trigonometry</a:t>
            </a:r>
          </a:p>
          <a:p>
            <a:pPr marL="214272" indent="0" defTabSz="321407">
              <a:lnSpc>
                <a:spcPct val="115000"/>
              </a:lnSpc>
              <a:spcBef>
                <a:spcPts val="844"/>
              </a:spcBef>
              <a:buNone/>
              <a:defRPr/>
            </a:pPr>
            <a:r>
              <a:rPr lang="en-US" sz="1700" dirty="0" smtClean="0"/>
              <a:t>Another application of the Pythagorean </a:t>
            </a:r>
          </a:p>
          <a:p>
            <a:pPr marL="214272" indent="0" defTabSz="321407">
              <a:lnSpc>
                <a:spcPct val="115000"/>
              </a:lnSpc>
              <a:spcBef>
                <a:spcPts val="844"/>
              </a:spcBef>
              <a:buNone/>
              <a:defRPr/>
            </a:pPr>
            <a:r>
              <a:rPr lang="en-US" sz="1700" dirty="0" smtClean="0"/>
              <a:t>Theorem is the </a:t>
            </a:r>
            <a:r>
              <a:rPr lang="en-US" sz="1700" dirty="0"/>
              <a:t>trigonometric identity</a:t>
            </a:r>
          </a:p>
          <a:p>
            <a:pPr marL="214272" indent="0" defTabSz="321407">
              <a:lnSpc>
                <a:spcPct val="115000"/>
              </a:lnSpc>
              <a:spcBef>
                <a:spcPts val="844"/>
              </a:spcBef>
              <a:buNone/>
              <a:defRPr/>
            </a:pPr>
            <a:r>
              <a:rPr lang="en-US" sz="1700" dirty="0"/>
              <a:t>cos</a:t>
            </a:r>
            <a:r>
              <a:rPr lang="en-US" sz="1700" baseline="30000" dirty="0"/>
              <a:t>2</a:t>
            </a:r>
            <a:r>
              <a:rPr lang="en-US" sz="1700" dirty="0"/>
              <a:t> </a:t>
            </a:r>
            <a:r>
              <a:rPr lang="en-US" sz="1700" dirty="0" smtClean="0"/>
              <a:t>t+ </a:t>
            </a:r>
            <a:r>
              <a:rPr lang="en-US" sz="1700" dirty="0"/>
              <a:t>sin</a:t>
            </a:r>
            <a:r>
              <a:rPr lang="en-US" sz="1700" baseline="30000" dirty="0"/>
              <a:t>2</a:t>
            </a:r>
            <a:r>
              <a:rPr lang="en-US" sz="1700" dirty="0"/>
              <a:t> </a:t>
            </a:r>
            <a:r>
              <a:rPr lang="en-US" sz="1700" dirty="0" smtClean="0"/>
              <a:t>t </a:t>
            </a:r>
            <a:r>
              <a:rPr lang="en-US" sz="1700" dirty="0"/>
              <a:t>= 1</a:t>
            </a:r>
          </a:p>
          <a:p>
            <a:pPr marL="214272" indent="0" defTabSz="321407">
              <a:lnSpc>
                <a:spcPct val="115000"/>
              </a:lnSpc>
              <a:spcBef>
                <a:spcPts val="844"/>
              </a:spcBef>
              <a:buNone/>
              <a:defRPr/>
            </a:pPr>
            <a:r>
              <a:rPr lang="en-US" sz="1700" dirty="0" smtClean="0"/>
              <a:t>This identity is derived by starting with the equation of the</a:t>
            </a:r>
          </a:p>
          <a:p>
            <a:pPr marL="214272" indent="0" defTabSz="321407">
              <a:lnSpc>
                <a:spcPct val="115000"/>
              </a:lnSpc>
              <a:spcBef>
                <a:spcPts val="844"/>
              </a:spcBef>
              <a:buNone/>
              <a:defRPr/>
            </a:pPr>
            <a:r>
              <a:rPr lang="en-US" sz="1700" dirty="0" smtClean="0"/>
              <a:t>unit circle </a:t>
            </a:r>
            <a:r>
              <a:rPr lang="en-US" sz="1700" dirty="0"/>
              <a:t>x</a:t>
            </a:r>
            <a:r>
              <a:rPr lang="en-US" sz="1700" baseline="30000" dirty="0"/>
              <a:t>2 </a:t>
            </a:r>
            <a:r>
              <a:rPr lang="en-US" sz="1700" dirty="0"/>
              <a:t>+ y</a:t>
            </a:r>
            <a:r>
              <a:rPr lang="en-US" sz="1700" baseline="30000" dirty="0"/>
              <a:t>2</a:t>
            </a:r>
            <a:r>
              <a:rPr lang="en-US" sz="1700" dirty="0"/>
              <a:t> = 1 </a:t>
            </a:r>
            <a:r>
              <a:rPr lang="en-US" sz="1700" dirty="0" smtClean="0"/>
              <a:t>and substituting </a:t>
            </a:r>
            <a:r>
              <a:rPr lang="en-US" sz="1700" dirty="0" err="1" smtClean="0"/>
              <a:t>cos</a:t>
            </a:r>
            <a:r>
              <a:rPr lang="en-US" sz="1700" dirty="0" smtClean="0"/>
              <a:t> t for x</a:t>
            </a:r>
          </a:p>
          <a:p>
            <a:pPr marL="214272" indent="0" defTabSz="321407">
              <a:lnSpc>
                <a:spcPct val="115000"/>
              </a:lnSpc>
              <a:spcBef>
                <a:spcPts val="844"/>
              </a:spcBef>
              <a:buNone/>
              <a:defRPr/>
            </a:pPr>
            <a:r>
              <a:rPr lang="en-US" sz="1700" dirty="0" smtClean="0"/>
              <a:t>and </a:t>
            </a:r>
            <a:r>
              <a:rPr lang="en-US" sz="1700" dirty="0"/>
              <a:t>sin </a:t>
            </a:r>
            <a:r>
              <a:rPr lang="en-US" sz="1700" dirty="0" smtClean="0"/>
              <a:t>t for y, where t is the angle whose initial side</a:t>
            </a:r>
          </a:p>
          <a:p>
            <a:pPr marL="214272" indent="0" defTabSz="321407">
              <a:lnSpc>
                <a:spcPct val="115000"/>
              </a:lnSpc>
              <a:spcBef>
                <a:spcPts val="844"/>
              </a:spcBef>
              <a:buNone/>
              <a:defRPr/>
            </a:pPr>
            <a:r>
              <a:rPr lang="en-US" sz="1700" dirty="0" smtClean="0"/>
              <a:t>Is the positive x-axis and whose terminal side is</a:t>
            </a:r>
          </a:p>
          <a:p>
            <a:pPr marL="214272" indent="0" defTabSz="321407">
              <a:lnSpc>
                <a:spcPct val="115000"/>
              </a:lnSpc>
              <a:spcBef>
                <a:spcPts val="844"/>
              </a:spcBef>
              <a:buNone/>
              <a:defRPr/>
            </a:pPr>
            <a:r>
              <a:rPr lang="en-US" sz="1700" dirty="0" smtClean="0"/>
              <a:t>the radius through the point (x, y).</a:t>
            </a:r>
          </a:p>
          <a:p>
            <a:pPr marL="214272" indent="0" defTabSz="321407">
              <a:lnSpc>
                <a:spcPct val="115000"/>
              </a:lnSpc>
              <a:spcBef>
                <a:spcPts val="844"/>
              </a:spcBef>
              <a:buNone/>
              <a:defRPr/>
            </a:pPr>
            <a:r>
              <a:rPr lang="en-US" sz="1700" dirty="0" smtClean="0"/>
              <a:t>This identity is used to generate other trig identities involving tan t,</a:t>
            </a:r>
          </a:p>
          <a:p>
            <a:pPr marL="214272" indent="0" defTabSz="321407">
              <a:lnSpc>
                <a:spcPct val="115000"/>
              </a:lnSpc>
              <a:spcBef>
                <a:spcPts val="844"/>
              </a:spcBef>
              <a:buNone/>
              <a:defRPr/>
            </a:pPr>
            <a:r>
              <a:rPr lang="en-US" sz="1700" dirty="0" smtClean="0"/>
              <a:t>cot t, </a:t>
            </a:r>
            <a:r>
              <a:rPr lang="en-US" sz="1700" dirty="0" err="1" smtClean="0"/>
              <a:t>csc</a:t>
            </a:r>
            <a:r>
              <a:rPr lang="en-US" sz="1700" dirty="0" smtClean="0"/>
              <a:t> t, and sec t, which can easily be derived from this basic identity.</a:t>
            </a:r>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pic>
        <p:nvPicPr>
          <p:cNvPr id="49156" name="Picture 1" descr="unit circle Wikipedia.png"/>
          <p:cNvPicPr>
            <a:picLocks noChangeAspect="1"/>
          </p:cNvPicPr>
          <p:nvPr/>
        </p:nvPicPr>
        <p:blipFill>
          <a:blip r:embed="rId3" cstate="print"/>
          <a:srcRect/>
          <a:stretch>
            <a:fillRect/>
          </a:stretch>
        </p:blipFill>
        <p:spPr bwMode="auto">
          <a:xfrm>
            <a:off x="6179344" y="1607344"/>
            <a:ext cx="2214563" cy="2613050"/>
          </a:xfrm>
          <a:prstGeom prst="rect">
            <a:avLst/>
          </a:prstGeom>
          <a:noFill/>
          <a:ln w="9525">
            <a:noFill/>
            <a:miter lim="800000"/>
            <a:headEnd/>
            <a:tailEnd/>
          </a:ln>
        </p:spPr>
      </p:pic>
      <p:sp>
        <p:nvSpPr>
          <p:cNvPr id="6" name="Footer Placeholder 5"/>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a:normAutofit fontScale="90000"/>
          </a:bodyPr>
          <a:lstStyle/>
          <a:p>
            <a:pPr defTabSz="410688">
              <a:defRPr/>
            </a:pPr>
            <a:r>
              <a:rPr lang="en-US" dirty="0" smtClean="0">
                <a:ea typeface="+mj-ea"/>
              </a:rPr>
              <a:t>As a high school teacher what is my new responsibility under the CCSS?</a:t>
            </a:r>
          </a:p>
        </p:txBody>
      </p:sp>
      <p:sp>
        <p:nvSpPr>
          <p:cNvPr id="12290" name="Rectangle 2"/>
          <p:cNvSpPr>
            <a:spLocks noGrp="1" noChangeArrowheads="1"/>
          </p:cNvSpPr>
          <p:nvPr>
            <p:ph type="body" idx="1"/>
          </p:nvPr>
        </p:nvSpPr>
        <p:spPr>
          <a:xfrm>
            <a:off x="401836" y="1637482"/>
            <a:ext cx="8340328" cy="4470424"/>
          </a:xfrm>
        </p:spPr>
        <p:txBody>
          <a:bodyPr/>
          <a:lstStyle/>
          <a:p>
            <a:pPr marL="213189" indent="0" defTabSz="320342">
              <a:lnSpc>
                <a:spcPct val="115000"/>
              </a:lnSpc>
              <a:spcBef>
                <a:spcPts val="844"/>
              </a:spcBef>
              <a:buNone/>
            </a:pPr>
            <a:r>
              <a:rPr lang="en-US" sz="1700" dirty="0" smtClean="0">
                <a:solidFill>
                  <a:srgbClr val="5C321F"/>
                </a:solidFill>
                <a:cs typeface="Times New Roman" pitchFamily="18" charset="0"/>
                <a:sym typeface="Times New Roman" pitchFamily="18" charset="0"/>
              </a:rPr>
              <a:t>The Common Core State Standards recognizes that mathematical topics cannot be taught in isolation. Each topic is interconnected with previous concepts and informs the understanding of later concepts.</a:t>
            </a:r>
          </a:p>
          <a:p>
            <a:pPr marL="213189" indent="0" defTabSz="320342">
              <a:lnSpc>
                <a:spcPct val="115000"/>
              </a:lnSpc>
              <a:spcBef>
                <a:spcPts val="844"/>
              </a:spcBef>
              <a:buNone/>
            </a:pPr>
            <a:r>
              <a:rPr lang="en-US" sz="1700" dirty="0" smtClean="0">
                <a:solidFill>
                  <a:srgbClr val="5C321F"/>
                </a:solidFill>
                <a:cs typeface="Times New Roman" pitchFamily="18" charset="0"/>
                <a:sym typeface="Times New Roman" pitchFamily="18" charset="0"/>
              </a:rPr>
              <a:t>When students learn mathematics as a coherent whole with a structure that has connections between seemingly disparate topics, they become stronger mathematical thinkers. Rather than depend upon memorizing formulas and procedures that seem unconnected, students who understand the connections are empowered as mathematicians.</a:t>
            </a:r>
          </a:p>
          <a:p>
            <a:pPr marL="213189" indent="0" defTabSz="320342">
              <a:lnSpc>
                <a:spcPct val="115000"/>
              </a:lnSpc>
              <a:spcBef>
                <a:spcPts val="844"/>
              </a:spcBef>
              <a:buNone/>
            </a:pPr>
            <a:r>
              <a:rPr lang="en-US" sz="1700" dirty="0" smtClean="0">
                <a:solidFill>
                  <a:srgbClr val="5C321F"/>
                </a:solidFill>
                <a:cs typeface="Times New Roman" pitchFamily="18" charset="0"/>
                <a:sym typeface="Times New Roman" pitchFamily="18" charset="0"/>
              </a:rPr>
              <a:t>So, as a high school teacher what is your new responsibility under the CCSS?</a:t>
            </a:r>
          </a:p>
          <a:p>
            <a:pPr marL="213189" indent="0" defTabSz="320342">
              <a:lnSpc>
                <a:spcPct val="115000"/>
              </a:lnSpc>
              <a:spcBef>
                <a:spcPts val="844"/>
              </a:spcBef>
              <a:buNone/>
            </a:pPr>
            <a:r>
              <a:rPr lang="en-US" sz="1700" dirty="0" smtClean="0">
                <a:solidFill>
                  <a:srgbClr val="5C321F"/>
                </a:solidFill>
                <a:cs typeface="Times New Roman" pitchFamily="18" charset="0"/>
                <a:sym typeface="Times New Roman" pitchFamily="18" charset="0"/>
              </a:rPr>
              <a:t>Your responsibility is to empower your students by pointing out  the mathematical connections and progressions in your instruction.</a:t>
            </a:r>
            <a:endParaRPr lang="en-US" sz="1700" dirty="0" smtClean="0"/>
          </a:p>
        </p:txBody>
      </p:sp>
      <p:sp>
        <p:nvSpPr>
          <p:cNvPr id="12291" name="Rectangle 3"/>
          <p:cNvSpPr>
            <a:spLocks/>
          </p:cNvSpPr>
          <p:nvPr/>
        </p:nvSpPr>
        <p:spPr bwMode="auto">
          <a:xfrm>
            <a:off x="392906" y="4982766"/>
            <a:ext cx="8341445" cy="95994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defTabSz="321407">
              <a:lnSpc>
                <a:spcPct val="115000"/>
              </a:lnSpc>
              <a:spcBef>
                <a:spcPts val="844"/>
              </a:spcBef>
              <a:defRPr/>
            </a:pPr>
            <a:endParaRPr lang="en-US" dirty="0">
              <a:solidFill>
                <a:srgbClr val="5C321F"/>
              </a:solidFill>
              <a:latin typeface="Times New Roman" charset="0"/>
              <a:ea typeface="ＭＳ Ｐゴシック" charset="0"/>
              <a:cs typeface="Times New Roman" charset="0"/>
              <a:sym typeface="Times New Roman" charset="0"/>
            </a:endParaRPr>
          </a:p>
        </p:txBody>
      </p:sp>
      <p:sp>
        <p:nvSpPr>
          <p:cNvPr id="5" name="Footer Placeholder 4"/>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Content Placeholder 5" descr="2nd flow chart.png"/>
          <p:cNvPicPr>
            <a:picLocks noGrp="1" noChangeAspect="1"/>
          </p:cNvPicPr>
          <p:nvPr>
            <p:ph idx="1"/>
          </p:nvPr>
        </p:nvPicPr>
        <p:blipFill>
          <a:blip r:embed="rId3" cstate="print"/>
          <a:srcRect l="1508" r="1508"/>
          <a:stretch>
            <a:fillRect/>
          </a:stretch>
        </p:blipFill>
        <p:spPr>
          <a:xfrm>
            <a:off x="609600" y="228600"/>
            <a:ext cx="7848600" cy="5886450"/>
          </a:xfrm>
          <a:noFill/>
        </p:spPr>
      </p:pic>
      <p:sp>
        <p:nvSpPr>
          <p:cNvPr id="3" name="Footer Placeholder 2"/>
          <p:cNvSpPr>
            <a:spLocks noGrp="1"/>
          </p:cNvSpPr>
          <p:nvPr>
            <p:ph type="ftr" sz="quarter" idx="3"/>
          </p:nvPr>
        </p:nvSpPr>
        <p:spPr/>
        <p:txBody>
          <a:bodyPr/>
          <a:lstStyle/>
          <a:p>
            <a:r>
              <a:rPr lang="en-US" smtClean="0"/>
              <a:t>Achord, Watson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01836" y="535781"/>
            <a:ext cx="8340328" cy="1339453"/>
          </a:xfrm>
        </p:spPr>
        <p:txBody>
          <a:bodyPr>
            <a:normAutofit/>
          </a:bodyPr>
          <a:lstStyle/>
          <a:p>
            <a:pPr eaLnBrk="1" hangingPunct="1"/>
            <a:r>
              <a:rPr lang="en-US" sz="3200" dirty="0" smtClean="0">
                <a:latin typeface="Helvetica Neue" charset="0"/>
              </a:rPr>
              <a:t>The Progression of Topics Leading to the </a:t>
            </a:r>
            <a:br>
              <a:rPr lang="en-US" sz="3200" dirty="0" smtClean="0">
                <a:latin typeface="Helvetica Neue" charset="0"/>
              </a:rPr>
            </a:br>
            <a:r>
              <a:rPr lang="en-US" sz="3200" dirty="0" smtClean="0">
                <a:latin typeface="Helvetica Neue" charset="0"/>
              </a:rPr>
              <a:t>Pythagorean Theorem in Grade 8</a:t>
            </a:r>
          </a:p>
        </p:txBody>
      </p:sp>
      <p:sp>
        <p:nvSpPr>
          <p:cNvPr id="7170" name="Rectangle 2"/>
          <p:cNvSpPr>
            <a:spLocks noGrp="1" noChangeArrowheads="1"/>
          </p:cNvSpPr>
          <p:nvPr>
            <p:ph idx="1"/>
          </p:nvPr>
        </p:nvSpPr>
        <p:spPr>
          <a:xfrm>
            <a:off x="152400" y="2035968"/>
            <a:ext cx="8839200" cy="4593432"/>
          </a:xfrm>
        </p:spPr>
        <p:txBody>
          <a:bodyPr rtlCol="0">
            <a:normAutofit fontScale="85000" lnSpcReduction="20000"/>
          </a:bodyPr>
          <a:lstStyle/>
          <a:p>
            <a:pPr marL="0" indent="0" defTabSz="457177">
              <a:buNone/>
              <a:defRPr/>
            </a:pPr>
            <a:r>
              <a:rPr lang="en-US" sz="2400" dirty="0" smtClean="0">
                <a:latin typeface="Helvetica Neue Light"/>
                <a:cs typeface="Helvetica Neue Light"/>
              </a:rPr>
              <a:t>As a foundation for the introduction to the Pythagorean Theorem, the CCSS introduces the following concepts:</a:t>
            </a:r>
          </a:p>
          <a:p>
            <a:pPr marL="0" indent="0" defTabSz="457177">
              <a:buNone/>
              <a:defRPr/>
            </a:pPr>
            <a:endParaRPr lang="en-US" sz="2000" dirty="0" smtClean="0">
              <a:latin typeface="Helvetica Neue Light"/>
              <a:cs typeface="Helvetica Neue Light"/>
            </a:endParaRPr>
          </a:p>
          <a:p>
            <a:pPr marL="342882" indent="-342882" defTabSz="457177">
              <a:buFont typeface="Arial"/>
              <a:buChar char="•"/>
              <a:defRPr/>
            </a:pPr>
            <a:r>
              <a:rPr lang="en-US" sz="2400" dirty="0" smtClean="0">
                <a:latin typeface="Helvetica Neue Light"/>
                <a:cs typeface="Helvetica Neue Light"/>
              </a:rPr>
              <a:t>The </a:t>
            </a:r>
            <a:r>
              <a:rPr lang="en-US" sz="2400" dirty="0" smtClean="0">
                <a:solidFill>
                  <a:srgbClr val="CC0033"/>
                </a:solidFill>
                <a:latin typeface="Helvetica Neue Light"/>
                <a:cs typeface="Helvetica Neue Light"/>
              </a:rPr>
              <a:t>Coordinate Plane </a:t>
            </a:r>
            <a:r>
              <a:rPr lang="en-US" sz="2400" dirty="0" smtClean="0">
                <a:latin typeface="Helvetica Neue Light"/>
                <a:cs typeface="Helvetica Neue Light"/>
              </a:rPr>
              <a:t>is introduced in Grade 5 (5.G.1)</a:t>
            </a:r>
          </a:p>
          <a:p>
            <a:pPr lvl="1"/>
            <a:r>
              <a:rPr lang="en-US" sz="2600" dirty="0" smtClean="0">
                <a:solidFill>
                  <a:schemeClr val="tx2">
                    <a:lumMod val="75000"/>
                  </a:schemeClr>
                </a:solidFill>
              </a:rPr>
              <a:t>Use a pair of perpendicular number lines, called axes, to define a coordinate system, with the intersection of the lines (the origin) arranged to coincide with the 0 on each line and a given point in the plane located by using an ordered pair of numbers, called its coordinates. Understand that the first number indicates how far to travel from the origin in the direction of one axis, and the second number indicates how far to travel in the direction of the second axis, with the convention that the names of the two axes and the coordinates correspond (e.g., </a:t>
            </a:r>
            <a:r>
              <a:rPr lang="en-US" sz="2600" i="1" dirty="0" smtClean="0">
                <a:solidFill>
                  <a:schemeClr val="tx2">
                    <a:lumMod val="75000"/>
                  </a:schemeClr>
                </a:solidFill>
              </a:rPr>
              <a:t>x-axis and x-coordinate, y-axis and y-coordinate).</a:t>
            </a:r>
            <a:endParaRPr lang="en-US" sz="2600" dirty="0" smtClean="0">
              <a:solidFill>
                <a:schemeClr val="tx2">
                  <a:lumMod val="75000"/>
                </a:schemeClr>
              </a:solidFill>
              <a:latin typeface="Helvetica Neue Light"/>
              <a:cs typeface="Helvetica Neue Light"/>
            </a:endParaRPr>
          </a:p>
          <a:p>
            <a:pPr marL="0" indent="0" defTabSz="457177">
              <a:buNone/>
              <a:defRPr/>
            </a:pPr>
            <a:r>
              <a:rPr lang="en-US" sz="2200" i="1" dirty="0" smtClean="0"/>
              <a:t>	</a:t>
            </a:r>
          </a:p>
          <a:p>
            <a:pPr marL="0" indent="0" defTabSz="457177">
              <a:buNone/>
              <a:defRPr/>
            </a:pPr>
            <a:endParaRPr lang="en-US" sz="2500" dirty="0"/>
          </a:p>
          <a:p>
            <a:pPr marL="342882" indent="-342882" defTabSz="457177">
              <a:buFont typeface="Arial"/>
              <a:buChar char="•"/>
              <a:defRPr/>
            </a:pPr>
            <a:endParaRPr lang="en-US" sz="2500" dirty="0"/>
          </a:p>
        </p:txBody>
      </p:sp>
      <p:sp>
        <p:nvSpPr>
          <p:cNvPr id="4" name="Footer Placeholder 3"/>
          <p:cNvSpPr>
            <a:spLocks noGrp="1"/>
          </p:cNvSpPr>
          <p:nvPr>
            <p:ph type="ftr" sz="quarter" idx="3"/>
          </p:nvPr>
        </p:nvSpPr>
        <p:spPr/>
        <p:txBody>
          <a:bodyPr/>
          <a:lstStyle/>
          <a:p>
            <a:r>
              <a:rPr lang="en-US" dirty="0" err="1" smtClean="0"/>
              <a:t>Achord</a:t>
            </a:r>
            <a:r>
              <a:rPr lang="en-US" dirty="0" smtClean="0"/>
              <a:t>, Watson</a:t>
            </a:r>
            <a:endParaRPr lang="en-US" dirty="0"/>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01836" y="535781"/>
            <a:ext cx="8340328" cy="1339453"/>
          </a:xfrm>
        </p:spPr>
        <p:txBody>
          <a:bodyPr>
            <a:normAutofit/>
          </a:bodyPr>
          <a:lstStyle/>
          <a:p>
            <a:pPr eaLnBrk="1" hangingPunct="1"/>
            <a:r>
              <a:rPr lang="en-US" sz="3200" dirty="0" smtClean="0">
                <a:latin typeface="Helvetica Neue" charset="0"/>
              </a:rPr>
              <a:t>The Progression of Topics Leading to the </a:t>
            </a:r>
            <a:br>
              <a:rPr lang="en-US" sz="3200" dirty="0" smtClean="0">
                <a:latin typeface="Helvetica Neue" charset="0"/>
              </a:rPr>
            </a:br>
            <a:r>
              <a:rPr lang="en-US" sz="3200" dirty="0" smtClean="0">
                <a:latin typeface="Helvetica Neue" charset="0"/>
              </a:rPr>
              <a:t>Pythagorean Theorem in Grade 8</a:t>
            </a:r>
          </a:p>
        </p:txBody>
      </p:sp>
      <p:sp>
        <p:nvSpPr>
          <p:cNvPr id="7170" name="Rectangle 2"/>
          <p:cNvSpPr>
            <a:spLocks noGrp="1" noChangeArrowheads="1"/>
          </p:cNvSpPr>
          <p:nvPr>
            <p:ph idx="1"/>
          </p:nvPr>
        </p:nvSpPr>
        <p:spPr>
          <a:xfrm>
            <a:off x="339328" y="2035969"/>
            <a:ext cx="8340328" cy="4125516"/>
          </a:xfrm>
        </p:spPr>
        <p:txBody>
          <a:bodyPr rtlCol="0">
            <a:normAutofit/>
          </a:bodyPr>
          <a:lstStyle/>
          <a:p>
            <a:pPr marL="0" indent="0" defTabSz="457177">
              <a:buNone/>
              <a:defRPr/>
            </a:pPr>
            <a:r>
              <a:rPr lang="en-US" sz="2000" dirty="0" smtClean="0">
                <a:latin typeface="Helvetica Neue Light"/>
                <a:cs typeface="Helvetica Neue Light"/>
              </a:rPr>
              <a:t>As a foundation for the introduction to the Pythagorean Theorem, The CCSS introduces the following concepts:</a:t>
            </a:r>
          </a:p>
          <a:p>
            <a:pPr marL="0" indent="0" defTabSz="457177">
              <a:buNone/>
              <a:defRPr/>
            </a:pPr>
            <a:endParaRPr lang="en-US" sz="2000" dirty="0" smtClean="0">
              <a:latin typeface="Helvetica Neue Light"/>
              <a:cs typeface="Helvetica Neue Light"/>
            </a:endParaRPr>
          </a:p>
          <a:p>
            <a:pPr marL="342882" indent="-342882" defTabSz="457177">
              <a:buFont typeface="Arial"/>
              <a:buChar char="•"/>
              <a:defRPr/>
            </a:pPr>
            <a:r>
              <a:rPr lang="en-US" sz="2000" dirty="0" smtClean="0">
                <a:latin typeface="Helvetica Neue Light"/>
                <a:cs typeface="Helvetica Neue Light"/>
              </a:rPr>
              <a:t>In Grade 6, students learn to find </a:t>
            </a:r>
            <a:r>
              <a:rPr lang="en-US" sz="2000" dirty="0" smtClean="0">
                <a:solidFill>
                  <a:srgbClr val="CC0033"/>
                </a:solidFill>
                <a:latin typeface="Helvetica Neue Light"/>
                <a:cs typeface="Helvetica Neue Light"/>
              </a:rPr>
              <a:t>vertical </a:t>
            </a:r>
            <a:r>
              <a:rPr lang="en-US" sz="2000" dirty="0" smtClean="0">
                <a:latin typeface="Helvetica Neue Light"/>
                <a:cs typeface="Helvetica Neue Light"/>
              </a:rPr>
              <a:t>and </a:t>
            </a:r>
            <a:r>
              <a:rPr lang="en-US" sz="2000" dirty="0" smtClean="0">
                <a:solidFill>
                  <a:srgbClr val="CC0033"/>
                </a:solidFill>
                <a:latin typeface="Helvetica Neue Light"/>
                <a:cs typeface="Helvetica Neue Light"/>
              </a:rPr>
              <a:t>horizontal distances </a:t>
            </a:r>
            <a:r>
              <a:rPr lang="en-US" sz="2000" dirty="0" smtClean="0">
                <a:latin typeface="Helvetica Neue Light"/>
                <a:cs typeface="Helvetica Neue Light"/>
              </a:rPr>
              <a:t>on the Coordinate Plane. </a:t>
            </a:r>
          </a:p>
          <a:p>
            <a:pPr marL="742932" lvl="1" indent="-342882" defTabSz="457177">
              <a:buFont typeface="Arial"/>
              <a:buChar char="•"/>
              <a:defRPr/>
            </a:pPr>
            <a:r>
              <a:rPr lang="en-US" i="1" dirty="0" smtClean="0">
                <a:solidFill>
                  <a:schemeClr val="tx2">
                    <a:lumMod val="75000"/>
                  </a:schemeClr>
                </a:solidFill>
              </a:rPr>
              <a:t>6.G.3. Draw polygons in the coordinate plane given coordinates for 	the vertices; use coordinates to find the length of a side joining 	points with the same first coordinate or the same second coordinate.</a:t>
            </a:r>
          </a:p>
          <a:p>
            <a:pPr marL="0" indent="0" defTabSz="457177">
              <a:buNone/>
              <a:defRPr/>
            </a:pPr>
            <a:endParaRPr lang="en-US" sz="2500" dirty="0"/>
          </a:p>
          <a:p>
            <a:pPr marL="342882" indent="-342882" defTabSz="457177">
              <a:buFont typeface="Arial"/>
              <a:buChar char="•"/>
              <a:defRPr/>
            </a:pPr>
            <a:endParaRPr lang="en-US" sz="2500" dirty="0"/>
          </a:p>
        </p:txBody>
      </p:sp>
      <p:sp>
        <p:nvSpPr>
          <p:cNvPr id="4" name="Footer Placeholder 3"/>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01836" y="535781"/>
            <a:ext cx="8340328" cy="1339453"/>
          </a:xfrm>
        </p:spPr>
        <p:txBody>
          <a:bodyPr>
            <a:normAutofit/>
          </a:bodyPr>
          <a:lstStyle/>
          <a:p>
            <a:pPr eaLnBrk="1" hangingPunct="1"/>
            <a:r>
              <a:rPr lang="en-US" sz="3200" dirty="0" smtClean="0">
                <a:latin typeface="Helvetica Neue" charset="0"/>
              </a:rPr>
              <a:t>The Progression of Topics Leading to the </a:t>
            </a:r>
            <a:br>
              <a:rPr lang="en-US" sz="3200" dirty="0" smtClean="0">
                <a:latin typeface="Helvetica Neue" charset="0"/>
              </a:rPr>
            </a:br>
            <a:r>
              <a:rPr lang="en-US" sz="3200" dirty="0" smtClean="0">
                <a:latin typeface="Helvetica Neue" charset="0"/>
              </a:rPr>
              <a:t>Pythagorean Theorem in Grade 8</a:t>
            </a:r>
          </a:p>
        </p:txBody>
      </p:sp>
      <p:sp>
        <p:nvSpPr>
          <p:cNvPr id="7170" name="Rectangle 2"/>
          <p:cNvSpPr>
            <a:spLocks noGrp="1" noChangeArrowheads="1"/>
          </p:cNvSpPr>
          <p:nvPr>
            <p:ph idx="1"/>
          </p:nvPr>
        </p:nvSpPr>
        <p:spPr>
          <a:xfrm>
            <a:off x="339328" y="2035969"/>
            <a:ext cx="8340328" cy="4125516"/>
          </a:xfrm>
        </p:spPr>
        <p:txBody>
          <a:bodyPr rtlCol="0">
            <a:normAutofit/>
          </a:bodyPr>
          <a:lstStyle/>
          <a:p>
            <a:pPr marL="0" indent="0" defTabSz="457177">
              <a:buNone/>
              <a:defRPr/>
            </a:pPr>
            <a:r>
              <a:rPr lang="en-US" sz="2000" dirty="0" smtClean="0">
                <a:latin typeface="Helvetica Neue Light"/>
                <a:cs typeface="Helvetica Neue Light"/>
              </a:rPr>
              <a:t>As a foundation for the introduction to the Pythagorean Theorem, The CCSS introduces the following concepts:</a:t>
            </a:r>
          </a:p>
          <a:p>
            <a:pPr marL="0" indent="0" defTabSz="457177">
              <a:buNone/>
              <a:defRPr/>
            </a:pPr>
            <a:endParaRPr lang="en-US" sz="2000" dirty="0" smtClean="0">
              <a:latin typeface="Helvetica Neue Light"/>
              <a:cs typeface="Helvetica Neue Light"/>
            </a:endParaRPr>
          </a:p>
          <a:p>
            <a:pPr marL="342882" indent="-342882" defTabSz="457177">
              <a:buFont typeface="Arial"/>
              <a:buChar char="•"/>
              <a:defRPr/>
            </a:pPr>
            <a:r>
              <a:rPr lang="en-US" sz="2000" dirty="0" smtClean="0">
                <a:latin typeface="Helvetica Neue Light"/>
                <a:cs typeface="Helvetica Neue Light"/>
              </a:rPr>
              <a:t>In Grade 7, students learn to </a:t>
            </a:r>
            <a:r>
              <a:rPr lang="en-US" sz="2000" dirty="0" smtClean="0">
                <a:solidFill>
                  <a:srgbClr val="C00000"/>
                </a:solidFill>
                <a:latin typeface="Helvetica Neue Light"/>
                <a:cs typeface="Helvetica Neue Light"/>
              </a:rPr>
              <a:t>draw</a:t>
            </a:r>
            <a:r>
              <a:rPr lang="en-US" sz="2000" dirty="0" smtClean="0">
                <a:latin typeface="Helvetica Neue Light"/>
                <a:cs typeface="Helvetica Neue Light"/>
              </a:rPr>
              <a:t> geometric shapes given specific conditions…focusing on the </a:t>
            </a:r>
            <a:r>
              <a:rPr lang="en-US" sz="2000" dirty="0" smtClean="0">
                <a:solidFill>
                  <a:srgbClr val="C00000"/>
                </a:solidFill>
                <a:latin typeface="Helvetica Neue Light"/>
                <a:cs typeface="Helvetica Neue Light"/>
              </a:rPr>
              <a:t>triangle</a:t>
            </a:r>
            <a:r>
              <a:rPr lang="en-US" sz="2000" dirty="0" smtClean="0">
                <a:latin typeface="Helvetica Neue Light"/>
                <a:cs typeface="Helvetica Neue Light"/>
              </a:rPr>
              <a:t>. </a:t>
            </a:r>
          </a:p>
          <a:p>
            <a:pPr lvl="1"/>
            <a:r>
              <a:rPr lang="en-US" i="1" dirty="0" smtClean="0">
                <a:solidFill>
                  <a:schemeClr val="tx2">
                    <a:lumMod val="75000"/>
                  </a:schemeClr>
                </a:solidFill>
              </a:rPr>
              <a:t>7.G.2. </a:t>
            </a:r>
            <a:r>
              <a:rPr lang="en-US" dirty="0" smtClean="0">
                <a:solidFill>
                  <a:schemeClr val="tx2">
                    <a:lumMod val="75000"/>
                  </a:schemeClr>
                </a:solidFill>
              </a:rPr>
              <a:t>Draw (freehand, with ruler and protractor, and with technology) geometric shapes with given conditions. Focus on constructing triangles from three measures of angles or sides, noticing when the conditions determine a unique triangle, more than one triangle, or no triangle.</a:t>
            </a:r>
            <a:endParaRPr lang="en-US" i="1" dirty="0" smtClean="0">
              <a:solidFill>
                <a:schemeClr val="tx2">
                  <a:lumMod val="75000"/>
                </a:schemeClr>
              </a:solidFill>
            </a:endParaRPr>
          </a:p>
          <a:p>
            <a:pPr marL="0" indent="0" defTabSz="457177">
              <a:buNone/>
              <a:defRPr/>
            </a:pPr>
            <a:endParaRPr lang="en-US" sz="2500" dirty="0"/>
          </a:p>
          <a:p>
            <a:pPr marL="342882" indent="-342882" defTabSz="457177">
              <a:buFont typeface="Arial"/>
              <a:buChar char="•"/>
              <a:defRPr/>
            </a:pPr>
            <a:endParaRPr lang="en-US" sz="2500" dirty="0"/>
          </a:p>
        </p:txBody>
      </p:sp>
      <p:sp>
        <p:nvSpPr>
          <p:cNvPr id="4" name="Footer Placeholder 3"/>
          <p:cNvSpPr>
            <a:spLocks noGrp="1"/>
          </p:cNvSpPr>
          <p:nvPr>
            <p:ph type="ftr" sz="quarter" idx="3"/>
          </p:nvPr>
        </p:nvSpPr>
        <p:spPr/>
        <p:txBody>
          <a:bodyPr/>
          <a:lstStyle/>
          <a:p>
            <a:r>
              <a:rPr lang="en-US" smtClean="0"/>
              <a:t>Achord, Watson</a:t>
            </a:r>
            <a:endParaRPr lang="en-US"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idx="1"/>
          </p:nvPr>
        </p:nvSpPr>
        <p:spPr>
          <a:xfrm>
            <a:off x="339328" y="2035968"/>
            <a:ext cx="8340328" cy="4441031"/>
          </a:xfrm>
        </p:spPr>
        <p:txBody>
          <a:bodyPr rtlCol="0">
            <a:normAutofit lnSpcReduction="10000"/>
          </a:bodyPr>
          <a:lstStyle/>
          <a:p>
            <a:pPr marL="0" indent="0" defTabSz="457177">
              <a:buNone/>
              <a:defRPr/>
            </a:pPr>
            <a:r>
              <a:rPr lang="en-US" sz="2200" dirty="0" smtClean="0">
                <a:latin typeface="Helvetica Neue Light"/>
                <a:cs typeface="Helvetica Neue Light"/>
              </a:rPr>
              <a:t>Before the Pythagorean Theorem is introduced, there are a few more ideas that underlie a full understanding of the Pythagorean Theorem. These ideas are mentioned in the following Grade 8 Standard:</a:t>
            </a:r>
          </a:p>
          <a:p>
            <a:pPr marL="0" indent="0" defTabSz="457177">
              <a:buNone/>
              <a:defRPr/>
            </a:pPr>
            <a:endParaRPr lang="en-US" sz="2200" dirty="0" smtClean="0"/>
          </a:p>
          <a:p>
            <a:pPr marL="399589" lvl="1" indent="0" defTabSz="457177">
              <a:buNone/>
              <a:defRPr/>
            </a:pPr>
            <a:r>
              <a:rPr lang="en-US" sz="2000" dirty="0" smtClean="0"/>
              <a:t>8.EE.2 </a:t>
            </a:r>
            <a:r>
              <a:rPr lang="en-US" sz="2000" dirty="0" smtClean="0">
                <a:solidFill>
                  <a:srgbClr val="CC0033"/>
                </a:solidFill>
                <a:ea typeface="ＭＳ Ｐゴシック" charset="0"/>
              </a:rPr>
              <a:t>Use </a:t>
            </a:r>
            <a:r>
              <a:rPr lang="en-US" sz="2000" dirty="0">
                <a:solidFill>
                  <a:srgbClr val="CC0033"/>
                </a:solidFill>
                <a:ea typeface="ＭＳ Ｐゴシック" charset="0"/>
              </a:rPr>
              <a:t>square root </a:t>
            </a:r>
            <a:r>
              <a:rPr lang="en-US" sz="2000" dirty="0">
                <a:ea typeface="ＭＳ Ｐゴシック" charset="0"/>
              </a:rPr>
              <a:t>and cube root </a:t>
            </a:r>
            <a:r>
              <a:rPr lang="en-US" sz="2000" dirty="0">
                <a:solidFill>
                  <a:srgbClr val="CC0033"/>
                </a:solidFill>
                <a:ea typeface="ＭＳ Ｐゴシック" charset="0"/>
              </a:rPr>
              <a:t>symbols</a:t>
            </a:r>
            <a:r>
              <a:rPr lang="en-US" sz="2000" dirty="0">
                <a:ea typeface="ＭＳ Ｐゴシック" charset="0"/>
              </a:rPr>
              <a:t> to represent </a:t>
            </a:r>
            <a:r>
              <a:rPr lang="en-US" sz="2000" dirty="0">
                <a:solidFill>
                  <a:srgbClr val="CC0033"/>
                </a:solidFill>
                <a:ea typeface="ＭＳ Ｐゴシック" charset="0"/>
              </a:rPr>
              <a:t>solutions to equations</a:t>
            </a:r>
            <a:r>
              <a:rPr lang="en-US" sz="2000" dirty="0">
                <a:solidFill>
                  <a:srgbClr val="FF0000"/>
                </a:solidFill>
                <a:ea typeface="ＭＳ Ｐゴシック" charset="0"/>
              </a:rPr>
              <a:t> </a:t>
            </a:r>
            <a:r>
              <a:rPr lang="en-US" sz="2000" dirty="0">
                <a:ea typeface="ＭＳ Ｐゴシック" charset="0"/>
              </a:rPr>
              <a:t>of the form </a:t>
            </a:r>
            <a:r>
              <a:rPr lang="en-US" sz="2000" dirty="0">
                <a:solidFill>
                  <a:srgbClr val="CC0033"/>
                </a:solidFill>
                <a:ea typeface="ＭＳ Ｐゴシック" charset="0"/>
              </a:rPr>
              <a:t>x</a:t>
            </a:r>
            <a:r>
              <a:rPr lang="en-US" sz="2000" baseline="30000" dirty="0">
                <a:solidFill>
                  <a:srgbClr val="CC0033"/>
                </a:solidFill>
                <a:ea typeface="ＭＳ Ｐゴシック" charset="0"/>
              </a:rPr>
              <a:t>2</a:t>
            </a:r>
            <a:r>
              <a:rPr lang="en-US" sz="2000" dirty="0">
                <a:solidFill>
                  <a:srgbClr val="CC0033"/>
                </a:solidFill>
                <a:ea typeface="ＭＳ Ｐゴシック" charset="0"/>
              </a:rPr>
              <a:t> = p </a:t>
            </a:r>
            <a:r>
              <a:rPr lang="en-US" sz="2000" dirty="0">
                <a:ea typeface="ＭＳ Ｐゴシック" charset="0"/>
              </a:rPr>
              <a:t>and x</a:t>
            </a:r>
            <a:r>
              <a:rPr lang="en-US" sz="2000" baseline="30000" dirty="0">
                <a:ea typeface="ＭＳ Ｐゴシック" charset="0"/>
              </a:rPr>
              <a:t>3</a:t>
            </a:r>
            <a:r>
              <a:rPr lang="en-US" sz="2000" dirty="0">
                <a:ea typeface="ＭＳ Ｐゴシック" charset="0"/>
              </a:rPr>
              <a:t> = p, where p is a positive rational number.  </a:t>
            </a:r>
            <a:r>
              <a:rPr lang="en-US" sz="2000" dirty="0">
                <a:solidFill>
                  <a:srgbClr val="CC0033"/>
                </a:solidFill>
                <a:ea typeface="ＭＳ Ｐゴシック" charset="0"/>
              </a:rPr>
              <a:t>Evaluate square roots of small perfect squares </a:t>
            </a:r>
            <a:r>
              <a:rPr lang="en-US" sz="2000" dirty="0">
                <a:ea typeface="ＭＳ Ｐゴシック" charset="0"/>
              </a:rPr>
              <a:t>and cube roots of small perfect cubes.  </a:t>
            </a:r>
            <a:r>
              <a:rPr lang="en-US" sz="2000" dirty="0">
                <a:solidFill>
                  <a:srgbClr val="CC0033"/>
                </a:solidFill>
                <a:ea typeface="ＭＳ Ｐゴシック" charset="0"/>
              </a:rPr>
              <a:t>Know that the square root of 2 is irrational</a:t>
            </a:r>
            <a:r>
              <a:rPr lang="en-US" sz="2000" dirty="0" smtClean="0">
                <a:solidFill>
                  <a:srgbClr val="CC0033"/>
                </a:solidFill>
                <a:ea typeface="ＭＳ Ｐゴシック" charset="0"/>
              </a:rPr>
              <a:t>.</a:t>
            </a:r>
          </a:p>
          <a:p>
            <a:pPr marL="399589" lvl="1" indent="0" defTabSz="457177">
              <a:buNone/>
              <a:defRPr/>
            </a:pPr>
            <a:endParaRPr lang="en-US" sz="2000" dirty="0" smtClean="0">
              <a:solidFill>
                <a:srgbClr val="CC0033"/>
              </a:solidFill>
              <a:ea typeface="ＭＳ Ｐゴシック" charset="0"/>
            </a:endParaRPr>
          </a:p>
          <a:p>
            <a:pPr>
              <a:buNone/>
            </a:pPr>
            <a:r>
              <a:rPr lang="en-US" sz="2000" b="0" dirty="0" smtClean="0">
                <a:solidFill>
                  <a:schemeClr val="tx2">
                    <a:lumMod val="75000"/>
                  </a:schemeClr>
                </a:solidFill>
                <a:ea typeface="ＭＳ Ｐゴシック" charset="0"/>
              </a:rPr>
              <a:t>	8.NS.2 </a:t>
            </a:r>
            <a:r>
              <a:rPr lang="en-US" sz="2000" b="0" dirty="0" smtClean="0">
                <a:solidFill>
                  <a:schemeClr val="tx2">
                    <a:lumMod val="75000"/>
                  </a:schemeClr>
                </a:solidFill>
              </a:rPr>
              <a:t>Use rational approximations of irrational numbers to compare the size of irrational numbers, locate them approximately on a number line diagram, and </a:t>
            </a:r>
            <a:r>
              <a:rPr lang="en-US" sz="2000" b="0" dirty="0" smtClean="0">
                <a:solidFill>
                  <a:srgbClr val="CC0033"/>
                </a:solidFill>
              </a:rPr>
              <a:t>estimate the value of expressions </a:t>
            </a:r>
            <a:r>
              <a:rPr lang="en-US" sz="2000" b="0" dirty="0" smtClean="0">
                <a:solidFill>
                  <a:schemeClr val="tx2">
                    <a:lumMod val="75000"/>
                  </a:schemeClr>
                </a:solidFill>
              </a:rPr>
              <a:t>(e.g., π</a:t>
            </a:r>
            <a:r>
              <a:rPr lang="en-US" sz="2000" b="0" baseline="30000" dirty="0" smtClean="0">
                <a:solidFill>
                  <a:schemeClr val="tx2">
                    <a:lumMod val="75000"/>
                  </a:schemeClr>
                </a:solidFill>
              </a:rPr>
              <a:t>2</a:t>
            </a:r>
            <a:r>
              <a:rPr lang="en-US" sz="2000" b="0" dirty="0" smtClean="0">
                <a:solidFill>
                  <a:schemeClr val="tx2">
                    <a:lumMod val="75000"/>
                  </a:schemeClr>
                </a:solidFill>
              </a:rPr>
              <a:t>).</a:t>
            </a:r>
            <a:endParaRPr lang="en-US" sz="2000" b="0" dirty="0">
              <a:solidFill>
                <a:schemeClr val="tx2">
                  <a:lumMod val="75000"/>
                </a:schemeClr>
              </a:solidFill>
              <a:ea typeface="ＭＳ Ｐゴシック" charset="0"/>
            </a:endParaRPr>
          </a:p>
          <a:p>
            <a:pPr marL="399589" lvl="1" indent="0" defTabSz="457177">
              <a:buNone/>
              <a:defRPr/>
            </a:pPr>
            <a:endParaRPr lang="en-US" sz="1800" dirty="0"/>
          </a:p>
          <a:p>
            <a:pPr marL="0" indent="0" defTabSz="457177">
              <a:buNone/>
              <a:defRPr/>
            </a:pPr>
            <a:endParaRPr lang="en-US" sz="2000" dirty="0" smtClean="0"/>
          </a:p>
          <a:p>
            <a:pPr marL="0" indent="0" defTabSz="457177">
              <a:buNone/>
              <a:defRPr/>
            </a:pPr>
            <a:endParaRPr lang="en-US" sz="2000" dirty="0"/>
          </a:p>
          <a:p>
            <a:pPr marL="0" indent="0" defTabSz="457177">
              <a:buNone/>
              <a:defRPr/>
            </a:pPr>
            <a:endParaRPr lang="en-US" sz="2000" dirty="0"/>
          </a:p>
        </p:txBody>
      </p:sp>
      <p:sp>
        <p:nvSpPr>
          <p:cNvPr id="4" name="Footer Placeholder 3"/>
          <p:cNvSpPr>
            <a:spLocks noGrp="1"/>
          </p:cNvSpPr>
          <p:nvPr>
            <p:ph type="ftr" sz="quarter" idx="3"/>
          </p:nvPr>
        </p:nvSpPr>
        <p:spPr/>
        <p:txBody>
          <a:bodyPr/>
          <a:lstStyle/>
          <a:p>
            <a:r>
              <a:rPr lang="en-US" smtClean="0"/>
              <a:t>Achord, Watson</a:t>
            </a:r>
            <a:endParaRPr lang="en-US" dirty="0"/>
          </a:p>
        </p:txBody>
      </p:sp>
      <p:sp>
        <p:nvSpPr>
          <p:cNvPr id="7" name="Rectangle 1"/>
          <p:cNvSpPr txBox="1">
            <a:spLocks noChangeArrowheads="1"/>
          </p:cNvSpPr>
          <p:nvPr/>
        </p:nvSpPr>
        <p:spPr>
          <a:xfrm>
            <a:off x="401836" y="535781"/>
            <a:ext cx="8340328" cy="1339453"/>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rgbClr val="CC0033"/>
                </a:solidFill>
                <a:effectLst/>
                <a:uLnTx/>
                <a:uFillTx/>
                <a:latin typeface="Helvetica Neue" charset="0"/>
                <a:ea typeface="+mj-ea"/>
                <a:cs typeface="+mj-cs"/>
              </a:rPr>
              <a:t>The Progression of Topics Leading to the </a:t>
            </a:r>
            <a:br>
              <a:rPr kumimoji="0" lang="en-US" sz="3200" b="0" i="0" u="none" strike="noStrike" kern="1200" cap="none" spc="0" normalizeH="0" baseline="0" noProof="0" smtClean="0">
                <a:ln>
                  <a:noFill/>
                </a:ln>
                <a:solidFill>
                  <a:srgbClr val="CC0033"/>
                </a:solidFill>
                <a:effectLst/>
                <a:uLnTx/>
                <a:uFillTx/>
                <a:latin typeface="Helvetica Neue" charset="0"/>
                <a:ea typeface="+mj-ea"/>
                <a:cs typeface="+mj-cs"/>
              </a:rPr>
            </a:br>
            <a:r>
              <a:rPr kumimoji="0" lang="en-US" sz="3200" b="0" i="0" u="none" strike="noStrike" kern="1200" cap="none" spc="0" normalizeH="0" baseline="0" noProof="0" smtClean="0">
                <a:ln>
                  <a:noFill/>
                </a:ln>
                <a:solidFill>
                  <a:srgbClr val="CC0033"/>
                </a:solidFill>
                <a:effectLst/>
                <a:uLnTx/>
                <a:uFillTx/>
                <a:latin typeface="Helvetica Neue" charset="0"/>
                <a:ea typeface="+mj-ea"/>
                <a:cs typeface="+mj-cs"/>
              </a:rPr>
              <a:t>Pythagorean Theorem in Grade 8</a:t>
            </a:r>
            <a:endParaRPr kumimoji="0" lang="en-US" sz="3200" b="0" i="0" u="none" strike="noStrike" kern="1200" cap="none" spc="0" normalizeH="0" baseline="0" noProof="0" dirty="0" smtClean="0">
              <a:ln>
                <a:noFill/>
              </a:ln>
              <a:solidFill>
                <a:srgbClr val="CC0033"/>
              </a:solidFill>
              <a:effectLst/>
              <a:uLnTx/>
              <a:uFillTx/>
              <a:latin typeface="Helvetica Neue" charset="0"/>
              <a:ea typeface="+mj-ea"/>
              <a:cs typeface="+mj-cs"/>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46485" y="267891"/>
            <a:ext cx="8239869" cy="1143000"/>
          </a:xfrm>
        </p:spPr>
        <p:txBody>
          <a:bodyPr/>
          <a:lstStyle/>
          <a:p>
            <a:pPr eaLnBrk="1" hangingPunct="1"/>
            <a:r>
              <a:rPr lang="en-US" sz="2500" dirty="0" smtClean="0">
                <a:latin typeface="Helvetica Neue" charset="0"/>
              </a:rPr>
              <a:t>Grade 8 CCSS Standards Related to the </a:t>
            </a:r>
            <a:br>
              <a:rPr lang="en-US" sz="2500" dirty="0" smtClean="0">
                <a:latin typeface="Helvetica Neue" charset="0"/>
              </a:rPr>
            </a:br>
            <a:r>
              <a:rPr lang="en-US" sz="2500" dirty="0" smtClean="0">
                <a:latin typeface="Helvetica Neue" charset="0"/>
              </a:rPr>
              <a:t>Pythagorean Theorem</a:t>
            </a:r>
          </a:p>
        </p:txBody>
      </p:sp>
      <p:sp>
        <p:nvSpPr>
          <p:cNvPr id="28674" name="Content Placeholder 2"/>
          <p:cNvSpPr>
            <a:spLocks noGrp="1"/>
          </p:cNvSpPr>
          <p:nvPr>
            <p:ph idx="1"/>
          </p:nvPr>
        </p:nvSpPr>
        <p:spPr>
          <a:xfrm>
            <a:off x="446484" y="1607344"/>
            <a:ext cx="8228707" cy="4525119"/>
          </a:xfrm>
        </p:spPr>
        <p:txBody>
          <a:bodyPr>
            <a:normAutofit fontScale="92500"/>
          </a:bodyPr>
          <a:lstStyle/>
          <a:p>
            <a:pPr marL="0" indent="0">
              <a:buNone/>
              <a:defRPr/>
            </a:pPr>
            <a:r>
              <a:rPr lang="en-US" sz="2500" dirty="0" smtClean="0">
                <a:solidFill>
                  <a:srgbClr val="2D2F15"/>
                </a:solidFill>
                <a:latin typeface="Helvetica Neue"/>
                <a:ea typeface="ＭＳ Ｐゴシック" charset="0"/>
                <a:cs typeface="Helvetica Neue"/>
                <a:sym typeface="Times New Roman" charset="0"/>
              </a:rPr>
              <a:t>Below are the three standards that mention the Pythagorean Theorem in Grade 8</a:t>
            </a:r>
          </a:p>
          <a:p>
            <a:pPr marL="0" indent="0">
              <a:buNone/>
              <a:defRPr/>
            </a:pPr>
            <a:endParaRPr lang="en-US" sz="2500" dirty="0" smtClean="0">
              <a:solidFill>
                <a:srgbClr val="2D2F15"/>
              </a:solidFill>
              <a:latin typeface="+mj-lt"/>
              <a:ea typeface="ＭＳ Ｐゴシック" charset="0"/>
              <a:cs typeface="Times New Roman" charset="0"/>
              <a:sym typeface="Times New Roman" charset="0"/>
            </a:endParaRPr>
          </a:p>
          <a:p>
            <a:pPr marL="0" indent="0">
              <a:buNone/>
              <a:defRPr/>
            </a:pPr>
            <a:r>
              <a:rPr lang="en-US" sz="2000" dirty="0" smtClean="0">
                <a:solidFill>
                  <a:srgbClr val="2D2F15"/>
                </a:solidFill>
                <a:latin typeface="Helvetica Neue"/>
                <a:ea typeface="ＭＳ Ｐゴシック" charset="0"/>
                <a:cs typeface="Helvetica Neue"/>
                <a:sym typeface="Times New Roman" charset="0"/>
              </a:rPr>
              <a:t>8.G.6  </a:t>
            </a:r>
            <a:r>
              <a:rPr lang="en-US" sz="2000" dirty="0">
                <a:solidFill>
                  <a:srgbClr val="2D2F15"/>
                </a:solidFill>
                <a:latin typeface="Helvetica Neue"/>
                <a:ea typeface="ＭＳ Ｐゴシック" charset="0"/>
                <a:cs typeface="Helvetica Neue"/>
                <a:sym typeface="Times New Roman" charset="0"/>
              </a:rPr>
              <a:t>Explain a proof of the Pythagorean Theorem and its converse</a:t>
            </a:r>
            <a:r>
              <a:rPr lang="en-US" sz="2000" dirty="0" smtClean="0">
                <a:solidFill>
                  <a:srgbClr val="2D2F15"/>
                </a:solidFill>
                <a:latin typeface="Helvetica Neue"/>
                <a:ea typeface="ＭＳ Ｐゴシック" charset="0"/>
                <a:cs typeface="Helvetica Neue"/>
                <a:sym typeface="Times New Roman" charset="0"/>
              </a:rPr>
              <a:t>.</a:t>
            </a:r>
          </a:p>
          <a:p>
            <a:pPr marL="0" indent="0">
              <a:buNone/>
              <a:defRPr/>
            </a:pPr>
            <a:r>
              <a:rPr lang="en-US" sz="2000" dirty="0" smtClean="0">
                <a:solidFill>
                  <a:srgbClr val="2D2F15"/>
                </a:solidFill>
                <a:latin typeface="Helvetica Neue"/>
                <a:ea typeface="ＭＳ Ｐゴシック" charset="0"/>
                <a:cs typeface="Helvetica Neue"/>
                <a:sym typeface="Times New Roman" charset="0"/>
              </a:rPr>
              <a:t> </a:t>
            </a:r>
            <a:endParaRPr lang="en-US" sz="2000" dirty="0">
              <a:solidFill>
                <a:srgbClr val="2D2F15"/>
              </a:solidFill>
              <a:latin typeface="Helvetica Neue"/>
              <a:ea typeface="ＭＳ Ｐゴシック" charset="0"/>
              <a:cs typeface="Helvetica Neue"/>
              <a:sym typeface="Times New Roman" charset="0"/>
            </a:endParaRPr>
          </a:p>
          <a:p>
            <a:pPr marL="0" indent="0">
              <a:buNone/>
              <a:defRPr/>
            </a:pPr>
            <a:r>
              <a:rPr lang="en-US" sz="2000" dirty="0" smtClean="0">
                <a:solidFill>
                  <a:srgbClr val="622B27"/>
                </a:solidFill>
                <a:latin typeface="Helvetica Neue"/>
                <a:ea typeface="ＭＳ Ｐゴシック" charset="0"/>
                <a:cs typeface="Helvetica Neue"/>
                <a:sym typeface="Times New Roman" charset="0"/>
              </a:rPr>
              <a:t>8.G.7  </a:t>
            </a:r>
            <a:r>
              <a:rPr lang="en-US" sz="2000" dirty="0">
                <a:solidFill>
                  <a:srgbClr val="622B27"/>
                </a:solidFill>
                <a:latin typeface="Helvetica Neue"/>
                <a:ea typeface="ＭＳ Ｐゴシック" charset="0"/>
                <a:cs typeface="Helvetica Neue"/>
                <a:sym typeface="Times New Roman" charset="0"/>
              </a:rPr>
              <a:t>Apply the Pythagorean Theorem to determine unknown side lengths in right triangles in real-world and mathematical problems in two and three dimensions. </a:t>
            </a:r>
            <a:endParaRPr lang="en-US" sz="2000" dirty="0" smtClean="0">
              <a:solidFill>
                <a:srgbClr val="622B27"/>
              </a:solidFill>
              <a:latin typeface="Helvetica Neue"/>
              <a:ea typeface="ＭＳ Ｐゴシック" charset="0"/>
              <a:cs typeface="Helvetica Neue"/>
              <a:sym typeface="Times New Roman" charset="0"/>
            </a:endParaRPr>
          </a:p>
          <a:p>
            <a:pPr marL="0" indent="0">
              <a:buNone/>
              <a:defRPr/>
            </a:pPr>
            <a:endParaRPr lang="en-US" sz="2000" dirty="0">
              <a:solidFill>
                <a:srgbClr val="622B27"/>
              </a:solidFill>
              <a:latin typeface="Helvetica Neue"/>
              <a:ea typeface="ＭＳ Ｐゴシック" charset="0"/>
              <a:cs typeface="Helvetica Neue"/>
              <a:sym typeface="Times New Roman" charset="0"/>
            </a:endParaRPr>
          </a:p>
          <a:p>
            <a:pPr marL="0" indent="0">
              <a:buNone/>
              <a:defRPr/>
            </a:pPr>
            <a:r>
              <a:rPr lang="en-US" sz="2000" dirty="0" smtClean="0">
                <a:solidFill>
                  <a:srgbClr val="274B57"/>
                </a:solidFill>
                <a:latin typeface="Helvetica Neue"/>
                <a:ea typeface="ＭＳ Ｐゴシック" charset="0"/>
                <a:cs typeface="Helvetica Neue"/>
                <a:sym typeface="Times New Roman" charset="0"/>
              </a:rPr>
              <a:t>8.G.8  </a:t>
            </a:r>
            <a:r>
              <a:rPr lang="en-US" sz="2000" dirty="0">
                <a:solidFill>
                  <a:srgbClr val="274B57"/>
                </a:solidFill>
                <a:latin typeface="Helvetica Neue"/>
                <a:ea typeface="ＭＳ Ｐゴシック" charset="0"/>
                <a:cs typeface="Helvetica Neue"/>
                <a:sym typeface="Times New Roman" charset="0"/>
              </a:rPr>
              <a:t>Apply the Pythagorean Theorem to find the distance between two points in a coordinate system. </a:t>
            </a:r>
            <a:endParaRPr lang="en-US" sz="2000" dirty="0" smtClean="0">
              <a:latin typeface="Helvetica Neue"/>
              <a:ea typeface="ＭＳ Ｐゴシック" charset="0"/>
              <a:cs typeface="Helvetica Neue"/>
              <a:sym typeface="Helvetica" charset="0"/>
            </a:endParaRPr>
          </a:p>
          <a:p>
            <a:pPr marL="0" indent="0">
              <a:buNone/>
              <a:defRPr/>
            </a:pPr>
            <a:endParaRPr lang="en-US" sz="2000" dirty="0" smtClean="0">
              <a:latin typeface="Helvetica Neue"/>
              <a:ea typeface="ＭＳ Ｐゴシック" charset="0"/>
              <a:cs typeface="Helvetica Neue"/>
              <a:sym typeface="Helvetica" charset="0"/>
            </a:endParaRPr>
          </a:p>
          <a:p>
            <a:pPr marL="0" indent="0">
              <a:buNone/>
              <a:defRPr/>
            </a:pPr>
            <a:r>
              <a:rPr lang="en-US" sz="2000" dirty="0" smtClean="0">
                <a:latin typeface="Helvetica Neue"/>
                <a:ea typeface="ＭＳ Ｐゴシック" charset="0"/>
                <a:cs typeface="Helvetica Neue"/>
                <a:sym typeface="Helvetica" charset="0"/>
              </a:rPr>
              <a:t>In the following slides, we will take a closer look at these standards.</a:t>
            </a:r>
            <a:endParaRPr lang="en-US" sz="2000" dirty="0">
              <a:latin typeface="Helvetica Neue"/>
              <a:ea typeface="ＭＳ Ｐゴシック" charset="0"/>
              <a:cs typeface="Helvetica Neue"/>
              <a:sym typeface="Helvetica" charset="0"/>
            </a:endParaRPr>
          </a:p>
          <a:p>
            <a:pPr marL="0" indent="0">
              <a:buNone/>
              <a:defRPr/>
            </a:pPr>
            <a:endParaRPr lang="en-US" sz="3100" dirty="0">
              <a:solidFill>
                <a:srgbClr val="2D2F15"/>
              </a:solidFill>
              <a:latin typeface="Times New Roman" charset="0"/>
              <a:ea typeface="ＭＳ Ｐゴシック" charset="0"/>
              <a:cs typeface="Times New Roman" charset="0"/>
              <a:sym typeface="Times New Roman" charset="0"/>
            </a:endParaRPr>
          </a:p>
          <a:p>
            <a:pPr marL="0" indent="0">
              <a:buNone/>
              <a:defRPr/>
            </a:pPr>
            <a:endParaRPr lang="en-US" sz="3100" dirty="0">
              <a:solidFill>
                <a:srgbClr val="622B27"/>
              </a:solidFill>
              <a:latin typeface="Times New Roman" charset="0"/>
              <a:ea typeface="ＭＳ Ｐゴシック" charset="0"/>
              <a:cs typeface="Times New Roman" charset="0"/>
              <a:sym typeface="Times New Roman" charset="0"/>
            </a:endParaRPr>
          </a:p>
          <a:p>
            <a:pPr marL="0" indent="0">
              <a:buNone/>
              <a:defRPr/>
            </a:pPr>
            <a:endParaRPr lang="en-US" dirty="0">
              <a:ea typeface="ＭＳ Ｐゴシック" charset="0"/>
            </a:endParaRPr>
          </a:p>
        </p:txBody>
      </p:sp>
      <p:sp>
        <p:nvSpPr>
          <p:cNvPr id="4" name="Footer Placeholder 3"/>
          <p:cNvSpPr>
            <a:spLocks noGrp="1"/>
          </p:cNvSpPr>
          <p:nvPr>
            <p:ph type="ftr" sz="quarter" idx="3"/>
          </p:nvPr>
        </p:nvSpPr>
        <p:spPr/>
        <p:txBody>
          <a:bodyPr/>
          <a:lstStyle/>
          <a:p>
            <a:r>
              <a:rPr lang="en-US" smtClean="0"/>
              <a:t>Achord, Watson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152400" y="1600200"/>
            <a:ext cx="8763000" cy="4525963"/>
          </a:xfrm>
        </p:spPr>
        <p:txBody>
          <a:bodyPr>
            <a:normAutofit/>
          </a:bodyPr>
          <a:lstStyle/>
          <a:p>
            <a:pPr marL="0" indent="0">
              <a:buNone/>
            </a:pPr>
            <a:r>
              <a:rPr lang="en-US" sz="2200" dirty="0" smtClean="0"/>
              <a:t>The image is the logo </a:t>
            </a:r>
          </a:p>
          <a:p>
            <a:pPr marL="0" indent="0">
              <a:buNone/>
            </a:pPr>
            <a:r>
              <a:rPr lang="en-US" sz="2200" dirty="0" smtClean="0"/>
              <a:t>from the Institute for </a:t>
            </a:r>
          </a:p>
          <a:p>
            <a:pPr marL="0" indent="0">
              <a:buNone/>
            </a:pPr>
            <a:r>
              <a:rPr lang="en-US" sz="2200" dirty="0" smtClean="0"/>
              <a:t>Mathematics &amp; Education. </a:t>
            </a:r>
          </a:p>
          <a:p>
            <a:pPr marL="0" indent="0">
              <a:buNone/>
            </a:pPr>
            <a:r>
              <a:rPr lang="en-US" sz="2200" dirty="0" smtClean="0"/>
              <a:t>It provides us with an </a:t>
            </a:r>
          </a:p>
          <a:p>
            <a:pPr marL="0" indent="0">
              <a:buNone/>
            </a:pPr>
            <a:r>
              <a:rPr lang="en-US" sz="2200" dirty="0" smtClean="0"/>
              <a:t>elegant geometric </a:t>
            </a:r>
            <a:r>
              <a:rPr lang="en-US" altLang="en-US" sz="2200" dirty="0" smtClean="0"/>
              <a:t>“</a:t>
            </a:r>
            <a:r>
              <a:rPr lang="en-US" sz="2200" dirty="0" smtClean="0"/>
              <a:t>proof</a:t>
            </a:r>
            <a:r>
              <a:rPr lang="en-US" altLang="en-US" sz="2200" dirty="0" smtClean="0"/>
              <a:t>”</a:t>
            </a:r>
            <a:r>
              <a:rPr lang="en-US" sz="2200" dirty="0" smtClean="0"/>
              <a:t> </a:t>
            </a:r>
          </a:p>
          <a:p>
            <a:pPr marL="0" indent="0">
              <a:buNone/>
            </a:pPr>
            <a:r>
              <a:rPr lang="en-US" sz="2200" dirty="0" smtClean="0"/>
              <a:t>of the Pythagorean </a:t>
            </a:r>
          </a:p>
          <a:p>
            <a:pPr marL="0" indent="0">
              <a:buNone/>
            </a:pPr>
            <a:r>
              <a:rPr lang="en-US" sz="2200" dirty="0" smtClean="0"/>
              <a:t>Theorem. </a:t>
            </a:r>
          </a:p>
          <a:p>
            <a:pPr marL="0" indent="0">
              <a:buNone/>
            </a:pPr>
            <a:endParaRPr lang="en-US" sz="2200" dirty="0" smtClean="0"/>
          </a:p>
          <a:p>
            <a:pPr marL="0" indent="0">
              <a:buNone/>
            </a:pPr>
            <a:r>
              <a:rPr lang="en-US" sz="2200" dirty="0" smtClean="0"/>
              <a:t>Activity: How does this illustration prove the Pythagorean Theorem? </a:t>
            </a:r>
          </a:p>
          <a:p>
            <a:pPr marL="0" indent="0">
              <a:buNone/>
            </a:pPr>
            <a:r>
              <a:rPr lang="en-US" sz="2200" dirty="0" smtClean="0"/>
              <a:t>                                </a:t>
            </a:r>
            <a:endParaRPr lang="en-US" sz="3100" dirty="0" smtClean="0">
              <a:solidFill>
                <a:srgbClr val="622B27"/>
              </a:solidFill>
              <a:latin typeface="Times New Roman" pitchFamily="18" charset="0"/>
              <a:cs typeface="Times New Roman" pitchFamily="18" charset="0"/>
              <a:sym typeface="Times New Roman" pitchFamily="18" charset="0"/>
            </a:endParaRPr>
          </a:p>
          <a:p>
            <a:pPr marL="0" indent="0">
              <a:buNone/>
            </a:pPr>
            <a:endParaRPr lang="en-US" dirty="0" smtClean="0"/>
          </a:p>
        </p:txBody>
      </p:sp>
      <p:sp>
        <p:nvSpPr>
          <p:cNvPr id="5" name="Footer Placeholder 4"/>
          <p:cNvSpPr>
            <a:spLocks noGrp="1"/>
          </p:cNvSpPr>
          <p:nvPr>
            <p:ph type="ftr" sz="quarter" idx="3"/>
          </p:nvPr>
        </p:nvSpPr>
        <p:spPr/>
        <p:txBody>
          <a:bodyPr/>
          <a:lstStyle/>
          <a:p>
            <a:r>
              <a:rPr lang="en-US" dirty="0" smtClean="0"/>
              <a:t>Achord, Watson</a:t>
            </a:r>
            <a:endParaRPr lang="en-US" dirty="0"/>
          </a:p>
        </p:txBody>
      </p:sp>
      <p:sp>
        <p:nvSpPr>
          <p:cNvPr id="7" name="Title 1"/>
          <p:cNvSpPr>
            <a:spLocks noGrp="1"/>
          </p:cNvSpPr>
          <p:nvPr>
            <p:ph type="title"/>
          </p:nvPr>
        </p:nvSpPr>
        <p:spPr>
          <a:xfrm>
            <a:off x="446484" y="267891"/>
            <a:ext cx="8468915" cy="1143000"/>
          </a:xfrm>
        </p:spPr>
        <p:txBody>
          <a:bodyPr>
            <a:normAutofit fontScale="90000"/>
          </a:bodyPr>
          <a:lstStyle/>
          <a:p>
            <a:pPr eaLnBrk="1" hangingPunct="1">
              <a:defRPr/>
            </a:pPr>
            <a:r>
              <a:rPr lang="en-US" sz="3100" b="1" dirty="0" smtClean="0">
                <a:solidFill>
                  <a:srgbClr val="2D2F15"/>
                </a:solidFill>
                <a:latin typeface="+mn-lt"/>
                <a:ea typeface="ＭＳ Ｐゴシック" charset="0"/>
                <a:cs typeface="Times New Roman" charset="0"/>
                <a:sym typeface="Times New Roman" charset="0"/>
              </a:rPr>
              <a:t/>
            </a:r>
            <a:br>
              <a:rPr lang="en-US" sz="3100" b="1" dirty="0" smtClean="0">
                <a:solidFill>
                  <a:srgbClr val="2D2F15"/>
                </a:solidFill>
                <a:latin typeface="+mn-lt"/>
                <a:ea typeface="ＭＳ Ｐゴシック" charset="0"/>
                <a:cs typeface="Times New Roman" charset="0"/>
                <a:sym typeface="Times New Roman" charset="0"/>
              </a:rPr>
            </a:br>
            <a:r>
              <a:rPr lang="en-US" sz="3600" b="1" dirty="0" smtClean="0">
                <a:latin typeface="Helvetica Neue"/>
                <a:ea typeface="ＭＳ Ｐゴシック" charset="0"/>
                <a:cs typeface="Helvetica Neue"/>
                <a:sym typeface="Times New Roman" charset="0"/>
              </a:rPr>
              <a:t>8.G.6  </a:t>
            </a:r>
            <a:r>
              <a:rPr lang="en-US" sz="3600" dirty="0" smtClean="0">
                <a:latin typeface="Helvetica Neue"/>
                <a:ea typeface="ＭＳ Ｐゴシック" charset="0"/>
                <a:cs typeface="Helvetica Neue"/>
                <a:sym typeface="Times New Roman" charset="0"/>
              </a:rPr>
              <a:t>Explain a proof of the Pythagorean Theorem and its converse. </a:t>
            </a:r>
            <a:br>
              <a:rPr lang="en-US" sz="3600" dirty="0" smtClean="0">
                <a:latin typeface="Helvetica Neue"/>
                <a:ea typeface="ＭＳ Ｐゴシック" charset="0"/>
                <a:cs typeface="Helvetica Neue"/>
                <a:sym typeface="Times New Roman" charset="0"/>
              </a:rPr>
            </a:br>
            <a:endParaRPr lang="en-US" sz="3600" dirty="0">
              <a:latin typeface="Helvetica Neue"/>
              <a:ea typeface="ＭＳ Ｐゴシック" charset="0"/>
              <a:cs typeface="Helvetica Neue"/>
            </a:endParaRPr>
          </a:p>
        </p:txBody>
      </p:sp>
      <p:sp>
        <p:nvSpPr>
          <p:cNvPr id="20" name="Rectangle 19"/>
          <p:cNvSpPr/>
          <p:nvPr/>
        </p:nvSpPr>
        <p:spPr>
          <a:xfrm rot="19819459">
            <a:off x="6545946" y="1815661"/>
            <a:ext cx="2010890" cy="19812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444183" y="3200400"/>
            <a:ext cx="990600" cy="990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434783" y="1447800"/>
            <a:ext cx="1752600" cy="1752600"/>
          </a:xfrm>
          <a:prstGeom prst="rect">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Triangle 22"/>
          <p:cNvSpPr/>
          <p:nvPr/>
        </p:nvSpPr>
        <p:spPr>
          <a:xfrm flipV="1">
            <a:off x="4434783"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p:cNvSpPr/>
          <p:nvPr/>
        </p:nvSpPr>
        <p:spPr>
          <a:xfrm flipH="1">
            <a:off x="4434783" y="3200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V="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5"/>
          <p:cNvSpPr/>
          <p:nvPr/>
        </p:nvSpPr>
        <p:spPr>
          <a:xfrm rot="16200000" flipH="1">
            <a:off x="3063183"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rot="16200000" flipV="1">
            <a:off x="5791200" y="28194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Triangle 27"/>
          <p:cNvSpPr/>
          <p:nvPr/>
        </p:nvSpPr>
        <p:spPr>
          <a:xfrm flipV="1">
            <a:off x="6172200" y="1447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Triangle 28"/>
          <p:cNvSpPr/>
          <p:nvPr/>
        </p:nvSpPr>
        <p:spPr>
          <a:xfrm flipH="1">
            <a:off x="7162800" y="3200400"/>
            <a:ext cx="1752600" cy="9906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rot="16200000" flipH="1">
            <a:off x="7543800" y="1828800"/>
            <a:ext cx="1752600" cy="990600"/>
          </a:xfrm>
          <a:prstGeom prst="rtTriangle">
            <a:avLst/>
          </a:prstGeom>
          <a:solidFill>
            <a:srgbClr val="0033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CSSM">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699</TotalTime>
  <Words>2089</Words>
  <Application>Microsoft Office PowerPoint</Application>
  <PresentationFormat>On-screen Show (4:3)</PresentationFormat>
  <Paragraphs>210</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Pythagorean Theorem through the Common Core </vt:lpstr>
      <vt:lpstr>As a high school math teacher what changes can I expect from the CCSS?</vt:lpstr>
      <vt:lpstr>Slide 3</vt:lpstr>
      <vt:lpstr>The Progression of Topics Leading to the  Pythagorean Theorem in Grade 8</vt:lpstr>
      <vt:lpstr>The Progression of Topics Leading to the  Pythagorean Theorem in Grade 8</vt:lpstr>
      <vt:lpstr>The Progression of Topics Leading to the  Pythagorean Theorem in Grade 8</vt:lpstr>
      <vt:lpstr>Slide 7</vt:lpstr>
      <vt:lpstr>Grade 8 CCSS Standards Related to the  Pythagorean Theorem</vt:lpstr>
      <vt:lpstr> 8.G.6  Explain a proof of the Pythagorean Theorem and its converse.  </vt:lpstr>
      <vt:lpstr> 8.G.6  Explain a proof of the Pythagorean Theorem and its converse.  </vt:lpstr>
      <vt:lpstr> 8.G.6  Explain a proof of the Pythagorean Theorem and its converse.  </vt:lpstr>
      <vt:lpstr> 8.G.6  Explain a proof of the Pythagorean Theorem and its converse.  </vt:lpstr>
      <vt:lpstr> 8.G.6  Explain a proof of the Pythagorean Theorem and its converse.  </vt:lpstr>
      <vt:lpstr>Slide 14</vt:lpstr>
      <vt:lpstr>Slide 15</vt:lpstr>
      <vt:lpstr>As a high school teacher what is my new responsibility under the CCSS?</vt:lpstr>
      <vt:lpstr>As a high school teacher what is my new responsibility under the CCSS?</vt:lpstr>
      <vt:lpstr>As a high school teacher what is my new responsibility under the CCSS?</vt:lpstr>
      <vt:lpstr>As a high school teacher what is my new responsibility under the CCSS?</vt:lpstr>
      <vt:lpstr>As a high school teacher what is my new responsibility under the CCSS?</vt:lpstr>
      <vt:lpstr>As a high school teacher what is my new responsibility under the CCSS?</vt:lpstr>
      <vt:lpstr>As a high school teacher what is my new responsibility under the CCSS?</vt:lpstr>
      <vt:lpstr>As a high school teacher what is my new responsibility under the CCSS?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Domain/Session Title</dc:title>
  <dc:creator>Andrew Horrigan</dc:creator>
  <cp:lastModifiedBy>Ellen</cp:lastModifiedBy>
  <cp:revision>74</cp:revision>
  <dcterms:created xsi:type="dcterms:W3CDTF">2012-03-07T16:46:07Z</dcterms:created>
  <dcterms:modified xsi:type="dcterms:W3CDTF">2012-06-12T20:01:29Z</dcterms:modified>
</cp:coreProperties>
</file>