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7" r:id="rId19"/>
    <p:sldId id="278" r:id="rId20"/>
    <p:sldId id="280" r:id="rId21"/>
    <p:sldId id="281" r:id="rId22"/>
    <p:sldId id="282" r:id="rId23"/>
    <p:sldId id="283" r:id="rId24"/>
    <p:sldId id="284" r:id="rId25"/>
    <p:sldId id="285" r:id="rId26"/>
    <p:sldId id="286" r:id="rId27"/>
    <p:sldId id="287" r:id="rId28"/>
    <p:sldId id="289"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CC0033"/>
    <a:srgbClr val="898989"/>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p:restoredTop sz="86410"/>
  </p:normalViewPr>
  <p:slideViewPr>
    <p:cSldViewPr>
      <p:cViewPr varScale="1">
        <p:scale>
          <a:sx n="59" d="100"/>
          <a:sy n="59" d="100"/>
        </p:scale>
        <p:origin x="-378" y="-7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2" d="100"/>
          <a:sy n="92" d="100"/>
        </p:scale>
        <p:origin x="-3582"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23.xml"/><Relationship Id="rId2" Type="http://schemas.openxmlformats.org/officeDocument/2006/relationships/slide" Target="slides/slide21.xml"/><Relationship Id="rId1" Type="http://schemas.openxmlformats.org/officeDocument/2006/relationships/slide" Target="slides/slide20.xml"/><Relationship Id="rId6" Type="http://schemas.openxmlformats.org/officeDocument/2006/relationships/slide" Target="slides/slide28.xml"/><Relationship Id="rId5" Type="http://schemas.openxmlformats.org/officeDocument/2006/relationships/slide" Target="slides/slide27.xml"/><Relationship Id="rId4" Type="http://schemas.openxmlformats.org/officeDocument/2006/relationships/slide" Target="slides/slide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07DF01D-F5AD-4A12-A378-8FA67175A2A2}" type="datetimeFigureOut">
              <a:rPr lang="en-US" smtClean="0"/>
              <a:pPr/>
              <a:t>5/21/2012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D15323F-0BC2-4B93-9503-3C9058B231F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432385-B380-42EB-9727-F8778D76E03F}" type="datetimeFigureOut">
              <a:rPr lang="en-US" smtClean="0"/>
              <a:pPr/>
              <a:t>5/21/2012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7D1291-6878-4FF1-A114-2E6AF9CD9C9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pPr eaLnBrk="1" hangingPunct="1"/>
            <a:r>
              <a:rPr lang="en-US" smtClean="0"/>
              <a:t>Show this  video that reinforces having students decompose numbers.  Ask participants to share one thing that they noticed about the students thinking.</a:t>
            </a:r>
          </a:p>
        </p:txBody>
      </p:sp>
      <p:sp>
        <p:nvSpPr>
          <p:cNvPr id="38916" name="Slide Number Placeholder 3"/>
          <p:cNvSpPr>
            <a:spLocks noGrp="1"/>
          </p:cNvSpPr>
          <p:nvPr>
            <p:ph type="sldNum" sz="quarter" idx="5"/>
          </p:nvPr>
        </p:nvSpPr>
        <p:spPr>
          <a:noFill/>
        </p:spPr>
        <p:txBody>
          <a:bodyPr/>
          <a:lstStyle/>
          <a:p>
            <a:fld id="{006126CB-8CF4-499F-80B4-619D83034D81}"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D517F1E2-34B4-4E93-A9F9-956F2A3392CA}" type="slidenum">
              <a:rPr lang="en-US" smtClean="0"/>
              <a:pPr/>
              <a:t>11</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r>
              <a:rPr lang="en-US" smtClean="0"/>
              <a:t>We must help children to “break the code” with numbers so that they can understand how different forms of the number can come together.  This allows the student to truly read number. Students will begin their understanding of compositions and decompositions of number.</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0C7A0EE2-754C-4872-8813-7DBB55DCF0FF}" type="slidenum">
              <a:rPr lang="en-US" smtClean="0"/>
              <a:pPr/>
              <a:t>12</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US" smtClean="0"/>
              <a:t>We must help children to “break the code” with numbers so that they can understand how different forms of the number can come together.  This allows the student to truly read number. Students will begin their understanding of compositions and decompositions of number.</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8EA5B5DF-BDBF-41B1-AAD3-ADC4717297FA}" type="slidenum">
              <a:rPr lang="en-US" smtClean="0"/>
              <a:pPr/>
              <a:t>13</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US" smtClean="0"/>
              <a:t>We must help children to “break the code” with numbers so that they can understand how different forms of the number can come together.  This allows the student to truly read number. Students will begin their understanding of compositions and decompositions of number.</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5181F0D4-3267-41CD-A0F7-328B15660D8E}" type="slidenum">
              <a:rPr lang="en-US" smtClean="0"/>
              <a:pPr/>
              <a:t>14</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n-US" smtClean="0"/>
              <a:t>We must help children to “break the code” with numbers so that they can understand how different forms of the number can come together.  This allows the student to truly read number. Students will begin their understanding of compositions and decompositions of number.</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eaLnBrk="1" hangingPunct="1"/>
            <a:endParaRPr lang="en-US" smtClean="0"/>
          </a:p>
        </p:txBody>
      </p:sp>
      <p:sp>
        <p:nvSpPr>
          <p:cNvPr id="44036" name="Slide Number Placeholder 3"/>
          <p:cNvSpPr>
            <a:spLocks noGrp="1"/>
          </p:cNvSpPr>
          <p:nvPr>
            <p:ph type="sldNum" sz="quarter" idx="5"/>
          </p:nvPr>
        </p:nvSpPr>
        <p:spPr>
          <a:noFill/>
        </p:spPr>
        <p:txBody>
          <a:bodyPr/>
          <a:lstStyle/>
          <a:p>
            <a:fld id="{B3809CE5-CB3D-49F2-924E-D49665990176}"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r>
              <a:rPr lang="en-US" smtClean="0"/>
              <a:t>Review the accountable talk rules before starting the discussion on the article.  If the group is too large break into several small groups.  After 20 minutes bring all groups back together to share thinking.  Have participants to reflect on the two questions first (making sure that they make specific reference to the text) and then any other parts of the article that they may have marked as a wondering, key points or new learning.</a:t>
            </a:r>
          </a:p>
        </p:txBody>
      </p:sp>
      <p:sp>
        <p:nvSpPr>
          <p:cNvPr id="45060" name="Slide Number Placeholder 3"/>
          <p:cNvSpPr>
            <a:spLocks noGrp="1"/>
          </p:cNvSpPr>
          <p:nvPr>
            <p:ph type="sldNum" sz="quarter" idx="5"/>
          </p:nvPr>
        </p:nvSpPr>
        <p:spPr>
          <a:noFill/>
        </p:spPr>
        <p:txBody>
          <a:bodyPr/>
          <a:lstStyle/>
          <a:p>
            <a:fld id="{233A1344-0F2C-4F7C-95AF-FEC024391CE3}"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r>
              <a:rPr lang="en-US" smtClean="0"/>
              <a:t>After reading the article now think about how you could help students develop their ability to reason abstractly and quantitatively.  Using the number 9 with a partner consider what instructional practices you may use to develop students ability to compose and decompose the number</a:t>
            </a:r>
          </a:p>
        </p:txBody>
      </p:sp>
      <p:sp>
        <p:nvSpPr>
          <p:cNvPr id="46084" name="Slide Number Placeholder 3"/>
          <p:cNvSpPr>
            <a:spLocks noGrp="1"/>
          </p:cNvSpPr>
          <p:nvPr>
            <p:ph type="sldNum" sz="quarter" idx="5"/>
          </p:nvPr>
        </p:nvSpPr>
        <p:spPr>
          <a:noFill/>
        </p:spPr>
        <p:txBody>
          <a:bodyPr/>
          <a:lstStyle/>
          <a:p>
            <a:fld id="{4ED228D8-9D1B-4174-BECB-0C7CDF55070F}"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pPr eaLnBrk="1" hangingPunct="1"/>
            <a:r>
              <a:rPr lang="en-US" dirty="0" smtClean="0"/>
              <a:t>After teachers </a:t>
            </a:r>
          </a:p>
        </p:txBody>
      </p:sp>
      <p:sp>
        <p:nvSpPr>
          <p:cNvPr id="37892"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0DB57B96-E0C8-41E3-BE5A-55D98AFDA71B}" type="slidenum">
              <a:rPr lang="en-US" sz="1200">
                <a:latin typeface="Arial" charset="0"/>
              </a:rPr>
              <a:pPr algn="r" eaLnBrk="1" hangingPunct="1"/>
              <a:t>19</a:t>
            </a:fld>
            <a:endParaRPr lang="en-US" sz="120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pPr eaLnBrk="1" hangingPunct="1"/>
            <a:r>
              <a:rPr lang="en-US" smtClean="0"/>
              <a:t>Through this Professional Development teachers will gain a deeper understanding of how teaching decomposing numbers can develop students ability to manipulate numbers</a:t>
            </a:r>
          </a:p>
        </p:txBody>
      </p:sp>
      <p:sp>
        <p:nvSpPr>
          <p:cNvPr id="33796" name="Slide Number Placeholder 3"/>
          <p:cNvSpPr>
            <a:spLocks noGrp="1"/>
          </p:cNvSpPr>
          <p:nvPr>
            <p:ph type="sldNum" sz="quarter" idx="5"/>
          </p:nvPr>
        </p:nvSpPr>
        <p:spPr>
          <a:noFill/>
        </p:spPr>
        <p:txBody>
          <a:bodyPr/>
          <a:lstStyle/>
          <a:p>
            <a:fld id="{5929E2CF-3F7A-4BB4-AD0D-E8233C3FA903}"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9B69E7AB-B07A-4C76-9A05-4278DE068928}" type="slidenum">
              <a:rPr lang="en-US" smtClean="0"/>
              <a:pPr/>
              <a:t>20</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r>
              <a:rPr lang="en-US" smtClean="0"/>
              <a:t>Let’s look at what is base 10.  Do the hand activity in which you have participants first identify the number 3 on one hand.  Then ask them to show another way to make 3 on that same hand.  Then ask them to show 3 using both hands.  Then ask participants to make 8 .  Then show 8 a different way.  Then show 10 on one hand and then 10 on both hands. And then show another way one of making 10 –like 9 and then 1…….  This is hopefully will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25FA7480-10DD-48A9-AFC2-25DC25B69995}" type="slidenum">
              <a:rPr lang="en-US" smtClean="0"/>
              <a:pPr/>
              <a:t>21</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r>
              <a:rPr lang="en-US" smtClean="0"/>
              <a:t>42  Revealing that there other combinations than 6+4 7+3 5+5  allow participants to work through this for about 4 minutes</a:t>
            </a:r>
          </a:p>
          <a:p>
            <a:pPr eaLnBrk="1" hangingPunct="1"/>
            <a:endParaRPr lang="en-US" smtClean="0"/>
          </a:p>
          <a:p>
            <a:pPr eaLnBrk="1" hangingPunct="1"/>
            <a:endParaRPr lang="en-US" smtClean="0"/>
          </a:p>
          <a:p>
            <a:pPr eaLnBrk="1" hangingPunct="1"/>
            <a:endParaRPr lang="en-US" smtClean="0"/>
          </a:p>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84BB3863-7E23-4364-B893-21265A15EEF3}" type="slidenum">
              <a:rPr lang="en-US" smtClean="0"/>
              <a:pPr/>
              <a:t>22</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r>
              <a:rPr lang="en-US" smtClean="0"/>
              <a:t>Now that you are thinking that there is more than one way to think about numbers,  Other cultures continue counting with the number 10- one of the reason our students have difficulty with the numbers 11-19.(i.e inconsistent use of descending/ascending order and numbers 11 &amp; 12 have no value sense)   Have teachers play with numbers with counting using their hands.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r>
              <a:rPr lang="en-US" smtClean="0"/>
              <a:t>One more culture that continues to count keeping 10 and the number</a:t>
            </a:r>
          </a:p>
        </p:txBody>
      </p:sp>
      <p:sp>
        <p:nvSpPr>
          <p:cNvPr id="51204" name="Slide Number Placeholder 3"/>
          <p:cNvSpPr>
            <a:spLocks noGrp="1"/>
          </p:cNvSpPr>
          <p:nvPr>
            <p:ph type="sldNum" sz="quarter" idx="5"/>
          </p:nvPr>
        </p:nvSpPr>
        <p:spPr>
          <a:noFill/>
        </p:spPr>
        <p:txBody>
          <a:bodyPr/>
          <a:lstStyle/>
          <a:p>
            <a:fld id="{31BA862A-3F97-4EA2-85B0-3593B8A0E77D}"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505D36AE-FB18-482A-A236-5C5D8EF32AF0}" type="slidenum">
              <a:rPr lang="en-US" smtClean="0"/>
              <a:pPr/>
              <a:t>24</a:t>
            </a:fld>
            <a:endParaRPr 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xfrm>
            <a:off x="914400" y="4343400"/>
            <a:ext cx="5029200" cy="4114800"/>
          </a:xfrm>
          <a:noFill/>
          <a:ln/>
        </p:spPr>
        <p:txBody>
          <a:bodyPr/>
          <a:lstStyle/>
          <a:p>
            <a:pPr eaLnBrk="1" hangingPunct="1"/>
            <a:r>
              <a:rPr lang="en-US" smtClean="0"/>
              <a:t>Have participants in small groups develop various ways in which they may foster composing and decomposing of numbers by using the word problem.  Let participants work on their own first and then share rest of the slide</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0C4AF215-3395-4B3C-B6DA-1DF480181990}" type="slidenum">
              <a:rPr lang="en-US" smtClean="0"/>
              <a:pPr/>
              <a:t>25</a:t>
            </a:fld>
            <a:endParaRPr 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xfrm>
            <a:off x="914400" y="4343400"/>
            <a:ext cx="5029200" cy="4114800"/>
          </a:xfrm>
          <a:noFill/>
          <a:ln/>
        </p:spPr>
        <p:txBody>
          <a:bodyPr/>
          <a:lstStyle/>
          <a:p>
            <a:pPr eaLnBrk="1" hangingPunct="1"/>
            <a:r>
              <a:rPr lang="en-US" smtClean="0"/>
              <a:t>Have participants in small groups develop various ways in which they may foster composing and decomposing of numbers by using the word problem.  Let participants work on their own first and then share rest of the slide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730F4728-951D-4BDA-83B4-7E83C805DE11}" type="slidenum">
              <a:rPr lang="en-US" smtClean="0"/>
              <a:pPr/>
              <a:t>28</a:t>
            </a:fld>
            <a:endParaRPr 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xfrm>
            <a:off x="914400" y="4343400"/>
            <a:ext cx="5029200" cy="4114800"/>
          </a:xfrm>
          <a:noFill/>
          <a:ln/>
        </p:spPr>
        <p:txBody>
          <a:bodyPr/>
          <a:lstStyle/>
          <a:p>
            <a:pPr eaLnBrk="1" hangingPunct="1"/>
            <a:r>
              <a:rPr lang="en-US" smtClean="0"/>
              <a:t>Students need many opportunities to discover that numbers can be made from other numbers by taking them apart and putting them together.</a:t>
            </a:r>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014DAAF4-A984-492B-9414-3B1100FBEFD3}" type="slidenum">
              <a:rPr lang="en-US" smtClean="0"/>
              <a:pPr/>
              <a:t>3</a:t>
            </a:fld>
            <a:endParaRPr lang="en-US" smtClean="0"/>
          </a:p>
        </p:txBody>
      </p:sp>
      <p:sp>
        <p:nvSpPr>
          <p:cNvPr id="34819" name="Slide Image Placeholder 1"/>
          <p:cNvSpPr>
            <a:spLocks noGrp="1" noRot="1" noChangeAspect="1" noTextEdit="1"/>
          </p:cNvSpPr>
          <p:nvPr>
            <p:ph type="sldImg"/>
          </p:nvPr>
        </p:nvSpPr>
        <p:spPr>
          <a:ln/>
        </p:spPr>
      </p:sp>
      <p:sp>
        <p:nvSpPr>
          <p:cNvPr id="34820" name="Notes Placeholder 2"/>
          <p:cNvSpPr>
            <a:spLocks noGrp="1"/>
          </p:cNvSpPr>
          <p:nvPr>
            <p:ph type="body" idx="1"/>
          </p:nvPr>
        </p:nvSpPr>
        <p:spPr>
          <a:noFill/>
          <a:ln/>
        </p:spPr>
        <p:txBody>
          <a:bodyPr/>
          <a:lstStyle/>
          <a:p>
            <a:pPr eaLnBrk="1" hangingPunct="1">
              <a:spcBef>
                <a:spcPct val="0"/>
              </a:spcBef>
            </a:pPr>
            <a:endParaRPr lang="en-US" smtClean="0"/>
          </a:p>
        </p:txBody>
      </p:sp>
      <p:sp>
        <p:nvSpPr>
          <p:cNvPr id="348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81A2C7A1-13A2-4813-92FD-66F24249F734}" type="slidenum">
              <a:rPr lang="en-US" sz="1200">
                <a:latin typeface="Calibri" pitchFamily="34" charset="0"/>
              </a:rPr>
              <a:pPr algn="r" eaLnBrk="1" hangingPunct="1"/>
              <a:t>3</a:t>
            </a:fld>
            <a:endParaRPr lang="en-US" sz="120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DD0AB9F5-A5DA-4572-8C9D-21C24F2DD195}" type="slidenum">
              <a:rPr lang="en-US" smtClean="0"/>
              <a:pPr/>
              <a:t>4</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pPr eaLnBrk="1" hangingPunct="1"/>
            <a:r>
              <a:rPr lang="en-US" smtClean="0"/>
              <a:t>Have participants share with a partner not only the pairs they may teach but also how parts of the lesson might look and sound-what materials they may use.  Use recording sheet and manipulatives discuss a lesson on ways to make eight by decomposing the number.  Include in the language that decomposing </a:t>
            </a:r>
          </a:p>
        </p:txBody>
      </p:sp>
      <p:sp>
        <p:nvSpPr>
          <p:cNvPr id="36868" name="Slide Number Placeholder 3"/>
          <p:cNvSpPr>
            <a:spLocks noGrp="1"/>
          </p:cNvSpPr>
          <p:nvPr>
            <p:ph type="sldNum" sz="quarter" idx="5"/>
          </p:nvPr>
        </p:nvSpPr>
        <p:spPr>
          <a:noFill/>
        </p:spPr>
        <p:txBody>
          <a:bodyPr/>
          <a:lstStyle/>
          <a:p>
            <a:fld id="{3B318F82-A71A-4368-9340-CF3FD35879FC}"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pPr eaLnBrk="1" hangingPunct="1"/>
            <a:r>
              <a:rPr lang="en-US" smtClean="0"/>
              <a:t>After teachers </a:t>
            </a:r>
          </a:p>
        </p:txBody>
      </p:sp>
      <p:sp>
        <p:nvSpPr>
          <p:cNvPr id="37892"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0DB57B96-E0C8-41E3-BE5A-55D98AFDA71B}" type="slidenum">
              <a:rPr lang="en-US" sz="1200">
                <a:latin typeface="Arial" charset="0"/>
              </a:rPr>
              <a:pPr algn="r" eaLnBrk="1" hangingPunct="1"/>
              <a:t>9</a:t>
            </a:fld>
            <a:endParaRPr lang="en-US" sz="120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63775"/>
            <a:ext cx="7772400" cy="1470025"/>
          </a:xfrm>
        </p:spPr>
        <p:txBody>
          <a:bodyPr>
            <a:normAutofit/>
          </a:bodyPr>
          <a:lstStyle>
            <a:lvl1pPr>
              <a:defRPr sz="4000">
                <a:solidFill>
                  <a:srgbClr val="003366"/>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7" name="Rectangle 16"/>
          <p:cNvSpPr/>
          <p:nvPr userDrawn="1"/>
        </p:nvSpPr>
        <p:spPr>
          <a:xfrm>
            <a:off x="0" y="914400"/>
            <a:ext cx="9144000" cy="1447800"/>
          </a:xfrm>
          <a:prstGeom prst="rect">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descr="IM&amp;E"/>
          <p:cNvPicPr>
            <a:picLocks noChangeAspect="1" noChangeArrowheads="1"/>
          </p:cNvPicPr>
          <p:nvPr userDrawn="1"/>
        </p:nvPicPr>
        <p:blipFill>
          <a:blip r:embed="rId2" cstate="print"/>
          <a:srcRect/>
          <a:stretch>
            <a:fillRect/>
          </a:stretch>
        </p:blipFill>
        <p:spPr bwMode="auto">
          <a:xfrm>
            <a:off x="0" y="762000"/>
            <a:ext cx="6248400" cy="1337710"/>
          </a:xfrm>
          <a:prstGeom prst="rect">
            <a:avLst/>
          </a:prstGeom>
          <a:ln w="38100" cap="sq">
            <a:noFill/>
            <a:prstDash val="solid"/>
            <a:miter lim="800000"/>
          </a:ln>
          <a:effectLst>
            <a:outerShdw blurRad="50800" dist="38100" dir="2700000" algn="tl" rotWithShape="0">
              <a:srgbClr val="000000">
                <a:alpha val="43000"/>
              </a:srgbClr>
            </a:outerShdw>
          </a:effectLst>
        </p:spPr>
      </p:pic>
      <p:sp>
        <p:nvSpPr>
          <p:cNvPr id="19" name="TextBox 18"/>
          <p:cNvSpPr txBox="1"/>
          <p:nvPr userDrawn="1"/>
        </p:nvSpPr>
        <p:spPr>
          <a:xfrm>
            <a:off x="6324600" y="1145738"/>
            <a:ext cx="2514600" cy="1292662"/>
          </a:xfrm>
          <a:prstGeom prst="rect">
            <a:avLst/>
          </a:prstGeom>
          <a:noFill/>
        </p:spPr>
        <p:txBody>
          <a:bodyPr wrap="square" rtlCol="0">
            <a:spAutoFit/>
          </a:bodyPr>
          <a:lstStyle/>
          <a:p>
            <a:r>
              <a:rPr lang="en-US" sz="2400" b="1" dirty="0" smtClean="0">
                <a:solidFill>
                  <a:schemeClr val="bg1"/>
                </a:solidFill>
                <a:latin typeface="Georgia" pitchFamily="18" charset="0"/>
              </a:rPr>
              <a:t>CCSSM</a:t>
            </a:r>
            <a:r>
              <a:rPr lang="en-US" dirty="0" smtClean="0">
                <a:solidFill>
                  <a:schemeClr val="bg1"/>
                </a:solidFill>
                <a:latin typeface="Georgia" pitchFamily="18" charset="0"/>
              </a:rPr>
              <a:t> </a:t>
            </a:r>
          </a:p>
          <a:p>
            <a:r>
              <a:rPr lang="en-US" dirty="0" smtClean="0">
                <a:solidFill>
                  <a:schemeClr val="bg1"/>
                </a:solidFill>
                <a:latin typeface="Georgia" pitchFamily="18" charset="0"/>
              </a:rPr>
              <a:t>National Professional Development</a:t>
            </a:r>
          </a:p>
          <a:p>
            <a:endParaRPr lang="en-US" dirty="0"/>
          </a:p>
        </p:txBody>
      </p:sp>
      <p:grpSp>
        <p:nvGrpSpPr>
          <p:cNvPr id="29" name="Group 28"/>
          <p:cNvGrpSpPr/>
          <p:nvPr userDrawn="1"/>
        </p:nvGrpSpPr>
        <p:grpSpPr>
          <a:xfrm>
            <a:off x="79747" y="6324600"/>
            <a:ext cx="8988053" cy="457200"/>
            <a:chOff x="79747" y="6324600"/>
            <a:chExt cx="8988053" cy="457200"/>
          </a:xfrm>
        </p:grpSpPr>
        <p:grpSp>
          <p:nvGrpSpPr>
            <p:cNvPr id="20" name="Group 19"/>
            <p:cNvGrpSpPr/>
            <p:nvPr userDrawn="1"/>
          </p:nvGrpSpPr>
          <p:grpSpPr>
            <a:xfrm>
              <a:off x="5943600" y="6324600"/>
              <a:ext cx="3124200" cy="457200"/>
              <a:chOff x="5943600" y="6324600"/>
              <a:chExt cx="3124200" cy="457200"/>
            </a:xfrm>
          </p:grpSpPr>
          <p:pic>
            <p:nvPicPr>
              <p:cNvPr id="21" name="Picture 20" descr="IM&amp;E Logo"/>
              <p:cNvPicPr>
                <a:picLocks noChangeAspect="1" noChangeArrowheads="1"/>
              </p:cNvPicPr>
              <p:nvPr/>
            </p:nvPicPr>
            <p:blipFill>
              <a:blip r:embed="rId3" cstate="print"/>
              <a:srcRect/>
              <a:stretch>
                <a:fillRect/>
              </a:stretch>
            </p:blipFill>
            <p:spPr bwMode="auto">
              <a:xfrm>
                <a:off x="7399187" y="6324600"/>
                <a:ext cx="1668613" cy="457200"/>
              </a:xfrm>
              <a:prstGeom prst="rect">
                <a:avLst/>
              </a:prstGeom>
              <a:noFill/>
            </p:spPr>
          </p:pic>
          <p:pic>
            <p:nvPicPr>
              <p:cNvPr id="22" name="Picture 21"/>
              <p:cNvPicPr>
                <a:picLocks noChangeAspect="1" noChangeArrowheads="1"/>
              </p:cNvPicPr>
              <p:nvPr/>
            </p:nvPicPr>
            <p:blipFill>
              <a:blip r:embed="rId4"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23" name="Picture 3" descr="C:\Users\Andrew Horrigan\Pictures\UA_Block A- AZ_200-281.png"/>
            <p:cNvPicPr>
              <a:picLocks noChangeAspect="1" noChangeArrowheads="1"/>
            </p:cNvPicPr>
            <p:nvPr userDrawn="1"/>
          </p:nvPicPr>
          <p:blipFill>
            <a:blip r:embed="rId5" cstate="print"/>
            <a:srcRect/>
            <a:stretch>
              <a:fillRect/>
            </a:stretch>
          </p:blipFill>
          <p:spPr bwMode="auto">
            <a:xfrm>
              <a:off x="79747" y="6324600"/>
              <a:ext cx="453653" cy="457200"/>
            </a:xfrm>
            <a:prstGeom prst="rect">
              <a:avLst/>
            </a:prstGeom>
            <a:noFill/>
          </p:spPr>
        </p:pic>
      </p:grpSp>
      <p:sp>
        <p:nvSpPr>
          <p:cNvPr id="31" name="Text Placeholder 30"/>
          <p:cNvSpPr>
            <a:spLocks noGrp="1"/>
          </p:cNvSpPr>
          <p:nvPr>
            <p:ph type="body" sz="quarter" idx="13" hasCustomPrompt="1"/>
          </p:nvPr>
        </p:nvSpPr>
        <p:spPr>
          <a:xfrm>
            <a:off x="6096000" y="3200400"/>
            <a:ext cx="1219200" cy="457200"/>
          </a:xfrm>
        </p:spPr>
        <p:txBody>
          <a:bodyPr anchor="ctr"/>
          <a:lstStyle>
            <a:lvl1pPr algn="ctr">
              <a:buNone/>
              <a:defRPr>
                <a:solidFill>
                  <a:srgbClr val="CC0033"/>
                </a:solidFill>
              </a:defRPr>
            </a:lvl1pPr>
          </a:lstStyle>
          <a:p>
            <a:pPr lvl="0"/>
            <a:r>
              <a:rPr lang="en-US" dirty="0" smtClean="0"/>
              <a:t>Grade</a:t>
            </a:r>
            <a:endParaRPr lang="en-US" dirty="0"/>
          </a:p>
        </p:txBody>
      </p:sp>
      <p:sp>
        <p:nvSpPr>
          <p:cNvPr id="32" name="Date Placeholder 3"/>
          <p:cNvSpPr>
            <a:spLocks noGrp="1"/>
          </p:cNvSpPr>
          <p:nvPr>
            <p:ph type="dt" sz="half" idx="2"/>
          </p:nvPr>
        </p:nvSpPr>
        <p:spPr>
          <a:xfrm>
            <a:off x="7010400" y="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F312DD-9F80-4A5E-8C00-7C5911A78ED4}" type="datetime1">
              <a:rPr lang="en-US" smtClean="0"/>
              <a:pPr/>
              <a:t>5/21/2012</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DB1B6C-0B1B-4744-9DF4-B18C6000BA23}" type="datetime1">
              <a:rPr lang="en-US" smtClean="0"/>
              <a:pPr/>
              <a:t>5/21/2012</a:t>
            </a:fld>
            <a:endParaRPr lang="en-US"/>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4"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McAnallen, Renken, Smith</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8763" cy="6851650"/>
            <a:chOff x="1" y="0"/>
            <a:chExt cx="5763" cy="4316"/>
          </a:xfrm>
        </p:grpSpPr>
        <p:sp>
          <p:nvSpPr>
            <p:cNvPr id="5"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6"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7"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grpSp>
          <p:nvGrpSpPr>
            <p:cNvPr id="3"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29"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0"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1"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2"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3"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4"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5"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6"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7"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8"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9"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0"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grpSp>
        <p:sp>
          <p:nvSpPr>
            <p:cNvPr id="9"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0"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1"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2"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en-US"/>
            </a:p>
          </p:txBody>
        </p:sp>
        <p:sp>
          <p:nvSpPr>
            <p:cNvPr id="13"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en-US"/>
            </a:p>
          </p:txBody>
        </p:sp>
        <p:sp>
          <p:nvSpPr>
            <p:cNvPr id="14"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5"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en-US"/>
            </a:p>
          </p:txBody>
        </p:sp>
        <p:sp>
          <p:nvSpPr>
            <p:cNvPr id="16"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en-US"/>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en-US"/>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en-US"/>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en-US"/>
            </a:p>
          </p:txBody>
        </p:sp>
        <p:grpSp>
          <p:nvGrpSpPr>
            <p:cNvPr id="4"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a:defRPr/>
                </a:pPr>
                <a:endParaRPr lang="en-US"/>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a:defRPr/>
                </a:pPr>
                <a:endParaRPr lang="en-US"/>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a:defRPr/>
                </a:pPr>
                <a:endParaRPr lang="en-US"/>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a:defRPr/>
                </a:pPr>
                <a:endParaRPr lang="en-US"/>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a:defRPr/>
                </a:pPr>
                <a:endParaRPr lang="en-US"/>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en-US"/>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en-US"/>
            </a:p>
          </p:txBody>
        </p:sp>
      </p:grpSp>
      <p:sp>
        <p:nvSpPr>
          <p:cNvPr id="50215"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50216"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1" name="Rectangle 41"/>
          <p:cNvSpPr>
            <a:spLocks noGrp="1" noChangeArrowheads="1"/>
          </p:cNvSpPr>
          <p:nvPr>
            <p:ph type="dt" sz="quarter" idx="10"/>
          </p:nvPr>
        </p:nvSpPr>
        <p:spPr/>
        <p:txBody>
          <a:bodyPr/>
          <a:lstStyle>
            <a:lvl1pPr>
              <a:defRPr/>
            </a:lvl1pPr>
          </a:lstStyle>
          <a:p>
            <a:pPr>
              <a:defRPr/>
            </a:pPr>
            <a:endParaRPr lang="en-US"/>
          </a:p>
        </p:txBody>
      </p:sp>
      <p:sp>
        <p:nvSpPr>
          <p:cNvPr id="42" name="Rectangle 42"/>
          <p:cNvSpPr>
            <a:spLocks noGrp="1" noChangeArrowheads="1"/>
          </p:cNvSpPr>
          <p:nvPr>
            <p:ph type="ftr" sz="quarter" idx="11"/>
          </p:nvPr>
        </p:nvSpPr>
        <p:spPr/>
        <p:txBody>
          <a:bodyPr/>
          <a:lstStyle>
            <a:lvl1pPr>
              <a:defRPr/>
            </a:lvl1pPr>
          </a:lstStyle>
          <a:p>
            <a:pPr>
              <a:defRPr/>
            </a:pPr>
            <a:endParaRPr lang="en-US"/>
          </a:p>
        </p:txBody>
      </p:sp>
      <p:sp>
        <p:nvSpPr>
          <p:cNvPr id="43" name="Rectangle 43"/>
          <p:cNvSpPr>
            <a:spLocks noGrp="1" noChangeArrowheads="1"/>
          </p:cNvSpPr>
          <p:nvPr>
            <p:ph type="sldNum" sz="quarter" idx="12"/>
          </p:nvPr>
        </p:nvSpPr>
        <p:spPr/>
        <p:txBody>
          <a:bodyPr/>
          <a:lstStyle>
            <a:lvl1pPr>
              <a:defRPr/>
            </a:lvl1pPr>
          </a:lstStyle>
          <a:p>
            <a:pPr>
              <a:defRPr/>
            </a:pPr>
            <a:fld id="{5AEC1D88-30F2-4360-A689-CF72DAA8847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1"/>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7010400" y="0"/>
            <a:ext cx="2133600" cy="365125"/>
          </a:xfrm>
        </p:spPr>
        <p:txBody>
          <a:bodyPr/>
          <a:lstStyle>
            <a:lvl1pPr algn="r">
              <a:defRPr/>
            </a:lvl1pPr>
          </a:lstStyle>
          <a:p>
            <a:fld id="{3C8C65E1-0C6C-4B97-8CB8-EF9083B7C30F}" type="datetime1">
              <a:rPr lang="en-US" smtClean="0"/>
              <a:pPr/>
              <a:t>5/21/2012</a:t>
            </a:fld>
            <a:endParaRPr lang="en-US" dirty="0"/>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2"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McAnallen, Renken, Smith</a:t>
            </a:r>
            <a:endParaRPr lang="en-US" dirty="0"/>
          </a:p>
        </p:txBody>
      </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497B82EC-83DF-4391-AB05-82FE5D0DC123}" type="datetime1">
              <a:rPr lang="en-US" smtClean="0"/>
              <a:pPr/>
              <a:t>5/21/2012</a:t>
            </a:fld>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McAnallen, Renken, Smith</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1901B8-A577-4744-9D04-1C8EF2066251}" type="datetime1">
              <a:rPr lang="en-US" smtClean="0"/>
              <a:pPr/>
              <a:t>5/21/2012</a:t>
            </a:fld>
            <a:endParaRPr lang="en-US"/>
          </a:p>
        </p:txBody>
      </p:sp>
      <p:grpSp>
        <p:nvGrpSpPr>
          <p:cNvPr id="10" name="Group 9"/>
          <p:cNvGrpSpPr/>
          <p:nvPr userDrawn="1"/>
        </p:nvGrpSpPr>
        <p:grpSpPr>
          <a:xfrm>
            <a:off x="79747" y="6324600"/>
            <a:ext cx="8988053" cy="457200"/>
            <a:chOff x="79747" y="6324600"/>
            <a:chExt cx="8988053" cy="457200"/>
          </a:xfrm>
        </p:grpSpPr>
        <p:grpSp>
          <p:nvGrpSpPr>
            <p:cNvPr id="11" name="Group 19"/>
            <p:cNvGrpSpPr/>
            <p:nvPr userDrawn="1"/>
          </p:nvGrpSpPr>
          <p:grpSpPr>
            <a:xfrm>
              <a:off x="5943600" y="6324600"/>
              <a:ext cx="3124200" cy="457200"/>
              <a:chOff x="5943600" y="6324600"/>
              <a:chExt cx="3124200" cy="457200"/>
            </a:xfrm>
          </p:grpSpPr>
          <p:pic>
            <p:nvPicPr>
              <p:cNvPr id="13" name="Picture 12"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4" name="Picture 13"/>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2"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6" name="Slide Number Placeholder 12"/>
          <p:cNvSpPr>
            <a:spLocks noGrp="1"/>
          </p:cNvSpPr>
          <p:nvPr>
            <p:ph type="sldNum" sz="quarter" idx="12"/>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7" name="Footer Placeholder 11"/>
          <p:cNvSpPr>
            <a:spLocks noGrp="1"/>
          </p:cNvSpPr>
          <p:nvPr>
            <p:ph type="ftr" sz="quarter" idx="1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McAnallen, Renken, Smith</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29BEA8-BF9A-4815-A792-8DBE39C3A144}" type="datetime1">
              <a:rPr lang="en-US" smtClean="0"/>
              <a:pPr/>
              <a:t>5/21/2012</a:t>
            </a:fld>
            <a:endParaRPr lang="en-US"/>
          </a:p>
        </p:txBody>
      </p:sp>
      <p:grpSp>
        <p:nvGrpSpPr>
          <p:cNvPr id="6" name="Group 5"/>
          <p:cNvGrpSpPr/>
          <p:nvPr userDrawn="1"/>
        </p:nvGrpSpPr>
        <p:grpSpPr>
          <a:xfrm>
            <a:off x="79747" y="6324600"/>
            <a:ext cx="8988053" cy="457200"/>
            <a:chOff x="79747" y="6324600"/>
            <a:chExt cx="8988053" cy="457200"/>
          </a:xfrm>
        </p:grpSpPr>
        <p:grpSp>
          <p:nvGrpSpPr>
            <p:cNvPr id="7" name="Group 19"/>
            <p:cNvGrpSpPr/>
            <p:nvPr userDrawn="1"/>
          </p:nvGrpSpPr>
          <p:grpSpPr>
            <a:xfrm>
              <a:off x="5943600" y="6324600"/>
              <a:ext cx="3124200" cy="457200"/>
              <a:chOff x="5943600" y="6324600"/>
              <a:chExt cx="3124200" cy="457200"/>
            </a:xfrm>
          </p:grpSpPr>
          <p:pic>
            <p:nvPicPr>
              <p:cNvPr id="9" name="Picture 8"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0" name="Picture 9"/>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8"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2"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3"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McAnallen, Renken, Smith</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05CBE3-E473-4A74-A184-9E04860934B1}" type="datetime1">
              <a:rPr lang="en-US" smtClean="0"/>
              <a:pPr/>
              <a:t>5/21/2012</a:t>
            </a:fld>
            <a:endParaRPr lang="en-US"/>
          </a:p>
        </p:txBody>
      </p:sp>
      <p:grpSp>
        <p:nvGrpSpPr>
          <p:cNvPr id="5" name="Group 4"/>
          <p:cNvGrpSpPr/>
          <p:nvPr userDrawn="1"/>
        </p:nvGrpSpPr>
        <p:grpSpPr>
          <a:xfrm>
            <a:off x="79747" y="6324600"/>
            <a:ext cx="8988053" cy="457200"/>
            <a:chOff x="79747" y="6324600"/>
            <a:chExt cx="8988053" cy="457200"/>
          </a:xfrm>
        </p:grpSpPr>
        <p:grpSp>
          <p:nvGrpSpPr>
            <p:cNvPr id="6" name="Group 19"/>
            <p:cNvGrpSpPr/>
            <p:nvPr userDrawn="1"/>
          </p:nvGrpSpPr>
          <p:grpSpPr>
            <a:xfrm>
              <a:off x="5943600" y="6324600"/>
              <a:ext cx="3124200" cy="457200"/>
              <a:chOff x="5943600" y="6324600"/>
              <a:chExt cx="3124200" cy="457200"/>
            </a:xfrm>
          </p:grpSpPr>
          <p:pic>
            <p:nvPicPr>
              <p:cNvPr id="8" name="Picture 7"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9" name="Picture 8"/>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7"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1"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2"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McAnallen, Renken, Smith</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51DCA5-B4E9-4F95-B76E-06CE3E6DF18F}" type="datetime1">
              <a:rPr lang="en-US" smtClean="0"/>
              <a:pPr/>
              <a:t>5/21/2012</a:t>
            </a:fld>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McAnallen, Renken, Smith</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BF5D0D-9C42-43B3-AEA1-B3DF9EE5E0E1}" type="datetime1">
              <a:rPr lang="en-US" smtClean="0"/>
              <a:pPr/>
              <a:t>5/21/2012</a:t>
            </a:fld>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McAnallen, Renken, Smith</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9038F4-F9F4-4949-BFDA-27EEBC37A2B9}" type="datetime1">
              <a:rPr lang="en-US" smtClean="0"/>
              <a:pPr/>
              <a:t>5/21/2012</a:t>
            </a:fld>
            <a:endParaRPr lang="en-US"/>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4"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McAnallen, Renken, Smith</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50000">
              <a:schemeClr val="accent1">
                <a:tint val="44500"/>
                <a:satMod val="160000"/>
              </a:schemeClr>
            </a:gs>
            <a:gs pos="100000">
              <a:schemeClr val="accent1">
                <a:tint val="23500"/>
                <a:satMod val="160000"/>
              </a:schemeClr>
            </a:gs>
          </a:gsLst>
          <a:lin ang="162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7010400" y="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4E4523-49C2-4E3F-8623-05EEE8E30423}" type="datetime1">
              <a:rPr lang="en-US" smtClean="0"/>
              <a:pPr/>
              <a:t>5/21/2012</a:t>
            </a:fld>
            <a:endParaRPr lang="en-US" dirty="0"/>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13"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14"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15" cstate="print"/>
            <a:srcRect/>
            <a:stretch>
              <a:fillRect/>
            </a:stretch>
          </p:blipFill>
          <p:spPr bwMode="auto">
            <a:xfrm>
              <a:off x="79747" y="6324600"/>
              <a:ext cx="453653" cy="457200"/>
            </a:xfrm>
            <a:prstGeom prst="rect">
              <a:avLst/>
            </a:prstGeom>
            <a:noFill/>
          </p:spPr>
        </p:pic>
      </p:grpSp>
      <p:sp>
        <p:nvSpPr>
          <p:cNvPr id="12" name="Footer Placeholder 11"/>
          <p:cNvSpPr>
            <a:spLocks noGrp="1"/>
          </p:cNvSpPr>
          <p:nvPr>
            <p:ph type="ftr" sz="quarter" idx="3"/>
          </p:nvPr>
        </p:nvSpPr>
        <p:spPr>
          <a:xfrm>
            <a:off x="838200" y="63246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McAnallen, Renken, Smith</a:t>
            </a:r>
            <a:endParaRPr lang="en-US"/>
          </a:p>
        </p:txBody>
      </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p:txStyles>
    <p:titleStyle>
      <a:lvl1pPr algn="ctr" defTabSz="914400" rtl="0" eaLnBrk="1" latinLnBrk="0" hangingPunct="1">
        <a:spcBef>
          <a:spcPct val="0"/>
        </a:spcBef>
        <a:buNone/>
        <a:defRPr sz="4400" kern="1200">
          <a:solidFill>
            <a:srgbClr val="CC0033"/>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600" kern="1200">
          <a:solidFill>
            <a:srgbClr val="003366"/>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200" kern="1200">
          <a:solidFill>
            <a:schemeClr val="tx1">
              <a:lumMod val="85000"/>
              <a:lumOff val="1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hyperlink" Target="http://singaporemathblog.com/2011/grade-1-student-ten-frame-video/"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www.marblekingusa.com/images/dream_weaver.jpg"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hyperlink" Target="http://www.marblekingusa.com/images/dream_weaver.jpg"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w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hyperlink" Target="http://www.marblekingusa.com/images/dream_weaver.jpg" TargetMode="Externa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p:txBody>
          <a:bodyPr>
            <a:normAutofit/>
          </a:bodyPr>
          <a:lstStyle/>
          <a:p>
            <a:r>
              <a:rPr lang="en-US" dirty="0" smtClean="0"/>
              <a:t>Decomposing What?  </a:t>
            </a:r>
            <a:r>
              <a:rPr lang="en-US" dirty="0" smtClean="0">
                <a:solidFill>
                  <a:srgbClr val="CC0033"/>
                </a:solidFill>
              </a:rPr>
              <a:t>Kindergarten Numbers 0-19</a:t>
            </a:r>
            <a:endParaRPr lang="en-US" dirty="0">
              <a:solidFill>
                <a:srgbClr val="CC0033"/>
              </a:solidFill>
            </a:endParaRPr>
          </a:p>
        </p:txBody>
      </p:sp>
      <p:sp>
        <p:nvSpPr>
          <p:cNvPr id="14" name="Subtitle 13"/>
          <p:cNvSpPr>
            <a:spLocks noGrp="1"/>
          </p:cNvSpPr>
          <p:nvPr>
            <p:ph type="subTitle" idx="1"/>
          </p:nvPr>
        </p:nvSpPr>
        <p:spPr/>
        <p:txBody>
          <a:bodyPr>
            <a:normAutofit/>
          </a:bodyPr>
          <a:lstStyle/>
          <a:p>
            <a:r>
              <a:rPr lang="en-US" dirty="0" smtClean="0"/>
              <a:t>Rachel </a:t>
            </a:r>
            <a:r>
              <a:rPr lang="en-US" dirty="0" err="1" smtClean="0"/>
              <a:t>McAnallen</a:t>
            </a:r>
            <a:endParaRPr lang="en-US" dirty="0" smtClean="0"/>
          </a:p>
          <a:p>
            <a:r>
              <a:rPr lang="en-US" dirty="0" smtClean="0"/>
              <a:t>Ronald </a:t>
            </a:r>
            <a:r>
              <a:rPr lang="en-US" dirty="0" err="1" smtClean="0"/>
              <a:t>Renken</a:t>
            </a:r>
            <a:endParaRPr lang="en-US" dirty="0" smtClean="0"/>
          </a:p>
          <a:p>
            <a:r>
              <a:rPr lang="en-US" dirty="0" smtClean="0"/>
              <a:t>Patricia Smith</a:t>
            </a:r>
            <a:endParaRPr lang="en-US" dirty="0"/>
          </a:p>
        </p:txBody>
      </p:sp>
      <p:sp>
        <p:nvSpPr>
          <p:cNvPr id="16" name="Date Placeholder 15"/>
          <p:cNvSpPr>
            <a:spLocks noGrp="1"/>
          </p:cNvSpPr>
          <p:nvPr>
            <p:ph type="dt" sz="half" idx="2"/>
          </p:nvPr>
        </p:nvSpPr>
        <p:spPr/>
        <p:txBody>
          <a:bodyPr/>
          <a:lstStyle/>
          <a:p>
            <a:fld id="{6CC5EC84-1398-4479-9478-7B05E33CF744}" type="datetime1">
              <a:rPr lang="en-US" smtClean="0"/>
              <a:pPr/>
              <a:t>5/21/2012</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http://2.bp.blogspot.com/-wKcxmTQj8_k/TpY1vW9DEVI/AAAAAAAAClo/v3ERENmykz4/s1600/100_4004.JPG"/>
          <p:cNvPicPr>
            <a:picLocks noChangeAspect="1" noChangeArrowheads="1"/>
          </p:cNvPicPr>
          <p:nvPr/>
        </p:nvPicPr>
        <p:blipFill>
          <a:blip r:embed="rId3" cstate="print"/>
          <a:srcRect/>
          <a:stretch>
            <a:fillRect/>
          </a:stretch>
        </p:blipFill>
        <p:spPr bwMode="auto">
          <a:xfrm>
            <a:off x="2014538" y="1295400"/>
            <a:ext cx="4962525" cy="3724275"/>
          </a:xfrm>
          <a:prstGeom prst="rect">
            <a:avLst/>
          </a:prstGeom>
          <a:noFill/>
          <a:ln w="38100">
            <a:solidFill>
              <a:schemeClr val="tx1"/>
            </a:solidFill>
            <a:miter lim="800000"/>
            <a:headEnd/>
            <a:tailEnd/>
          </a:ln>
        </p:spPr>
      </p:pic>
      <p:sp>
        <p:nvSpPr>
          <p:cNvPr id="12291" name="Rectangle 4"/>
          <p:cNvSpPr>
            <a:spLocks noChangeArrowheads="1"/>
          </p:cNvSpPr>
          <p:nvPr/>
        </p:nvSpPr>
        <p:spPr bwMode="auto">
          <a:xfrm>
            <a:off x="990600" y="762000"/>
            <a:ext cx="7010400" cy="369332"/>
          </a:xfrm>
          <a:prstGeom prst="rect">
            <a:avLst/>
          </a:prstGeom>
          <a:noFill/>
          <a:ln w="9525">
            <a:noFill/>
            <a:miter lim="800000"/>
            <a:headEnd/>
            <a:tailEnd/>
          </a:ln>
        </p:spPr>
        <p:txBody>
          <a:bodyPr wrap="square">
            <a:spAutoFit/>
          </a:bodyPr>
          <a:lstStyle/>
          <a:p>
            <a:r>
              <a:rPr lang="en-US" dirty="0">
                <a:solidFill>
                  <a:srgbClr val="003366"/>
                </a:solidFill>
                <a:hlinkClick r:id="rId4"/>
              </a:rPr>
              <a:t>http://singaporemathblog.com/2011/grade-1-student-ten-frame-video/</a:t>
            </a:r>
            <a:endParaRPr lang="en-US" dirty="0">
              <a:solidFill>
                <a:srgbClr val="003366"/>
              </a:solidFill>
            </a:endParaRPr>
          </a:p>
        </p:txBody>
      </p:sp>
      <p:sp>
        <p:nvSpPr>
          <p:cNvPr id="12292" name="TextBox 5"/>
          <p:cNvSpPr txBox="1">
            <a:spLocks noChangeArrowheads="1"/>
          </p:cNvSpPr>
          <p:nvPr/>
        </p:nvSpPr>
        <p:spPr bwMode="auto">
          <a:xfrm>
            <a:off x="990600" y="5334000"/>
            <a:ext cx="7010400" cy="369888"/>
          </a:xfrm>
          <a:prstGeom prst="rect">
            <a:avLst/>
          </a:prstGeom>
          <a:noFill/>
          <a:ln w="9525">
            <a:noFill/>
            <a:miter lim="800000"/>
            <a:headEnd/>
            <a:tailEnd/>
          </a:ln>
        </p:spPr>
        <p:txBody>
          <a:bodyPr>
            <a:spAutoFit/>
          </a:bodyPr>
          <a:lstStyle/>
          <a:p>
            <a:pPr algn="ctr"/>
            <a:r>
              <a:rPr lang="en-US" dirty="0">
                <a:solidFill>
                  <a:srgbClr val="CC0033"/>
                </a:solidFill>
              </a:rPr>
              <a:t>What do you hear the students being able to do fluently?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txBox="1">
            <a:spLocks noGrp="1"/>
          </p:cNvSpPr>
          <p:nvPr/>
        </p:nvSpPr>
        <p:spPr>
          <a:xfrm>
            <a:off x="6553200" y="6356350"/>
            <a:ext cx="2133600" cy="365125"/>
          </a:xfrm>
          <a:prstGeom prst="rect">
            <a:avLst/>
          </a:prstGeom>
          <a:noFill/>
        </p:spPr>
        <p:txBody>
          <a:bodyPr anchor="ctr"/>
          <a:lstStyle/>
          <a:p>
            <a:pPr algn="r" eaLnBrk="1" fontAlgn="auto" hangingPunct="1">
              <a:spcBef>
                <a:spcPts val="0"/>
              </a:spcBef>
              <a:spcAft>
                <a:spcPts val="0"/>
              </a:spcAft>
              <a:defRPr/>
            </a:pPr>
            <a:fld id="{7A07C279-DDA9-4A35-8589-ADC163991596}" type="slidenum">
              <a:rPr lang="en-GB" sz="1200">
                <a:solidFill>
                  <a:schemeClr val="tx1">
                    <a:tint val="75000"/>
                  </a:schemeClr>
                </a:solidFill>
                <a:latin typeface="+mn-lt"/>
              </a:rPr>
              <a:pPr algn="r" eaLnBrk="1" fontAlgn="auto" hangingPunct="1">
                <a:spcBef>
                  <a:spcPts val="0"/>
                </a:spcBef>
                <a:spcAft>
                  <a:spcPts val="0"/>
                </a:spcAft>
                <a:defRPr/>
              </a:pPr>
              <a:t>11</a:t>
            </a:fld>
            <a:endParaRPr lang="en-GB" sz="1200">
              <a:solidFill>
                <a:schemeClr val="tx1">
                  <a:tint val="75000"/>
                </a:schemeClr>
              </a:solidFill>
              <a:latin typeface="+mn-lt"/>
            </a:endParaRPr>
          </a:p>
        </p:txBody>
      </p:sp>
      <p:sp>
        <p:nvSpPr>
          <p:cNvPr id="13315" name="TextBox 2"/>
          <p:cNvSpPr txBox="1">
            <a:spLocks noChangeArrowheads="1"/>
          </p:cNvSpPr>
          <p:nvPr/>
        </p:nvSpPr>
        <p:spPr bwMode="auto">
          <a:xfrm>
            <a:off x="5181600" y="914400"/>
            <a:ext cx="3352800" cy="1570038"/>
          </a:xfrm>
          <a:prstGeom prst="rect">
            <a:avLst/>
          </a:prstGeom>
          <a:noFill/>
          <a:ln w="9525">
            <a:noFill/>
            <a:miter lim="800000"/>
            <a:headEnd/>
            <a:tailEnd/>
          </a:ln>
        </p:spPr>
        <p:txBody>
          <a:bodyPr>
            <a:spAutoFit/>
          </a:bodyPr>
          <a:lstStyle/>
          <a:p>
            <a:pPr eaLnBrk="1" hangingPunct="1"/>
            <a:r>
              <a:rPr lang="en-GB" sz="9600" dirty="0">
                <a:latin typeface="Calibri" pitchFamily="34" charset="0"/>
              </a:rPr>
              <a:t>13</a:t>
            </a:r>
          </a:p>
        </p:txBody>
      </p:sp>
      <p:cxnSp>
        <p:nvCxnSpPr>
          <p:cNvPr id="5" name="Straight Arrow Connector 4"/>
          <p:cNvCxnSpPr/>
          <p:nvPr/>
        </p:nvCxnSpPr>
        <p:spPr>
          <a:xfrm rot="5400000">
            <a:off x="4017169" y="2688431"/>
            <a:ext cx="1571625" cy="1071563"/>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6477000" y="2438400"/>
            <a:ext cx="609600" cy="1752602"/>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2057400" y="4114800"/>
            <a:ext cx="2971800" cy="2287588"/>
          </a:xfrm>
          <a:prstGeom prst="rect">
            <a:avLst/>
          </a:prstGeom>
          <a:noFill/>
          <a:ln w="9525">
            <a:noFill/>
            <a:miter lim="800000"/>
            <a:headEnd/>
            <a:tailEnd/>
          </a:ln>
        </p:spPr>
        <p:txBody>
          <a:bodyPr>
            <a:spAutoFit/>
          </a:bodyPr>
          <a:lstStyle/>
          <a:p>
            <a:pPr eaLnBrk="1" hangingPunct="1"/>
            <a:r>
              <a:rPr lang="en-GB" sz="9600">
                <a:latin typeface="Calibri" pitchFamily="34" charset="0"/>
              </a:rPr>
              <a:t>   10</a:t>
            </a:r>
          </a:p>
          <a:p>
            <a:pPr eaLnBrk="1" hangingPunct="1"/>
            <a:r>
              <a:rPr lang="en-GB" sz="4800">
                <a:latin typeface="Calibri" pitchFamily="34" charset="0"/>
              </a:rPr>
              <a:t>(Ten ones)</a:t>
            </a:r>
          </a:p>
        </p:txBody>
      </p:sp>
      <p:sp>
        <p:nvSpPr>
          <p:cNvPr id="9" name="Rectangle 8"/>
          <p:cNvSpPr>
            <a:spLocks noChangeArrowheads="1"/>
          </p:cNvSpPr>
          <p:nvPr/>
        </p:nvSpPr>
        <p:spPr bwMode="auto">
          <a:xfrm>
            <a:off x="5638800" y="4114800"/>
            <a:ext cx="3352800" cy="2308324"/>
          </a:xfrm>
          <a:prstGeom prst="rect">
            <a:avLst/>
          </a:prstGeom>
          <a:noFill/>
          <a:ln w="9525">
            <a:noFill/>
            <a:miter lim="800000"/>
            <a:headEnd/>
            <a:tailEnd/>
          </a:ln>
        </p:spPr>
        <p:txBody>
          <a:bodyPr wrap="square">
            <a:spAutoFit/>
          </a:bodyPr>
          <a:lstStyle/>
          <a:p>
            <a:pPr eaLnBrk="1" hangingPunct="1"/>
            <a:r>
              <a:rPr lang="en-GB" sz="9600" dirty="0">
                <a:latin typeface="Calibri" pitchFamily="34" charset="0"/>
              </a:rPr>
              <a:t>     3</a:t>
            </a:r>
          </a:p>
          <a:p>
            <a:pPr eaLnBrk="1" hangingPunct="1"/>
            <a:r>
              <a:rPr lang="en-GB" sz="4800" dirty="0">
                <a:latin typeface="Calibri" pitchFamily="34" charset="0"/>
              </a:rPr>
              <a:t>(Three ones)</a:t>
            </a:r>
          </a:p>
        </p:txBody>
      </p:sp>
      <p:sp>
        <p:nvSpPr>
          <p:cNvPr id="13320" name="Text Box 8"/>
          <p:cNvSpPr txBox="1">
            <a:spLocks noChangeArrowheads="1"/>
          </p:cNvSpPr>
          <p:nvPr/>
        </p:nvSpPr>
        <p:spPr bwMode="auto">
          <a:xfrm>
            <a:off x="5257800" y="4724400"/>
            <a:ext cx="533400" cy="519113"/>
          </a:xfrm>
          <a:prstGeom prst="rect">
            <a:avLst/>
          </a:prstGeom>
          <a:noFill/>
          <a:ln w="9525">
            <a:noFill/>
            <a:miter lim="800000"/>
            <a:headEnd/>
            <a:tailEnd/>
          </a:ln>
        </p:spPr>
        <p:txBody>
          <a:bodyPr>
            <a:spAutoFit/>
          </a:bodyPr>
          <a:lstStyle/>
          <a:p>
            <a:pPr eaLnBrk="1" hangingPunct="1">
              <a:spcBef>
                <a:spcPct val="50000"/>
              </a:spcBef>
            </a:pPr>
            <a:r>
              <a:rPr lang="en-US" sz="2800">
                <a:latin typeface="Arial" charset="0"/>
              </a:rPr>
              <a:t>+</a:t>
            </a:r>
          </a:p>
        </p:txBody>
      </p:sp>
      <p:sp>
        <p:nvSpPr>
          <p:cNvPr id="13321" name="Rectangle 11"/>
          <p:cNvSpPr>
            <a:spLocks noChangeArrowheads="1"/>
          </p:cNvSpPr>
          <p:nvPr/>
        </p:nvSpPr>
        <p:spPr bwMode="auto">
          <a:xfrm>
            <a:off x="304800" y="344487"/>
            <a:ext cx="3657600" cy="3694113"/>
          </a:xfrm>
          <a:prstGeom prst="rect">
            <a:avLst/>
          </a:prstGeom>
          <a:noFill/>
          <a:ln w="9525">
            <a:noFill/>
            <a:miter lim="800000"/>
            <a:headEnd/>
            <a:tailEnd/>
          </a:ln>
        </p:spPr>
        <p:txBody>
          <a:bodyPr>
            <a:spAutoFit/>
          </a:bodyPr>
          <a:lstStyle/>
          <a:p>
            <a:r>
              <a:rPr lang="en-US" b="1" dirty="0"/>
              <a:t>Compose </a:t>
            </a:r>
            <a:r>
              <a:rPr lang="en-US" dirty="0"/>
              <a:t>and </a:t>
            </a:r>
            <a:r>
              <a:rPr lang="en-US" b="1" dirty="0"/>
              <a:t>decompose</a:t>
            </a:r>
            <a:r>
              <a:rPr lang="en-US" dirty="0"/>
              <a:t> </a:t>
            </a:r>
            <a:r>
              <a:rPr lang="en-US" b="1" dirty="0"/>
              <a:t>numbers from 11 to 19 </a:t>
            </a:r>
            <a:r>
              <a:rPr lang="en-US" u="sng" dirty="0"/>
              <a:t>into ten ones and some further ones</a:t>
            </a:r>
            <a:r>
              <a:rPr lang="en-US" dirty="0"/>
              <a:t>, e.g., by using objects or drawings, and record each </a:t>
            </a:r>
            <a:r>
              <a:rPr lang="en-US" b="1" dirty="0"/>
              <a:t>composition </a:t>
            </a:r>
            <a:r>
              <a:rPr lang="en-US" dirty="0"/>
              <a:t>or decomposition by a drawing or equation </a:t>
            </a:r>
            <a:r>
              <a:rPr lang="en-US" b="1" dirty="0"/>
              <a:t>(e.g., 18 = 10 + 8); understand that these numbers are composed of ten ones and one, two, three, four, five, six, seven, eight, or nine ones.</a:t>
            </a:r>
            <a:endParaRPr lang="en-US" dirty="0"/>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linds(horizont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txBox="1">
            <a:spLocks noGrp="1"/>
          </p:cNvSpPr>
          <p:nvPr/>
        </p:nvSpPr>
        <p:spPr>
          <a:xfrm>
            <a:off x="6553200" y="6356350"/>
            <a:ext cx="2133600" cy="365125"/>
          </a:xfrm>
          <a:prstGeom prst="rect">
            <a:avLst/>
          </a:prstGeom>
          <a:noFill/>
        </p:spPr>
        <p:txBody>
          <a:bodyPr anchor="ctr"/>
          <a:lstStyle/>
          <a:p>
            <a:pPr algn="r" eaLnBrk="1" fontAlgn="auto" hangingPunct="1">
              <a:spcBef>
                <a:spcPts val="0"/>
              </a:spcBef>
              <a:spcAft>
                <a:spcPts val="0"/>
              </a:spcAft>
              <a:defRPr/>
            </a:pPr>
            <a:fld id="{BDD07BD7-40B9-4D48-A2E6-32EAD00AA559}" type="slidenum">
              <a:rPr lang="en-GB" sz="1200">
                <a:solidFill>
                  <a:schemeClr val="tx1">
                    <a:tint val="75000"/>
                  </a:schemeClr>
                </a:solidFill>
                <a:latin typeface="+mn-lt"/>
              </a:rPr>
              <a:pPr algn="r" eaLnBrk="1" fontAlgn="auto" hangingPunct="1">
                <a:spcBef>
                  <a:spcPts val="0"/>
                </a:spcBef>
                <a:spcAft>
                  <a:spcPts val="0"/>
                </a:spcAft>
                <a:defRPr/>
              </a:pPr>
              <a:t>12</a:t>
            </a:fld>
            <a:endParaRPr lang="en-GB" sz="1200">
              <a:solidFill>
                <a:schemeClr val="tx1">
                  <a:tint val="75000"/>
                </a:schemeClr>
              </a:solidFill>
              <a:latin typeface="+mn-lt"/>
            </a:endParaRPr>
          </a:p>
        </p:txBody>
      </p:sp>
      <p:sp>
        <p:nvSpPr>
          <p:cNvPr id="14339" name="TextBox 2"/>
          <p:cNvSpPr txBox="1">
            <a:spLocks noChangeArrowheads="1"/>
          </p:cNvSpPr>
          <p:nvPr/>
        </p:nvSpPr>
        <p:spPr bwMode="auto">
          <a:xfrm>
            <a:off x="5181600" y="914400"/>
            <a:ext cx="3352800" cy="1570038"/>
          </a:xfrm>
          <a:prstGeom prst="rect">
            <a:avLst/>
          </a:prstGeom>
          <a:noFill/>
          <a:ln w="9525">
            <a:noFill/>
            <a:miter lim="800000"/>
            <a:headEnd/>
            <a:tailEnd/>
          </a:ln>
        </p:spPr>
        <p:txBody>
          <a:bodyPr>
            <a:spAutoFit/>
          </a:bodyPr>
          <a:lstStyle/>
          <a:p>
            <a:pPr eaLnBrk="1" hangingPunct="1"/>
            <a:r>
              <a:rPr lang="en-GB" sz="9600">
                <a:latin typeface="Calibri" pitchFamily="34" charset="0"/>
              </a:rPr>
              <a:t>13</a:t>
            </a:r>
          </a:p>
        </p:txBody>
      </p:sp>
      <p:cxnSp>
        <p:nvCxnSpPr>
          <p:cNvPr id="5" name="Straight Arrow Connector 4"/>
          <p:cNvCxnSpPr/>
          <p:nvPr/>
        </p:nvCxnSpPr>
        <p:spPr>
          <a:xfrm rot="5400000">
            <a:off x="3786187" y="2843213"/>
            <a:ext cx="2105025" cy="990600"/>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5791200" y="2819400"/>
            <a:ext cx="2286000" cy="1066800"/>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2819400" y="4021137"/>
            <a:ext cx="2500313" cy="2185988"/>
          </a:xfrm>
          <a:prstGeom prst="rect">
            <a:avLst/>
          </a:prstGeom>
          <a:noFill/>
          <a:ln w="9525">
            <a:noFill/>
            <a:miter lim="800000"/>
            <a:headEnd/>
            <a:tailEnd/>
          </a:ln>
        </p:spPr>
        <p:txBody>
          <a:bodyPr>
            <a:spAutoFit/>
          </a:bodyPr>
          <a:lstStyle/>
          <a:p>
            <a:pPr eaLnBrk="1" hangingPunct="1"/>
            <a:r>
              <a:rPr lang="en-GB" sz="9600" dirty="0">
                <a:latin typeface="Calibri" pitchFamily="34" charset="0"/>
              </a:rPr>
              <a:t>   </a:t>
            </a:r>
            <a:r>
              <a:rPr lang="en-GB" sz="8000" dirty="0">
                <a:latin typeface="Calibri" pitchFamily="34" charset="0"/>
              </a:rPr>
              <a:t>10</a:t>
            </a:r>
          </a:p>
          <a:p>
            <a:pPr algn="ctr" eaLnBrk="1" hangingPunct="1"/>
            <a:r>
              <a:rPr lang="en-GB" sz="4000" dirty="0">
                <a:latin typeface="Calibri" pitchFamily="34" charset="0"/>
              </a:rPr>
              <a:t>(Ten ones)</a:t>
            </a:r>
          </a:p>
        </p:txBody>
      </p:sp>
      <p:sp>
        <p:nvSpPr>
          <p:cNvPr id="9" name="Rectangle 8"/>
          <p:cNvSpPr>
            <a:spLocks noChangeArrowheads="1"/>
          </p:cNvSpPr>
          <p:nvPr/>
        </p:nvSpPr>
        <p:spPr bwMode="auto">
          <a:xfrm>
            <a:off x="5943600" y="2801937"/>
            <a:ext cx="2971800" cy="4894263"/>
          </a:xfrm>
          <a:prstGeom prst="rect">
            <a:avLst/>
          </a:prstGeom>
          <a:noFill/>
          <a:ln w="9525">
            <a:noFill/>
            <a:miter lim="800000"/>
            <a:headEnd/>
            <a:tailEnd/>
          </a:ln>
        </p:spPr>
        <p:txBody>
          <a:bodyPr>
            <a:spAutoFit/>
          </a:bodyPr>
          <a:lstStyle/>
          <a:p>
            <a:pPr eaLnBrk="1" hangingPunct="1"/>
            <a:r>
              <a:rPr lang="en-GB" sz="9600" dirty="0">
                <a:latin typeface="Calibri" pitchFamily="34" charset="0"/>
              </a:rPr>
              <a:t>     </a:t>
            </a:r>
          </a:p>
          <a:p>
            <a:pPr eaLnBrk="1" hangingPunct="1"/>
            <a:r>
              <a:rPr lang="en-GB" sz="8000" dirty="0">
                <a:latin typeface="Calibri" pitchFamily="34" charset="0"/>
              </a:rPr>
              <a:t>1+1+1</a:t>
            </a:r>
          </a:p>
          <a:p>
            <a:pPr eaLnBrk="1" hangingPunct="1"/>
            <a:r>
              <a:rPr lang="en-GB" sz="4000" dirty="0">
                <a:latin typeface="Calibri" pitchFamily="34" charset="0"/>
              </a:rPr>
              <a:t>(Three ones)</a:t>
            </a:r>
          </a:p>
          <a:p>
            <a:pPr eaLnBrk="1" hangingPunct="1"/>
            <a:endParaRPr lang="en-GB" sz="9600" dirty="0">
              <a:latin typeface="Calibri" pitchFamily="34" charset="0"/>
            </a:endParaRPr>
          </a:p>
        </p:txBody>
      </p:sp>
      <p:sp>
        <p:nvSpPr>
          <p:cNvPr id="14344" name="Text Box 8"/>
          <p:cNvSpPr txBox="1">
            <a:spLocks noChangeArrowheads="1"/>
          </p:cNvSpPr>
          <p:nvPr/>
        </p:nvSpPr>
        <p:spPr bwMode="auto">
          <a:xfrm>
            <a:off x="5334000" y="4724400"/>
            <a:ext cx="533400" cy="519113"/>
          </a:xfrm>
          <a:prstGeom prst="rect">
            <a:avLst/>
          </a:prstGeom>
          <a:noFill/>
          <a:ln w="9525">
            <a:noFill/>
            <a:miter lim="800000"/>
            <a:headEnd/>
            <a:tailEnd/>
          </a:ln>
        </p:spPr>
        <p:txBody>
          <a:bodyPr>
            <a:spAutoFit/>
          </a:bodyPr>
          <a:lstStyle/>
          <a:p>
            <a:pPr eaLnBrk="1" hangingPunct="1">
              <a:spcBef>
                <a:spcPct val="50000"/>
              </a:spcBef>
            </a:pPr>
            <a:r>
              <a:rPr lang="en-US" sz="2800" dirty="0">
                <a:latin typeface="Arial" charset="0"/>
              </a:rPr>
              <a:t>+</a:t>
            </a:r>
          </a:p>
        </p:txBody>
      </p:sp>
      <p:sp>
        <p:nvSpPr>
          <p:cNvPr id="14345" name="Rectangle 11"/>
          <p:cNvSpPr>
            <a:spLocks noChangeArrowheads="1"/>
          </p:cNvSpPr>
          <p:nvPr/>
        </p:nvSpPr>
        <p:spPr bwMode="auto">
          <a:xfrm>
            <a:off x="457200" y="649287"/>
            <a:ext cx="3657600" cy="3694113"/>
          </a:xfrm>
          <a:prstGeom prst="rect">
            <a:avLst/>
          </a:prstGeom>
          <a:noFill/>
          <a:ln w="9525">
            <a:noFill/>
            <a:miter lim="800000"/>
            <a:headEnd/>
            <a:tailEnd/>
          </a:ln>
        </p:spPr>
        <p:txBody>
          <a:bodyPr>
            <a:spAutoFit/>
          </a:bodyPr>
          <a:lstStyle/>
          <a:p>
            <a:r>
              <a:rPr lang="en-US" b="1" dirty="0"/>
              <a:t>Compose </a:t>
            </a:r>
            <a:r>
              <a:rPr lang="en-US" dirty="0"/>
              <a:t>and </a:t>
            </a:r>
            <a:r>
              <a:rPr lang="en-US" b="1" dirty="0"/>
              <a:t>decompose </a:t>
            </a:r>
            <a:r>
              <a:rPr lang="en-US" dirty="0"/>
              <a:t>numbers from 11 to 19 into ten ones and </a:t>
            </a:r>
            <a:r>
              <a:rPr lang="en-US" b="1" u="sng" dirty="0"/>
              <a:t>some further ones,</a:t>
            </a:r>
            <a:r>
              <a:rPr lang="en-US" dirty="0"/>
              <a:t> e.g., by using objects or drawings, and record each </a:t>
            </a:r>
            <a:r>
              <a:rPr lang="en-US" b="1" dirty="0"/>
              <a:t>composition </a:t>
            </a:r>
            <a:r>
              <a:rPr lang="en-US" dirty="0"/>
              <a:t>or decomposition by a drawing or equation </a:t>
            </a:r>
            <a:r>
              <a:rPr lang="en-US" b="1" dirty="0"/>
              <a:t>(e.g., 18 = 10 + 8); understand that these numbers are composed of ten ones and one, two, three, four, five, six, seven, eight, or nine ones.</a:t>
            </a:r>
            <a:endParaRPr lang="en-US" dirty="0"/>
          </a:p>
        </p:txBody>
      </p:sp>
      <p:sp>
        <p:nvSpPr>
          <p:cNvPr id="14346" name="Text Box 8"/>
          <p:cNvSpPr txBox="1">
            <a:spLocks noChangeArrowheads="1"/>
          </p:cNvSpPr>
          <p:nvPr/>
        </p:nvSpPr>
        <p:spPr bwMode="auto">
          <a:xfrm>
            <a:off x="5334000" y="5697537"/>
            <a:ext cx="762000" cy="400050"/>
          </a:xfrm>
          <a:prstGeom prst="rect">
            <a:avLst/>
          </a:prstGeom>
          <a:noFill/>
          <a:ln w="9525">
            <a:noFill/>
            <a:miter lim="800000"/>
            <a:headEnd/>
            <a:tailEnd/>
          </a:ln>
        </p:spPr>
        <p:txBody>
          <a:bodyPr>
            <a:spAutoFit/>
          </a:bodyPr>
          <a:lstStyle/>
          <a:p>
            <a:pPr eaLnBrk="1" hangingPunct="1">
              <a:spcBef>
                <a:spcPct val="50000"/>
              </a:spcBef>
            </a:pPr>
            <a:r>
              <a:rPr lang="en-US" sz="2000" dirty="0">
                <a:latin typeface="Arial" charset="0"/>
              </a:rPr>
              <a:t>AND</a:t>
            </a: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linds(horizont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txBox="1">
            <a:spLocks noGrp="1"/>
          </p:cNvSpPr>
          <p:nvPr/>
        </p:nvSpPr>
        <p:spPr>
          <a:xfrm>
            <a:off x="6553200" y="6356350"/>
            <a:ext cx="2133600" cy="365125"/>
          </a:xfrm>
          <a:prstGeom prst="rect">
            <a:avLst/>
          </a:prstGeom>
          <a:noFill/>
        </p:spPr>
        <p:txBody>
          <a:bodyPr anchor="ctr"/>
          <a:lstStyle/>
          <a:p>
            <a:pPr algn="r" eaLnBrk="1" fontAlgn="auto" hangingPunct="1">
              <a:spcBef>
                <a:spcPts val="0"/>
              </a:spcBef>
              <a:spcAft>
                <a:spcPts val="0"/>
              </a:spcAft>
              <a:defRPr/>
            </a:pPr>
            <a:fld id="{CB54C953-9F1F-4498-9E09-3DB569C4FE73}" type="slidenum">
              <a:rPr lang="en-GB" sz="1200">
                <a:solidFill>
                  <a:schemeClr val="tx1">
                    <a:tint val="75000"/>
                  </a:schemeClr>
                </a:solidFill>
                <a:latin typeface="+mn-lt"/>
              </a:rPr>
              <a:pPr algn="r" eaLnBrk="1" fontAlgn="auto" hangingPunct="1">
                <a:spcBef>
                  <a:spcPts val="0"/>
                </a:spcBef>
                <a:spcAft>
                  <a:spcPts val="0"/>
                </a:spcAft>
                <a:defRPr/>
              </a:pPr>
              <a:t>13</a:t>
            </a:fld>
            <a:endParaRPr lang="en-GB" sz="1200">
              <a:solidFill>
                <a:schemeClr val="tx1">
                  <a:tint val="75000"/>
                </a:schemeClr>
              </a:solidFill>
              <a:latin typeface="+mn-lt"/>
            </a:endParaRPr>
          </a:p>
        </p:txBody>
      </p:sp>
      <p:sp>
        <p:nvSpPr>
          <p:cNvPr id="15363" name="TextBox 2"/>
          <p:cNvSpPr txBox="1">
            <a:spLocks noChangeArrowheads="1"/>
          </p:cNvSpPr>
          <p:nvPr/>
        </p:nvSpPr>
        <p:spPr bwMode="auto">
          <a:xfrm>
            <a:off x="5181600" y="228600"/>
            <a:ext cx="3352800" cy="1570038"/>
          </a:xfrm>
          <a:prstGeom prst="rect">
            <a:avLst/>
          </a:prstGeom>
          <a:noFill/>
          <a:ln w="9525">
            <a:noFill/>
            <a:miter lim="800000"/>
            <a:headEnd/>
            <a:tailEnd/>
          </a:ln>
        </p:spPr>
        <p:txBody>
          <a:bodyPr>
            <a:spAutoFit/>
          </a:bodyPr>
          <a:lstStyle/>
          <a:p>
            <a:pPr eaLnBrk="1" hangingPunct="1"/>
            <a:r>
              <a:rPr lang="en-GB" sz="9600" dirty="0">
                <a:latin typeface="Calibri" pitchFamily="34" charset="0"/>
              </a:rPr>
              <a:t>13</a:t>
            </a:r>
          </a:p>
        </p:txBody>
      </p:sp>
      <p:cxnSp>
        <p:nvCxnSpPr>
          <p:cNvPr id="5" name="Straight Arrow Connector 4"/>
          <p:cNvCxnSpPr/>
          <p:nvPr/>
        </p:nvCxnSpPr>
        <p:spPr>
          <a:xfrm rot="5400000">
            <a:off x="3786187" y="2157413"/>
            <a:ext cx="2105025" cy="990600"/>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5791200" y="2133600"/>
            <a:ext cx="2286000" cy="1066800"/>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2819400" y="3657600"/>
            <a:ext cx="2500313" cy="2185988"/>
          </a:xfrm>
          <a:prstGeom prst="rect">
            <a:avLst/>
          </a:prstGeom>
          <a:noFill/>
          <a:ln w="9525">
            <a:noFill/>
            <a:miter lim="800000"/>
            <a:headEnd/>
            <a:tailEnd/>
          </a:ln>
        </p:spPr>
        <p:txBody>
          <a:bodyPr>
            <a:spAutoFit/>
          </a:bodyPr>
          <a:lstStyle/>
          <a:p>
            <a:pPr eaLnBrk="1" hangingPunct="1"/>
            <a:r>
              <a:rPr lang="en-GB" sz="9600">
                <a:latin typeface="Calibri" pitchFamily="34" charset="0"/>
              </a:rPr>
              <a:t>   </a:t>
            </a:r>
            <a:r>
              <a:rPr lang="en-GB" sz="8000">
                <a:latin typeface="Calibri" pitchFamily="34" charset="0"/>
              </a:rPr>
              <a:t>10</a:t>
            </a:r>
          </a:p>
          <a:p>
            <a:pPr algn="ctr" eaLnBrk="1" hangingPunct="1"/>
            <a:r>
              <a:rPr lang="en-GB" sz="4000">
                <a:latin typeface="Calibri" pitchFamily="34" charset="0"/>
              </a:rPr>
              <a:t>(Ten ones)</a:t>
            </a:r>
          </a:p>
        </p:txBody>
      </p:sp>
      <p:sp>
        <p:nvSpPr>
          <p:cNvPr id="9" name="Rectangle 8"/>
          <p:cNvSpPr>
            <a:spLocks noChangeArrowheads="1"/>
          </p:cNvSpPr>
          <p:nvPr/>
        </p:nvSpPr>
        <p:spPr bwMode="auto">
          <a:xfrm>
            <a:off x="5943600" y="2438400"/>
            <a:ext cx="2971800" cy="4894263"/>
          </a:xfrm>
          <a:prstGeom prst="rect">
            <a:avLst/>
          </a:prstGeom>
          <a:noFill/>
          <a:ln w="9525">
            <a:noFill/>
            <a:miter lim="800000"/>
            <a:headEnd/>
            <a:tailEnd/>
          </a:ln>
        </p:spPr>
        <p:txBody>
          <a:bodyPr>
            <a:spAutoFit/>
          </a:bodyPr>
          <a:lstStyle/>
          <a:p>
            <a:pPr eaLnBrk="1" hangingPunct="1"/>
            <a:r>
              <a:rPr lang="en-GB" sz="9600" dirty="0">
                <a:latin typeface="Calibri" pitchFamily="34" charset="0"/>
              </a:rPr>
              <a:t>     </a:t>
            </a:r>
          </a:p>
          <a:p>
            <a:pPr eaLnBrk="1" hangingPunct="1"/>
            <a:r>
              <a:rPr lang="en-GB" sz="8000" dirty="0">
                <a:latin typeface="Calibri" pitchFamily="34" charset="0"/>
              </a:rPr>
              <a:t>1+1+1</a:t>
            </a:r>
          </a:p>
          <a:p>
            <a:pPr eaLnBrk="1" hangingPunct="1"/>
            <a:r>
              <a:rPr lang="en-GB" sz="4000" dirty="0">
                <a:latin typeface="Calibri" pitchFamily="34" charset="0"/>
              </a:rPr>
              <a:t>(Three ones)</a:t>
            </a:r>
          </a:p>
          <a:p>
            <a:pPr eaLnBrk="1" hangingPunct="1"/>
            <a:endParaRPr lang="en-GB" sz="9600" dirty="0">
              <a:latin typeface="Calibri" pitchFamily="34" charset="0"/>
            </a:endParaRPr>
          </a:p>
        </p:txBody>
      </p:sp>
      <p:sp>
        <p:nvSpPr>
          <p:cNvPr id="15368" name="Text Box 8"/>
          <p:cNvSpPr txBox="1">
            <a:spLocks noChangeArrowheads="1"/>
          </p:cNvSpPr>
          <p:nvPr/>
        </p:nvSpPr>
        <p:spPr bwMode="auto">
          <a:xfrm>
            <a:off x="5562600" y="4038600"/>
            <a:ext cx="533400" cy="519113"/>
          </a:xfrm>
          <a:prstGeom prst="rect">
            <a:avLst/>
          </a:prstGeom>
          <a:noFill/>
          <a:ln w="9525">
            <a:noFill/>
            <a:miter lim="800000"/>
            <a:headEnd/>
            <a:tailEnd/>
          </a:ln>
        </p:spPr>
        <p:txBody>
          <a:bodyPr>
            <a:spAutoFit/>
          </a:bodyPr>
          <a:lstStyle/>
          <a:p>
            <a:pPr eaLnBrk="1" hangingPunct="1">
              <a:spcBef>
                <a:spcPct val="50000"/>
              </a:spcBef>
            </a:pPr>
            <a:r>
              <a:rPr lang="en-US" sz="2800">
                <a:latin typeface="Arial" charset="0"/>
              </a:rPr>
              <a:t>+</a:t>
            </a:r>
          </a:p>
        </p:txBody>
      </p:sp>
      <p:sp>
        <p:nvSpPr>
          <p:cNvPr id="15369" name="Rectangle 11"/>
          <p:cNvSpPr>
            <a:spLocks noChangeArrowheads="1"/>
          </p:cNvSpPr>
          <p:nvPr/>
        </p:nvSpPr>
        <p:spPr bwMode="auto">
          <a:xfrm>
            <a:off x="304800" y="496887"/>
            <a:ext cx="3657600" cy="3694113"/>
          </a:xfrm>
          <a:prstGeom prst="rect">
            <a:avLst/>
          </a:prstGeom>
          <a:noFill/>
          <a:ln w="9525">
            <a:noFill/>
            <a:miter lim="800000"/>
            <a:headEnd/>
            <a:tailEnd/>
          </a:ln>
        </p:spPr>
        <p:txBody>
          <a:bodyPr>
            <a:spAutoFit/>
          </a:bodyPr>
          <a:lstStyle/>
          <a:p>
            <a:r>
              <a:rPr lang="en-US" b="1" dirty="0"/>
              <a:t>Compose </a:t>
            </a:r>
            <a:r>
              <a:rPr lang="en-US" dirty="0"/>
              <a:t>and </a:t>
            </a:r>
            <a:r>
              <a:rPr lang="en-US" b="1" dirty="0"/>
              <a:t>decompose </a:t>
            </a:r>
            <a:r>
              <a:rPr lang="en-US" dirty="0"/>
              <a:t>numbers from 11 to 19 into ten ones and </a:t>
            </a:r>
            <a:r>
              <a:rPr lang="en-US" b="1" u="sng" dirty="0"/>
              <a:t>some further ones</a:t>
            </a:r>
            <a:r>
              <a:rPr lang="en-US" b="1" dirty="0"/>
              <a:t>,</a:t>
            </a:r>
            <a:r>
              <a:rPr lang="en-US" dirty="0"/>
              <a:t> e.g., </a:t>
            </a:r>
            <a:r>
              <a:rPr lang="en-US" b="1" u="sng" dirty="0"/>
              <a:t>by using objects </a:t>
            </a:r>
            <a:r>
              <a:rPr lang="en-US" dirty="0"/>
              <a:t>or drawings, and record each </a:t>
            </a:r>
            <a:r>
              <a:rPr lang="en-US" b="1" dirty="0"/>
              <a:t>composition </a:t>
            </a:r>
            <a:r>
              <a:rPr lang="en-US" dirty="0"/>
              <a:t>or decomposition by a drawing or equation </a:t>
            </a:r>
            <a:r>
              <a:rPr lang="en-US" b="1" dirty="0"/>
              <a:t>(e.g., 18 = 10 + 8); understand that these numbers are composed of ten ones and one, two, three, four, five, six, seven, eight, or nine ones.</a:t>
            </a:r>
            <a:endParaRPr lang="en-US" dirty="0"/>
          </a:p>
        </p:txBody>
      </p:sp>
      <p:sp>
        <p:nvSpPr>
          <p:cNvPr id="15370" name="Text Box 8"/>
          <p:cNvSpPr txBox="1">
            <a:spLocks noChangeArrowheads="1"/>
          </p:cNvSpPr>
          <p:nvPr/>
        </p:nvSpPr>
        <p:spPr bwMode="auto">
          <a:xfrm>
            <a:off x="5257800" y="5334000"/>
            <a:ext cx="762000" cy="400050"/>
          </a:xfrm>
          <a:prstGeom prst="rect">
            <a:avLst/>
          </a:prstGeom>
          <a:noFill/>
          <a:ln w="9525">
            <a:noFill/>
            <a:miter lim="800000"/>
            <a:headEnd/>
            <a:tailEnd/>
          </a:ln>
        </p:spPr>
        <p:txBody>
          <a:bodyPr>
            <a:spAutoFit/>
          </a:bodyPr>
          <a:lstStyle/>
          <a:p>
            <a:pPr eaLnBrk="1" hangingPunct="1">
              <a:spcBef>
                <a:spcPct val="50000"/>
              </a:spcBef>
            </a:pPr>
            <a:r>
              <a:rPr lang="en-US" sz="2000" dirty="0">
                <a:latin typeface="Arial" charset="0"/>
              </a:rPr>
              <a:t>AND</a:t>
            </a:r>
          </a:p>
        </p:txBody>
      </p:sp>
      <p:pic>
        <p:nvPicPr>
          <p:cNvPr id="15371"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152400" y="3657600"/>
            <a:ext cx="566738" cy="533400"/>
          </a:xfrm>
          <a:prstGeom prst="rect">
            <a:avLst/>
          </a:prstGeom>
          <a:noFill/>
          <a:ln w="9525">
            <a:noFill/>
            <a:miter lim="800000"/>
            <a:headEnd/>
            <a:tailEnd/>
          </a:ln>
        </p:spPr>
      </p:pic>
      <p:pic>
        <p:nvPicPr>
          <p:cNvPr id="15372"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8382000" y="2209800"/>
            <a:ext cx="566738" cy="533400"/>
          </a:xfrm>
          <a:prstGeom prst="rect">
            <a:avLst/>
          </a:prstGeom>
          <a:noFill/>
          <a:ln w="9525">
            <a:noFill/>
            <a:miter lim="800000"/>
            <a:headEnd/>
            <a:tailEnd/>
          </a:ln>
        </p:spPr>
      </p:pic>
      <p:pic>
        <p:nvPicPr>
          <p:cNvPr id="15373"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7696200" y="2209800"/>
            <a:ext cx="566738" cy="533400"/>
          </a:xfrm>
          <a:prstGeom prst="rect">
            <a:avLst/>
          </a:prstGeom>
          <a:noFill/>
          <a:ln w="9525">
            <a:noFill/>
            <a:miter lim="800000"/>
            <a:headEnd/>
            <a:tailEnd/>
          </a:ln>
        </p:spPr>
      </p:pic>
      <p:pic>
        <p:nvPicPr>
          <p:cNvPr id="15374"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7010400" y="2209800"/>
            <a:ext cx="566738" cy="533400"/>
          </a:xfrm>
          <a:prstGeom prst="rect">
            <a:avLst/>
          </a:prstGeom>
          <a:noFill/>
          <a:ln w="9525">
            <a:noFill/>
            <a:miter lim="800000"/>
            <a:headEnd/>
            <a:tailEnd/>
          </a:ln>
        </p:spPr>
      </p:pic>
      <p:pic>
        <p:nvPicPr>
          <p:cNvPr id="15375"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152400" y="5486400"/>
            <a:ext cx="566738" cy="533400"/>
          </a:xfrm>
          <a:prstGeom prst="rect">
            <a:avLst/>
          </a:prstGeom>
          <a:noFill/>
          <a:ln w="9525">
            <a:noFill/>
            <a:miter lim="800000"/>
            <a:headEnd/>
            <a:tailEnd/>
          </a:ln>
        </p:spPr>
      </p:pic>
      <p:pic>
        <p:nvPicPr>
          <p:cNvPr id="15376"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1371600" y="4876800"/>
            <a:ext cx="566738" cy="533400"/>
          </a:xfrm>
          <a:prstGeom prst="rect">
            <a:avLst/>
          </a:prstGeom>
          <a:noFill/>
          <a:ln w="9525">
            <a:noFill/>
            <a:miter lim="800000"/>
            <a:headEnd/>
            <a:tailEnd/>
          </a:ln>
        </p:spPr>
      </p:pic>
      <p:pic>
        <p:nvPicPr>
          <p:cNvPr id="15377"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762000" y="4876800"/>
            <a:ext cx="566738" cy="533400"/>
          </a:xfrm>
          <a:prstGeom prst="rect">
            <a:avLst/>
          </a:prstGeom>
          <a:noFill/>
          <a:ln w="9525">
            <a:noFill/>
            <a:miter lim="800000"/>
            <a:headEnd/>
            <a:tailEnd/>
          </a:ln>
        </p:spPr>
      </p:pic>
      <p:pic>
        <p:nvPicPr>
          <p:cNvPr id="15378"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152400" y="4876800"/>
            <a:ext cx="566738" cy="533400"/>
          </a:xfrm>
          <a:prstGeom prst="rect">
            <a:avLst/>
          </a:prstGeom>
          <a:noFill/>
          <a:ln w="9525">
            <a:noFill/>
            <a:miter lim="800000"/>
            <a:headEnd/>
            <a:tailEnd/>
          </a:ln>
        </p:spPr>
      </p:pic>
      <p:pic>
        <p:nvPicPr>
          <p:cNvPr id="15379"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1371600" y="4267200"/>
            <a:ext cx="566738" cy="533400"/>
          </a:xfrm>
          <a:prstGeom prst="rect">
            <a:avLst/>
          </a:prstGeom>
          <a:noFill/>
          <a:ln w="9525">
            <a:noFill/>
            <a:miter lim="800000"/>
            <a:headEnd/>
            <a:tailEnd/>
          </a:ln>
        </p:spPr>
      </p:pic>
      <p:pic>
        <p:nvPicPr>
          <p:cNvPr id="15380"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1371600" y="3657600"/>
            <a:ext cx="566738" cy="533400"/>
          </a:xfrm>
          <a:prstGeom prst="rect">
            <a:avLst/>
          </a:prstGeom>
          <a:noFill/>
          <a:ln w="9525">
            <a:noFill/>
            <a:miter lim="800000"/>
            <a:headEnd/>
            <a:tailEnd/>
          </a:ln>
        </p:spPr>
      </p:pic>
      <p:pic>
        <p:nvPicPr>
          <p:cNvPr id="15381"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762000" y="4267200"/>
            <a:ext cx="566738" cy="533400"/>
          </a:xfrm>
          <a:prstGeom prst="rect">
            <a:avLst/>
          </a:prstGeom>
          <a:noFill/>
          <a:ln w="9525">
            <a:noFill/>
            <a:miter lim="800000"/>
            <a:headEnd/>
            <a:tailEnd/>
          </a:ln>
        </p:spPr>
      </p:pic>
      <p:pic>
        <p:nvPicPr>
          <p:cNvPr id="15382"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762000" y="3657600"/>
            <a:ext cx="566738" cy="533400"/>
          </a:xfrm>
          <a:prstGeom prst="rect">
            <a:avLst/>
          </a:prstGeom>
          <a:noFill/>
          <a:ln w="9525">
            <a:noFill/>
            <a:miter lim="800000"/>
            <a:headEnd/>
            <a:tailEnd/>
          </a:ln>
        </p:spPr>
      </p:pic>
      <p:pic>
        <p:nvPicPr>
          <p:cNvPr id="15383"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152400" y="4267200"/>
            <a:ext cx="566738" cy="533400"/>
          </a:xfrm>
          <a:prstGeom prst="rect">
            <a:avLst/>
          </a:prstGeom>
          <a:noFill/>
          <a:ln w="9525">
            <a:noFill/>
            <a:miter lim="800000"/>
            <a:headEnd/>
            <a:tailEnd/>
          </a:ln>
        </p:spPr>
      </p:pic>
      <p:sp>
        <p:nvSpPr>
          <p:cNvPr id="15384" name="Line 25"/>
          <p:cNvSpPr>
            <a:spLocks noChangeShapeType="1"/>
          </p:cNvSpPr>
          <p:nvPr/>
        </p:nvSpPr>
        <p:spPr bwMode="auto">
          <a:xfrm flipH="1" flipV="1">
            <a:off x="2057400" y="4191000"/>
            <a:ext cx="1524000" cy="304800"/>
          </a:xfrm>
          <a:prstGeom prst="line">
            <a:avLst/>
          </a:prstGeom>
          <a:noFill/>
          <a:ln w="9525">
            <a:solidFill>
              <a:schemeClr val="tx1"/>
            </a:solidFill>
            <a:round/>
            <a:headEnd/>
            <a:tailEnd type="triangle" w="med" len="med"/>
          </a:ln>
        </p:spPr>
        <p:txBody>
          <a:bodyPr/>
          <a:lstStyle/>
          <a:p>
            <a:endParaRPr lang="en-US"/>
          </a:p>
        </p:txBody>
      </p:sp>
      <p:sp>
        <p:nvSpPr>
          <p:cNvPr id="15385" name="Line 26"/>
          <p:cNvSpPr>
            <a:spLocks noChangeShapeType="1"/>
          </p:cNvSpPr>
          <p:nvPr/>
        </p:nvSpPr>
        <p:spPr bwMode="auto">
          <a:xfrm flipH="1">
            <a:off x="7924800" y="3124200"/>
            <a:ext cx="381000" cy="11430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linds(horizont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txBox="1">
            <a:spLocks noGrp="1"/>
          </p:cNvSpPr>
          <p:nvPr/>
        </p:nvSpPr>
        <p:spPr>
          <a:xfrm>
            <a:off x="6553200" y="6356350"/>
            <a:ext cx="2133600" cy="365125"/>
          </a:xfrm>
          <a:prstGeom prst="rect">
            <a:avLst/>
          </a:prstGeom>
          <a:noFill/>
        </p:spPr>
        <p:txBody>
          <a:bodyPr anchor="ctr"/>
          <a:lstStyle/>
          <a:p>
            <a:pPr algn="r" eaLnBrk="1" fontAlgn="auto" hangingPunct="1">
              <a:spcBef>
                <a:spcPts val="0"/>
              </a:spcBef>
              <a:spcAft>
                <a:spcPts val="0"/>
              </a:spcAft>
              <a:defRPr/>
            </a:pPr>
            <a:fld id="{00C941B2-A3D7-4B51-A52B-78CE098AECC1}" type="slidenum">
              <a:rPr lang="en-GB" sz="1200">
                <a:solidFill>
                  <a:schemeClr val="tx1">
                    <a:tint val="75000"/>
                  </a:schemeClr>
                </a:solidFill>
                <a:latin typeface="+mn-lt"/>
              </a:rPr>
              <a:pPr algn="r" eaLnBrk="1" fontAlgn="auto" hangingPunct="1">
                <a:spcBef>
                  <a:spcPts val="0"/>
                </a:spcBef>
                <a:spcAft>
                  <a:spcPts val="0"/>
                </a:spcAft>
                <a:defRPr/>
              </a:pPr>
              <a:t>14</a:t>
            </a:fld>
            <a:endParaRPr lang="en-GB" sz="1200">
              <a:solidFill>
                <a:schemeClr val="tx1">
                  <a:tint val="75000"/>
                </a:schemeClr>
              </a:solidFill>
              <a:latin typeface="+mn-lt"/>
            </a:endParaRPr>
          </a:p>
        </p:txBody>
      </p:sp>
      <p:sp>
        <p:nvSpPr>
          <p:cNvPr id="16387" name="TextBox 2"/>
          <p:cNvSpPr txBox="1">
            <a:spLocks noChangeArrowheads="1"/>
          </p:cNvSpPr>
          <p:nvPr/>
        </p:nvSpPr>
        <p:spPr bwMode="auto">
          <a:xfrm>
            <a:off x="5257800" y="381000"/>
            <a:ext cx="3352800" cy="1570038"/>
          </a:xfrm>
          <a:prstGeom prst="rect">
            <a:avLst/>
          </a:prstGeom>
          <a:noFill/>
          <a:ln w="9525">
            <a:noFill/>
            <a:miter lim="800000"/>
            <a:headEnd/>
            <a:tailEnd/>
          </a:ln>
        </p:spPr>
        <p:txBody>
          <a:bodyPr>
            <a:spAutoFit/>
          </a:bodyPr>
          <a:lstStyle/>
          <a:p>
            <a:pPr eaLnBrk="1" hangingPunct="1"/>
            <a:r>
              <a:rPr lang="en-GB" sz="9600" dirty="0">
                <a:latin typeface="Calibri" pitchFamily="34" charset="0"/>
              </a:rPr>
              <a:t>13</a:t>
            </a:r>
          </a:p>
        </p:txBody>
      </p:sp>
      <p:cxnSp>
        <p:nvCxnSpPr>
          <p:cNvPr id="5" name="Straight Arrow Connector 4"/>
          <p:cNvCxnSpPr/>
          <p:nvPr/>
        </p:nvCxnSpPr>
        <p:spPr>
          <a:xfrm rot="5400000">
            <a:off x="3862387" y="2309813"/>
            <a:ext cx="2105025" cy="990600"/>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5867400" y="2286000"/>
            <a:ext cx="2286000" cy="1066800"/>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2895600" y="3810000"/>
            <a:ext cx="2500313" cy="2185988"/>
          </a:xfrm>
          <a:prstGeom prst="rect">
            <a:avLst/>
          </a:prstGeom>
          <a:noFill/>
          <a:ln w="9525">
            <a:noFill/>
            <a:miter lim="800000"/>
            <a:headEnd/>
            <a:tailEnd/>
          </a:ln>
        </p:spPr>
        <p:txBody>
          <a:bodyPr>
            <a:spAutoFit/>
          </a:bodyPr>
          <a:lstStyle/>
          <a:p>
            <a:pPr lvl="1" eaLnBrk="1" hangingPunct="1"/>
            <a:r>
              <a:rPr lang="en-GB" sz="9600">
                <a:latin typeface="Calibri" pitchFamily="34" charset="0"/>
              </a:rPr>
              <a:t> </a:t>
            </a:r>
            <a:r>
              <a:rPr lang="en-GB" sz="8000">
                <a:latin typeface="Calibri" pitchFamily="34" charset="0"/>
              </a:rPr>
              <a:t>5+5</a:t>
            </a:r>
          </a:p>
          <a:p>
            <a:pPr algn="ctr" eaLnBrk="1" hangingPunct="1"/>
            <a:r>
              <a:rPr lang="en-GB" sz="4000">
                <a:latin typeface="Calibri" pitchFamily="34" charset="0"/>
              </a:rPr>
              <a:t>(Ten ones)</a:t>
            </a:r>
          </a:p>
        </p:txBody>
      </p:sp>
      <p:sp>
        <p:nvSpPr>
          <p:cNvPr id="9" name="Rectangle 8"/>
          <p:cNvSpPr>
            <a:spLocks noChangeArrowheads="1"/>
          </p:cNvSpPr>
          <p:nvPr/>
        </p:nvSpPr>
        <p:spPr bwMode="auto">
          <a:xfrm>
            <a:off x="6019800" y="2590800"/>
            <a:ext cx="2971800" cy="4894263"/>
          </a:xfrm>
          <a:prstGeom prst="rect">
            <a:avLst/>
          </a:prstGeom>
          <a:noFill/>
          <a:ln w="9525">
            <a:noFill/>
            <a:miter lim="800000"/>
            <a:headEnd/>
            <a:tailEnd/>
          </a:ln>
        </p:spPr>
        <p:txBody>
          <a:bodyPr>
            <a:spAutoFit/>
          </a:bodyPr>
          <a:lstStyle/>
          <a:p>
            <a:pPr eaLnBrk="1" hangingPunct="1"/>
            <a:r>
              <a:rPr lang="en-GB" sz="9600">
                <a:latin typeface="Calibri" pitchFamily="34" charset="0"/>
              </a:rPr>
              <a:t>     </a:t>
            </a:r>
          </a:p>
          <a:p>
            <a:pPr eaLnBrk="1" hangingPunct="1"/>
            <a:r>
              <a:rPr lang="en-GB" sz="8000">
                <a:latin typeface="Calibri" pitchFamily="34" charset="0"/>
              </a:rPr>
              <a:t>2 + 1</a:t>
            </a:r>
          </a:p>
          <a:p>
            <a:pPr eaLnBrk="1" hangingPunct="1"/>
            <a:r>
              <a:rPr lang="en-GB" sz="4000">
                <a:latin typeface="Calibri" pitchFamily="34" charset="0"/>
              </a:rPr>
              <a:t>(Three ones)</a:t>
            </a:r>
          </a:p>
          <a:p>
            <a:pPr eaLnBrk="1" hangingPunct="1"/>
            <a:endParaRPr lang="en-GB" sz="9600">
              <a:latin typeface="Calibri" pitchFamily="34" charset="0"/>
            </a:endParaRPr>
          </a:p>
        </p:txBody>
      </p:sp>
      <p:sp>
        <p:nvSpPr>
          <p:cNvPr id="16392" name="Text Box 8"/>
          <p:cNvSpPr txBox="1">
            <a:spLocks noChangeArrowheads="1"/>
          </p:cNvSpPr>
          <p:nvPr/>
        </p:nvSpPr>
        <p:spPr bwMode="auto">
          <a:xfrm>
            <a:off x="5638800" y="4191000"/>
            <a:ext cx="533400" cy="519113"/>
          </a:xfrm>
          <a:prstGeom prst="rect">
            <a:avLst/>
          </a:prstGeom>
          <a:noFill/>
          <a:ln w="9525">
            <a:noFill/>
            <a:miter lim="800000"/>
            <a:headEnd/>
            <a:tailEnd/>
          </a:ln>
        </p:spPr>
        <p:txBody>
          <a:bodyPr>
            <a:spAutoFit/>
          </a:bodyPr>
          <a:lstStyle/>
          <a:p>
            <a:pPr eaLnBrk="1" hangingPunct="1">
              <a:spcBef>
                <a:spcPct val="50000"/>
              </a:spcBef>
            </a:pPr>
            <a:r>
              <a:rPr lang="en-US" sz="2800">
                <a:latin typeface="Arial" charset="0"/>
              </a:rPr>
              <a:t>+</a:t>
            </a:r>
          </a:p>
        </p:txBody>
      </p:sp>
      <p:sp>
        <p:nvSpPr>
          <p:cNvPr id="16393" name="Rectangle 11"/>
          <p:cNvSpPr>
            <a:spLocks noChangeArrowheads="1"/>
          </p:cNvSpPr>
          <p:nvPr/>
        </p:nvSpPr>
        <p:spPr bwMode="auto">
          <a:xfrm>
            <a:off x="457200" y="420687"/>
            <a:ext cx="3657600" cy="3694113"/>
          </a:xfrm>
          <a:prstGeom prst="rect">
            <a:avLst/>
          </a:prstGeom>
          <a:noFill/>
          <a:ln w="9525">
            <a:noFill/>
            <a:miter lim="800000"/>
            <a:headEnd/>
            <a:tailEnd/>
          </a:ln>
        </p:spPr>
        <p:txBody>
          <a:bodyPr>
            <a:spAutoFit/>
          </a:bodyPr>
          <a:lstStyle/>
          <a:p>
            <a:r>
              <a:rPr lang="en-US" b="1" dirty="0"/>
              <a:t>Compose </a:t>
            </a:r>
            <a:r>
              <a:rPr lang="en-US" dirty="0"/>
              <a:t>and </a:t>
            </a:r>
            <a:r>
              <a:rPr lang="en-US" b="1" dirty="0"/>
              <a:t>decompose </a:t>
            </a:r>
            <a:r>
              <a:rPr lang="en-US" dirty="0"/>
              <a:t>numbers from 11 to 19 into ten ones and </a:t>
            </a:r>
            <a:r>
              <a:rPr lang="en-US" b="1" u="sng" dirty="0"/>
              <a:t>some further ones</a:t>
            </a:r>
            <a:r>
              <a:rPr lang="en-US" b="1" dirty="0"/>
              <a:t>,</a:t>
            </a:r>
            <a:r>
              <a:rPr lang="en-US" dirty="0"/>
              <a:t> e.g., </a:t>
            </a:r>
            <a:r>
              <a:rPr lang="en-US" b="1" u="sng" dirty="0"/>
              <a:t>by using objects </a:t>
            </a:r>
            <a:r>
              <a:rPr lang="en-US" dirty="0"/>
              <a:t>or drawings, and record each </a:t>
            </a:r>
            <a:r>
              <a:rPr lang="en-US" b="1" dirty="0"/>
              <a:t>composition </a:t>
            </a:r>
            <a:r>
              <a:rPr lang="en-US" dirty="0"/>
              <a:t>or decomposition by a drawing or equation </a:t>
            </a:r>
            <a:r>
              <a:rPr lang="en-US" b="1" dirty="0"/>
              <a:t>(e.g., 18 = 10 + 8); understand that these numbers are composed of ten ones and one, two, three, four, five, six, seven, eight, or nine ones.</a:t>
            </a:r>
            <a:endParaRPr lang="en-US" dirty="0"/>
          </a:p>
        </p:txBody>
      </p:sp>
      <p:sp>
        <p:nvSpPr>
          <p:cNvPr id="16394" name="Text Box 8"/>
          <p:cNvSpPr txBox="1">
            <a:spLocks noChangeArrowheads="1"/>
          </p:cNvSpPr>
          <p:nvPr/>
        </p:nvSpPr>
        <p:spPr bwMode="auto">
          <a:xfrm>
            <a:off x="5410200" y="5486400"/>
            <a:ext cx="762000" cy="400050"/>
          </a:xfrm>
          <a:prstGeom prst="rect">
            <a:avLst/>
          </a:prstGeom>
          <a:noFill/>
          <a:ln w="9525">
            <a:noFill/>
            <a:miter lim="800000"/>
            <a:headEnd/>
            <a:tailEnd/>
          </a:ln>
        </p:spPr>
        <p:txBody>
          <a:bodyPr>
            <a:spAutoFit/>
          </a:bodyPr>
          <a:lstStyle/>
          <a:p>
            <a:pPr eaLnBrk="1" hangingPunct="1">
              <a:spcBef>
                <a:spcPct val="50000"/>
              </a:spcBef>
            </a:pPr>
            <a:r>
              <a:rPr lang="en-US" sz="2000">
                <a:latin typeface="Arial" charset="0"/>
              </a:rPr>
              <a:t>AND</a:t>
            </a:r>
          </a:p>
        </p:txBody>
      </p:sp>
      <p:pic>
        <p:nvPicPr>
          <p:cNvPr id="16395"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76200" y="3581400"/>
            <a:ext cx="566738" cy="533400"/>
          </a:xfrm>
          <a:prstGeom prst="rect">
            <a:avLst/>
          </a:prstGeom>
          <a:noFill/>
          <a:ln w="9525">
            <a:noFill/>
            <a:miter lim="800000"/>
            <a:headEnd/>
            <a:tailEnd/>
          </a:ln>
        </p:spPr>
      </p:pic>
      <p:pic>
        <p:nvPicPr>
          <p:cNvPr id="16396"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8458200" y="2514600"/>
            <a:ext cx="566738" cy="533400"/>
          </a:xfrm>
          <a:prstGeom prst="rect">
            <a:avLst/>
          </a:prstGeom>
          <a:noFill/>
          <a:ln w="9525">
            <a:noFill/>
            <a:miter lim="800000"/>
            <a:headEnd/>
            <a:tailEnd/>
          </a:ln>
        </p:spPr>
      </p:pic>
      <p:pic>
        <p:nvPicPr>
          <p:cNvPr id="16397"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7772400" y="2514600"/>
            <a:ext cx="566738" cy="533400"/>
          </a:xfrm>
          <a:prstGeom prst="rect">
            <a:avLst/>
          </a:prstGeom>
          <a:noFill/>
          <a:ln w="9525">
            <a:noFill/>
            <a:miter lim="800000"/>
            <a:headEnd/>
            <a:tailEnd/>
          </a:ln>
        </p:spPr>
      </p:pic>
      <p:pic>
        <p:nvPicPr>
          <p:cNvPr id="16398"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8153400" y="3733800"/>
            <a:ext cx="566738" cy="533400"/>
          </a:xfrm>
          <a:prstGeom prst="rect">
            <a:avLst/>
          </a:prstGeom>
          <a:noFill/>
          <a:ln w="9525">
            <a:noFill/>
            <a:miter lim="800000"/>
            <a:headEnd/>
            <a:tailEnd/>
          </a:ln>
        </p:spPr>
      </p:pic>
      <p:pic>
        <p:nvPicPr>
          <p:cNvPr id="16399"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1295400" y="5029200"/>
            <a:ext cx="566738" cy="533400"/>
          </a:xfrm>
          <a:prstGeom prst="rect">
            <a:avLst/>
          </a:prstGeom>
          <a:noFill/>
          <a:ln w="9525">
            <a:noFill/>
            <a:miter lim="800000"/>
            <a:headEnd/>
            <a:tailEnd/>
          </a:ln>
        </p:spPr>
      </p:pic>
      <p:pic>
        <p:nvPicPr>
          <p:cNvPr id="16400"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685800" y="5029200"/>
            <a:ext cx="566738" cy="533400"/>
          </a:xfrm>
          <a:prstGeom prst="rect">
            <a:avLst/>
          </a:prstGeom>
          <a:noFill/>
          <a:ln w="9525">
            <a:noFill/>
            <a:miter lim="800000"/>
            <a:headEnd/>
            <a:tailEnd/>
          </a:ln>
        </p:spPr>
      </p:pic>
      <p:pic>
        <p:nvPicPr>
          <p:cNvPr id="16401"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2514600" y="5029200"/>
            <a:ext cx="566738" cy="533400"/>
          </a:xfrm>
          <a:prstGeom prst="rect">
            <a:avLst/>
          </a:prstGeom>
          <a:noFill/>
          <a:ln w="9525">
            <a:noFill/>
            <a:miter lim="800000"/>
            <a:headEnd/>
            <a:tailEnd/>
          </a:ln>
        </p:spPr>
      </p:pic>
      <p:pic>
        <p:nvPicPr>
          <p:cNvPr id="16402"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1905000" y="5029200"/>
            <a:ext cx="566738" cy="533400"/>
          </a:xfrm>
          <a:prstGeom prst="rect">
            <a:avLst/>
          </a:prstGeom>
          <a:noFill/>
          <a:ln w="9525">
            <a:noFill/>
            <a:miter lim="800000"/>
            <a:headEnd/>
            <a:tailEnd/>
          </a:ln>
        </p:spPr>
      </p:pic>
      <p:pic>
        <p:nvPicPr>
          <p:cNvPr id="16403"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1905000" y="3581400"/>
            <a:ext cx="566738" cy="533400"/>
          </a:xfrm>
          <a:prstGeom prst="rect">
            <a:avLst/>
          </a:prstGeom>
          <a:noFill/>
          <a:ln w="9525">
            <a:noFill/>
            <a:miter lim="800000"/>
            <a:headEnd/>
            <a:tailEnd/>
          </a:ln>
        </p:spPr>
      </p:pic>
      <p:pic>
        <p:nvPicPr>
          <p:cNvPr id="16404"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1295400" y="3581400"/>
            <a:ext cx="566738" cy="533400"/>
          </a:xfrm>
          <a:prstGeom prst="rect">
            <a:avLst/>
          </a:prstGeom>
          <a:noFill/>
          <a:ln w="9525">
            <a:noFill/>
            <a:miter lim="800000"/>
            <a:headEnd/>
            <a:tailEnd/>
          </a:ln>
        </p:spPr>
      </p:pic>
      <p:pic>
        <p:nvPicPr>
          <p:cNvPr id="16405"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2514600" y="3581400"/>
            <a:ext cx="566738" cy="533400"/>
          </a:xfrm>
          <a:prstGeom prst="rect">
            <a:avLst/>
          </a:prstGeom>
          <a:noFill/>
          <a:ln w="9525">
            <a:noFill/>
            <a:miter lim="800000"/>
            <a:headEnd/>
            <a:tailEnd/>
          </a:ln>
        </p:spPr>
      </p:pic>
      <p:pic>
        <p:nvPicPr>
          <p:cNvPr id="16406"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685800" y="3581400"/>
            <a:ext cx="566738" cy="533400"/>
          </a:xfrm>
          <a:prstGeom prst="rect">
            <a:avLst/>
          </a:prstGeom>
          <a:noFill/>
          <a:ln w="9525">
            <a:noFill/>
            <a:miter lim="800000"/>
            <a:headEnd/>
            <a:tailEnd/>
          </a:ln>
        </p:spPr>
      </p:pic>
      <p:pic>
        <p:nvPicPr>
          <p:cNvPr id="16407" name="Picture 2" descr="http://www.marblekingusa.com/images/dream_weaver.jpg">
            <a:hlinkClick r:id="rId3"/>
          </p:cNvPr>
          <p:cNvPicPr>
            <a:picLocks noChangeAspect="1" noChangeArrowheads="1"/>
          </p:cNvPicPr>
          <p:nvPr/>
        </p:nvPicPr>
        <p:blipFill>
          <a:blip r:embed="rId4" cstate="print"/>
          <a:srcRect/>
          <a:stretch>
            <a:fillRect/>
          </a:stretch>
        </p:blipFill>
        <p:spPr bwMode="auto">
          <a:xfrm>
            <a:off x="76200" y="5029200"/>
            <a:ext cx="566738" cy="533400"/>
          </a:xfrm>
          <a:prstGeom prst="rect">
            <a:avLst/>
          </a:prstGeom>
          <a:noFill/>
          <a:ln w="9525">
            <a:noFill/>
            <a:miter lim="800000"/>
            <a:headEnd/>
            <a:tailEnd/>
          </a:ln>
        </p:spPr>
      </p:pic>
      <p:sp>
        <p:nvSpPr>
          <p:cNvPr id="16408" name="Text Box 8"/>
          <p:cNvSpPr txBox="1">
            <a:spLocks noChangeArrowheads="1"/>
          </p:cNvSpPr>
          <p:nvPr/>
        </p:nvSpPr>
        <p:spPr bwMode="auto">
          <a:xfrm>
            <a:off x="1219200" y="4267200"/>
            <a:ext cx="533400" cy="646113"/>
          </a:xfrm>
          <a:prstGeom prst="rect">
            <a:avLst/>
          </a:prstGeom>
          <a:noFill/>
          <a:ln w="9525">
            <a:noFill/>
            <a:miter lim="800000"/>
            <a:headEnd/>
            <a:tailEnd/>
          </a:ln>
        </p:spPr>
        <p:txBody>
          <a:bodyPr>
            <a:spAutoFit/>
          </a:bodyPr>
          <a:lstStyle/>
          <a:p>
            <a:pPr eaLnBrk="1" hangingPunct="1">
              <a:spcBef>
                <a:spcPct val="50000"/>
              </a:spcBef>
            </a:pPr>
            <a:r>
              <a:rPr lang="en-US" sz="3600" dirty="0">
                <a:latin typeface="Arial" charset="0"/>
              </a:rPr>
              <a:t>+</a:t>
            </a:r>
          </a:p>
        </p:txBody>
      </p:sp>
      <p:sp>
        <p:nvSpPr>
          <p:cNvPr id="16409" name="Text Box 8"/>
          <p:cNvSpPr txBox="1">
            <a:spLocks noChangeArrowheads="1"/>
          </p:cNvSpPr>
          <p:nvPr/>
        </p:nvSpPr>
        <p:spPr bwMode="auto">
          <a:xfrm>
            <a:off x="8153400" y="3048000"/>
            <a:ext cx="533400" cy="519113"/>
          </a:xfrm>
          <a:prstGeom prst="rect">
            <a:avLst/>
          </a:prstGeom>
          <a:noFill/>
          <a:ln w="9525">
            <a:noFill/>
            <a:miter lim="800000"/>
            <a:headEnd/>
            <a:tailEnd/>
          </a:ln>
        </p:spPr>
        <p:txBody>
          <a:bodyPr>
            <a:spAutoFit/>
          </a:bodyPr>
          <a:lstStyle/>
          <a:p>
            <a:pPr eaLnBrk="1" hangingPunct="1">
              <a:spcBef>
                <a:spcPct val="50000"/>
              </a:spcBef>
            </a:pPr>
            <a:r>
              <a:rPr lang="en-US" sz="2800">
                <a:latin typeface="Arial" charset="0"/>
              </a:rPr>
              <a:t>+</a:t>
            </a: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linds(horizont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txBox="1">
            <a:spLocks noGrp="1"/>
          </p:cNvSpPr>
          <p:nvPr/>
        </p:nvSpPr>
        <p:spPr>
          <a:xfrm>
            <a:off x="6553200" y="6356350"/>
            <a:ext cx="2133600" cy="365125"/>
          </a:xfrm>
          <a:prstGeom prst="rect">
            <a:avLst/>
          </a:prstGeom>
          <a:noFill/>
        </p:spPr>
        <p:txBody>
          <a:bodyPr anchor="ctr"/>
          <a:lstStyle/>
          <a:p>
            <a:pPr algn="r" eaLnBrk="1" fontAlgn="auto" hangingPunct="1">
              <a:spcBef>
                <a:spcPts val="0"/>
              </a:spcBef>
              <a:spcAft>
                <a:spcPts val="0"/>
              </a:spcAft>
              <a:defRPr/>
            </a:pPr>
            <a:fld id="{CADAC492-236A-443B-AF48-9C0A8B67AFB3}" type="slidenum">
              <a:rPr lang="en-GB" sz="1200">
                <a:solidFill>
                  <a:schemeClr val="tx1">
                    <a:tint val="75000"/>
                  </a:schemeClr>
                </a:solidFill>
                <a:latin typeface="+mn-lt"/>
              </a:rPr>
              <a:pPr algn="r" eaLnBrk="1" fontAlgn="auto" hangingPunct="1">
                <a:spcBef>
                  <a:spcPts val="0"/>
                </a:spcBef>
                <a:spcAft>
                  <a:spcPts val="0"/>
                </a:spcAft>
                <a:defRPr/>
              </a:pPr>
              <a:t>15</a:t>
            </a:fld>
            <a:endParaRPr lang="en-GB" sz="1200">
              <a:solidFill>
                <a:schemeClr val="tx1">
                  <a:tint val="75000"/>
                </a:schemeClr>
              </a:solidFill>
              <a:latin typeface="+mn-lt"/>
            </a:endParaRPr>
          </a:p>
        </p:txBody>
      </p:sp>
      <p:sp>
        <p:nvSpPr>
          <p:cNvPr id="17416" name="Rectangle 4"/>
          <p:cNvSpPr>
            <a:spLocks noChangeArrowheads="1"/>
          </p:cNvSpPr>
          <p:nvPr/>
        </p:nvSpPr>
        <p:spPr bwMode="auto">
          <a:xfrm>
            <a:off x="381000" y="457200"/>
            <a:ext cx="4724400" cy="830997"/>
          </a:xfrm>
          <a:prstGeom prst="rect">
            <a:avLst/>
          </a:prstGeom>
          <a:noFill/>
          <a:ln w="9525">
            <a:noFill/>
            <a:miter lim="800000"/>
            <a:headEnd/>
            <a:tailEnd/>
          </a:ln>
        </p:spPr>
        <p:txBody>
          <a:bodyPr>
            <a:spAutoFit/>
          </a:bodyPr>
          <a:lstStyle/>
          <a:p>
            <a:r>
              <a:rPr lang="en-US" sz="2400" b="1" dirty="0">
                <a:solidFill>
                  <a:srgbClr val="003366"/>
                </a:solidFill>
              </a:rPr>
              <a:t>Composing refers to the idea that numbers can be put </a:t>
            </a:r>
            <a:r>
              <a:rPr lang="en-US" sz="2400" b="1" dirty="0" smtClean="0">
                <a:solidFill>
                  <a:srgbClr val="003366"/>
                </a:solidFill>
              </a:rPr>
              <a:t>together:</a:t>
            </a:r>
            <a:endParaRPr lang="en-US" sz="2400" b="1" dirty="0">
              <a:solidFill>
                <a:srgbClr val="003366"/>
              </a:solidFill>
            </a:endParaRPr>
          </a:p>
        </p:txBody>
      </p:sp>
      <p:grpSp>
        <p:nvGrpSpPr>
          <p:cNvPr id="15" name="Group 14"/>
          <p:cNvGrpSpPr/>
          <p:nvPr/>
        </p:nvGrpSpPr>
        <p:grpSpPr>
          <a:xfrm>
            <a:off x="1828800" y="1006316"/>
            <a:ext cx="7543800" cy="5013484"/>
            <a:chOff x="762000" y="1000125"/>
            <a:chExt cx="8382000" cy="5570538"/>
          </a:xfrm>
        </p:grpSpPr>
        <p:sp>
          <p:nvSpPr>
            <p:cNvPr id="17419" name="Text Box 12"/>
            <p:cNvSpPr txBox="1">
              <a:spLocks noChangeArrowheads="1"/>
            </p:cNvSpPr>
            <p:nvPr/>
          </p:nvSpPr>
          <p:spPr bwMode="auto">
            <a:xfrm>
              <a:off x="5105400" y="4267200"/>
              <a:ext cx="1981200" cy="579438"/>
            </a:xfrm>
            <a:prstGeom prst="rect">
              <a:avLst/>
            </a:prstGeom>
            <a:noFill/>
            <a:ln w="9525">
              <a:noFill/>
              <a:miter lim="800000"/>
              <a:headEnd/>
              <a:tailEnd/>
            </a:ln>
          </p:spPr>
          <p:txBody>
            <a:bodyPr>
              <a:spAutoFit/>
            </a:bodyPr>
            <a:lstStyle/>
            <a:p>
              <a:pPr>
                <a:spcBef>
                  <a:spcPct val="50000"/>
                </a:spcBef>
              </a:pPr>
              <a:r>
                <a:rPr lang="en-US" sz="3200"/>
                <a:t>3+3 =6</a:t>
              </a:r>
            </a:p>
          </p:txBody>
        </p:sp>
        <p:grpSp>
          <p:nvGrpSpPr>
            <p:cNvPr id="14" name="Group 13"/>
            <p:cNvGrpSpPr/>
            <p:nvPr/>
          </p:nvGrpSpPr>
          <p:grpSpPr>
            <a:xfrm>
              <a:off x="762000" y="1000125"/>
              <a:ext cx="8382000" cy="5570538"/>
              <a:chOff x="762000" y="1000125"/>
              <a:chExt cx="8382000" cy="5570538"/>
            </a:xfrm>
          </p:grpSpPr>
          <p:sp>
            <p:nvSpPr>
              <p:cNvPr id="17411" name="TextBox 2"/>
              <p:cNvSpPr txBox="1">
                <a:spLocks noChangeArrowheads="1"/>
              </p:cNvSpPr>
              <p:nvPr/>
            </p:nvSpPr>
            <p:spPr bwMode="auto">
              <a:xfrm>
                <a:off x="3286125" y="1000125"/>
                <a:ext cx="5857875" cy="1311275"/>
              </a:xfrm>
              <a:prstGeom prst="rect">
                <a:avLst/>
              </a:prstGeom>
              <a:noFill/>
              <a:ln w="9525">
                <a:noFill/>
                <a:miter lim="800000"/>
                <a:headEnd/>
                <a:tailEnd/>
              </a:ln>
            </p:spPr>
            <p:txBody>
              <a:bodyPr>
                <a:spAutoFit/>
              </a:bodyPr>
              <a:lstStyle/>
              <a:p>
                <a:pPr eaLnBrk="1" hangingPunct="1"/>
                <a:r>
                  <a:rPr lang="en-GB" sz="8000" dirty="0">
                    <a:latin typeface="Calibri" pitchFamily="34" charset="0"/>
                  </a:rPr>
                  <a:t>16</a:t>
                </a:r>
              </a:p>
            </p:txBody>
          </p:sp>
          <p:cxnSp>
            <p:nvCxnSpPr>
              <p:cNvPr id="5" name="Straight Arrow Connector 4"/>
              <p:cNvCxnSpPr/>
              <p:nvPr/>
            </p:nvCxnSpPr>
            <p:spPr>
              <a:xfrm rot="5400000">
                <a:off x="2178844" y="2607469"/>
                <a:ext cx="1571625" cy="1071563"/>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4143376" y="2571750"/>
                <a:ext cx="1643062" cy="1214437"/>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17414" name="Text Box 8"/>
              <p:cNvSpPr txBox="1">
                <a:spLocks noChangeArrowheads="1"/>
              </p:cNvSpPr>
              <p:nvPr/>
            </p:nvSpPr>
            <p:spPr bwMode="auto">
              <a:xfrm>
                <a:off x="3733800" y="4343400"/>
                <a:ext cx="609600" cy="579438"/>
              </a:xfrm>
              <a:prstGeom prst="rect">
                <a:avLst/>
              </a:prstGeom>
              <a:noFill/>
              <a:ln w="9525">
                <a:noFill/>
                <a:miter lim="800000"/>
                <a:headEnd/>
                <a:tailEnd/>
              </a:ln>
            </p:spPr>
            <p:txBody>
              <a:bodyPr>
                <a:spAutoFit/>
              </a:bodyPr>
              <a:lstStyle/>
              <a:p>
                <a:pPr eaLnBrk="1" hangingPunct="1">
                  <a:spcBef>
                    <a:spcPct val="50000"/>
                  </a:spcBef>
                </a:pPr>
                <a:r>
                  <a:rPr lang="en-US" sz="3200">
                    <a:latin typeface="Arial" charset="0"/>
                  </a:rPr>
                  <a:t>+</a:t>
                </a:r>
              </a:p>
            </p:txBody>
          </p:sp>
          <p:sp>
            <p:nvSpPr>
              <p:cNvPr id="17415" name="Text Box 9"/>
              <p:cNvSpPr txBox="1">
                <a:spLocks noChangeArrowheads="1"/>
              </p:cNvSpPr>
              <p:nvPr/>
            </p:nvSpPr>
            <p:spPr bwMode="auto">
              <a:xfrm>
                <a:off x="1219200" y="5105400"/>
                <a:ext cx="5867400" cy="1465263"/>
              </a:xfrm>
              <a:prstGeom prst="rect">
                <a:avLst/>
              </a:prstGeom>
              <a:noFill/>
              <a:ln w="9525">
                <a:noFill/>
                <a:miter lim="800000"/>
                <a:headEnd/>
                <a:tailEnd/>
              </a:ln>
            </p:spPr>
            <p:txBody>
              <a:bodyPr>
                <a:spAutoFit/>
              </a:bodyPr>
              <a:lstStyle/>
              <a:p>
                <a:pPr algn="ctr">
                  <a:spcBef>
                    <a:spcPct val="50000"/>
                  </a:spcBef>
                </a:pPr>
                <a:r>
                  <a:rPr lang="en-US" sz="3600" dirty="0"/>
                  <a:t>1(10)   and    6 ones </a:t>
                </a:r>
              </a:p>
              <a:p>
                <a:pPr algn="ctr">
                  <a:spcBef>
                    <a:spcPct val="50000"/>
                  </a:spcBef>
                </a:pPr>
                <a:r>
                  <a:rPr lang="en-US" sz="3600" dirty="0"/>
                  <a:t>16</a:t>
                </a:r>
              </a:p>
            </p:txBody>
          </p:sp>
          <p:sp>
            <p:nvSpPr>
              <p:cNvPr id="17417" name="Text Box 10"/>
              <p:cNvSpPr txBox="1">
                <a:spLocks noChangeArrowheads="1"/>
              </p:cNvSpPr>
              <p:nvPr/>
            </p:nvSpPr>
            <p:spPr bwMode="auto">
              <a:xfrm>
                <a:off x="762000" y="4191000"/>
                <a:ext cx="2362200" cy="579438"/>
              </a:xfrm>
              <a:prstGeom prst="rect">
                <a:avLst/>
              </a:prstGeom>
              <a:noFill/>
              <a:ln w="9525">
                <a:noFill/>
                <a:miter lim="800000"/>
                <a:headEnd/>
                <a:tailEnd/>
              </a:ln>
            </p:spPr>
            <p:txBody>
              <a:bodyPr>
                <a:spAutoFit/>
              </a:bodyPr>
              <a:lstStyle/>
              <a:p>
                <a:pPr>
                  <a:spcBef>
                    <a:spcPct val="50000"/>
                  </a:spcBef>
                </a:pPr>
                <a:r>
                  <a:rPr lang="en-US" sz="3200"/>
                  <a:t>7+3=10</a:t>
                </a:r>
              </a:p>
            </p:txBody>
          </p:sp>
          <p:sp>
            <p:nvSpPr>
              <p:cNvPr id="17418" name="Text Box 11"/>
              <p:cNvSpPr txBox="1">
                <a:spLocks noChangeArrowheads="1"/>
              </p:cNvSpPr>
              <p:nvPr/>
            </p:nvSpPr>
            <p:spPr bwMode="auto">
              <a:xfrm>
                <a:off x="5257800" y="4343400"/>
                <a:ext cx="1295400" cy="366713"/>
              </a:xfrm>
              <a:prstGeom prst="rect">
                <a:avLst/>
              </a:prstGeom>
              <a:noFill/>
              <a:ln w="9525">
                <a:noFill/>
                <a:miter lim="800000"/>
                <a:headEnd/>
                <a:tailEnd/>
              </a:ln>
            </p:spPr>
            <p:txBody>
              <a:bodyPr>
                <a:spAutoFit/>
              </a:bodyPr>
              <a:lstStyle/>
              <a:p>
                <a:pPr>
                  <a:spcBef>
                    <a:spcPct val="50000"/>
                  </a:spcBef>
                </a:pPr>
                <a:endParaRPr lang="en-US"/>
              </a:p>
            </p:txBody>
          </p:sp>
          <p:sp>
            <p:nvSpPr>
              <p:cNvPr id="17420" name="Line 13"/>
              <p:cNvSpPr>
                <a:spLocks noChangeShapeType="1"/>
              </p:cNvSpPr>
              <p:nvPr/>
            </p:nvSpPr>
            <p:spPr bwMode="auto">
              <a:xfrm>
                <a:off x="2438400" y="5867930"/>
                <a:ext cx="1295400" cy="533400"/>
              </a:xfrm>
              <a:prstGeom prst="line">
                <a:avLst/>
              </a:prstGeom>
              <a:ln w="63500">
                <a:tailEnd type="arrow"/>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421" name="Line 14"/>
              <p:cNvSpPr>
                <a:spLocks noChangeShapeType="1"/>
              </p:cNvSpPr>
              <p:nvPr/>
            </p:nvSpPr>
            <p:spPr bwMode="auto">
              <a:xfrm flipH="1">
                <a:off x="4572000" y="5808663"/>
                <a:ext cx="914400" cy="533400"/>
              </a:xfrm>
              <a:prstGeom prst="line">
                <a:avLst/>
              </a:prstGeom>
              <a:ln w="63500">
                <a:tailEnd type="arrow"/>
              </a:ln>
            </p:spPr>
            <p:style>
              <a:lnRef idx="1">
                <a:schemeClr val="accent1"/>
              </a:lnRef>
              <a:fillRef idx="0">
                <a:schemeClr val="accent1"/>
              </a:fillRef>
              <a:effectRef idx="0">
                <a:schemeClr val="accent1"/>
              </a:effectRef>
              <a:fontRef idx="minor">
                <a:schemeClr val="tx1"/>
              </a:fontRef>
            </p:style>
            <p:txBody>
              <a:bodyPr/>
              <a:lstStyle/>
              <a:p>
                <a:endParaRPr lang="en-US"/>
              </a:p>
            </p:txBody>
          </p:sp>
        </p:grpSp>
      </p:grpSp>
    </p:spTree>
  </p:cSld>
  <p:clrMapOvr>
    <a:masterClrMapping/>
  </p:clrMapOvr>
  <p:transition>
    <p:cut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p:spPr>
        <p:txBody>
          <a:bodyPr/>
          <a:lstStyle/>
          <a:p>
            <a:r>
              <a:rPr lang="en-US" dirty="0" smtClean="0">
                <a:effectLst/>
              </a:rPr>
              <a:t>Accountable Talk Article</a:t>
            </a:r>
          </a:p>
        </p:txBody>
      </p:sp>
      <p:sp>
        <p:nvSpPr>
          <p:cNvPr id="4" name="Content Placeholder 3"/>
          <p:cNvSpPr>
            <a:spLocks noGrp="1"/>
          </p:cNvSpPr>
          <p:nvPr>
            <p:ph idx="1"/>
          </p:nvPr>
        </p:nvSpPr>
        <p:spPr/>
        <p:txBody>
          <a:bodyPr>
            <a:normAutofit lnSpcReduction="10000"/>
          </a:bodyPr>
          <a:lstStyle/>
          <a:p>
            <a:r>
              <a:rPr lang="en-US" dirty="0" smtClean="0"/>
              <a:t>Read the article Teaching Number in the Early Elementary Years</a:t>
            </a:r>
          </a:p>
          <a:p>
            <a:endParaRPr lang="en-US" dirty="0" smtClean="0"/>
          </a:p>
          <a:p>
            <a:r>
              <a:rPr lang="en-US" dirty="0" smtClean="0"/>
              <a:t>Text mark the article identifying key points, wonderings and new learning</a:t>
            </a:r>
          </a:p>
          <a:p>
            <a:endParaRPr lang="en-US" dirty="0" smtClean="0"/>
          </a:p>
          <a:p>
            <a:r>
              <a:rPr lang="en-US" dirty="0" smtClean="0"/>
              <a:t>Keep the following questions in mind</a:t>
            </a:r>
          </a:p>
          <a:p>
            <a:pPr lvl="1"/>
            <a:r>
              <a:rPr lang="en-US" dirty="0" smtClean="0"/>
              <a:t>What role does teacher content knowledge play in developing deeper instruction for the students?</a:t>
            </a:r>
          </a:p>
          <a:p>
            <a:pPr lvl="1"/>
            <a:r>
              <a:rPr lang="en-US" dirty="0" smtClean="0"/>
              <a:t>What does strong instruction look like that develops conceptual understanding in math?</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Accountable Talk Ground Rules</a:t>
            </a:r>
            <a:endParaRPr lang="en-US" dirty="0"/>
          </a:p>
        </p:txBody>
      </p:sp>
      <p:sp>
        <p:nvSpPr>
          <p:cNvPr id="5" name="Content Placeholder 4"/>
          <p:cNvSpPr>
            <a:spLocks noGrp="1"/>
          </p:cNvSpPr>
          <p:nvPr>
            <p:ph idx="1"/>
          </p:nvPr>
        </p:nvSpPr>
        <p:spPr/>
        <p:txBody>
          <a:bodyPr>
            <a:normAutofit fontScale="92500" lnSpcReduction="20000"/>
          </a:bodyPr>
          <a:lstStyle/>
          <a:p>
            <a:r>
              <a:rPr lang="en-US" dirty="0" smtClean="0"/>
              <a:t>Actively participate in discussions</a:t>
            </a:r>
          </a:p>
          <a:p>
            <a:endParaRPr lang="en-US" dirty="0" smtClean="0"/>
          </a:p>
          <a:p>
            <a:r>
              <a:rPr lang="en-US" dirty="0" smtClean="0"/>
              <a:t>Speak to the whole group</a:t>
            </a:r>
          </a:p>
          <a:p>
            <a:endParaRPr lang="en-US" dirty="0" smtClean="0"/>
          </a:p>
          <a:p>
            <a:r>
              <a:rPr lang="en-US" dirty="0" smtClean="0"/>
              <a:t>Listen attentively to one another</a:t>
            </a:r>
          </a:p>
          <a:p>
            <a:endParaRPr lang="en-US" dirty="0" smtClean="0"/>
          </a:p>
          <a:p>
            <a:r>
              <a:rPr lang="en-US" dirty="0" smtClean="0"/>
              <a:t>Build upon ideas and each other’s contributions</a:t>
            </a:r>
          </a:p>
          <a:p>
            <a:endParaRPr lang="en-US" dirty="0" smtClean="0"/>
          </a:p>
          <a:p>
            <a:r>
              <a:rPr lang="en-US" dirty="0" smtClean="0"/>
              <a:t>Make specific reference to text as evidence for claims and assertions</a:t>
            </a:r>
          </a:p>
          <a:p>
            <a:endParaRPr lang="en-US" dirty="0" smtClean="0"/>
          </a:p>
          <a:p>
            <a:r>
              <a:rPr lang="en-US" dirty="0" smtClean="0"/>
              <a:t>Challenge the quality of each other’s evidence and reasoning</a:t>
            </a:r>
          </a:p>
          <a:p>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a:lstStyle/>
          <a:p>
            <a:r>
              <a:rPr lang="en-US" dirty="0" smtClean="0">
                <a:effectLst/>
              </a:rPr>
              <a:t>Your Turn</a:t>
            </a:r>
          </a:p>
        </p:txBody>
      </p:sp>
      <p:grpSp>
        <p:nvGrpSpPr>
          <p:cNvPr id="6" name="Group 5"/>
          <p:cNvGrpSpPr/>
          <p:nvPr/>
        </p:nvGrpSpPr>
        <p:grpSpPr>
          <a:xfrm>
            <a:off x="3124200" y="2226469"/>
            <a:ext cx="2895600" cy="2405063"/>
            <a:chOff x="3048000" y="1752600"/>
            <a:chExt cx="2895600" cy="2405063"/>
          </a:xfrm>
        </p:grpSpPr>
        <p:sp>
          <p:nvSpPr>
            <p:cNvPr id="20483" name="Text Box 4"/>
            <p:cNvSpPr txBox="1">
              <a:spLocks noChangeArrowheads="1"/>
            </p:cNvSpPr>
            <p:nvPr/>
          </p:nvSpPr>
          <p:spPr bwMode="auto">
            <a:xfrm>
              <a:off x="3657600" y="1752600"/>
              <a:ext cx="1600200" cy="823913"/>
            </a:xfrm>
            <a:prstGeom prst="rect">
              <a:avLst/>
            </a:prstGeom>
            <a:noFill/>
            <a:ln w="9525">
              <a:noFill/>
              <a:miter lim="800000"/>
              <a:headEnd/>
              <a:tailEnd/>
            </a:ln>
          </p:spPr>
          <p:txBody>
            <a:bodyPr>
              <a:spAutoFit/>
            </a:bodyPr>
            <a:lstStyle/>
            <a:p>
              <a:pPr algn="ctr">
                <a:spcBef>
                  <a:spcPct val="50000"/>
                </a:spcBef>
              </a:pPr>
              <a:r>
                <a:rPr lang="en-US" sz="4800" dirty="0"/>
                <a:t>9</a:t>
              </a:r>
            </a:p>
          </p:txBody>
        </p:sp>
        <p:cxnSp>
          <p:nvCxnSpPr>
            <p:cNvPr id="5" name="Straight Arrow Connector 4"/>
            <p:cNvCxnSpPr/>
            <p:nvPr/>
          </p:nvCxnSpPr>
          <p:spPr>
            <a:xfrm rot="5400000">
              <a:off x="2797969" y="2764631"/>
              <a:ext cx="1571625" cy="1071563"/>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4514849" y="2728913"/>
              <a:ext cx="1643063" cy="1214438"/>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394" name="Group 2"/>
          <p:cNvGraphicFramePr>
            <a:graphicFrameLocks noGrp="1"/>
          </p:cNvGraphicFramePr>
          <p:nvPr/>
        </p:nvGraphicFramePr>
        <p:xfrm>
          <a:off x="685801" y="304800"/>
          <a:ext cx="7772399" cy="5626562"/>
        </p:xfrm>
        <a:graphic>
          <a:graphicData uri="http://schemas.openxmlformats.org/drawingml/2006/table">
            <a:tbl>
              <a:tblPr>
                <a:tableStyleId>{3C2FFA5D-87B4-456A-9821-1D502468CF0F}</a:tableStyleId>
              </a:tblPr>
              <a:tblGrid>
                <a:gridCol w="1719221"/>
                <a:gridCol w="3484907"/>
                <a:gridCol w="2568271"/>
              </a:tblGrid>
              <a:tr h="82202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solidFill>
                            <a:srgbClr val="003366"/>
                          </a:solidFill>
                          <a:effectLst/>
                        </a:rPr>
                        <a:t>Ways to make15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solidFill>
                            <a:srgbClr val="003366"/>
                          </a:solidFill>
                          <a:effectLst/>
                        </a:rPr>
                        <a:t>(materials needed)</a:t>
                      </a:r>
                      <a:endParaRPr kumimoji="0" lang="en-US" sz="1600" b="1" i="0" u="none" strike="noStrike" cap="none" normalizeH="0" baseline="0" dirty="0" smtClean="0">
                        <a:ln>
                          <a:noFill/>
                        </a:ln>
                        <a:solidFill>
                          <a:srgbClr val="00336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solidFill>
                            <a:srgbClr val="003366"/>
                          </a:solidFill>
                          <a:effectLst/>
                        </a:rPr>
                        <a:t>What are you saying to the students?</a:t>
                      </a:r>
                      <a:endParaRPr kumimoji="0" lang="en-US" sz="1600" b="1" i="0" u="none" strike="noStrike" cap="none" normalizeH="0" baseline="0" dirty="0" smtClean="0">
                        <a:ln>
                          <a:noFill/>
                        </a:ln>
                        <a:solidFill>
                          <a:srgbClr val="00336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solidFill>
                            <a:srgbClr val="003366"/>
                          </a:solidFill>
                          <a:effectLst/>
                        </a:rPr>
                        <a:t>What are the students doing?</a:t>
                      </a:r>
                      <a:endParaRPr kumimoji="0" lang="en-US" sz="1600" b="1" i="0" u="none" strike="noStrike" cap="none" normalizeH="0" baseline="0" dirty="0" smtClean="0">
                        <a:ln>
                          <a:noFill/>
                        </a:ln>
                        <a:solidFill>
                          <a:srgbClr val="003366"/>
                        </a:solidFill>
                        <a:effectLst/>
                        <a:latin typeface="Verdana" pitchFamily="34" charset="0"/>
                      </a:endParaRPr>
                    </a:p>
                  </a:txBody>
                  <a:tcPr marL="81103" marR="81103" marT="40551" marB="40551" horzOverflow="overflow"/>
                </a:tc>
              </a:tr>
              <a:tr h="86876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r>
              <a:tr h="86876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r>
              <a:tr h="1129251">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r>
              <a:tr h="86876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r>
              <a:tr h="1068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003B76"/>
                        </a:solidFill>
                        <a:effectLst/>
                        <a:latin typeface="Verdana" pitchFamily="34" charset="0"/>
                      </a:endParaRPr>
                    </a:p>
                  </a:txBody>
                  <a:tcPr marL="81103" marR="81103" marT="40551" marB="40551" horzOverflow="overflow"/>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dirty="0" smtClean="0"/>
              <a:t>Desired Outcomes</a:t>
            </a:r>
          </a:p>
        </p:txBody>
      </p:sp>
      <p:sp>
        <p:nvSpPr>
          <p:cNvPr id="51203" name="Rectangle 3"/>
          <p:cNvSpPr>
            <a:spLocks noGrp="1" noChangeArrowheads="1"/>
          </p:cNvSpPr>
          <p:nvPr>
            <p:ph idx="1"/>
          </p:nvPr>
        </p:nvSpPr>
        <p:spPr/>
        <p:txBody>
          <a:bodyPr/>
          <a:lstStyle/>
          <a:p>
            <a:pPr eaLnBrk="1" hangingPunct="1">
              <a:defRPr/>
            </a:pPr>
            <a:r>
              <a:rPr lang="en-US" dirty="0" smtClean="0"/>
              <a:t>To build knowledge of decomposing and composing numbers so that teachers can deepen their instruction that develop students’ ability to reason abstractly and quantitatively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defRPr/>
            </a:pPr>
            <a:r>
              <a:rPr lang="en-US" dirty="0" smtClean="0"/>
              <a:t>What is base ten math?</a:t>
            </a:r>
          </a:p>
        </p:txBody>
      </p:sp>
      <p:sp>
        <p:nvSpPr>
          <p:cNvPr id="4" name="Content Placeholder 3"/>
          <p:cNvSpPr>
            <a:spLocks noGrp="1"/>
          </p:cNvSpPr>
          <p:nvPr>
            <p:ph idx="1"/>
          </p:nvPr>
        </p:nvSpPr>
        <p:spPr/>
        <p:txBody>
          <a:bodyPr/>
          <a:lstStyle/>
          <a:p>
            <a:r>
              <a:rPr lang="en-US" dirty="0" smtClean="0"/>
              <a:t>In mathematics the word “base” refers to the number of digits (e.g. 0,1,2,3,4,5,6,7,8,9) used in a particular system of counting.</a:t>
            </a:r>
          </a:p>
          <a:p>
            <a:endParaRPr lang="en-US" dirty="0" smtClean="0"/>
          </a:p>
          <a:p>
            <a:r>
              <a:rPr lang="en-US" dirty="0" smtClean="0"/>
              <a:t>It also refers to the trading system in which we trade 10 for 1.</a:t>
            </a:r>
          </a:p>
          <a:p>
            <a:endParaRPr lang="en-US" dirty="0" smtClean="0"/>
          </a:p>
          <a:p>
            <a:r>
              <a:rPr lang="en-US" dirty="0" smtClean="0"/>
              <a:t>The binary system is base 2,( i.e. it uses 2 digits 0, 1), in which we trade 2 for 1.</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Using whole numbers only, how many addition math facts are there for  10?</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851" name="Group 323"/>
          <p:cNvGraphicFramePr>
            <a:graphicFrameLocks noGrp="1"/>
          </p:cNvGraphicFramePr>
          <p:nvPr/>
        </p:nvGraphicFramePr>
        <p:xfrm>
          <a:off x="1905000" y="1143000"/>
          <a:ext cx="5334000" cy="4979242"/>
        </p:xfrm>
        <a:graphic>
          <a:graphicData uri="http://schemas.openxmlformats.org/drawingml/2006/table">
            <a:tbl>
              <a:tblPr/>
              <a:tblGrid>
                <a:gridCol w="2667000"/>
                <a:gridCol w="2667000"/>
              </a:tblGrid>
              <a:tr h="4959319">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1=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yi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2=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er</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3=san</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4=</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5=</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wu</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6=</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liu</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7=</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qi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(chi)</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8=</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ba</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9=</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jiu</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10=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endPar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endParaRPr>
                    </a:p>
                  </a:txBody>
                  <a:tcPr marL="78059" marR="78059" marT="39029" marB="390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11=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yi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12=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er</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13=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san</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14=</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15=</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wu</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16=</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liu</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17=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qi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chi)</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18=</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ba</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19=</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jiu</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r>
                      <a:b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b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20=</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er</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endPar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21=</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er</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shi</a:t>
                      </a:r>
                      <a:r>
                        <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rPr>
                        <a:t> </a:t>
                      </a:r>
                      <a:r>
                        <a:rPr kumimoji="0" lang="en-US" sz="2400" b="0" i="0" u="none" strike="noStrike" cap="none" normalizeH="0" baseline="0" dirty="0" err="1" smtClean="0">
                          <a:ln>
                            <a:noFill/>
                          </a:ln>
                          <a:solidFill>
                            <a:srgbClr val="003366"/>
                          </a:solidFill>
                          <a:effectLst>
                            <a:outerShdw blurRad="38100" dist="38100" dir="2700000" algn="tl">
                              <a:srgbClr val="FFFFFF"/>
                            </a:outerShdw>
                          </a:effectLst>
                          <a:latin typeface="Verdana" pitchFamily="34" charset="0"/>
                        </a:rPr>
                        <a:t>yi</a:t>
                      </a:r>
                      <a:endPar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400" b="0" i="0" u="none" strike="noStrike" cap="none" normalizeH="0" baseline="0" dirty="0" smtClean="0">
                        <a:ln>
                          <a:noFill/>
                        </a:ln>
                        <a:solidFill>
                          <a:srgbClr val="003366"/>
                        </a:solidFill>
                        <a:effectLst>
                          <a:outerShdw blurRad="38100" dist="38100" dir="2700000" algn="tl">
                            <a:srgbClr val="FFFFFF"/>
                          </a:outerShdw>
                        </a:effectLst>
                        <a:latin typeface="Verdana" pitchFamily="34" charset="0"/>
                      </a:endParaRPr>
                    </a:p>
                  </a:txBody>
                  <a:tcPr marL="78059" marR="78059" marT="39029" marB="390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Title 6"/>
          <p:cNvSpPr>
            <a:spLocks noGrp="1"/>
          </p:cNvSpPr>
          <p:nvPr>
            <p:ph type="title"/>
          </p:nvPr>
        </p:nvSpPr>
        <p:spPr>
          <a:xfrm>
            <a:off x="457200" y="274638"/>
            <a:ext cx="8229600" cy="1143000"/>
          </a:xfrm>
        </p:spPr>
        <p:txBody>
          <a:bodyPr>
            <a:noAutofit/>
          </a:bodyPr>
          <a:lstStyle/>
          <a:p>
            <a:r>
              <a:rPr lang="en-US" sz="3200" dirty="0" smtClean="0">
                <a:latin typeface="Arial" charset="0"/>
              </a:rPr>
              <a:t>How do you say numbers 1-20 in Chinese? </a:t>
            </a:r>
            <a:endParaRPr lang="en-US" sz="32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4"/>
          <p:cNvSpPr>
            <a:spLocks noGrp="1" noChangeArrowheads="1"/>
          </p:cNvSpPr>
          <p:nvPr>
            <p:ph type="title"/>
          </p:nvPr>
        </p:nvSpPr>
        <p:spPr/>
        <p:txBody>
          <a:bodyPr/>
          <a:lstStyle/>
          <a:p>
            <a:pPr eaLnBrk="1" hangingPunct="1">
              <a:defRPr/>
            </a:pPr>
            <a:r>
              <a:rPr lang="en-US" dirty="0" smtClean="0"/>
              <a:t>Numbers in Swahili</a:t>
            </a:r>
          </a:p>
        </p:txBody>
      </p:sp>
      <p:sp>
        <p:nvSpPr>
          <p:cNvPr id="14" name="Rectangle 5"/>
          <p:cNvSpPr txBox="1">
            <a:spLocks noChangeArrowheads="1"/>
          </p:cNvSpPr>
          <p:nvPr/>
        </p:nvSpPr>
        <p:spPr bwMode="auto">
          <a:xfrm>
            <a:off x="457200" y="1600200"/>
            <a:ext cx="4038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rgbClr val="FFFFCC"/>
              </a:buClr>
              <a:buSzPct val="60000"/>
              <a:buFont typeface="Wingdings" pitchFamily="2" charset="2"/>
              <a:buNone/>
              <a:tabLst/>
              <a:defRPr/>
            </a:pPr>
            <a:r>
              <a:rPr kumimoji="0" lang="en-US" sz="2800" b="0" i="0" u="none" strike="noStrike" kern="0" cap="none" spc="0" normalizeH="0" baseline="0" noProof="0" dirty="0" smtClean="0">
                <a:ln>
                  <a:noFill/>
                </a:ln>
                <a:solidFill>
                  <a:srgbClr val="003366"/>
                </a:solidFill>
                <a:effectLst>
                  <a:outerShdw blurRad="38100" dist="38100" dir="2700000" algn="tl">
                    <a:srgbClr val="000000"/>
                  </a:outerShdw>
                </a:effectLst>
                <a:uLnTx/>
                <a:uFillTx/>
                <a:latin typeface="Verdana"/>
                <a:ea typeface="+mn-ea"/>
                <a:cs typeface="+mn-cs"/>
              </a:rPr>
              <a:t>   </a:t>
            </a:r>
            <a:r>
              <a:rPr lang="en-US" sz="2400" dirty="0" smtClean="0">
                <a:solidFill>
                  <a:srgbClr val="003366"/>
                </a:solidFill>
                <a:latin typeface="Arial" charset="0"/>
              </a:rPr>
              <a:t>one </a:t>
            </a:r>
            <a:br>
              <a:rPr lang="en-US" sz="2400" dirty="0" smtClean="0">
                <a:solidFill>
                  <a:srgbClr val="003366"/>
                </a:solidFill>
                <a:latin typeface="Arial" charset="0"/>
              </a:rPr>
            </a:br>
            <a:r>
              <a:rPr lang="en-US" sz="2400" dirty="0" smtClean="0">
                <a:solidFill>
                  <a:srgbClr val="003366"/>
                </a:solidFill>
                <a:latin typeface="Arial" charset="0"/>
              </a:rPr>
              <a:t>two </a:t>
            </a:r>
            <a:br>
              <a:rPr lang="en-US" sz="2400" dirty="0" smtClean="0">
                <a:solidFill>
                  <a:srgbClr val="003366"/>
                </a:solidFill>
                <a:latin typeface="Arial" charset="0"/>
              </a:rPr>
            </a:br>
            <a:r>
              <a:rPr lang="en-US" sz="2400" dirty="0" smtClean="0">
                <a:solidFill>
                  <a:srgbClr val="003366"/>
                </a:solidFill>
                <a:latin typeface="Arial" charset="0"/>
              </a:rPr>
              <a:t>three </a:t>
            </a:r>
            <a:br>
              <a:rPr lang="en-US" sz="2400" dirty="0" smtClean="0">
                <a:solidFill>
                  <a:srgbClr val="003366"/>
                </a:solidFill>
                <a:latin typeface="Arial" charset="0"/>
              </a:rPr>
            </a:br>
            <a:r>
              <a:rPr lang="en-US" sz="2400" dirty="0" smtClean="0">
                <a:solidFill>
                  <a:srgbClr val="003366"/>
                </a:solidFill>
                <a:latin typeface="Arial" charset="0"/>
              </a:rPr>
              <a:t>four </a:t>
            </a:r>
            <a:br>
              <a:rPr lang="en-US" sz="2400" dirty="0" smtClean="0">
                <a:solidFill>
                  <a:srgbClr val="003366"/>
                </a:solidFill>
                <a:latin typeface="Arial" charset="0"/>
              </a:rPr>
            </a:br>
            <a:r>
              <a:rPr lang="en-US" sz="2400" dirty="0" smtClean="0">
                <a:solidFill>
                  <a:srgbClr val="003366"/>
                </a:solidFill>
                <a:latin typeface="Arial" charset="0"/>
              </a:rPr>
              <a:t>five </a:t>
            </a:r>
            <a:br>
              <a:rPr lang="en-US" sz="2400" dirty="0" smtClean="0">
                <a:solidFill>
                  <a:srgbClr val="003366"/>
                </a:solidFill>
                <a:latin typeface="Arial" charset="0"/>
              </a:rPr>
            </a:br>
            <a:r>
              <a:rPr lang="en-US" sz="2400" dirty="0" smtClean="0">
                <a:solidFill>
                  <a:srgbClr val="003366"/>
                </a:solidFill>
                <a:latin typeface="Arial" charset="0"/>
              </a:rPr>
              <a:t>six </a:t>
            </a:r>
            <a:br>
              <a:rPr lang="en-US" sz="2400" dirty="0" smtClean="0">
                <a:solidFill>
                  <a:srgbClr val="003366"/>
                </a:solidFill>
                <a:latin typeface="Arial" charset="0"/>
              </a:rPr>
            </a:br>
            <a:r>
              <a:rPr lang="en-US" sz="2400" dirty="0" smtClean="0">
                <a:solidFill>
                  <a:srgbClr val="003366"/>
                </a:solidFill>
                <a:latin typeface="Arial" charset="0"/>
              </a:rPr>
              <a:t>seven </a:t>
            </a:r>
            <a:br>
              <a:rPr lang="en-US" sz="2400" dirty="0" smtClean="0">
                <a:solidFill>
                  <a:srgbClr val="003366"/>
                </a:solidFill>
                <a:latin typeface="Arial" charset="0"/>
              </a:rPr>
            </a:br>
            <a:r>
              <a:rPr lang="en-US" sz="2400" dirty="0" smtClean="0">
                <a:solidFill>
                  <a:srgbClr val="003366"/>
                </a:solidFill>
                <a:latin typeface="Arial" charset="0"/>
              </a:rPr>
              <a:t>eight </a:t>
            </a:r>
            <a:br>
              <a:rPr lang="en-US" sz="2400" dirty="0" smtClean="0">
                <a:solidFill>
                  <a:srgbClr val="003366"/>
                </a:solidFill>
                <a:latin typeface="Arial" charset="0"/>
              </a:rPr>
            </a:br>
            <a:r>
              <a:rPr lang="en-US" sz="2400" dirty="0" smtClean="0">
                <a:solidFill>
                  <a:srgbClr val="003366"/>
                </a:solidFill>
                <a:latin typeface="Arial" charset="0"/>
              </a:rPr>
              <a:t>nine </a:t>
            </a:r>
            <a:br>
              <a:rPr lang="en-US" sz="2400" dirty="0" smtClean="0">
                <a:solidFill>
                  <a:srgbClr val="003366"/>
                </a:solidFill>
                <a:latin typeface="Arial" charset="0"/>
              </a:rPr>
            </a:br>
            <a:r>
              <a:rPr lang="en-US" sz="2400" dirty="0" smtClean="0">
                <a:solidFill>
                  <a:srgbClr val="003366"/>
                </a:solidFill>
                <a:latin typeface="Arial" charset="0"/>
              </a:rPr>
              <a:t>ten </a:t>
            </a:r>
          </a:p>
        </p:txBody>
      </p:sp>
      <p:sp>
        <p:nvSpPr>
          <p:cNvPr id="15" name="Rectangle 8"/>
          <p:cNvSpPr>
            <a:spLocks noChangeArrowheads="1"/>
          </p:cNvSpPr>
          <p:nvPr/>
        </p:nvSpPr>
        <p:spPr bwMode="auto">
          <a:xfrm>
            <a:off x="2057400" y="1600200"/>
            <a:ext cx="1447800" cy="4525963"/>
          </a:xfrm>
          <a:prstGeom prst="rect">
            <a:avLst/>
          </a:prstGeom>
          <a:noFill/>
          <a:ln w="9525">
            <a:noFill/>
            <a:miter lim="800000"/>
            <a:headEnd/>
            <a:tailEnd/>
          </a:ln>
          <a:effectLst/>
        </p:spPr>
        <p:txBody>
          <a:bodyPr/>
          <a:lstStyle/>
          <a:p>
            <a:pPr marL="342900" marR="0" lvl="0" indent="-342900" defTabSz="914400" eaLnBrk="1" fontAlgn="auto" latinLnBrk="0" hangingPunct="1">
              <a:lnSpc>
                <a:spcPct val="100000"/>
              </a:lnSpc>
              <a:spcBef>
                <a:spcPct val="20000"/>
              </a:spcBef>
              <a:spcAft>
                <a:spcPts val="0"/>
              </a:spcAft>
              <a:buClr>
                <a:srgbClr val="FFFFCC"/>
              </a:buClr>
              <a:buSzPct val="60000"/>
              <a:buFont typeface="Wingdings" pitchFamily="2" charset="2"/>
              <a:buNone/>
              <a:tabLst/>
              <a:defRPr/>
            </a:pPr>
            <a:r>
              <a:rPr kumimoji="0" lang="en-US" sz="2800" b="0" i="0" u="none" strike="noStrike" kern="0" cap="none" spc="0" normalizeH="0" baseline="0" noProof="0" dirty="0">
                <a:ln>
                  <a:noFill/>
                </a:ln>
                <a:solidFill>
                  <a:srgbClr val="003366"/>
                </a:solidFill>
                <a:effectLst>
                  <a:outerShdw blurRad="38100" dist="38100" dir="2700000" algn="tl">
                    <a:srgbClr val="000000"/>
                  </a:outerShdw>
                </a:effectLst>
                <a:uLnTx/>
                <a:uFillTx/>
              </a:rPr>
              <a:t>   </a:t>
            </a:r>
            <a:r>
              <a:rPr lang="en-US" sz="2400" dirty="0" err="1">
                <a:solidFill>
                  <a:srgbClr val="003366"/>
                </a:solidFill>
                <a:latin typeface="Arial" charset="0"/>
              </a:rPr>
              <a:t>moja</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mbili</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tatu</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nne</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tano</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sita</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saba</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nane</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tisa</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kumi</a:t>
            </a:r>
            <a:r>
              <a:rPr lang="en-US" sz="2400" dirty="0">
                <a:solidFill>
                  <a:srgbClr val="003366"/>
                </a:solidFill>
                <a:latin typeface="Arial" charset="0"/>
              </a:rPr>
              <a:t> </a:t>
            </a:r>
          </a:p>
        </p:txBody>
      </p:sp>
      <p:sp>
        <p:nvSpPr>
          <p:cNvPr id="16" name="Rectangle 9"/>
          <p:cNvSpPr>
            <a:spLocks noChangeArrowheads="1"/>
          </p:cNvSpPr>
          <p:nvPr/>
        </p:nvSpPr>
        <p:spPr bwMode="auto">
          <a:xfrm>
            <a:off x="4267200" y="1657340"/>
            <a:ext cx="1981200" cy="3416320"/>
          </a:xfrm>
          <a:prstGeom prst="rect">
            <a:avLst/>
          </a:prstGeom>
          <a:noFill/>
          <a:ln w="9525">
            <a:noFill/>
            <a:miter lim="800000"/>
            <a:headEnd/>
            <a:tailEnd/>
          </a:ln>
        </p:spPr>
        <p:txBody>
          <a:bodyPr anchor="ctr">
            <a:spAutoFit/>
          </a:bodyPr>
          <a:lstStyle/>
          <a:p>
            <a:pPr eaLnBrk="1" hangingPunct="1"/>
            <a:r>
              <a:rPr lang="en-US" sz="2400" dirty="0">
                <a:solidFill>
                  <a:srgbClr val="003366"/>
                </a:solidFill>
                <a:latin typeface="Arial" charset="0"/>
              </a:rPr>
              <a:t>eleven </a:t>
            </a:r>
            <a:br>
              <a:rPr lang="en-US" sz="2400" dirty="0">
                <a:solidFill>
                  <a:srgbClr val="003366"/>
                </a:solidFill>
                <a:latin typeface="Arial" charset="0"/>
              </a:rPr>
            </a:br>
            <a:r>
              <a:rPr lang="en-US" sz="2400" dirty="0">
                <a:solidFill>
                  <a:srgbClr val="003366"/>
                </a:solidFill>
                <a:latin typeface="Arial" charset="0"/>
              </a:rPr>
              <a:t>twelve </a:t>
            </a:r>
            <a:br>
              <a:rPr lang="en-US" sz="2400" dirty="0">
                <a:solidFill>
                  <a:srgbClr val="003366"/>
                </a:solidFill>
                <a:latin typeface="Arial" charset="0"/>
              </a:rPr>
            </a:br>
            <a:r>
              <a:rPr lang="en-US" sz="2400" dirty="0">
                <a:solidFill>
                  <a:srgbClr val="003366"/>
                </a:solidFill>
                <a:latin typeface="Arial" charset="0"/>
              </a:rPr>
              <a:t>thirteen </a:t>
            </a:r>
            <a:br>
              <a:rPr lang="en-US" sz="2400" dirty="0">
                <a:solidFill>
                  <a:srgbClr val="003366"/>
                </a:solidFill>
                <a:latin typeface="Arial" charset="0"/>
              </a:rPr>
            </a:br>
            <a:r>
              <a:rPr lang="en-US" sz="2400" dirty="0">
                <a:solidFill>
                  <a:srgbClr val="003366"/>
                </a:solidFill>
                <a:latin typeface="Arial" charset="0"/>
              </a:rPr>
              <a:t>fourteen </a:t>
            </a:r>
            <a:br>
              <a:rPr lang="en-US" sz="2400" dirty="0">
                <a:solidFill>
                  <a:srgbClr val="003366"/>
                </a:solidFill>
                <a:latin typeface="Arial" charset="0"/>
              </a:rPr>
            </a:br>
            <a:r>
              <a:rPr lang="en-US" sz="2400" dirty="0">
                <a:solidFill>
                  <a:srgbClr val="003366"/>
                </a:solidFill>
                <a:latin typeface="Arial" charset="0"/>
              </a:rPr>
              <a:t>fifteen </a:t>
            </a:r>
            <a:br>
              <a:rPr lang="en-US" sz="2400" dirty="0">
                <a:solidFill>
                  <a:srgbClr val="003366"/>
                </a:solidFill>
                <a:latin typeface="Arial" charset="0"/>
              </a:rPr>
            </a:br>
            <a:r>
              <a:rPr lang="en-US" sz="2400" dirty="0">
                <a:solidFill>
                  <a:srgbClr val="003366"/>
                </a:solidFill>
                <a:latin typeface="Arial" charset="0"/>
              </a:rPr>
              <a:t>sixteen </a:t>
            </a:r>
            <a:br>
              <a:rPr lang="en-US" sz="2400" dirty="0">
                <a:solidFill>
                  <a:srgbClr val="003366"/>
                </a:solidFill>
                <a:latin typeface="Arial" charset="0"/>
              </a:rPr>
            </a:br>
            <a:r>
              <a:rPr lang="en-US" sz="2400" dirty="0">
                <a:solidFill>
                  <a:srgbClr val="003366"/>
                </a:solidFill>
                <a:latin typeface="Arial" charset="0"/>
              </a:rPr>
              <a:t>seventeen </a:t>
            </a:r>
            <a:br>
              <a:rPr lang="en-US" sz="2400" dirty="0">
                <a:solidFill>
                  <a:srgbClr val="003366"/>
                </a:solidFill>
                <a:latin typeface="Arial" charset="0"/>
              </a:rPr>
            </a:br>
            <a:r>
              <a:rPr lang="en-US" sz="2400" dirty="0">
                <a:solidFill>
                  <a:srgbClr val="003366"/>
                </a:solidFill>
                <a:latin typeface="Arial" charset="0"/>
              </a:rPr>
              <a:t>eighteen </a:t>
            </a:r>
            <a:br>
              <a:rPr lang="en-US" sz="2400" dirty="0">
                <a:solidFill>
                  <a:srgbClr val="003366"/>
                </a:solidFill>
                <a:latin typeface="Arial" charset="0"/>
              </a:rPr>
            </a:br>
            <a:r>
              <a:rPr lang="en-US" sz="2400" dirty="0">
                <a:solidFill>
                  <a:srgbClr val="003366"/>
                </a:solidFill>
                <a:latin typeface="Arial" charset="0"/>
              </a:rPr>
              <a:t>nineteen</a:t>
            </a:r>
            <a:r>
              <a:rPr lang="en-US" sz="2000" dirty="0">
                <a:solidFill>
                  <a:srgbClr val="003366"/>
                </a:solidFill>
                <a:latin typeface="Arial" charset="0"/>
              </a:rPr>
              <a:t> </a:t>
            </a:r>
          </a:p>
        </p:txBody>
      </p:sp>
      <p:sp>
        <p:nvSpPr>
          <p:cNvPr id="17" name="Text Box 11"/>
          <p:cNvSpPr txBox="1">
            <a:spLocks noChangeArrowheads="1"/>
          </p:cNvSpPr>
          <p:nvPr/>
        </p:nvSpPr>
        <p:spPr bwMode="auto">
          <a:xfrm>
            <a:off x="6248400" y="1676400"/>
            <a:ext cx="2133600" cy="3724096"/>
          </a:xfrm>
          <a:prstGeom prst="rect">
            <a:avLst/>
          </a:prstGeom>
          <a:noFill/>
          <a:ln w="9525">
            <a:noFill/>
            <a:miter lim="800000"/>
            <a:headEnd/>
            <a:tailEnd/>
          </a:ln>
        </p:spPr>
        <p:txBody>
          <a:bodyPr>
            <a:spAutoFit/>
          </a:bodyPr>
          <a:lstStyle/>
          <a:p>
            <a:pPr eaLnBrk="1" hangingPunct="1">
              <a:spcBef>
                <a:spcPct val="50000"/>
              </a:spcBef>
            </a:pPr>
            <a:r>
              <a:rPr lang="en-US" sz="2400" dirty="0" err="1">
                <a:solidFill>
                  <a:srgbClr val="003366"/>
                </a:solidFill>
                <a:latin typeface="Arial" charset="0"/>
              </a:rPr>
              <a:t>kumi</a:t>
            </a:r>
            <a:r>
              <a:rPr lang="en-US" sz="2400" dirty="0">
                <a:solidFill>
                  <a:srgbClr val="003366"/>
                </a:solidFill>
                <a:latin typeface="Arial" charset="0"/>
              </a:rPr>
              <a:t> </a:t>
            </a:r>
            <a:r>
              <a:rPr lang="en-US" sz="2400" dirty="0" err="1">
                <a:solidFill>
                  <a:srgbClr val="003366"/>
                </a:solidFill>
                <a:latin typeface="Arial" charset="0"/>
              </a:rPr>
              <a:t>na</a:t>
            </a:r>
            <a:r>
              <a:rPr lang="en-US" sz="2400" dirty="0">
                <a:solidFill>
                  <a:srgbClr val="003366"/>
                </a:solidFill>
                <a:latin typeface="Arial" charset="0"/>
              </a:rPr>
              <a:t> </a:t>
            </a:r>
            <a:r>
              <a:rPr lang="en-US" sz="2400" dirty="0" err="1">
                <a:solidFill>
                  <a:srgbClr val="003366"/>
                </a:solidFill>
                <a:latin typeface="Arial" charset="0"/>
              </a:rPr>
              <a:t>moja</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kumi</a:t>
            </a:r>
            <a:r>
              <a:rPr lang="en-US" sz="2400" dirty="0">
                <a:solidFill>
                  <a:srgbClr val="003366"/>
                </a:solidFill>
                <a:latin typeface="Arial" charset="0"/>
              </a:rPr>
              <a:t> </a:t>
            </a:r>
            <a:r>
              <a:rPr lang="en-US" sz="2400" dirty="0" err="1">
                <a:solidFill>
                  <a:srgbClr val="003366"/>
                </a:solidFill>
                <a:latin typeface="Arial" charset="0"/>
              </a:rPr>
              <a:t>na</a:t>
            </a:r>
            <a:r>
              <a:rPr lang="en-US" sz="2400" dirty="0">
                <a:solidFill>
                  <a:srgbClr val="003366"/>
                </a:solidFill>
                <a:latin typeface="Arial" charset="0"/>
              </a:rPr>
              <a:t> </a:t>
            </a:r>
            <a:r>
              <a:rPr lang="en-US" sz="2400" dirty="0" err="1">
                <a:solidFill>
                  <a:srgbClr val="003366"/>
                </a:solidFill>
                <a:latin typeface="Arial" charset="0"/>
              </a:rPr>
              <a:t>mbili</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kumi</a:t>
            </a:r>
            <a:r>
              <a:rPr lang="en-US" sz="2400" dirty="0">
                <a:solidFill>
                  <a:srgbClr val="003366"/>
                </a:solidFill>
                <a:latin typeface="Arial" charset="0"/>
              </a:rPr>
              <a:t> </a:t>
            </a:r>
            <a:r>
              <a:rPr lang="en-US" sz="2400" dirty="0" err="1">
                <a:solidFill>
                  <a:srgbClr val="003366"/>
                </a:solidFill>
                <a:latin typeface="Arial" charset="0"/>
              </a:rPr>
              <a:t>na</a:t>
            </a:r>
            <a:r>
              <a:rPr lang="en-US" sz="2400" dirty="0">
                <a:solidFill>
                  <a:srgbClr val="003366"/>
                </a:solidFill>
                <a:latin typeface="Arial" charset="0"/>
              </a:rPr>
              <a:t> </a:t>
            </a:r>
            <a:r>
              <a:rPr lang="en-US" sz="2400" dirty="0" err="1">
                <a:solidFill>
                  <a:srgbClr val="003366"/>
                </a:solidFill>
                <a:latin typeface="Arial" charset="0"/>
              </a:rPr>
              <a:t>tatu</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kumi</a:t>
            </a:r>
            <a:r>
              <a:rPr lang="en-US" sz="2400" dirty="0">
                <a:solidFill>
                  <a:srgbClr val="003366"/>
                </a:solidFill>
                <a:latin typeface="Arial" charset="0"/>
              </a:rPr>
              <a:t> </a:t>
            </a:r>
            <a:r>
              <a:rPr lang="en-US" sz="2400" dirty="0" err="1">
                <a:solidFill>
                  <a:srgbClr val="003366"/>
                </a:solidFill>
                <a:latin typeface="Arial" charset="0"/>
              </a:rPr>
              <a:t>na</a:t>
            </a:r>
            <a:r>
              <a:rPr lang="en-US" sz="2400" dirty="0">
                <a:solidFill>
                  <a:srgbClr val="003366"/>
                </a:solidFill>
                <a:latin typeface="Arial" charset="0"/>
              </a:rPr>
              <a:t> </a:t>
            </a:r>
            <a:r>
              <a:rPr lang="en-US" sz="2400" dirty="0" err="1">
                <a:solidFill>
                  <a:srgbClr val="003366"/>
                </a:solidFill>
                <a:latin typeface="Arial" charset="0"/>
              </a:rPr>
              <a:t>nne</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kumi</a:t>
            </a:r>
            <a:r>
              <a:rPr lang="en-US" sz="2400" dirty="0">
                <a:solidFill>
                  <a:srgbClr val="003366"/>
                </a:solidFill>
                <a:latin typeface="Arial" charset="0"/>
              </a:rPr>
              <a:t> </a:t>
            </a:r>
            <a:r>
              <a:rPr lang="en-US" sz="2400" dirty="0" err="1">
                <a:solidFill>
                  <a:srgbClr val="003366"/>
                </a:solidFill>
                <a:latin typeface="Arial" charset="0"/>
              </a:rPr>
              <a:t>na</a:t>
            </a:r>
            <a:r>
              <a:rPr lang="en-US" sz="2400" dirty="0">
                <a:solidFill>
                  <a:srgbClr val="003366"/>
                </a:solidFill>
                <a:latin typeface="Arial" charset="0"/>
              </a:rPr>
              <a:t> </a:t>
            </a:r>
            <a:r>
              <a:rPr lang="en-US" sz="2400" dirty="0" err="1">
                <a:solidFill>
                  <a:srgbClr val="003366"/>
                </a:solidFill>
                <a:latin typeface="Arial" charset="0"/>
              </a:rPr>
              <a:t>tano</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kumi</a:t>
            </a:r>
            <a:r>
              <a:rPr lang="en-US" sz="2400" dirty="0">
                <a:solidFill>
                  <a:srgbClr val="003366"/>
                </a:solidFill>
                <a:latin typeface="Arial" charset="0"/>
              </a:rPr>
              <a:t> </a:t>
            </a:r>
            <a:r>
              <a:rPr lang="en-US" sz="2400" dirty="0" err="1">
                <a:solidFill>
                  <a:srgbClr val="003366"/>
                </a:solidFill>
                <a:latin typeface="Arial" charset="0"/>
              </a:rPr>
              <a:t>na</a:t>
            </a:r>
            <a:r>
              <a:rPr lang="en-US" sz="2400" dirty="0">
                <a:solidFill>
                  <a:srgbClr val="003366"/>
                </a:solidFill>
                <a:latin typeface="Arial" charset="0"/>
              </a:rPr>
              <a:t> </a:t>
            </a:r>
            <a:r>
              <a:rPr lang="en-US" sz="2400" dirty="0" err="1">
                <a:solidFill>
                  <a:srgbClr val="003366"/>
                </a:solidFill>
                <a:latin typeface="Arial" charset="0"/>
              </a:rPr>
              <a:t>sita</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kumi</a:t>
            </a:r>
            <a:r>
              <a:rPr lang="en-US" sz="2400" dirty="0">
                <a:solidFill>
                  <a:srgbClr val="003366"/>
                </a:solidFill>
                <a:latin typeface="Arial" charset="0"/>
              </a:rPr>
              <a:t> </a:t>
            </a:r>
            <a:r>
              <a:rPr lang="en-US" sz="2400" dirty="0" err="1">
                <a:solidFill>
                  <a:srgbClr val="003366"/>
                </a:solidFill>
                <a:latin typeface="Arial" charset="0"/>
              </a:rPr>
              <a:t>na</a:t>
            </a:r>
            <a:r>
              <a:rPr lang="en-US" sz="2400" dirty="0">
                <a:solidFill>
                  <a:srgbClr val="003366"/>
                </a:solidFill>
                <a:latin typeface="Arial" charset="0"/>
              </a:rPr>
              <a:t> </a:t>
            </a:r>
            <a:r>
              <a:rPr lang="en-US" sz="2400" dirty="0" err="1">
                <a:solidFill>
                  <a:srgbClr val="003366"/>
                </a:solidFill>
                <a:latin typeface="Arial" charset="0"/>
              </a:rPr>
              <a:t>saba</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kumi</a:t>
            </a:r>
            <a:r>
              <a:rPr lang="en-US" sz="2400" dirty="0">
                <a:solidFill>
                  <a:srgbClr val="003366"/>
                </a:solidFill>
                <a:latin typeface="Arial" charset="0"/>
              </a:rPr>
              <a:t> </a:t>
            </a:r>
            <a:r>
              <a:rPr lang="en-US" sz="2400" dirty="0" err="1">
                <a:solidFill>
                  <a:srgbClr val="003366"/>
                </a:solidFill>
                <a:latin typeface="Arial" charset="0"/>
              </a:rPr>
              <a:t>na</a:t>
            </a:r>
            <a:r>
              <a:rPr lang="en-US" sz="2400" dirty="0">
                <a:solidFill>
                  <a:srgbClr val="003366"/>
                </a:solidFill>
                <a:latin typeface="Arial" charset="0"/>
              </a:rPr>
              <a:t> </a:t>
            </a:r>
            <a:r>
              <a:rPr lang="en-US" sz="2400" dirty="0" err="1">
                <a:solidFill>
                  <a:srgbClr val="003366"/>
                </a:solidFill>
                <a:latin typeface="Arial" charset="0"/>
              </a:rPr>
              <a:t>nane</a:t>
            </a:r>
            <a:r>
              <a:rPr lang="en-US" sz="2400" dirty="0">
                <a:solidFill>
                  <a:srgbClr val="003366"/>
                </a:solidFill>
                <a:latin typeface="Arial" charset="0"/>
              </a:rPr>
              <a:t> </a:t>
            </a:r>
            <a:br>
              <a:rPr lang="en-US" sz="2400" dirty="0">
                <a:solidFill>
                  <a:srgbClr val="003366"/>
                </a:solidFill>
                <a:latin typeface="Arial" charset="0"/>
              </a:rPr>
            </a:br>
            <a:r>
              <a:rPr lang="en-US" sz="2400" dirty="0" err="1">
                <a:solidFill>
                  <a:srgbClr val="003366"/>
                </a:solidFill>
                <a:latin typeface="Arial" charset="0"/>
              </a:rPr>
              <a:t>kumi</a:t>
            </a:r>
            <a:r>
              <a:rPr lang="en-US" sz="2400" dirty="0">
                <a:solidFill>
                  <a:srgbClr val="003366"/>
                </a:solidFill>
                <a:latin typeface="Arial" charset="0"/>
              </a:rPr>
              <a:t> </a:t>
            </a:r>
            <a:r>
              <a:rPr lang="en-US" sz="2400" dirty="0" err="1">
                <a:solidFill>
                  <a:srgbClr val="003366"/>
                </a:solidFill>
                <a:latin typeface="Arial" charset="0"/>
              </a:rPr>
              <a:t>na</a:t>
            </a:r>
            <a:r>
              <a:rPr lang="en-US" sz="2400" dirty="0">
                <a:solidFill>
                  <a:srgbClr val="003366"/>
                </a:solidFill>
                <a:latin typeface="Arial" charset="0"/>
              </a:rPr>
              <a:t> </a:t>
            </a:r>
            <a:r>
              <a:rPr lang="en-US" sz="2400" dirty="0" err="1">
                <a:solidFill>
                  <a:srgbClr val="003366"/>
                </a:solidFill>
                <a:latin typeface="Arial" charset="0"/>
              </a:rPr>
              <a:t>tisa</a:t>
            </a:r>
            <a:r>
              <a:rPr lang="en-US" sz="2000" dirty="0">
                <a:solidFill>
                  <a:srgbClr val="003366"/>
                </a:solidFill>
                <a:latin typeface="Arial" charset="0"/>
              </a:rPr>
              <a:t> </a:t>
            </a:r>
            <a:br>
              <a:rPr lang="en-US" sz="2000" dirty="0">
                <a:solidFill>
                  <a:srgbClr val="003366"/>
                </a:solidFill>
                <a:latin typeface="Arial" charset="0"/>
              </a:rPr>
            </a:br>
            <a:endParaRPr lang="en-US" sz="2000" dirty="0">
              <a:solidFill>
                <a:srgbClr val="003366"/>
              </a:solidFill>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eaLnBrk="1" hangingPunct="1">
              <a:defRPr/>
            </a:pPr>
            <a:r>
              <a:rPr lang="en-US" sz="4000" dirty="0" smtClean="0"/>
              <a:t>How can we foster composing and decomposing of numbers?</a:t>
            </a:r>
          </a:p>
        </p:txBody>
      </p:sp>
      <p:sp>
        <p:nvSpPr>
          <p:cNvPr id="4" name="Content Placeholder 3"/>
          <p:cNvSpPr>
            <a:spLocks noGrp="1"/>
          </p:cNvSpPr>
          <p:nvPr>
            <p:ph idx="1"/>
          </p:nvPr>
        </p:nvSpPr>
        <p:spPr/>
        <p:txBody>
          <a:bodyPr/>
          <a:lstStyle/>
          <a:p>
            <a:pPr algn="ctr">
              <a:buNone/>
            </a:pPr>
            <a:r>
              <a:rPr lang="en-US" dirty="0" smtClean="0"/>
              <a:t>Group Work with Problem Solving</a:t>
            </a:r>
          </a:p>
          <a:p>
            <a:r>
              <a:rPr lang="en-US" dirty="0" smtClean="0"/>
              <a:t>There were eleven pencils in our classroom pencil box. Five kids each took a pencil. How many pencils were left?</a:t>
            </a:r>
          </a:p>
          <a:p>
            <a:endParaRPr lang="en-US"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30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eaLnBrk="1" hangingPunct="1">
              <a:defRPr/>
            </a:pPr>
            <a:r>
              <a:rPr lang="en-US" sz="4000" dirty="0" smtClean="0"/>
              <a:t>How can we foster composing and decomposing of numbers?</a:t>
            </a:r>
          </a:p>
        </p:txBody>
      </p:sp>
      <p:sp>
        <p:nvSpPr>
          <p:cNvPr id="4" name="Content Placeholder 3"/>
          <p:cNvSpPr>
            <a:spLocks noGrp="1"/>
          </p:cNvSpPr>
          <p:nvPr>
            <p:ph idx="1"/>
          </p:nvPr>
        </p:nvSpPr>
        <p:spPr/>
        <p:txBody>
          <a:bodyPr>
            <a:normAutofit fontScale="92500"/>
          </a:bodyPr>
          <a:lstStyle/>
          <a:p>
            <a:pPr algn="ctr">
              <a:buNone/>
            </a:pPr>
            <a:r>
              <a:rPr lang="en-US" dirty="0" smtClean="0"/>
              <a:t>Group Work with Problem Solving</a:t>
            </a:r>
          </a:p>
          <a:p>
            <a:r>
              <a:rPr lang="en-US" dirty="0" smtClean="0"/>
              <a:t>There were eleven pencils in our classroom pencil box. Five kids each took a pencil. How many pencils were left?</a:t>
            </a:r>
          </a:p>
          <a:p>
            <a:pPr lvl="1"/>
            <a:r>
              <a:rPr lang="en-US" dirty="0" smtClean="0"/>
              <a:t>Counting cubes-takes away five and remainder</a:t>
            </a:r>
          </a:p>
          <a:p>
            <a:pPr lvl="1"/>
            <a:r>
              <a:rPr lang="en-US" dirty="0" smtClean="0"/>
              <a:t>Eleven marks on a piece of paper (crossing out five marks)</a:t>
            </a:r>
          </a:p>
          <a:p>
            <a:pPr lvl="1"/>
            <a:r>
              <a:rPr lang="en-US" dirty="0" smtClean="0"/>
              <a:t>Using a “double” to reason that 10 minus 5 is 5, so 11 minus 5 is one more than that, or 6.</a:t>
            </a:r>
          </a:p>
          <a:p>
            <a:pPr lvl="1"/>
            <a:r>
              <a:rPr lang="en-US" dirty="0" smtClean="0"/>
              <a:t>Relating to idea of tens.</a:t>
            </a:r>
          </a:p>
          <a:p>
            <a:pPr lvl="1"/>
            <a:r>
              <a:rPr lang="en-US" dirty="0" smtClean="0"/>
              <a:t>Counting out loud and using fingers.</a:t>
            </a:r>
          </a:p>
          <a:p>
            <a:pPr lvl="1"/>
            <a:r>
              <a:rPr lang="en-US" dirty="0" smtClean="0"/>
              <a:t>With a tens frame or base ten block take 5 out; 5 left add to the 1 you have 7 left</a:t>
            </a:r>
          </a:p>
          <a:p>
            <a:endParaRPr lang="en-US"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30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rmAutofit fontScale="90000"/>
          </a:bodyPr>
          <a:lstStyle/>
          <a:p>
            <a:pPr eaLnBrk="1" hangingPunct="1">
              <a:defRPr/>
            </a:pPr>
            <a:r>
              <a:rPr lang="en-US" sz="4000" dirty="0" smtClean="0"/>
              <a:t>How can I foster this in my students?</a:t>
            </a:r>
          </a:p>
        </p:txBody>
      </p:sp>
      <p:grpSp>
        <p:nvGrpSpPr>
          <p:cNvPr id="10" name="Group 9"/>
          <p:cNvGrpSpPr/>
          <p:nvPr/>
        </p:nvGrpSpPr>
        <p:grpSpPr>
          <a:xfrm>
            <a:off x="1652588" y="4343400"/>
            <a:ext cx="5838825" cy="1770063"/>
            <a:chOff x="914400" y="4343400"/>
            <a:chExt cx="5838825" cy="1770063"/>
          </a:xfrm>
        </p:grpSpPr>
        <p:pic>
          <p:nvPicPr>
            <p:cNvPr id="28676" name="Picture 6" descr="MP900438715[1]"/>
            <p:cNvPicPr>
              <a:picLocks noChangeAspect="1" noChangeArrowheads="1"/>
            </p:cNvPicPr>
            <p:nvPr/>
          </p:nvPicPr>
          <p:blipFill>
            <a:blip r:embed="rId3" cstate="print"/>
            <a:srcRect/>
            <a:stretch>
              <a:fillRect/>
            </a:stretch>
          </p:blipFill>
          <p:spPr bwMode="auto">
            <a:xfrm>
              <a:off x="914400" y="4626769"/>
              <a:ext cx="1600200" cy="1203325"/>
            </a:xfrm>
            <a:prstGeom prst="rect">
              <a:avLst/>
            </a:prstGeom>
            <a:noFill/>
            <a:ln w="38100">
              <a:solidFill>
                <a:schemeClr val="tx1"/>
              </a:solidFill>
              <a:miter lim="800000"/>
              <a:headEnd/>
              <a:tailEnd/>
            </a:ln>
          </p:spPr>
        </p:pic>
        <p:pic>
          <p:nvPicPr>
            <p:cNvPr id="28677" name="Picture 9" descr="MC900384320[1]"/>
            <p:cNvPicPr>
              <a:picLocks noChangeAspect="1" noChangeArrowheads="1"/>
            </p:cNvPicPr>
            <p:nvPr/>
          </p:nvPicPr>
          <p:blipFill>
            <a:blip r:embed="rId4" cstate="print"/>
            <a:srcRect/>
            <a:stretch>
              <a:fillRect/>
            </a:stretch>
          </p:blipFill>
          <p:spPr bwMode="auto">
            <a:xfrm>
              <a:off x="2971800" y="4734719"/>
              <a:ext cx="1371600" cy="987425"/>
            </a:xfrm>
            <a:prstGeom prst="rect">
              <a:avLst/>
            </a:prstGeom>
            <a:noFill/>
            <a:ln w="38100">
              <a:solidFill>
                <a:schemeClr val="tx1"/>
              </a:solidFill>
              <a:miter lim="800000"/>
              <a:headEnd/>
              <a:tailEnd/>
            </a:ln>
          </p:spPr>
        </p:pic>
        <p:pic>
          <p:nvPicPr>
            <p:cNvPr id="28678" name="Picture 11" descr="ten frame chart"/>
            <p:cNvPicPr>
              <a:picLocks noChangeAspect="1" noChangeArrowheads="1"/>
            </p:cNvPicPr>
            <p:nvPr/>
          </p:nvPicPr>
          <p:blipFill>
            <a:blip r:embed="rId5" cstate="print"/>
            <a:srcRect/>
            <a:stretch>
              <a:fillRect/>
            </a:stretch>
          </p:blipFill>
          <p:spPr bwMode="auto">
            <a:xfrm>
              <a:off x="4876800" y="4343400"/>
              <a:ext cx="1876425" cy="1770063"/>
            </a:xfrm>
            <a:prstGeom prst="rect">
              <a:avLst/>
            </a:prstGeom>
            <a:noFill/>
            <a:ln w="38100">
              <a:solidFill>
                <a:schemeClr val="tx1"/>
              </a:solidFill>
              <a:miter lim="800000"/>
              <a:headEnd/>
              <a:tailEnd/>
            </a:ln>
          </p:spPr>
        </p:pic>
      </p:grpSp>
      <p:sp>
        <p:nvSpPr>
          <p:cNvPr id="9" name="Content Placeholder 6"/>
          <p:cNvSpPr>
            <a:spLocks noGrp="1"/>
          </p:cNvSpPr>
          <p:nvPr>
            <p:ph idx="1"/>
          </p:nvPr>
        </p:nvSpPr>
        <p:spPr>
          <a:xfrm>
            <a:off x="457200" y="1600200"/>
            <a:ext cx="8229600" cy="4525963"/>
          </a:xfrm>
        </p:spPr>
        <p:txBody>
          <a:bodyPr/>
          <a:lstStyle/>
          <a:p>
            <a:r>
              <a:rPr lang="en-US" dirty="0" smtClean="0"/>
              <a:t>Using dice( </a:t>
            </a:r>
            <a:r>
              <a:rPr lang="en-US" dirty="0" err="1" smtClean="0"/>
              <a:t>i.e</a:t>
            </a:r>
            <a:r>
              <a:rPr lang="en-US" dirty="0" smtClean="0"/>
              <a:t> looking at the arrangement of the dots on the dice to teach the decomposition of number</a:t>
            </a:r>
          </a:p>
          <a:p>
            <a:endParaRPr lang="en-US" dirty="0" smtClean="0"/>
          </a:p>
          <a:p>
            <a:r>
              <a:rPr lang="en-US" dirty="0" smtClean="0"/>
              <a:t>Using dominoes</a:t>
            </a:r>
          </a:p>
          <a:p>
            <a:endParaRPr lang="en-US" dirty="0" smtClean="0"/>
          </a:p>
          <a:p>
            <a:r>
              <a:rPr lang="en-US" dirty="0" smtClean="0"/>
              <a:t>Using ten frames activities</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fontScale="90000"/>
          </a:bodyPr>
          <a:lstStyle/>
          <a:p>
            <a:pPr eaLnBrk="1" hangingPunct="1">
              <a:defRPr/>
            </a:pPr>
            <a:r>
              <a:rPr lang="en-US" sz="4000" dirty="0" smtClean="0"/>
              <a:t>How can I foster this in my students?</a:t>
            </a:r>
          </a:p>
        </p:txBody>
      </p:sp>
      <p:sp>
        <p:nvSpPr>
          <p:cNvPr id="4" name="Content Placeholder 3"/>
          <p:cNvSpPr>
            <a:spLocks noGrp="1"/>
          </p:cNvSpPr>
          <p:nvPr>
            <p:ph idx="1"/>
          </p:nvPr>
        </p:nvSpPr>
        <p:spPr/>
        <p:txBody>
          <a:bodyPr/>
          <a:lstStyle/>
          <a:p>
            <a:r>
              <a:rPr lang="en-US" dirty="0" smtClean="0"/>
              <a:t>Bean counters </a:t>
            </a:r>
          </a:p>
          <a:p>
            <a:endParaRPr lang="en-US" dirty="0" smtClean="0"/>
          </a:p>
          <a:p>
            <a:r>
              <a:rPr lang="en-US" dirty="0" smtClean="0"/>
              <a:t>Fermi word problems (</a:t>
            </a:r>
            <a:r>
              <a:rPr lang="en-US" dirty="0" err="1" smtClean="0"/>
              <a:t>i.e</a:t>
            </a:r>
            <a:r>
              <a:rPr lang="en-US" dirty="0" smtClean="0"/>
              <a:t>, There are 12 cookies on a plate and 5 children.  How many cookies will each child get?)</a:t>
            </a:r>
          </a:p>
          <a:p>
            <a:endParaRPr lang="en-US" dirty="0" smtClean="0"/>
          </a:p>
          <a:p>
            <a:r>
              <a:rPr lang="en-US" dirty="0" smtClean="0"/>
              <a:t>Games and practice with </a:t>
            </a:r>
            <a:r>
              <a:rPr lang="en-US" dirty="0" err="1" smtClean="0"/>
              <a:t>subitizing</a:t>
            </a:r>
            <a:r>
              <a:rPr lang="en-US" dirty="0" smtClean="0"/>
              <a:t> so students’ think about number as composed of other numbers.</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fontScale="90000"/>
          </a:bodyPr>
          <a:lstStyle/>
          <a:p>
            <a:r>
              <a:rPr lang="en-US" dirty="0" smtClean="0"/>
              <a:t>Help students unlock the key!</a:t>
            </a:r>
            <a:br>
              <a:rPr lang="en-US" dirty="0" smtClean="0"/>
            </a:br>
            <a:endParaRPr lang="en-US" dirty="0" smtClean="0"/>
          </a:p>
        </p:txBody>
      </p:sp>
      <p:sp>
        <p:nvSpPr>
          <p:cNvPr id="7" name="Content Placeholder 6"/>
          <p:cNvSpPr>
            <a:spLocks noGrp="1"/>
          </p:cNvSpPr>
          <p:nvPr>
            <p:ph idx="1"/>
          </p:nvPr>
        </p:nvSpPr>
        <p:spPr/>
        <p:txBody>
          <a:bodyPr>
            <a:normAutofit/>
          </a:bodyPr>
          <a:lstStyle/>
          <a:p>
            <a:pPr algn="ctr"/>
            <a:r>
              <a:rPr lang="en-US" sz="2400" dirty="0" smtClean="0"/>
              <a:t>Fluency is the key to be able to take numbers apart and put them together as the basis for developing good number sense. (composition and decomposition) </a:t>
            </a:r>
          </a:p>
          <a:p>
            <a:pPr>
              <a:buNone/>
            </a:pPr>
            <a:r>
              <a:rPr lang="en-US" dirty="0" smtClean="0"/>
              <a:t>                                  </a:t>
            </a:r>
          </a:p>
          <a:p>
            <a:endParaRPr lang="en-US" dirty="0"/>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Focus Areas</a:t>
            </a:r>
            <a:endParaRPr lang="en-US" dirty="0"/>
          </a:p>
        </p:txBody>
      </p:sp>
      <p:sp>
        <p:nvSpPr>
          <p:cNvPr id="3" name="Content Placeholder 2"/>
          <p:cNvSpPr>
            <a:spLocks noGrp="1"/>
          </p:cNvSpPr>
          <p:nvPr>
            <p:ph idx="4294967295"/>
          </p:nvPr>
        </p:nvSpPr>
        <p:spPr>
          <a:xfrm>
            <a:off x="3886200" y="1981438"/>
            <a:ext cx="5120640" cy="4525962"/>
          </a:xfrm>
        </p:spPr>
        <p:txBody>
          <a:bodyPr lIns="182880" tIns="91440">
            <a:normAutofit/>
          </a:bodyPr>
          <a:lstStyle/>
          <a:p>
            <a:pPr marL="0" indent="0" eaLnBrk="1" hangingPunct="1">
              <a:spcBef>
                <a:spcPct val="0"/>
              </a:spcBef>
              <a:buFont typeface="Wingdings" pitchFamily="2" charset="2"/>
              <a:buNone/>
              <a:defRPr/>
            </a:pPr>
            <a:r>
              <a:rPr lang="en-US" sz="2400" b="1" dirty="0" smtClean="0">
                <a:solidFill>
                  <a:schemeClr val="tx1"/>
                </a:solidFill>
              </a:rPr>
              <a:t>Compose </a:t>
            </a:r>
            <a:r>
              <a:rPr lang="en-US" sz="2400" dirty="0" smtClean="0">
                <a:solidFill>
                  <a:schemeClr val="tx1"/>
                </a:solidFill>
              </a:rPr>
              <a:t>and decompose numbers from 11 to 19 into ten ones and some further ones, e.g., by using objects or drawings, and record each </a:t>
            </a:r>
            <a:r>
              <a:rPr lang="en-US" sz="2400" b="1" dirty="0" smtClean="0">
                <a:solidFill>
                  <a:schemeClr val="tx1"/>
                </a:solidFill>
              </a:rPr>
              <a:t>composition </a:t>
            </a:r>
            <a:r>
              <a:rPr lang="en-US" sz="2400" dirty="0" smtClean="0">
                <a:solidFill>
                  <a:schemeClr val="tx1"/>
                </a:solidFill>
              </a:rPr>
              <a:t>or decomposition by a drawing or equation </a:t>
            </a:r>
            <a:r>
              <a:rPr lang="en-US" sz="2400" b="1" dirty="0" smtClean="0">
                <a:solidFill>
                  <a:schemeClr val="tx1"/>
                </a:solidFill>
              </a:rPr>
              <a:t>(e.g., 18 = 10 + 8); understand that these numbers are composed of ten ones and one, two, three, four, five, six, seven, eight, or nine ones.</a:t>
            </a:r>
            <a:endParaRPr lang="en-US" sz="2400" dirty="0" smtClean="0">
              <a:solidFill>
                <a:schemeClr val="tx1"/>
              </a:solidFill>
            </a:endParaRPr>
          </a:p>
          <a:p>
            <a:pPr marL="0" indent="0" eaLnBrk="1" hangingPunct="1">
              <a:spcBef>
                <a:spcPct val="0"/>
              </a:spcBef>
              <a:buFont typeface="Wingdings 2" pitchFamily="18" charset="2"/>
              <a:buChar char=""/>
              <a:defRPr/>
            </a:pPr>
            <a:endParaRPr lang="en-US" sz="2800" dirty="0" smtClean="0"/>
          </a:p>
        </p:txBody>
      </p:sp>
      <p:sp>
        <p:nvSpPr>
          <p:cNvPr id="5123" name="Text Box 3"/>
          <p:cNvSpPr txBox="1">
            <a:spLocks noChangeArrowheads="1"/>
          </p:cNvSpPr>
          <p:nvPr/>
        </p:nvSpPr>
        <p:spPr bwMode="auto">
          <a:xfrm>
            <a:off x="3886200" y="1295400"/>
            <a:ext cx="5120640" cy="523220"/>
          </a:xfrm>
          <a:prstGeom prst="rect">
            <a:avLst/>
          </a:prstGeom>
          <a:noFill/>
          <a:ln w="9525">
            <a:noFill/>
            <a:miter lim="800000"/>
            <a:headEnd/>
            <a:tailEnd/>
          </a:ln>
        </p:spPr>
        <p:txBody>
          <a:bodyPr wrap="square">
            <a:spAutoFit/>
          </a:bodyPr>
          <a:lstStyle/>
          <a:p>
            <a:pPr algn="ctr" eaLnBrk="1" hangingPunct="1">
              <a:spcBef>
                <a:spcPct val="50000"/>
              </a:spcBef>
            </a:pPr>
            <a:r>
              <a:rPr lang="en-US" sz="2800" b="1" dirty="0">
                <a:solidFill>
                  <a:srgbClr val="003366"/>
                </a:solidFill>
              </a:rPr>
              <a:t>Common Core Standard K.NBT.1</a:t>
            </a:r>
          </a:p>
        </p:txBody>
      </p:sp>
      <p:grpSp>
        <p:nvGrpSpPr>
          <p:cNvPr id="14" name="Group 13"/>
          <p:cNvGrpSpPr/>
          <p:nvPr/>
        </p:nvGrpSpPr>
        <p:grpSpPr>
          <a:xfrm>
            <a:off x="415290" y="1295400"/>
            <a:ext cx="3429000" cy="5867638"/>
            <a:chOff x="415290" y="1142762"/>
            <a:chExt cx="3429000" cy="5867638"/>
          </a:xfrm>
        </p:grpSpPr>
        <p:sp>
          <p:nvSpPr>
            <p:cNvPr id="5124" name="Text Box 5"/>
            <p:cNvSpPr txBox="1">
              <a:spLocks noChangeArrowheads="1"/>
            </p:cNvSpPr>
            <p:nvPr/>
          </p:nvSpPr>
          <p:spPr bwMode="auto">
            <a:xfrm>
              <a:off x="415290" y="1142762"/>
              <a:ext cx="3429000" cy="1600438"/>
            </a:xfrm>
            <a:prstGeom prst="rect">
              <a:avLst/>
            </a:prstGeom>
            <a:noFill/>
            <a:ln w="9525">
              <a:noFill/>
              <a:miter lim="800000"/>
              <a:headEnd/>
              <a:tailEnd/>
            </a:ln>
          </p:spPr>
          <p:txBody>
            <a:bodyPr wrap="square">
              <a:spAutoFit/>
            </a:bodyPr>
            <a:lstStyle/>
            <a:p>
              <a:pPr algn="ctr" eaLnBrk="1" hangingPunct="1">
                <a:spcBef>
                  <a:spcPct val="50000"/>
                </a:spcBef>
              </a:pPr>
              <a:r>
                <a:rPr lang="en-US" sz="2800" b="1" dirty="0">
                  <a:solidFill>
                    <a:srgbClr val="003366"/>
                  </a:solidFill>
                </a:rPr>
                <a:t>Common Core Standard K.OA.3</a:t>
              </a:r>
            </a:p>
            <a:p>
              <a:pPr>
                <a:spcBef>
                  <a:spcPct val="50000"/>
                </a:spcBef>
              </a:pPr>
              <a:endParaRPr lang="en-US" sz="2800" dirty="0"/>
            </a:p>
          </p:txBody>
        </p:sp>
        <p:sp>
          <p:nvSpPr>
            <p:cNvPr id="5125" name="Text Box 6"/>
            <p:cNvSpPr txBox="1">
              <a:spLocks noChangeArrowheads="1"/>
            </p:cNvSpPr>
            <p:nvPr/>
          </p:nvSpPr>
          <p:spPr bwMode="auto">
            <a:xfrm>
              <a:off x="438150" y="2116137"/>
              <a:ext cx="3383280" cy="4894263"/>
            </a:xfrm>
            <a:prstGeom prst="rect">
              <a:avLst/>
            </a:prstGeom>
            <a:noFill/>
            <a:ln w="9525">
              <a:noFill/>
              <a:miter lim="800000"/>
              <a:headEnd/>
              <a:tailEnd/>
            </a:ln>
          </p:spPr>
          <p:txBody>
            <a:bodyPr>
              <a:spAutoFit/>
            </a:bodyPr>
            <a:lstStyle/>
            <a:p>
              <a:pPr>
                <a:spcBef>
                  <a:spcPct val="50000"/>
                </a:spcBef>
              </a:pPr>
              <a:r>
                <a:rPr lang="en-US" sz="2400" b="1" dirty="0"/>
                <a:t>Decompose </a:t>
              </a:r>
              <a:r>
                <a:rPr lang="en-US" sz="2400" dirty="0"/>
                <a:t>numbers less than or equal to 10 into pairs in more than one way, e.g., by using objects or drawings, and record each decomposition by a drawing or equation (5=2+3 and 5=4+1)</a:t>
              </a: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pPr eaLnBrk="1" hangingPunct="1">
              <a:defRPr/>
            </a:pPr>
            <a:r>
              <a:rPr lang="en-US" sz="3200" dirty="0" smtClean="0"/>
              <a:t/>
            </a:r>
            <a:br>
              <a:rPr lang="en-US" sz="3200" dirty="0" smtClean="0"/>
            </a:br>
            <a:r>
              <a:rPr lang="en-US" dirty="0" smtClean="0"/>
              <a:t>Decomposing</a:t>
            </a:r>
            <a:r>
              <a:rPr lang="en-US" sz="3200" dirty="0" smtClean="0"/>
              <a:t/>
            </a:r>
            <a:br>
              <a:rPr lang="en-US" sz="3200" dirty="0" smtClean="0"/>
            </a:br>
            <a:r>
              <a:rPr lang="en-US" sz="2700" dirty="0" smtClean="0"/>
              <a:t>(And why is it important to Computational Fluency)?</a:t>
            </a:r>
            <a:r>
              <a:rPr lang="en-US" sz="3200" dirty="0" smtClean="0"/>
              <a:t/>
            </a:r>
            <a:br>
              <a:rPr lang="en-US" sz="3200" dirty="0" smtClean="0"/>
            </a:br>
            <a:endParaRPr lang="en-US" sz="3200" dirty="0" smtClean="0"/>
          </a:p>
        </p:txBody>
      </p:sp>
      <p:sp>
        <p:nvSpPr>
          <p:cNvPr id="18435" name="Rectangle 3"/>
          <p:cNvSpPr>
            <a:spLocks noGrp="1" noChangeArrowheads="1"/>
          </p:cNvSpPr>
          <p:nvPr>
            <p:ph idx="1"/>
          </p:nvPr>
        </p:nvSpPr>
        <p:spPr/>
        <p:txBody>
          <a:bodyPr/>
          <a:lstStyle/>
          <a:p>
            <a:pPr eaLnBrk="1" hangingPunct="1">
              <a:lnSpc>
                <a:spcPct val="80000"/>
              </a:lnSpc>
              <a:defRPr/>
            </a:pPr>
            <a:r>
              <a:rPr lang="en-US" sz="2400" dirty="0" smtClean="0"/>
              <a:t>In reading, we chunk words into small sound parts to decode unknown words</a:t>
            </a:r>
          </a:p>
          <a:p>
            <a:pPr eaLnBrk="1" hangingPunct="1">
              <a:lnSpc>
                <a:spcPct val="80000"/>
              </a:lnSpc>
              <a:defRPr/>
            </a:pPr>
            <a:endParaRPr lang="en-US" sz="2400" dirty="0" smtClean="0"/>
          </a:p>
          <a:p>
            <a:pPr eaLnBrk="1" hangingPunct="1">
              <a:lnSpc>
                <a:spcPct val="80000"/>
              </a:lnSpc>
              <a:defRPr/>
            </a:pPr>
            <a:r>
              <a:rPr lang="en-US" sz="2400" dirty="0" smtClean="0"/>
              <a:t>In math, we break numbers into smaller parts, referred to as decomposing numbers into ten ones and some further ones. </a:t>
            </a:r>
          </a:p>
          <a:p>
            <a:pPr eaLnBrk="1" hangingPunct="1">
              <a:lnSpc>
                <a:spcPct val="80000"/>
              </a:lnSpc>
              <a:defRPr/>
            </a:pPr>
            <a:endParaRPr lang="en-US" sz="2400" dirty="0" smtClean="0"/>
          </a:p>
          <a:p>
            <a:pPr eaLnBrk="1" hangingPunct="1">
              <a:lnSpc>
                <a:spcPct val="80000"/>
              </a:lnSpc>
              <a:defRPr/>
            </a:pPr>
            <a:r>
              <a:rPr lang="en-US" sz="2400" dirty="0" smtClean="0"/>
              <a:t>Decomposing refers to the idea that numbers can be broken apart to make other numbers, whereas, </a:t>
            </a:r>
          </a:p>
          <a:p>
            <a:pPr eaLnBrk="1" hangingPunct="1">
              <a:lnSpc>
                <a:spcPct val="80000"/>
              </a:lnSpc>
              <a:defRPr/>
            </a:pPr>
            <a:endParaRPr lang="en-US" sz="2400" dirty="0" smtClean="0"/>
          </a:p>
          <a:p>
            <a:pPr eaLnBrk="1" hangingPunct="1">
              <a:lnSpc>
                <a:spcPct val="80000"/>
              </a:lnSpc>
              <a:buFont typeface="Wingdings" pitchFamily="2" charset="2"/>
              <a:buNone/>
              <a:defRPr/>
            </a:pPr>
            <a:endParaRPr lang="en-US" sz="2400" dirty="0" smtClean="0"/>
          </a:p>
          <a:p>
            <a:pPr eaLnBrk="1" hangingPunct="1">
              <a:lnSpc>
                <a:spcPct val="80000"/>
              </a:lnSpc>
              <a:buFont typeface="Wingdings" pitchFamily="2" charset="2"/>
              <a:buNone/>
              <a:defRPr/>
            </a:pPr>
            <a:r>
              <a:rPr lang="en-US" sz="24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box(in)">
                                      <p:cBhvr>
                                        <p:cTn id="7" dur="30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8435">
                                            <p:txEl>
                                              <p:pRg st="2" end="2"/>
                                            </p:txEl>
                                          </p:spTgt>
                                        </p:tgtEl>
                                        <p:attrNameLst>
                                          <p:attrName>style.visibility</p:attrName>
                                        </p:attrNameLst>
                                      </p:cBhvr>
                                      <p:to>
                                        <p:strVal val="visible"/>
                                      </p:to>
                                    </p:set>
                                    <p:anim calcmode="lin" valueType="num">
                                      <p:cBhvr additive="base">
                                        <p:cTn id="12" dur="30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additive="base">
                                        <p:cTn id="13" dur="3000" fill="hold"/>
                                        <p:tgtEl>
                                          <p:spTgt spid="184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18435">
                                            <p:txEl>
                                              <p:pRg st="4" end="4"/>
                                            </p:txEl>
                                          </p:spTgt>
                                        </p:tgtEl>
                                        <p:attrNameLst>
                                          <p:attrName>style.visibility</p:attrName>
                                        </p:attrNameLst>
                                      </p:cBhvr>
                                      <p:to>
                                        <p:strVal val="visible"/>
                                      </p:to>
                                    </p:set>
                                    <p:animEffect transition="in" filter="checkerboard(across)">
                                      <p:cBhvr>
                                        <p:cTn id="18" dur="30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txBox="1">
            <a:spLocks noGrp="1"/>
          </p:cNvSpPr>
          <p:nvPr/>
        </p:nvSpPr>
        <p:spPr>
          <a:xfrm>
            <a:off x="6553200" y="6356350"/>
            <a:ext cx="2133600" cy="365125"/>
          </a:xfrm>
          <a:prstGeom prst="rect">
            <a:avLst/>
          </a:prstGeom>
          <a:noFill/>
        </p:spPr>
        <p:txBody>
          <a:bodyPr anchor="ctr"/>
          <a:lstStyle/>
          <a:p>
            <a:pPr algn="r" eaLnBrk="1" fontAlgn="auto" hangingPunct="1">
              <a:spcBef>
                <a:spcPts val="0"/>
              </a:spcBef>
              <a:spcAft>
                <a:spcPts val="0"/>
              </a:spcAft>
              <a:defRPr/>
            </a:pPr>
            <a:fld id="{FDB8D4A9-9593-4619-9B4B-A5EFA5E470A8}" type="slidenum">
              <a:rPr lang="en-GB" sz="1200">
                <a:solidFill>
                  <a:schemeClr val="tx1">
                    <a:tint val="75000"/>
                  </a:schemeClr>
                </a:solidFill>
                <a:latin typeface="+mn-lt"/>
              </a:rPr>
              <a:pPr algn="r" eaLnBrk="1" fontAlgn="auto" hangingPunct="1">
                <a:spcBef>
                  <a:spcPts val="0"/>
                </a:spcBef>
                <a:spcAft>
                  <a:spcPts val="0"/>
                </a:spcAft>
                <a:defRPr/>
              </a:pPr>
              <a:t>5</a:t>
            </a:fld>
            <a:endParaRPr lang="en-GB" sz="1200">
              <a:solidFill>
                <a:schemeClr val="tx1">
                  <a:tint val="75000"/>
                </a:schemeClr>
              </a:solidFill>
              <a:latin typeface="+mn-lt"/>
            </a:endParaRPr>
          </a:p>
        </p:txBody>
      </p:sp>
      <p:sp>
        <p:nvSpPr>
          <p:cNvPr id="59395" name="TextBox 2"/>
          <p:cNvSpPr txBox="1">
            <a:spLocks noChangeArrowheads="1"/>
          </p:cNvSpPr>
          <p:nvPr/>
        </p:nvSpPr>
        <p:spPr bwMode="auto">
          <a:xfrm>
            <a:off x="2971800" y="3200400"/>
            <a:ext cx="1676400" cy="1016000"/>
          </a:xfrm>
          <a:prstGeom prst="rect">
            <a:avLst/>
          </a:prstGeom>
          <a:noFill/>
          <a:ln w="9525">
            <a:noFill/>
            <a:miter lim="800000"/>
            <a:headEnd/>
            <a:tailEnd/>
          </a:ln>
        </p:spPr>
        <p:txBody>
          <a:bodyPr>
            <a:spAutoFit/>
          </a:bodyPr>
          <a:lstStyle/>
          <a:p>
            <a:pPr eaLnBrk="1" hangingPunct="1"/>
            <a:r>
              <a:rPr lang="en-GB" sz="6000" dirty="0">
                <a:latin typeface="Calibri" pitchFamily="34" charset="0"/>
              </a:rPr>
              <a:t>  7</a:t>
            </a:r>
          </a:p>
        </p:txBody>
      </p:sp>
      <p:cxnSp>
        <p:nvCxnSpPr>
          <p:cNvPr id="5" name="Straight Arrow Connector 4"/>
          <p:cNvCxnSpPr/>
          <p:nvPr/>
        </p:nvCxnSpPr>
        <p:spPr>
          <a:xfrm rot="10800000" flipV="1">
            <a:off x="1752600" y="4038600"/>
            <a:ext cx="1371600" cy="1343025"/>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886200" y="3967162"/>
            <a:ext cx="1443038" cy="1414463"/>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381000" y="5371734"/>
            <a:ext cx="1905000" cy="830997"/>
          </a:xfrm>
          <a:prstGeom prst="rect">
            <a:avLst/>
          </a:prstGeom>
          <a:noFill/>
          <a:ln w="9525">
            <a:noFill/>
            <a:miter lim="800000"/>
            <a:headEnd/>
            <a:tailEnd/>
          </a:ln>
        </p:spPr>
        <p:txBody>
          <a:bodyPr wrap="square">
            <a:spAutoFit/>
          </a:bodyPr>
          <a:lstStyle/>
          <a:p>
            <a:pPr eaLnBrk="1" hangingPunct="1"/>
            <a:r>
              <a:rPr lang="en-GB" sz="4800" dirty="0" smtClean="0">
                <a:latin typeface="Calibri" pitchFamily="34" charset="0"/>
              </a:rPr>
              <a:t>7=6+1</a:t>
            </a:r>
            <a:endParaRPr lang="en-GB" sz="9600" dirty="0">
              <a:latin typeface="Calibri" pitchFamily="34" charset="0"/>
            </a:endParaRPr>
          </a:p>
        </p:txBody>
      </p:sp>
      <p:sp>
        <p:nvSpPr>
          <p:cNvPr id="9" name="Rectangle 8"/>
          <p:cNvSpPr>
            <a:spLocks noChangeArrowheads="1"/>
          </p:cNvSpPr>
          <p:nvPr/>
        </p:nvSpPr>
        <p:spPr bwMode="auto">
          <a:xfrm>
            <a:off x="4724400" y="5372101"/>
            <a:ext cx="2690813" cy="830263"/>
          </a:xfrm>
          <a:prstGeom prst="rect">
            <a:avLst/>
          </a:prstGeom>
          <a:noFill/>
          <a:ln w="9525">
            <a:noFill/>
            <a:miter lim="800000"/>
            <a:headEnd/>
            <a:tailEnd/>
          </a:ln>
        </p:spPr>
        <p:txBody>
          <a:bodyPr>
            <a:spAutoFit/>
          </a:bodyPr>
          <a:lstStyle/>
          <a:p>
            <a:pPr eaLnBrk="1" hangingPunct="1"/>
            <a:r>
              <a:rPr lang="en-GB" sz="4800" dirty="0">
                <a:latin typeface="Calibri" pitchFamily="34" charset="0"/>
              </a:rPr>
              <a:t>7=5 + 2</a:t>
            </a:r>
          </a:p>
        </p:txBody>
      </p:sp>
      <p:sp>
        <p:nvSpPr>
          <p:cNvPr id="7176" name="Text Box 8"/>
          <p:cNvSpPr txBox="1">
            <a:spLocks noChangeArrowheads="1"/>
          </p:cNvSpPr>
          <p:nvPr/>
        </p:nvSpPr>
        <p:spPr bwMode="auto">
          <a:xfrm>
            <a:off x="3124200" y="5497513"/>
            <a:ext cx="990600" cy="579438"/>
          </a:xfrm>
          <a:prstGeom prst="rect">
            <a:avLst/>
          </a:prstGeom>
          <a:noFill/>
          <a:ln w="9525">
            <a:noFill/>
            <a:miter lim="800000"/>
            <a:headEnd/>
            <a:tailEnd/>
          </a:ln>
        </p:spPr>
        <p:txBody>
          <a:bodyPr>
            <a:spAutoFit/>
          </a:bodyPr>
          <a:lstStyle/>
          <a:p>
            <a:pPr eaLnBrk="1" hangingPunct="1">
              <a:spcBef>
                <a:spcPct val="50000"/>
              </a:spcBef>
            </a:pPr>
            <a:r>
              <a:rPr lang="en-US" sz="3200" dirty="0">
                <a:latin typeface="Arial" charset="0"/>
              </a:rPr>
              <a:t>and</a:t>
            </a:r>
          </a:p>
        </p:txBody>
      </p:sp>
      <p:sp>
        <p:nvSpPr>
          <p:cNvPr id="11" name="Rectangle 10"/>
          <p:cNvSpPr>
            <a:spLocks noChangeArrowheads="1"/>
          </p:cNvSpPr>
          <p:nvPr/>
        </p:nvSpPr>
        <p:spPr bwMode="auto">
          <a:xfrm>
            <a:off x="76200" y="1370012"/>
            <a:ext cx="4572000" cy="923925"/>
          </a:xfrm>
          <a:prstGeom prst="rect">
            <a:avLst/>
          </a:prstGeom>
          <a:noFill/>
          <a:ln w="9525">
            <a:noFill/>
            <a:miter lim="800000"/>
            <a:headEnd/>
            <a:tailEnd/>
          </a:ln>
        </p:spPr>
        <p:txBody>
          <a:bodyPr>
            <a:spAutoFit/>
          </a:bodyPr>
          <a:lstStyle/>
          <a:p>
            <a:r>
              <a:rPr lang="en-US" dirty="0"/>
              <a:t>Decomposing refers to the idea that numbers can be broken apart to make other numbers</a:t>
            </a:r>
          </a:p>
        </p:txBody>
      </p:sp>
      <p:sp>
        <p:nvSpPr>
          <p:cNvPr id="13" name="Rectangle 12"/>
          <p:cNvSpPr>
            <a:spLocks noChangeArrowheads="1"/>
          </p:cNvSpPr>
          <p:nvPr/>
        </p:nvSpPr>
        <p:spPr bwMode="auto">
          <a:xfrm>
            <a:off x="4495800" y="1370012"/>
            <a:ext cx="4572000" cy="1754188"/>
          </a:xfrm>
          <a:prstGeom prst="rect">
            <a:avLst/>
          </a:prstGeom>
          <a:noFill/>
          <a:ln w="9525">
            <a:noFill/>
            <a:miter lim="800000"/>
            <a:headEnd/>
            <a:tailEnd/>
          </a:ln>
        </p:spPr>
        <p:txBody>
          <a:bodyPr>
            <a:spAutoFit/>
          </a:bodyPr>
          <a:lstStyle/>
          <a:p>
            <a:pPr>
              <a:spcBef>
                <a:spcPct val="50000"/>
              </a:spcBef>
            </a:pPr>
            <a:r>
              <a:rPr lang="en-US" b="1" u="sng" dirty="0"/>
              <a:t>Decompose numbers less than or equal to 10 into pairs in more than one way, </a:t>
            </a:r>
            <a:r>
              <a:rPr lang="en-US" dirty="0"/>
              <a:t>e.g., by using objects or drawings, and record each decomposition by a drawing or equation (5=2+3 and 5=4+1)</a:t>
            </a:r>
          </a:p>
        </p:txBody>
      </p:sp>
      <p:cxnSp>
        <p:nvCxnSpPr>
          <p:cNvPr id="16" name="Straight Arrow Connector 15"/>
          <p:cNvCxnSpPr/>
          <p:nvPr/>
        </p:nvCxnSpPr>
        <p:spPr>
          <a:xfrm rot="10800000" flipV="1">
            <a:off x="4191000" y="2895600"/>
            <a:ext cx="1524000" cy="809625"/>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18" name="Title 17"/>
          <p:cNvSpPr>
            <a:spLocks noGrp="1"/>
          </p:cNvSpPr>
          <p:nvPr>
            <p:ph type="title"/>
          </p:nvPr>
        </p:nvSpPr>
        <p:spPr/>
        <p:txBody>
          <a:bodyPr>
            <a:normAutofit/>
          </a:bodyPr>
          <a:lstStyle/>
          <a:p>
            <a:r>
              <a:rPr lang="en-US" dirty="0" smtClean="0"/>
              <a:t>Decomposing A Number?</a:t>
            </a:r>
            <a:endParaRPr lang="en-US" dirty="0"/>
          </a:p>
        </p:txBody>
      </p:sp>
    </p:spTree>
  </p:cSld>
  <p:clrMapOvr>
    <a:masterClrMapping/>
  </p:clrMapOvr>
  <p:transition>
    <p:cut thruBlk="1"/>
    <p:sndAc>
      <p:stSnd>
        <p:snd r:embed="rId3"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2000" fill="hold"/>
                                        <p:tgtEl>
                                          <p:spTgt spid="13"/>
                                        </p:tgtEl>
                                        <p:attrNameLst>
                                          <p:attrName>ppt_x</p:attrName>
                                        </p:attrNameLst>
                                      </p:cBhvr>
                                      <p:tavLst>
                                        <p:tav tm="0">
                                          <p:val>
                                            <p:strVal val="#ppt_x"/>
                                          </p:val>
                                        </p:tav>
                                        <p:tav tm="100000">
                                          <p:val>
                                            <p:strVal val="#ppt_x"/>
                                          </p:val>
                                        </p:tav>
                                      </p:tavLst>
                                    </p:anim>
                                    <p:anim calcmode="lin" valueType="num">
                                      <p:cBhvr additive="base">
                                        <p:cTn id="14" dur="20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linds(horizontal)">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mph" presetSubtype="0" fill="hold" grpId="0" nodeType="clickEffect">
                                  <p:stCondLst>
                                    <p:cond delay="0"/>
                                  </p:stCondLst>
                                  <p:childTnLst>
                                    <p:animRot by="21600000">
                                      <p:cBhvr>
                                        <p:cTn id="23" dur="2000" fill="hold"/>
                                        <p:tgtEl>
                                          <p:spTgt spid="59395"/>
                                        </p:tgtEl>
                                        <p:attrNameLst>
                                          <p:attrName>r</p:attrName>
                                        </p:attrNameLst>
                                      </p:cBhvr>
                                    </p:animRo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8">
                                            <p:txEl>
                                              <p:pRg st="0" end="0"/>
                                            </p:txEl>
                                          </p:spTgt>
                                        </p:tgtEl>
                                        <p:attrNameLst>
                                          <p:attrName>style.visibility</p:attrName>
                                        </p:attrNameLst>
                                      </p:cBhvr>
                                      <p:to>
                                        <p:strVal val="visible"/>
                                      </p:to>
                                    </p:set>
                                    <p:animEffect transition="in" filter="blinds(horizontal)">
                                      <p:cBhvr>
                                        <p:cTn id="28"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p:bldP spid="9" grpId="0"/>
      <p:bldP spid="11" grpId="0" build="allAtOnce"/>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txBox="1">
            <a:spLocks noGrp="1"/>
          </p:cNvSpPr>
          <p:nvPr/>
        </p:nvSpPr>
        <p:spPr>
          <a:xfrm>
            <a:off x="6553200" y="6356350"/>
            <a:ext cx="2133600" cy="365125"/>
          </a:xfrm>
          <a:prstGeom prst="rect">
            <a:avLst/>
          </a:prstGeom>
          <a:noFill/>
        </p:spPr>
        <p:txBody>
          <a:bodyPr anchor="ctr"/>
          <a:lstStyle/>
          <a:p>
            <a:pPr algn="r" eaLnBrk="1" fontAlgn="auto" hangingPunct="1">
              <a:spcBef>
                <a:spcPts val="0"/>
              </a:spcBef>
              <a:spcAft>
                <a:spcPts val="0"/>
              </a:spcAft>
              <a:defRPr/>
            </a:pPr>
            <a:fld id="{75861CE2-6203-4460-8286-BE147A3336CE}" type="slidenum">
              <a:rPr lang="en-GB" sz="1200">
                <a:solidFill>
                  <a:schemeClr val="tx1">
                    <a:tint val="75000"/>
                  </a:schemeClr>
                </a:solidFill>
                <a:latin typeface="+mn-lt"/>
              </a:rPr>
              <a:pPr algn="r" eaLnBrk="1" fontAlgn="auto" hangingPunct="1">
                <a:spcBef>
                  <a:spcPts val="0"/>
                </a:spcBef>
                <a:spcAft>
                  <a:spcPts val="0"/>
                </a:spcAft>
                <a:defRPr/>
              </a:pPr>
              <a:t>6</a:t>
            </a:fld>
            <a:endParaRPr lang="en-GB" sz="1200">
              <a:solidFill>
                <a:schemeClr val="tx1">
                  <a:tint val="75000"/>
                </a:schemeClr>
              </a:solidFill>
              <a:latin typeface="+mn-lt"/>
            </a:endParaRPr>
          </a:p>
        </p:txBody>
      </p:sp>
      <p:sp>
        <p:nvSpPr>
          <p:cNvPr id="59395" name="TextBox 2"/>
          <p:cNvSpPr txBox="1">
            <a:spLocks noChangeArrowheads="1"/>
          </p:cNvSpPr>
          <p:nvPr/>
        </p:nvSpPr>
        <p:spPr bwMode="auto">
          <a:xfrm>
            <a:off x="2286000" y="1676400"/>
            <a:ext cx="1676400" cy="1016000"/>
          </a:xfrm>
          <a:prstGeom prst="rect">
            <a:avLst/>
          </a:prstGeom>
          <a:noFill/>
          <a:ln w="9525">
            <a:noFill/>
            <a:miter lim="800000"/>
            <a:headEnd/>
            <a:tailEnd/>
          </a:ln>
        </p:spPr>
        <p:txBody>
          <a:bodyPr>
            <a:spAutoFit/>
          </a:bodyPr>
          <a:lstStyle/>
          <a:p>
            <a:pPr eaLnBrk="1" hangingPunct="1"/>
            <a:r>
              <a:rPr lang="en-GB" sz="6000" dirty="0">
                <a:latin typeface="Calibri" pitchFamily="34" charset="0"/>
              </a:rPr>
              <a:t>  7</a:t>
            </a:r>
          </a:p>
        </p:txBody>
      </p:sp>
      <p:cxnSp>
        <p:nvCxnSpPr>
          <p:cNvPr id="5" name="Straight Arrow Connector 4"/>
          <p:cNvCxnSpPr/>
          <p:nvPr/>
        </p:nvCxnSpPr>
        <p:spPr>
          <a:xfrm rot="10800000" flipV="1">
            <a:off x="1066800" y="2514600"/>
            <a:ext cx="1371600" cy="1343025"/>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429000" y="2514600"/>
            <a:ext cx="1443038" cy="1414463"/>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381000" y="3733800"/>
            <a:ext cx="1905000" cy="2308225"/>
          </a:xfrm>
          <a:prstGeom prst="rect">
            <a:avLst/>
          </a:prstGeom>
          <a:noFill/>
          <a:ln w="9525">
            <a:noFill/>
            <a:miter lim="800000"/>
            <a:headEnd/>
            <a:tailEnd/>
          </a:ln>
        </p:spPr>
        <p:txBody>
          <a:bodyPr>
            <a:spAutoFit/>
          </a:bodyPr>
          <a:lstStyle/>
          <a:p>
            <a:pPr eaLnBrk="1" hangingPunct="1"/>
            <a:r>
              <a:rPr lang="en-GB" sz="4800" dirty="0">
                <a:latin typeface="Calibri" pitchFamily="34" charset="0"/>
              </a:rPr>
              <a:t>7=6+1</a:t>
            </a:r>
            <a:r>
              <a:rPr lang="en-GB" sz="9600" dirty="0">
                <a:latin typeface="Calibri" pitchFamily="34" charset="0"/>
              </a:rPr>
              <a:t>	</a:t>
            </a:r>
          </a:p>
        </p:txBody>
      </p:sp>
      <p:sp>
        <p:nvSpPr>
          <p:cNvPr id="9" name="Rectangle 8"/>
          <p:cNvSpPr>
            <a:spLocks noChangeArrowheads="1"/>
          </p:cNvSpPr>
          <p:nvPr/>
        </p:nvSpPr>
        <p:spPr bwMode="auto">
          <a:xfrm>
            <a:off x="5029200" y="3657600"/>
            <a:ext cx="2690813" cy="823913"/>
          </a:xfrm>
          <a:prstGeom prst="rect">
            <a:avLst/>
          </a:prstGeom>
          <a:noFill/>
          <a:ln w="9525">
            <a:noFill/>
            <a:miter lim="800000"/>
            <a:headEnd/>
            <a:tailEnd/>
          </a:ln>
        </p:spPr>
        <p:txBody>
          <a:bodyPr>
            <a:spAutoFit/>
          </a:bodyPr>
          <a:lstStyle/>
          <a:p>
            <a:pPr eaLnBrk="1" hangingPunct="1"/>
            <a:r>
              <a:rPr lang="en-GB" sz="4800" dirty="0">
                <a:latin typeface="Calibri" pitchFamily="34" charset="0"/>
              </a:rPr>
              <a:t>7=5+2</a:t>
            </a:r>
          </a:p>
        </p:txBody>
      </p:sp>
      <p:sp>
        <p:nvSpPr>
          <p:cNvPr id="13" name="Rectangle 12"/>
          <p:cNvSpPr>
            <a:spLocks noChangeArrowheads="1"/>
          </p:cNvSpPr>
          <p:nvPr/>
        </p:nvSpPr>
        <p:spPr bwMode="auto">
          <a:xfrm>
            <a:off x="4419600" y="1446212"/>
            <a:ext cx="4572000" cy="1754188"/>
          </a:xfrm>
          <a:prstGeom prst="rect">
            <a:avLst/>
          </a:prstGeom>
          <a:noFill/>
          <a:ln w="9525">
            <a:noFill/>
            <a:miter lim="800000"/>
            <a:headEnd/>
            <a:tailEnd/>
          </a:ln>
        </p:spPr>
        <p:txBody>
          <a:bodyPr>
            <a:spAutoFit/>
          </a:bodyPr>
          <a:lstStyle/>
          <a:p>
            <a:pPr>
              <a:spcBef>
                <a:spcPct val="50000"/>
              </a:spcBef>
            </a:pPr>
            <a:r>
              <a:rPr lang="en-US" dirty="0"/>
              <a:t>Decompose numbers less than or equal to 10 into pairs in more than one way, e.g., by </a:t>
            </a:r>
            <a:r>
              <a:rPr lang="en-US" b="1" u="sng" dirty="0"/>
              <a:t>using objects or drawings</a:t>
            </a:r>
            <a:r>
              <a:rPr lang="en-US" dirty="0"/>
              <a:t>, and record each decomposition by a drawing or equation (5=2+3 and 5=4+1)</a:t>
            </a:r>
          </a:p>
        </p:txBody>
      </p:sp>
      <p:pic>
        <p:nvPicPr>
          <p:cNvPr id="8203" name="Picture 2" descr="http://www.marblekingusa.com/images/dream_weaver.jpg">
            <a:hlinkClick r:id="rId4"/>
          </p:cNvPr>
          <p:cNvPicPr>
            <a:picLocks noChangeAspect="1" noChangeArrowheads="1"/>
          </p:cNvPicPr>
          <p:nvPr/>
        </p:nvPicPr>
        <p:blipFill>
          <a:blip r:embed="rId5" cstate="print"/>
          <a:srcRect/>
          <a:stretch>
            <a:fillRect/>
          </a:stretch>
        </p:blipFill>
        <p:spPr bwMode="auto">
          <a:xfrm>
            <a:off x="152400" y="4876800"/>
            <a:ext cx="609600" cy="573088"/>
          </a:xfrm>
          <a:prstGeom prst="rect">
            <a:avLst/>
          </a:prstGeom>
          <a:noFill/>
          <a:ln w="9525">
            <a:noFill/>
            <a:miter lim="800000"/>
            <a:headEnd/>
            <a:tailEnd/>
          </a:ln>
        </p:spPr>
      </p:pic>
      <p:pic>
        <p:nvPicPr>
          <p:cNvPr id="8204" name="Picture 2" descr="http://www.marblekingusa.com/images/dream_weaver.jpg">
            <a:hlinkClick r:id="rId4"/>
          </p:cNvPr>
          <p:cNvPicPr>
            <a:picLocks noChangeAspect="1" noChangeArrowheads="1"/>
          </p:cNvPicPr>
          <p:nvPr/>
        </p:nvPicPr>
        <p:blipFill>
          <a:blip r:embed="rId6" cstate="print"/>
          <a:srcRect/>
          <a:stretch>
            <a:fillRect/>
          </a:stretch>
        </p:blipFill>
        <p:spPr bwMode="auto">
          <a:xfrm>
            <a:off x="152400" y="5638800"/>
            <a:ext cx="566738" cy="533400"/>
          </a:xfrm>
          <a:prstGeom prst="rect">
            <a:avLst/>
          </a:prstGeom>
          <a:noFill/>
          <a:ln w="9525">
            <a:noFill/>
            <a:miter lim="800000"/>
            <a:headEnd/>
            <a:tailEnd/>
          </a:ln>
        </p:spPr>
      </p:pic>
      <p:pic>
        <p:nvPicPr>
          <p:cNvPr id="8205" name="Picture 2" descr="http://www.marblekingusa.com/images/dream_weaver.jpg">
            <a:hlinkClick r:id="rId4"/>
          </p:cNvPr>
          <p:cNvPicPr>
            <a:picLocks noChangeAspect="1" noChangeArrowheads="1"/>
          </p:cNvPicPr>
          <p:nvPr/>
        </p:nvPicPr>
        <p:blipFill>
          <a:blip r:embed="rId6" cstate="print"/>
          <a:srcRect/>
          <a:stretch>
            <a:fillRect/>
          </a:stretch>
        </p:blipFill>
        <p:spPr bwMode="auto">
          <a:xfrm>
            <a:off x="838200" y="5638800"/>
            <a:ext cx="566738" cy="533400"/>
          </a:xfrm>
          <a:prstGeom prst="rect">
            <a:avLst/>
          </a:prstGeom>
          <a:noFill/>
          <a:ln w="9525">
            <a:noFill/>
            <a:miter lim="800000"/>
            <a:headEnd/>
            <a:tailEnd/>
          </a:ln>
        </p:spPr>
      </p:pic>
      <p:pic>
        <p:nvPicPr>
          <p:cNvPr id="8206" name="Picture 2" descr="http://www.marblekingusa.com/images/dream_weaver.jpg">
            <a:hlinkClick r:id="rId4"/>
          </p:cNvPr>
          <p:cNvPicPr>
            <a:picLocks noChangeAspect="1" noChangeArrowheads="1"/>
          </p:cNvPicPr>
          <p:nvPr/>
        </p:nvPicPr>
        <p:blipFill>
          <a:blip r:embed="rId6" cstate="print"/>
          <a:srcRect/>
          <a:stretch>
            <a:fillRect/>
          </a:stretch>
        </p:blipFill>
        <p:spPr bwMode="auto">
          <a:xfrm>
            <a:off x="914400" y="4876800"/>
            <a:ext cx="566738" cy="533400"/>
          </a:xfrm>
          <a:prstGeom prst="rect">
            <a:avLst/>
          </a:prstGeom>
          <a:noFill/>
          <a:ln w="9525">
            <a:noFill/>
            <a:miter lim="800000"/>
            <a:headEnd/>
            <a:tailEnd/>
          </a:ln>
        </p:spPr>
      </p:pic>
      <p:pic>
        <p:nvPicPr>
          <p:cNvPr id="8207" name="Picture 2" descr="http://www.marblekingusa.com/images/dream_weaver.jpg">
            <a:hlinkClick r:id="rId4"/>
          </p:cNvPr>
          <p:cNvPicPr>
            <a:picLocks noChangeAspect="1" noChangeArrowheads="1"/>
          </p:cNvPicPr>
          <p:nvPr/>
        </p:nvPicPr>
        <p:blipFill>
          <a:blip r:embed="rId6" cstate="print"/>
          <a:srcRect/>
          <a:stretch>
            <a:fillRect/>
          </a:stretch>
        </p:blipFill>
        <p:spPr bwMode="auto">
          <a:xfrm>
            <a:off x="1676400" y="5638800"/>
            <a:ext cx="566738" cy="533400"/>
          </a:xfrm>
          <a:prstGeom prst="rect">
            <a:avLst/>
          </a:prstGeom>
          <a:noFill/>
          <a:ln w="9525">
            <a:noFill/>
            <a:miter lim="800000"/>
            <a:headEnd/>
            <a:tailEnd/>
          </a:ln>
        </p:spPr>
      </p:pic>
      <p:pic>
        <p:nvPicPr>
          <p:cNvPr id="8208" name="Picture 2" descr="http://www.marblekingusa.com/images/dream_weaver.jpg">
            <a:hlinkClick r:id="rId4"/>
          </p:cNvPr>
          <p:cNvPicPr>
            <a:picLocks noChangeAspect="1" noChangeArrowheads="1"/>
          </p:cNvPicPr>
          <p:nvPr/>
        </p:nvPicPr>
        <p:blipFill>
          <a:blip r:embed="rId6" cstate="print"/>
          <a:srcRect/>
          <a:stretch>
            <a:fillRect/>
          </a:stretch>
        </p:blipFill>
        <p:spPr bwMode="auto">
          <a:xfrm>
            <a:off x="1676400" y="4876800"/>
            <a:ext cx="566738" cy="533400"/>
          </a:xfrm>
          <a:prstGeom prst="rect">
            <a:avLst/>
          </a:prstGeom>
          <a:noFill/>
          <a:ln w="9525">
            <a:noFill/>
            <a:miter lim="800000"/>
            <a:headEnd/>
            <a:tailEnd/>
          </a:ln>
        </p:spPr>
      </p:pic>
      <p:pic>
        <p:nvPicPr>
          <p:cNvPr id="8209" name="Picture 2" descr="http://www.marblekingusa.com/images/dream_weaver.jpg">
            <a:hlinkClick r:id="rId4"/>
          </p:cNvPr>
          <p:cNvPicPr>
            <a:picLocks noChangeAspect="1" noChangeArrowheads="1"/>
          </p:cNvPicPr>
          <p:nvPr/>
        </p:nvPicPr>
        <p:blipFill>
          <a:blip r:embed="rId7" cstate="print"/>
          <a:srcRect/>
          <a:stretch>
            <a:fillRect/>
          </a:stretch>
        </p:blipFill>
        <p:spPr bwMode="auto">
          <a:xfrm>
            <a:off x="2667000" y="5181600"/>
            <a:ext cx="685800" cy="644525"/>
          </a:xfrm>
          <a:prstGeom prst="rect">
            <a:avLst/>
          </a:prstGeom>
          <a:noFill/>
          <a:ln w="9525">
            <a:noFill/>
            <a:miter lim="800000"/>
            <a:headEnd/>
            <a:tailEnd/>
          </a:ln>
        </p:spPr>
      </p:pic>
      <p:sp>
        <p:nvSpPr>
          <p:cNvPr id="8210" name="TextBox 20"/>
          <p:cNvSpPr txBox="1">
            <a:spLocks noChangeArrowheads="1"/>
          </p:cNvSpPr>
          <p:nvPr/>
        </p:nvSpPr>
        <p:spPr bwMode="auto">
          <a:xfrm>
            <a:off x="2362200" y="5334000"/>
            <a:ext cx="304800" cy="369888"/>
          </a:xfrm>
          <a:prstGeom prst="rect">
            <a:avLst/>
          </a:prstGeom>
          <a:noFill/>
          <a:ln w="9525">
            <a:noFill/>
            <a:miter lim="800000"/>
            <a:headEnd/>
            <a:tailEnd/>
          </a:ln>
        </p:spPr>
        <p:txBody>
          <a:bodyPr>
            <a:spAutoFit/>
          </a:bodyPr>
          <a:lstStyle/>
          <a:p>
            <a:r>
              <a:rPr lang="en-US"/>
              <a:t>+</a:t>
            </a:r>
          </a:p>
        </p:txBody>
      </p:sp>
      <p:sp>
        <p:nvSpPr>
          <p:cNvPr id="8211" name="TextBox 21"/>
          <p:cNvSpPr txBox="1">
            <a:spLocks noChangeArrowheads="1"/>
          </p:cNvSpPr>
          <p:nvPr/>
        </p:nvSpPr>
        <p:spPr bwMode="auto">
          <a:xfrm>
            <a:off x="3505200" y="5334000"/>
            <a:ext cx="296863" cy="369888"/>
          </a:xfrm>
          <a:prstGeom prst="rect">
            <a:avLst/>
          </a:prstGeom>
          <a:noFill/>
          <a:ln w="9525">
            <a:noFill/>
            <a:miter lim="800000"/>
            <a:headEnd/>
            <a:tailEnd/>
          </a:ln>
        </p:spPr>
        <p:txBody>
          <a:bodyPr>
            <a:spAutoFit/>
          </a:bodyPr>
          <a:lstStyle/>
          <a:p>
            <a:r>
              <a:rPr lang="en-US"/>
              <a:t>=</a:t>
            </a:r>
          </a:p>
        </p:txBody>
      </p:sp>
      <p:sp>
        <p:nvSpPr>
          <p:cNvPr id="8212" name="TextBox 22"/>
          <p:cNvSpPr txBox="1">
            <a:spLocks noChangeArrowheads="1"/>
          </p:cNvSpPr>
          <p:nvPr/>
        </p:nvSpPr>
        <p:spPr bwMode="auto">
          <a:xfrm>
            <a:off x="3886200" y="5334000"/>
            <a:ext cx="331788" cy="369888"/>
          </a:xfrm>
          <a:prstGeom prst="rect">
            <a:avLst/>
          </a:prstGeom>
          <a:noFill/>
          <a:ln w="9525">
            <a:noFill/>
            <a:miter lim="800000"/>
            <a:headEnd/>
            <a:tailEnd/>
          </a:ln>
        </p:spPr>
        <p:txBody>
          <a:bodyPr wrap="none">
            <a:spAutoFit/>
          </a:bodyPr>
          <a:lstStyle/>
          <a:p>
            <a:r>
              <a:rPr lang="en-US"/>
              <a:t>7</a:t>
            </a:r>
          </a:p>
        </p:txBody>
      </p:sp>
      <p:pic>
        <p:nvPicPr>
          <p:cNvPr id="8214" name="Picture 2" descr="http://www.marblekingusa.com/images/dream_weaver.jpg">
            <a:hlinkClick r:id="rId4"/>
          </p:cNvPr>
          <p:cNvPicPr>
            <a:picLocks noChangeAspect="1" noChangeArrowheads="1"/>
          </p:cNvPicPr>
          <p:nvPr/>
        </p:nvPicPr>
        <p:blipFill>
          <a:blip r:embed="rId5" cstate="print"/>
          <a:srcRect/>
          <a:stretch>
            <a:fillRect/>
          </a:stretch>
        </p:blipFill>
        <p:spPr bwMode="auto">
          <a:xfrm>
            <a:off x="6172200" y="5562600"/>
            <a:ext cx="609600" cy="573088"/>
          </a:xfrm>
          <a:prstGeom prst="rect">
            <a:avLst/>
          </a:prstGeom>
          <a:noFill/>
          <a:ln w="9525">
            <a:noFill/>
            <a:miter lim="800000"/>
            <a:headEnd/>
            <a:tailEnd/>
          </a:ln>
        </p:spPr>
      </p:pic>
      <p:pic>
        <p:nvPicPr>
          <p:cNvPr id="8215" name="Picture 2" descr="http://www.marblekingusa.com/images/dream_weaver.jpg">
            <a:hlinkClick r:id="rId4"/>
          </p:cNvPr>
          <p:cNvPicPr>
            <a:picLocks noChangeAspect="1" noChangeArrowheads="1"/>
          </p:cNvPicPr>
          <p:nvPr/>
        </p:nvPicPr>
        <p:blipFill>
          <a:blip r:embed="rId5" cstate="print"/>
          <a:srcRect/>
          <a:stretch>
            <a:fillRect/>
          </a:stretch>
        </p:blipFill>
        <p:spPr bwMode="auto">
          <a:xfrm>
            <a:off x="5410200" y="5562600"/>
            <a:ext cx="609600" cy="573088"/>
          </a:xfrm>
          <a:prstGeom prst="rect">
            <a:avLst/>
          </a:prstGeom>
          <a:noFill/>
          <a:ln w="9525">
            <a:noFill/>
            <a:miter lim="800000"/>
            <a:headEnd/>
            <a:tailEnd/>
          </a:ln>
        </p:spPr>
      </p:pic>
      <p:pic>
        <p:nvPicPr>
          <p:cNvPr id="8216" name="Picture 2" descr="http://www.marblekingusa.com/images/dream_weaver.jpg">
            <a:hlinkClick r:id="rId4"/>
          </p:cNvPr>
          <p:cNvPicPr>
            <a:picLocks noChangeAspect="1" noChangeArrowheads="1"/>
          </p:cNvPicPr>
          <p:nvPr/>
        </p:nvPicPr>
        <p:blipFill>
          <a:blip r:embed="rId5" cstate="print"/>
          <a:srcRect/>
          <a:stretch>
            <a:fillRect/>
          </a:stretch>
        </p:blipFill>
        <p:spPr bwMode="auto">
          <a:xfrm>
            <a:off x="6477000" y="4876800"/>
            <a:ext cx="609600" cy="573088"/>
          </a:xfrm>
          <a:prstGeom prst="rect">
            <a:avLst/>
          </a:prstGeom>
          <a:noFill/>
          <a:ln w="9525">
            <a:noFill/>
            <a:miter lim="800000"/>
            <a:headEnd/>
            <a:tailEnd/>
          </a:ln>
        </p:spPr>
      </p:pic>
      <p:pic>
        <p:nvPicPr>
          <p:cNvPr id="8217" name="Picture 2" descr="http://www.marblekingusa.com/images/dream_weaver.jpg">
            <a:hlinkClick r:id="rId4"/>
          </p:cNvPr>
          <p:cNvPicPr>
            <a:picLocks noChangeAspect="1" noChangeArrowheads="1"/>
          </p:cNvPicPr>
          <p:nvPr/>
        </p:nvPicPr>
        <p:blipFill>
          <a:blip r:embed="rId5" cstate="print"/>
          <a:srcRect/>
          <a:stretch>
            <a:fillRect/>
          </a:stretch>
        </p:blipFill>
        <p:spPr bwMode="auto">
          <a:xfrm>
            <a:off x="5791200" y="4876800"/>
            <a:ext cx="609600" cy="573088"/>
          </a:xfrm>
          <a:prstGeom prst="rect">
            <a:avLst/>
          </a:prstGeom>
          <a:noFill/>
          <a:ln w="9525">
            <a:noFill/>
            <a:miter lim="800000"/>
            <a:headEnd/>
            <a:tailEnd/>
          </a:ln>
        </p:spPr>
      </p:pic>
      <p:pic>
        <p:nvPicPr>
          <p:cNvPr id="8218" name="Picture 2" descr="http://www.marblekingusa.com/images/dream_weaver.jpg">
            <a:hlinkClick r:id="rId4"/>
          </p:cNvPr>
          <p:cNvPicPr>
            <a:picLocks noChangeAspect="1" noChangeArrowheads="1"/>
          </p:cNvPicPr>
          <p:nvPr/>
        </p:nvPicPr>
        <p:blipFill>
          <a:blip r:embed="rId5" cstate="print"/>
          <a:srcRect/>
          <a:stretch>
            <a:fillRect/>
          </a:stretch>
        </p:blipFill>
        <p:spPr bwMode="auto">
          <a:xfrm>
            <a:off x="5105400" y="4876800"/>
            <a:ext cx="609600" cy="573088"/>
          </a:xfrm>
          <a:prstGeom prst="rect">
            <a:avLst/>
          </a:prstGeom>
          <a:noFill/>
          <a:ln w="9525">
            <a:noFill/>
            <a:miter lim="800000"/>
            <a:headEnd/>
            <a:tailEnd/>
          </a:ln>
        </p:spPr>
      </p:pic>
      <p:sp>
        <p:nvSpPr>
          <p:cNvPr id="8219" name="TextBox 30"/>
          <p:cNvSpPr txBox="1">
            <a:spLocks noChangeArrowheads="1"/>
          </p:cNvSpPr>
          <p:nvPr/>
        </p:nvSpPr>
        <p:spPr bwMode="auto">
          <a:xfrm>
            <a:off x="7162800" y="5410200"/>
            <a:ext cx="304800" cy="369888"/>
          </a:xfrm>
          <a:prstGeom prst="rect">
            <a:avLst/>
          </a:prstGeom>
          <a:noFill/>
          <a:ln w="9525">
            <a:noFill/>
            <a:miter lim="800000"/>
            <a:headEnd/>
            <a:tailEnd/>
          </a:ln>
        </p:spPr>
        <p:txBody>
          <a:bodyPr>
            <a:spAutoFit/>
          </a:bodyPr>
          <a:lstStyle/>
          <a:p>
            <a:r>
              <a:rPr lang="en-US"/>
              <a:t>+</a:t>
            </a:r>
          </a:p>
        </p:txBody>
      </p:sp>
      <p:pic>
        <p:nvPicPr>
          <p:cNvPr id="8220" name="Picture 2" descr="http://www.marblekingusa.com/images/dream_weaver.jpg">
            <a:hlinkClick r:id="rId4"/>
          </p:cNvPr>
          <p:cNvPicPr>
            <a:picLocks noChangeAspect="1" noChangeArrowheads="1"/>
          </p:cNvPicPr>
          <p:nvPr/>
        </p:nvPicPr>
        <p:blipFill>
          <a:blip r:embed="rId6" cstate="print"/>
          <a:srcRect/>
          <a:stretch>
            <a:fillRect/>
          </a:stretch>
        </p:blipFill>
        <p:spPr bwMode="auto">
          <a:xfrm>
            <a:off x="7543800" y="5638800"/>
            <a:ext cx="566738" cy="533400"/>
          </a:xfrm>
          <a:prstGeom prst="rect">
            <a:avLst/>
          </a:prstGeom>
          <a:noFill/>
          <a:ln w="9525">
            <a:noFill/>
            <a:miter lim="800000"/>
            <a:headEnd/>
            <a:tailEnd/>
          </a:ln>
        </p:spPr>
      </p:pic>
      <p:pic>
        <p:nvPicPr>
          <p:cNvPr id="8221" name="Picture 2" descr="http://www.marblekingusa.com/images/dream_weaver.jpg">
            <a:hlinkClick r:id="rId4"/>
          </p:cNvPr>
          <p:cNvPicPr>
            <a:picLocks noChangeAspect="1" noChangeArrowheads="1"/>
          </p:cNvPicPr>
          <p:nvPr/>
        </p:nvPicPr>
        <p:blipFill>
          <a:blip r:embed="rId6" cstate="print"/>
          <a:srcRect/>
          <a:stretch>
            <a:fillRect/>
          </a:stretch>
        </p:blipFill>
        <p:spPr bwMode="auto">
          <a:xfrm>
            <a:off x="7543800" y="4953000"/>
            <a:ext cx="566738" cy="533400"/>
          </a:xfrm>
          <a:prstGeom prst="rect">
            <a:avLst/>
          </a:prstGeom>
          <a:noFill/>
          <a:ln w="9525">
            <a:noFill/>
            <a:miter lim="800000"/>
            <a:headEnd/>
            <a:tailEnd/>
          </a:ln>
        </p:spPr>
      </p:pic>
      <p:sp>
        <p:nvSpPr>
          <p:cNvPr id="8222" name="TextBox 33"/>
          <p:cNvSpPr txBox="1">
            <a:spLocks noChangeArrowheads="1"/>
          </p:cNvSpPr>
          <p:nvPr/>
        </p:nvSpPr>
        <p:spPr bwMode="auto">
          <a:xfrm>
            <a:off x="8229600" y="5334000"/>
            <a:ext cx="296863" cy="369888"/>
          </a:xfrm>
          <a:prstGeom prst="rect">
            <a:avLst/>
          </a:prstGeom>
          <a:noFill/>
          <a:ln w="9525">
            <a:noFill/>
            <a:miter lim="800000"/>
            <a:headEnd/>
            <a:tailEnd/>
          </a:ln>
        </p:spPr>
        <p:txBody>
          <a:bodyPr>
            <a:spAutoFit/>
          </a:bodyPr>
          <a:lstStyle/>
          <a:p>
            <a:r>
              <a:rPr lang="en-US"/>
              <a:t>=</a:t>
            </a:r>
          </a:p>
        </p:txBody>
      </p:sp>
      <p:sp>
        <p:nvSpPr>
          <p:cNvPr id="8223" name="TextBox 35"/>
          <p:cNvSpPr txBox="1">
            <a:spLocks noChangeArrowheads="1"/>
          </p:cNvSpPr>
          <p:nvPr/>
        </p:nvSpPr>
        <p:spPr bwMode="auto">
          <a:xfrm>
            <a:off x="8610600" y="5334000"/>
            <a:ext cx="331788" cy="369888"/>
          </a:xfrm>
          <a:prstGeom prst="rect">
            <a:avLst/>
          </a:prstGeom>
          <a:noFill/>
          <a:ln w="9525">
            <a:noFill/>
            <a:miter lim="800000"/>
            <a:headEnd/>
            <a:tailEnd/>
          </a:ln>
        </p:spPr>
        <p:txBody>
          <a:bodyPr wrap="none">
            <a:spAutoFit/>
          </a:bodyPr>
          <a:lstStyle/>
          <a:p>
            <a:r>
              <a:rPr lang="en-US"/>
              <a:t>7</a:t>
            </a:r>
          </a:p>
        </p:txBody>
      </p:sp>
      <p:sp>
        <p:nvSpPr>
          <p:cNvPr id="34" name="Title 33"/>
          <p:cNvSpPr>
            <a:spLocks noGrp="1"/>
          </p:cNvSpPr>
          <p:nvPr>
            <p:ph type="title"/>
          </p:nvPr>
        </p:nvSpPr>
        <p:spPr/>
        <p:txBody>
          <a:bodyPr>
            <a:normAutofit/>
          </a:bodyPr>
          <a:lstStyle/>
          <a:p>
            <a:r>
              <a:rPr lang="en-US" dirty="0" smtClean="0"/>
              <a:t>Decomposing A Number?</a:t>
            </a:r>
            <a:endParaRPr lang="en-US" dirty="0"/>
          </a:p>
        </p:txBody>
      </p:sp>
    </p:spTree>
  </p:cSld>
  <p:clrMapOvr>
    <a:masterClrMapping/>
  </p:clrMapOvr>
  <p:transition>
    <p:cut thruBlk="1"/>
    <p:sndAc>
      <p:stSnd>
        <p:snd r:embed="rId3"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2000" fill="hold"/>
                                        <p:tgtEl>
                                          <p:spTgt spid="13"/>
                                        </p:tgtEl>
                                        <p:attrNameLst>
                                          <p:attrName>ppt_x</p:attrName>
                                        </p:attrNameLst>
                                      </p:cBhvr>
                                      <p:tavLst>
                                        <p:tav tm="0">
                                          <p:val>
                                            <p:strVal val="#ppt_x"/>
                                          </p:val>
                                        </p:tav>
                                        <p:tav tm="100000">
                                          <p:val>
                                            <p:strVal val="#ppt_x"/>
                                          </p:val>
                                        </p:tav>
                                      </p:tavLst>
                                    </p:anim>
                                    <p:anim calcmode="lin" valueType="num">
                                      <p:cBhvr additive="base">
                                        <p:cTn id="8" dur="20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linds(horizont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mph" presetSubtype="0" fill="hold" grpId="0" nodeType="clickEffect">
                                  <p:stCondLst>
                                    <p:cond delay="0"/>
                                  </p:stCondLst>
                                  <p:childTnLst>
                                    <p:animRot by="21600000">
                                      <p:cBhvr>
                                        <p:cTn id="17" dur="2000" fill="hold"/>
                                        <p:tgtEl>
                                          <p:spTgt spid="59395"/>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blinds(horizontal)">
                                      <p:cBhvr>
                                        <p:cTn id="2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p:bldP spid="9"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txBox="1">
            <a:spLocks noGrp="1"/>
          </p:cNvSpPr>
          <p:nvPr/>
        </p:nvSpPr>
        <p:spPr>
          <a:xfrm>
            <a:off x="6553200" y="6356350"/>
            <a:ext cx="2133600" cy="365125"/>
          </a:xfrm>
          <a:prstGeom prst="rect">
            <a:avLst/>
          </a:prstGeom>
          <a:noFill/>
        </p:spPr>
        <p:txBody>
          <a:bodyPr anchor="ctr"/>
          <a:lstStyle/>
          <a:p>
            <a:pPr algn="r" eaLnBrk="1" fontAlgn="auto" hangingPunct="1">
              <a:spcBef>
                <a:spcPts val="0"/>
              </a:spcBef>
              <a:spcAft>
                <a:spcPts val="0"/>
              </a:spcAft>
              <a:defRPr/>
            </a:pPr>
            <a:fld id="{83009CF6-434F-42F3-ABD7-BF87DC4856AE}" type="slidenum">
              <a:rPr lang="en-GB" sz="1200">
                <a:solidFill>
                  <a:schemeClr val="tx1">
                    <a:tint val="75000"/>
                  </a:schemeClr>
                </a:solidFill>
                <a:latin typeface="+mn-lt"/>
              </a:rPr>
              <a:pPr algn="r" eaLnBrk="1" fontAlgn="auto" hangingPunct="1">
                <a:spcBef>
                  <a:spcPts val="0"/>
                </a:spcBef>
                <a:spcAft>
                  <a:spcPts val="0"/>
                </a:spcAft>
                <a:defRPr/>
              </a:pPr>
              <a:t>7</a:t>
            </a:fld>
            <a:endParaRPr lang="en-GB" sz="1200">
              <a:solidFill>
                <a:schemeClr val="tx1">
                  <a:tint val="75000"/>
                </a:schemeClr>
              </a:solidFill>
              <a:latin typeface="+mn-lt"/>
            </a:endParaRPr>
          </a:p>
        </p:txBody>
      </p:sp>
      <p:sp>
        <p:nvSpPr>
          <p:cNvPr id="59395" name="TextBox 2"/>
          <p:cNvSpPr txBox="1">
            <a:spLocks noChangeArrowheads="1"/>
          </p:cNvSpPr>
          <p:nvPr/>
        </p:nvSpPr>
        <p:spPr bwMode="auto">
          <a:xfrm>
            <a:off x="2895600" y="3200400"/>
            <a:ext cx="1676400" cy="1016000"/>
          </a:xfrm>
          <a:prstGeom prst="rect">
            <a:avLst/>
          </a:prstGeom>
          <a:noFill/>
          <a:ln w="9525">
            <a:noFill/>
            <a:miter lim="800000"/>
            <a:headEnd/>
            <a:tailEnd/>
          </a:ln>
        </p:spPr>
        <p:txBody>
          <a:bodyPr>
            <a:spAutoFit/>
          </a:bodyPr>
          <a:lstStyle/>
          <a:p>
            <a:pPr eaLnBrk="1" hangingPunct="1"/>
            <a:r>
              <a:rPr lang="en-GB" sz="6000">
                <a:latin typeface="Calibri" pitchFamily="34" charset="0"/>
              </a:rPr>
              <a:t>  7</a:t>
            </a:r>
          </a:p>
        </p:txBody>
      </p:sp>
      <p:cxnSp>
        <p:nvCxnSpPr>
          <p:cNvPr id="5" name="Straight Arrow Connector 4"/>
          <p:cNvCxnSpPr/>
          <p:nvPr/>
        </p:nvCxnSpPr>
        <p:spPr>
          <a:xfrm rot="10800000" flipV="1">
            <a:off x="1752600" y="4038600"/>
            <a:ext cx="1371600" cy="1343025"/>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886200" y="4038600"/>
            <a:ext cx="1443038" cy="1414463"/>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381000" y="5334000"/>
            <a:ext cx="1905000" cy="830997"/>
          </a:xfrm>
          <a:prstGeom prst="rect">
            <a:avLst/>
          </a:prstGeom>
          <a:noFill/>
          <a:ln w="9525">
            <a:noFill/>
            <a:miter lim="800000"/>
            <a:headEnd/>
            <a:tailEnd/>
          </a:ln>
        </p:spPr>
        <p:txBody>
          <a:bodyPr>
            <a:spAutoFit/>
          </a:bodyPr>
          <a:lstStyle/>
          <a:p>
            <a:pPr eaLnBrk="1" hangingPunct="1"/>
            <a:r>
              <a:rPr lang="en-GB" sz="4800" dirty="0" smtClean="0">
                <a:latin typeface="Calibri" pitchFamily="34" charset="0"/>
              </a:rPr>
              <a:t>7=8-1</a:t>
            </a:r>
            <a:endParaRPr lang="en-GB" sz="9600" dirty="0">
              <a:latin typeface="Calibri" pitchFamily="34" charset="0"/>
            </a:endParaRPr>
          </a:p>
        </p:txBody>
      </p:sp>
      <p:sp>
        <p:nvSpPr>
          <p:cNvPr id="9" name="Rectangle 8"/>
          <p:cNvSpPr>
            <a:spLocks noChangeArrowheads="1"/>
          </p:cNvSpPr>
          <p:nvPr/>
        </p:nvSpPr>
        <p:spPr bwMode="auto">
          <a:xfrm>
            <a:off x="4724400" y="5337542"/>
            <a:ext cx="2690813" cy="823913"/>
          </a:xfrm>
          <a:prstGeom prst="rect">
            <a:avLst/>
          </a:prstGeom>
          <a:noFill/>
          <a:ln w="9525">
            <a:noFill/>
            <a:miter lim="800000"/>
            <a:headEnd/>
            <a:tailEnd/>
          </a:ln>
        </p:spPr>
        <p:txBody>
          <a:bodyPr>
            <a:spAutoFit/>
          </a:bodyPr>
          <a:lstStyle/>
          <a:p>
            <a:pPr eaLnBrk="1" hangingPunct="1"/>
            <a:r>
              <a:rPr lang="en-GB" sz="4800">
                <a:latin typeface="Calibri" pitchFamily="34" charset="0"/>
              </a:rPr>
              <a:t>7=9-2</a:t>
            </a:r>
          </a:p>
        </p:txBody>
      </p:sp>
      <p:sp>
        <p:nvSpPr>
          <p:cNvPr id="9224" name="Text Box 8"/>
          <p:cNvSpPr txBox="1">
            <a:spLocks noChangeArrowheads="1"/>
          </p:cNvSpPr>
          <p:nvPr/>
        </p:nvSpPr>
        <p:spPr bwMode="auto">
          <a:xfrm>
            <a:off x="3276600" y="5457398"/>
            <a:ext cx="609600" cy="584200"/>
          </a:xfrm>
          <a:prstGeom prst="rect">
            <a:avLst/>
          </a:prstGeom>
          <a:noFill/>
          <a:ln w="9525">
            <a:noFill/>
            <a:miter lim="800000"/>
            <a:headEnd/>
            <a:tailEnd/>
          </a:ln>
        </p:spPr>
        <p:txBody>
          <a:bodyPr>
            <a:spAutoFit/>
          </a:bodyPr>
          <a:lstStyle/>
          <a:p>
            <a:pPr eaLnBrk="1" hangingPunct="1">
              <a:spcBef>
                <a:spcPct val="50000"/>
              </a:spcBef>
            </a:pPr>
            <a:r>
              <a:rPr lang="en-US" sz="3200">
                <a:latin typeface="Arial" charset="0"/>
              </a:rPr>
              <a:t>=</a:t>
            </a:r>
          </a:p>
        </p:txBody>
      </p:sp>
      <p:sp>
        <p:nvSpPr>
          <p:cNvPr id="11" name="Rectangle 10"/>
          <p:cNvSpPr>
            <a:spLocks noChangeArrowheads="1"/>
          </p:cNvSpPr>
          <p:nvPr/>
        </p:nvSpPr>
        <p:spPr bwMode="auto">
          <a:xfrm>
            <a:off x="76200" y="1438275"/>
            <a:ext cx="4572000" cy="923925"/>
          </a:xfrm>
          <a:prstGeom prst="rect">
            <a:avLst/>
          </a:prstGeom>
          <a:noFill/>
          <a:ln w="9525">
            <a:noFill/>
            <a:miter lim="800000"/>
            <a:headEnd/>
            <a:tailEnd/>
          </a:ln>
        </p:spPr>
        <p:txBody>
          <a:bodyPr>
            <a:spAutoFit/>
          </a:bodyPr>
          <a:lstStyle/>
          <a:p>
            <a:r>
              <a:rPr lang="en-US" dirty="0"/>
              <a:t>Decomposing refers to the idea that numbers can be broken apart to make other numbers</a:t>
            </a:r>
          </a:p>
        </p:txBody>
      </p:sp>
      <p:sp>
        <p:nvSpPr>
          <p:cNvPr id="13" name="Rectangle 12"/>
          <p:cNvSpPr>
            <a:spLocks noChangeArrowheads="1"/>
          </p:cNvSpPr>
          <p:nvPr/>
        </p:nvSpPr>
        <p:spPr bwMode="auto">
          <a:xfrm>
            <a:off x="4572000" y="1438275"/>
            <a:ext cx="4572000" cy="1754188"/>
          </a:xfrm>
          <a:prstGeom prst="rect">
            <a:avLst/>
          </a:prstGeom>
          <a:noFill/>
          <a:ln w="9525">
            <a:noFill/>
            <a:miter lim="800000"/>
            <a:headEnd/>
            <a:tailEnd/>
          </a:ln>
        </p:spPr>
        <p:txBody>
          <a:bodyPr>
            <a:spAutoFit/>
          </a:bodyPr>
          <a:lstStyle/>
          <a:p>
            <a:pPr>
              <a:spcBef>
                <a:spcPct val="50000"/>
              </a:spcBef>
            </a:pPr>
            <a:r>
              <a:rPr lang="en-US" b="1" u="sng" dirty="0"/>
              <a:t>Decompose numbers less than or equal to 10 into pairs in more than one way, </a:t>
            </a:r>
            <a:r>
              <a:rPr lang="en-US" dirty="0"/>
              <a:t>e.g., by using objects or drawings, and record each decomposition by a drawing or equation (5=2+3 and 5=4+1)</a:t>
            </a:r>
          </a:p>
        </p:txBody>
      </p:sp>
      <p:sp>
        <p:nvSpPr>
          <p:cNvPr id="14" name="Title 13"/>
          <p:cNvSpPr>
            <a:spLocks noGrp="1"/>
          </p:cNvSpPr>
          <p:nvPr>
            <p:ph type="title"/>
          </p:nvPr>
        </p:nvSpPr>
        <p:spPr/>
        <p:txBody>
          <a:bodyPr>
            <a:normAutofit/>
          </a:bodyPr>
          <a:lstStyle/>
          <a:p>
            <a:r>
              <a:rPr lang="en-US" dirty="0" smtClean="0"/>
              <a:t>Decomposing A Number?</a:t>
            </a:r>
            <a:endParaRPr lang="en-US" dirty="0"/>
          </a:p>
        </p:txBody>
      </p:sp>
    </p:spTree>
  </p:cSld>
  <p:clrMapOvr>
    <a:masterClrMapping/>
  </p:clrMapOvr>
  <p:transition>
    <p:cut thruBlk="1"/>
    <p:sndAc>
      <p:stSnd>
        <p:snd r:embed="rId3"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2000" fill="hold"/>
                                        <p:tgtEl>
                                          <p:spTgt spid="13"/>
                                        </p:tgtEl>
                                        <p:attrNameLst>
                                          <p:attrName>ppt_x</p:attrName>
                                        </p:attrNameLst>
                                      </p:cBhvr>
                                      <p:tavLst>
                                        <p:tav tm="0">
                                          <p:val>
                                            <p:strVal val="#ppt_x"/>
                                          </p:val>
                                        </p:tav>
                                        <p:tav tm="100000">
                                          <p:val>
                                            <p:strVal val="#ppt_x"/>
                                          </p:val>
                                        </p:tav>
                                      </p:tavLst>
                                    </p:anim>
                                    <p:anim calcmode="lin" valueType="num">
                                      <p:cBhvr additive="base">
                                        <p:cTn id="14" dur="20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linds(horizontal)">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mph" presetSubtype="0" fill="hold" grpId="0" nodeType="clickEffect">
                                  <p:stCondLst>
                                    <p:cond delay="0"/>
                                  </p:stCondLst>
                                  <p:childTnLst>
                                    <p:animRot by="21600000">
                                      <p:cBhvr>
                                        <p:cTn id="23" dur="2000" fill="hold"/>
                                        <p:tgtEl>
                                          <p:spTgt spid="59395"/>
                                        </p:tgtEl>
                                        <p:attrNameLst>
                                          <p:attrName>r</p:attrName>
                                        </p:attrNameLst>
                                      </p:cBhvr>
                                    </p:animRo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8">
                                            <p:txEl>
                                              <p:pRg st="0" end="0"/>
                                            </p:txEl>
                                          </p:spTgt>
                                        </p:tgtEl>
                                        <p:attrNameLst>
                                          <p:attrName>style.visibility</p:attrName>
                                        </p:attrNameLst>
                                      </p:cBhvr>
                                      <p:to>
                                        <p:strVal val="visible"/>
                                      </p:to>
                                    </p:set>
                                    <p:animEffect transition="in" filter="blinds(horizontal)">
                                      <p:cBhvr>
                                        <p:cTn id="28"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p:bldP spid="9" grpId="0"/>
      <p:bldP spid="11" grpId="0" build="allAtOnce"/>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txBox="1">
            <a:spLocks noGrp="1"/>
          </p:cNvSpPr>
          <p:nvPr/>
        </p:nvSpPr>
        <p:spPr>
          <a:xfrm>
            <a:off x="6553200" y="6356350"/>
            <a:ext cx="2133600" cy="365125"/>
          </a:xfrm>
          <a:prstGeom prst="rect">
            <a:avLst/>
          </a:prstGeom>
          <a:noFill/>
        </p:spPr>
        <p:txBody>
          <a:bodyPr anchor="ctr"/>
          <a:lstStyle/>
          <a:p>
            <a:pPr algn="r" eaLnBrk="1" fontAlgn="auto" hangingPunct="1">
              <a:spcBef>
                <a:spcPts val="0"/>
              </a:spcBef>
              <a:spcAft>
                <a:spcPts val="0"/>
              </a:spcAft>
              <a:defRPr/>
            </a:pPr>
            <a:fld id="{926AC4A8-EB12-4830-AE9F-F3A45B685740}" type="slidenum">
              <a:rPr lang="en-GB" sz="1200">
                <a:solidFill>
                  <a:schemeClr val="tx1">
                    <a:tint val="75000"/>
                  </a:schemeClr>
                </a:solidFill>
                <a:latin typeface="+mn-lt"/>
              </a:rPr>
              <a:pPr algn="r" eaLnBrk="1" fontAlgn="auto" hangingPunct="1">
                <a:spcBef>
                  <a:spcPts val="0"/>
                </a:spcBef>
                <a:spcAft>
                  <a:spcPts val="0"/>
                </a:spcAft>
                <a:defRPr/>
              </a:pPr>
              <a:t>8</a:t>
            </a:fld>
            <a:endParaRPr lang="en-GB" sz="1200">
              <a:solidFill>
                <a:schemeClr val="tx1">
                  <a:tint val="75000"/>
                </a:schemeClr>
              </a:solidFill>
              <a:latin typeface="+mn-lt"/>
            </a:endParaRPr>
          </a:p>
        </p:txBody>
      </p:sp>
      <p:grpSp>
        <p:nvGrpSpPr>
          <p:cNvPr id="9" name="Group 8"/>
          <p:cNvGrpSpPr/>
          <p:nvPr/>
        </p:nvGrpSpPr>
        <p:grpSpPr>
          <a:xfrm>
            <a:off x="3083719" y="1173540"/>
            <a:ext cx="2976562" cy="2826960"/>
            <a:chOff x="2428875" y="1173540"/>
            <a:chExt cx="2976562" cy="2826960"/>
          </a:xfrm>
        </p:grpSpPr>
        <p:sp>
          <p:nvSpPr>
            <p:cNvPr id="10243" name="TextBox 2"/>
            <p:cNvSpPr txBox="1">
              <a:spLocks noChangeArrowheads="1"/>
            </p:cNvSpPr>
            <p:nvPr/>
          </p:nvSpPr>
          <p:spPr bwMode="auto">
            <a:xfrm>
              <a:off x="3352800" y="1173540"/>
              <a:ext cx="1057275" cy="1569660"/>
            </a:xfrm>
            <a:prstGeom prst="rect">
              <a:avLst/>
            </a:prstGeom>
            <a:noFill/>
            <a:ln w="9525">
              <a:noFill/>
              <a:miter lim="800000"/>
              <a:headEnd/>
              <a:tailEnd/>
            </a:ln>
          </p:spPr>
          <p:txBody>
            <a:bodyPr wrap="square">
              <a:spAutoFit/>
            </a:bodyPr>
            <a:lstStyle/>
            <a:p>
              <a:pPr algn="ctr" eaLnBrk="1" hangingPunct="1"/>
              <a:r>
                <a:rPr lang="en-GB" sz="9600" dirty="0" smtClean="0">
                  <a:latin typeface="Calibri" pitchFamily="34" charset="0"/>
                </a:rPr>
                <a:t>8</a:t>
              </a:r>
              <a:endParaRPr lang="en-GB" sz="9600" dirty="0">
                <a:latin typeface="Calibri" pitchFamily="34" charset="0"/>
              </a:endParaRPr>
            </a:p>
          </p:txBody>
        </p:sp>
        <p:cxnSp>
          <p:nvCxnSpPr>
            <p:cNvPr id="5" name="Straight Arrow Connector 4"/>
            <p:cNvCxnSpPr/>
            <p:nvPr/>
          </p:nvCxnSpPr>
          <p:spPr>
            <a:xfrm rot="5400000">
              <a:off x="2178844" y="2607469"/>
              <a:ext cx="1571625" cy="1071563"/>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3976688" y="2571750"/>
              <a:ext cx="1643062" cy="1214437"/>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grpSp>
      <p:sp>
        <p:nvSpPr>
          <p:cNvPr id="10247" name="TextBox 12"/>
          <p:cNvSpPr txBox="1">
            <a:spLocks noChangeArrowheads="1"/>
          </p:cNvSpPr>
          <p:nvPr/>
        </p:nvSpPr>
        <p:spPr bwMode="auto">
          <a:xfrm>
            <a:off x="1981200" y="4267200"/>
            <a:ext cx="5181600" cy="1200150"/>
          </a:xfrm>
          <a:prstGeom prst="rect">
            <a:avLst/>
          </a:prstGeom>
          <a:noFill/>
          <a:ln w="9525">
            <a:noFill/>
            <a:miter lim="800000"/>
            <a:headEnd/>
            <a:tailEnd/>
          </a:ln>
        </p:spPr>
        <p:txBody>
          <a:bodyPr>
            <a:spAutoFit/>
          </a:bodyPr>
          <a:lstStyle/>
          <a:p>
            <a:pPr algn="ctr"/>
            <a:r>
              <a:rPr lang="en-US" sz="2400" dirty="0"/>
              <a:t>With a partner discuss ways you could teach the decomposing of this number into pairs?</a:t>
            </a:r>
          </a:p>
        </p:txBody>
      </p:sp>
      <p:sp>
        <p:nvSpPr>
          <p:cNvPr id="8" name="Title 7"/>
          <p:cNvSpPr>
            <a:spLocks noGrp="1"/>
          </p:cNvSpPr>
          <p:nvPr>
            <p:ph type="title"/>
          </p:nvPr>
        </p:nvSpPr>
        <p:spPr/>
        <p:txBody>
          <a:bodyPr>
            <a:normAutofit/>
          </a:bodyPr>
          <a:lstStyle/>
          <a:p>
            <a:r>
              <a:rPr lang="en-US" dirty="0" smtClean="0"/>
              <a:t>It’s Your Turn</a:t>
            </a:r>
            <a:endParaRPr lang="en-US" dirty="0"/>
          </a:p>
        </p:txBody>
      </p:sp>
    </p:spTree>
  </p:cSld>
  <p:clrMapOvr>
    <a:masterClrMapping/>
  </p:clrMapOvr>
  <p:transition>
    <p:cut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394" name="Group 2"/>
          <p:cNvGraphicFramePr>
            <a:graphicFrameLocks noGrp="1"/>
          </p:cNvGraphicFramePr>
          <p:nvPr/>
        </p:nvGraphicFramePr>
        <p:xfrm>
          <a:off x="685801" y="304800"/>
          <a:ext cx="7772399" cy="5626562"/>
        </p:xfrm>
        <a:graphic>
          <a:graphicData uri="http://schemas.openxmlformats.org/drawingml/2006/table">
            <a:tbl>
              <a:tblPr>
                <a:tableStyleId>{3C2FFA5D-87B4-456A-9821-1D502468CF0F}</a:tableStyleId>
              </a:tblPr>
              <a:tblGrid>
                <a:gridCol w="1719221"/>
                <a:gridCol w="3484907"/>
                <a:gridCol w="2568271"/>
              </a:tblGrid>
              <a:tr h="82202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solidFill>
                            <a:srgbClr val="003366"/>
                          </a:solidFill>
                          <a:effectLst/>
                        </a:rPr>
                        <a:t>Ways to make 8</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solidFill>
                            <a:srgbClr val="003366"/>
                          </a:solidFill>
                          <a:effectLst/>
                        </a:rPr>
                        <a:t>(materials needed)</a:t>
                      </a:r>
                      <a:endParaRPr kumimoji="0" lang="en-US" sz="1600" b="1" i="0" u="none" strike="noStrike" cap="none" normalizeH="0" baseline="0" dirty="0" smtClean="0">
                        <a:ln>
                          <a:noFill/>
                        </a:ln>
                        <a:solidFill>
                          <a:srgbClr val="00336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solidFill>
                            <a:srgbClr val="003366"/>
                          </a:solidFill>
                          <a:effectLst/>
                        </a:rPr>
                        <a:t>What are you saying to the students?</a:t>
                      </a:r>
                      <a:endParaRPr kumimoji="0" lang="en-US" sz="1600" b="1" i="0" u="none" strike="noStrike" cap="none" normalizeH="0" baseline="0" dirty="0" smtClean="0">
                        <a:ln>
                          <a:noFill/>
                        </a:ln>
                        <a:solidFill>
                          <a:srgbClr val="00336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solidFill>
                            <a:srgbClr val="003366"/>
                          </a:solidFill>
                          <a:effectLst/>
                        </a:rPr>
                        <a:t>What are the students doing?</a:t>
                      </a:r>
                      <a:endParaRPr kumimoji="0" lang="en-US" sz="1600" b="1" i="0" u="none" strike="noStrike" cap="none" normalizeH="0" baseline="0" dirty="0" smtClean="0">
                        <a:ln>
                          <a:noFill/>
                        </a:ln>
                        <a:solidFill>
                          <a:srgbClr val="003366"/>
                        </a:solidFill>
                        <a:effectLst/>
                        <a:latin typeface="Verdana" pitchFamily="34" charset="0"/>
                      </a:endParaRPr>
                    </a:p>
                  </a:txBody>
                  <a:tcPr marL="81103" marR="81103" marT="40551" marB="40551" horzOverflow="overflow"/>
                </a:tc>
              </a:tr>
              <a:tr h="86876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r>
              <a:tr h="86876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r>
              <a:tr h="1129251">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r>
              <a:tr h="86876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r>
              <a:tr h="1068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u="none" strike="noStrike" cap="none" normalizeH="0" baseline="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003B76"/>
                        </a:solidFill>
                        <a:effectLst/>
                        <a:latin typeface="Verdana" pitchFamily="34" charset="0"/>
                      </a:endParaRPr>
                    </a:p>
                  </a:txBody>
                  <a:tcPr marL="81103" marR="81103" marT="40551" marB="40551"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003B76"/>
                        </a:solidFill>
                        <a:effectLst/>
                        <a:latin typeface="Verdana" pitchFamily="34" charset="0"/>
                      </a:endParaRPr>
                    </a:p>
                  </a:txBody>
                  <a:tcPr marL="81103" marR="81103" marT="40551" marB="40551" horzOverflow="overflow"/>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CSSM">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TotalTime>
  <Words>2113</Words>
  <Application>Microsoft Office PowerPoint</Application>
  <PresentationFormat>On-screen Show (4:3)</PresentationFormat>
  <Paragraphs>241</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Decomposing What?  Kindergarten Numbers 0-19</vt:lpstr>
      <vt:lpstr>Desired Outcomes</vt:lpstr>
      <vt:lpstr>Focus Areas</vt:lpstr>
      <vt:lpstr> Decomposing (And why is it important to Computational Fluency)? </vt:lpstr>
      <vt:lpstr>Decomposing A Number?</vt:lpstr>
      <vt:lpstr>Decomposing A Number?</vt:lpstr>
      <vt:lpstr>Decomposing A Number?</vt:lpstr>
      <vt:lpstr>It’s Your Turn</vt:lpstr>
      <vt:lpstr>Slide 9</vt:lpstr>
      <vt:lpstr>Slide 10</vt:lpstr>
      <vt:lpstr>Slide 11</vt:lpstr>
      <vt:lpstr>Slide 12</vt:lpstr>
      <vt:lpstr>Slide 13</vt:lpstr>
      <vt:lpstr>Slide 14</vt:lpstr>
      <vt:lpstr>Slide 15</vt:lpstr>
      <vt:lpstr>Accountable Talk Article</vt:lpstr>
      <vt:lpstr>Accountable Talk Ground Rules</vt:lpstr>
      <vt:lpstr>Your Turn</vt:lpstr>
      <vt:lpstr>Slide 19</vt:lpstr>
      <vt:lpstr>What is base ten math?</vt:lpstr>
      <vt:lpstr>Slide 21</vt:lpstr>
      <vt:lpstr>How do you say numbers 1-20 in Chinese? </vt:lpstr>
      <vt:lpstr>Numbers in Swahili</vt:lpstr>
      <vt:lpstr>How can we foster composing and decomposing of numbers?</vt:lpstr>
      <vt:lpstr>How can we foster composing and decomposing of numbers?</vt:lpstr>
      <vt:lpstr>How can I foster this in my students?</vt:lpstr>
      <vt:lpstr>How can I foster this in my students?</vt:lpstr>
      <vt:lpstr>Help students unlock the key!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Focus Domain/Session Title</dc:title>
  <dc:creator>Andrew Horrigan</dc:creator>
  <cp:lastModifiedBy>Ellen</cp:lastModifiedBy>
  <cp:revision>37</cp:revision>
  <dcterms:created xsi:type="dcterms:W3CDTF">2012-03-07T16:46:07Z</dcterms:created>
  <dcterms:modified xsi:type="dcterms:W3CDTF">2012-05-21T18:42:55Z</dcterms:modified>
</cp:coreProperties>
</file>