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embeddings/oleObject2.bin" ContentType="application/vnd.openxmlformats-officedocument.oleObject"/>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9" r:id="rId2"/>
    <p:sldId id="260" r:id="rId3"/>
    <p:sldId id="261" r:id="rId4"/>
    <p:sldId id="262" r:id="rId5"/>
    <p:sldId id="263" r:id="rId6"/>
    <p:sldId id="264" r:id="rId7"/>
    <p:sldId id="265" r:id="rId8"/>
    <p:sldId id="266" r:id="rId9"/>
    <p:sldId id="267" r:id="rId10"/>
    <p:sldId id="268"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CC0033"/>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p:restoredTop sz="86410"/>
  </p:normalViewPr>
  <p:slideViewPr>
    <p:cSldViewPr>
      <p:cViewPr varScale="1">
        <p:scale>
          <a:sx n="79" d="100"/>
          <a:sy n="79" d="100"/>
        </p:scale>
        <p:origin x="-992" y="-11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358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 Id="rId2" Type="http://schemas.openxmlformats.org/officeDocument/2006/relationships/slide" Target="slides/slide7.xml"/><Relationship Id="rId3"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DF01D-F5AD-4A12-A378-8FA67175A2A2}" type="datetimeFigureOut">
              <a:rPr lang="en-US" smtClean="0"/>
              <a:pPr/>
              <a:t>10/12/12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15323F-0BC2-4B93-9503-3C9058B231FC}" type="slidenum">
              <a:rPr lang="en-US" smtClean="0"/>
              <a:pPr/>
              <a:t>‹#›</a:t>
            </a:fld>
            <a:endParaRPr lang="en-US"/>
          </a:p>
        </p:txBody>
      </p:sp>
    </p:spTree>
    <p:extLst>
      <p:ext uri="{BB962C8B-B14F-4D97-AF65-F5344CB8AC3E}">
        <p14:creationId xmlns:p14="http://schemas.microsoft.com/office/powerpoint/2010/main" val="3916513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432385-B380-42EB-9727-F8778D76E03F}" type="datetimeFigureOut">
              <a:rPr lang="en-US" smtClean="0"/>
              <a:pPr/>
              <a:t>10/12/12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7D1291-6878-4FF1-A114-2E6AF9CD9C98}" type="slidenum">
              <a:rPr lang="en-US" smtClean="0"/>
              <a:pPr/>
              <a:t>‹#›</a:t>
            </a:fld>
            <a:endParaRPr lang="en-US"/>
          </a:p>
        </p:txBody>
      </p:sp>
    </p:spTree>
    <p:extLst>
      <p:ext uri="{BB962C8B-B14F-4D97-AF65-F5344CB8AC3E}">
        <p14:creationId xmlns:p14="http://schemas.microsoft.com/office/powerpoint/2010/main" val="163465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have participants</a:t>
            </a:r>
            <a:r>
              <a:rPr lang="en-US" baseline="0" dirty="0" smtClean="0"/>
              <a:t> choose their own grade level, and look at the clusters within other domains and tie the grade level standards at that grade level to the measurement and data. Measurement and Data is not meant to stand in isolation, so now looking at how we can address/support some of the other standards in other domains through the MD domain is a fruitful exercise. There is a template on </a:t>
            </a:r>
            <a:r>
              <a:rPr lang="en-US" baseline="0" dirty="0" err="1" smtClean="0"/>
              <a:t>Dropbox</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B48085F-9183-4AA8-B38B-471DE023227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7D1291-6878-4FF1-A114-2E6AF9CD9C98}"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48085F-9183-4AA8-B38B-471DE023227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48085F-9183-4AA8-B38B-471DE023227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participants</a:t>
            </a:r>
            <a:r>
              <a:rPr lang="en-US" baseline="0" dirty="0" smtClean="0"/>
              <a:t> turn to a partner first, then share out in whole group. (Think-Pair-Share)</a:t>
            </a:r>
            <a:endParaRPr lang="en-US" dirty="0"/>
          </a:p>
        </p:txBody>
      </p:sp>
      <p:sp>
        <p:nvSpPr>
          <p:cNvPr id="4" name="Slide Number Placeholder 3"/>
          <p:cNvSpPr>
            <a:spLocks noGrp="1"/>
          </p:cNvSpPr>
          <p:nvPr>
            <p:ph type="sldNum" sz="quarter" idx="10"/>
          </p:nvPr>
        </p:nvSpPr>
        <p:spPr/>
        <p:txBody>
          <a:bodyPr/>
          <a:lstStyle/>
          <a:p>
            <a:fld id="{AB48085F-9183-4AA8-B38B-471DE023227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participants</a:t>
            </a:r>
            <a:r>
              <a:rPr lang="en-US" baseline="0" dirty="0" smtClean="0"/>
              <a:t> turn to a partner first, then share out in whole group. (Think-Pair-Share)</a:t>
            </a:r>
            <a:endParaRPr lang="en-US" dirty="0"/>
          </a:p>
        </p:txBody>
      </p:sp>
      <p:sp>
        <p:nvSpPr>
          <p:cNvPr id="4" name="Slide Number Placeholder 3"/>
          <p:cNvSpPr>
            <a:spLocks noGrp="1"/>
          </p:cNvSpPr>
          <p:nvPr>
            <p:ph type="sldNum" sz="quarter" idx="10"/>
          </p:nvPr>
        </p:nvSpPr>
        <p:spPr/>
        <p:txBody>
          <a:bodyPr/>
          <a:lstStyle/>
          <a:p>
            <a:fld id="{AB48085F-9183-4AA8-B38B-471DE023227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48085F-9183-4AA8-B38B-471DE023227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participants</a:t>
            </a:r>
            <a:r>
              <a:rPr lang="en-US" baseline="0" dirty="0" smtClean="0"/>
              <a:t> turn to a partner first, then share out in whole group. (Think-Pair-Share) Facilitator may need to prompt participants to think about what concepts the student needs to know before getting to volume, i.e. know length, width.</a:t>
            </a:r>
            <a:endParaRPr lang="en-US" dirty="0"/>
          </a:p>
        </p:txBody>
      </p:sp>
      <p:sp>
        <p:nvSpPr>
          <p:cNvPr id="4" name="Slide Number Placeholder 3"/>
          <p:cNvSpPr>
            <a:spLocks noGrp="1"/>
          </p:cNvSpPr>
          <p:nvPr>
            <p:ph type="sldNum" sz="quarter" idx="10"/>
          </p:nvPr>
        </p:nvSpPr>
        <p:spPr/>
        <p:txBody>
          <a:bodyPr/>
          <a:lstStyle/>
          <a:p>
            <a:fld id="{AB48085F-9183-4AA8-B38B-471DE023227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a:t>
            </a:r>
            <a:r>
              <a:rPr lang="en-US" baseline="0" dirty="0" smtClean="0"/>
              <a:t> teachers to stay in the same domain. </a:t>
            </a:r>
            <a:r>
              <a:rPr lang="en-US" dirty="0" smtClean="0"/>
              <a:t>Direct</a:t>
            </a:r>
            <a:r>
              <a:rPr lang="en-US" baseline="0" dirty="0" smtClean="0"/>
              <a:t> teachers to l</a:t>
            </a:r>
            <a:r>
              <a:rPr lang="en-US" dirty="0" smtClean="0"/>
              <a:t>ook for a related</a:t>
            </a:r>
            <a:r>
              <a:rPr lang="en-US" baseline="0" dirty="0" smtClean="0"/>
              <a:t> content cluster. Record key words that describe the grade level work with the concept. </a:t>
            </a:r>
            <a:endParaRPr lang="en-US" dirty="0"/>
          </a:p>
        </p:txBody>
      </p:sp>
      <p:sp>
        <p:nvSpPr>
          <p:cNvPr id="4" name="Slide Number Placeholder 3"/>
          <p:cNvSpPr>
            <a:spLocks noGrp="1"/>
          </p:cNvSpPr>
          <p:nvPr>
            <p:ph type="sldNum" sz="quarter" idx="10"/>
          </p:nvPr>
        </p:nvSpPr>
        <p:spPr/>
        <p:txBody>
          <a:bodyPr/>
          <a:lstStyle/>
          <a:p>
            <a:fld id="{AB48085F-9183-4AA8-B38B-471DE023227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a:t>
            </a:r>
            <a:r>
              <a:rPr lang="en-US" baseline="0" dirty="0" smtClean="0"/>
              <a:t> teachers to stay in the same domain. </a:t>
            </a:r>
            <a:r>
              <a:rPr lang="en-US" dirty="0" smtClean="0"/>
              <a:t>Direct</a:t>
            </a:r>
            <a:r>
              <a:rPr lang="en-US" baseline="0" dirty="0" smtClean="0"/>
              <a:t> teachers to l</a:t>
            </a:r>
            <a:r>
              <a:rPr lang="en-US" dirty="0" smtClean="0"/>
              <a:t>ook for a related</a:t>
            </a:r>
            <a:r>
              <a:rPr lang="en-US" baseline="0" dirty="0" smtClean="0"/>
              <a:t> content cluster. Record key words that describe the grade level work with the concept. </a:t>
            </a:r>
            <a:endParaRPr lang="en-US" dirty="0"/>
          </a:p>
        </p:txBody>
      </p:sp>
      <p:sp>
        <p:nvSpPr>
          <p:cNvPr id="4" name="Slide Number Placeholder 3"/>
          <p:cNvSpPr>
            <a:spLocks noGrp="1"/>
          </p:cNvSpPr>
          <p:nvPr>
            <p:ph type="sldNum" sz="quarter" idx="10"/>
          </p:nvPr>
        </p:nvSpPr>
        <p:spPr/>
        <p:txBody>
          <a:bodyPr/>
          <a:lstStyle/>
          <a:p>
            <a:fld id="{AB48085F-9183-4AA8-B38B-471DE023227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3775"/>
            <a:ext cx="7772400" cy="1470025"/>
          </a:xfrm>
        </p:spPr>
        <p:txBody>
          <a:bodyPr>
            <a:normAutofit/>
          </a:bodyPr>
          <a:lstStyle>
            <a:lvl1pPr>
              <a:defRPr sz="4000">
                <a:solidFill>
                  <a:srgbClr val="00336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7" name="Rectangle 16"/>
          <p:cNvSpPr/>
          <p:nvPr userDrawn="1"/>
        </p:nvSpPr>
        <p:spPr>
          <a:xfrm>
            <a:off x="0" y="914400"/>
            <a:ext cx="9144000" cy="14478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IM&amp;E"/>
          <p:cNvPicPr>
            <a:picLocks noChangeAspect="1" noChangeArrowheads="1"/>
          </p:cNvPicPr>
          <p:nvPr userDrawn="1"/>
        </p:nvPicPr>
        <p:blipFill>
          <a:blip r:embed="rId2" cstate="print"/>
          <a:srcRect/>
          <a:stretch>
            <a:fillRect/>
          </a:stretch>
        </p:blipFill>
        <p:spPr bwMode="auto">
          <a:xfrm>
            <a:off x="0" y="762000"/>
            <a:ext cx="6248400" cy="133771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9" name="TextBox 18"/>
          <p:cNvSpPr txBox="1"/>
          <p:nvPr userDrawn="1"/>
        </p:nvSpPr>
        <p:spPr>
          <a:xfrm>
            <a:off x="6324600" y="1145738"/>
            <a:ext cx="2514600" cy="1292662"/>
          </a:xfrm>
          <a:prstGeom prst="rect">
            <a:avLst/>
          </a:prstGeom>
          <a:noFill/>
        </p:spPr>
        <p:txBody>
          <a:bodyPr wrap="square" rtlCol="0">
            <a:spAutoFit/>
          </a:bodyPr>
          <a:lstStyle/>
          <a:p>
            <a:r>
              <a:rPr lang="en-US" sz="2400" b="1" dirty="0" smtClean="0">
                <a:solidFill>
                  <a:schemeClr val="bg1"/>
                </a:solidFill>
                <a:latin typeface="Georgia" pitchFamily="18" charset="0"/>
              </a:rPr>
              <a:t>CCSSM</a:t>
            </a:r>
            <a:r>
              <a:rPr lang="en-US" dirty="0" smtClean="0">
                <a:solidFill>
                  <a:schemeClr val="bg1"/>
                </a:solidFill>
                <a:latin typeface="Georgia" pitchFamily="18" charset="0"/>
              </a:rPr>
              <a:t> </a:t>
            </a:r>
          </a:p>
          <a:p>
            <a:r>
              <a:rPr lang="en-US" dirty="0" smtClean="0">
                <a:solidFill>
                  <a:schemeClr val="bg1"/>
                </a:solidFill>
                <a:latin typeface="Georgia" pitchFamily="18" charset="0"/>
              </a:rPr>
              <a:t>National Professional Development</a:t>
            </a:r>
          </a:p>
          <a:p>
            <a:endParaRPr lang="en-US" dirty="0"/>
          </a:p>
        </p:txBody>
      </p:sp>
      <p:grpSp>
        <p:nvGrpSpPr>
          <p:cNvPr id="29" name="Group 28"/>
          <p:cNvGrpSpPr/>
          <p:nvPr userDrawn="1"/>
        </p:nvGrpSpPr>
        <p:grpSpPr>
          <a:xfrm>
            <a:off x="79747" y="6324600"/>
            <a:ext cx="8988053" cy="457200"/>
            <a:chOff x="79747" y="6324600"/>
            <a:chExt cx="8988053" cy="457200"/>
          </a:xfrm>
        </p:grpSpPr>
        <p:grpSp>
          <p:nvGrpSpPr>
            <p:cNvPr id="20" name="Group 19"/>
            <p:cNvGrpSpPr/>
            <p:nvPr userDrawn="1"/>
          </p:nvGrpSpPr>
          <p:grpSpPr>
            <a:xfrm>
              <a:off x="5943600" y="6324600"/>
              <a:ext cx="3124200" cy="457200"/>
              <a:chOff x="5943600" y="6324600"/>
              <a:chExt cx="3124200" cy="457200"/>
            </a:xfrm>
          </p:grpSpPr>
          <p:pic>
            <p:nvPicPr>
              <p:cNvPr id="21" name="Picture 20" descr="IM&amp;E Logo"/>
              <p:cNvPicPr>
                <a:picLocks noChangeAspect="1" noChangeArrowheads="1"/>
              </p:cNvPicPr>
              <p:nvPr/>
            </p:nvPicPr>
            <p:blipFill>
              <a:blip r:embed="rId3" cstate="print"/>
              <a:srcRect/>
              <a:stretch>
                <a:fillRect/>
              </a:stretch>
            </p:blipFill>
            <p:spPr bwMode="auto">
              <a:xfrm>
                <a:off x="7399187" y="6324600"/>
                <a:ext cx="1668613" cy="457200"/>
              </a:xfrm>
              <a:prstGeom prst="rect">
                <a:avLst/>
              </a:prstGeom>
              <a:noFill/>
            </p:spPr>
          </p:pic>
          <p:pic>
            <p:nvPicPr>
              <p:cNvPr id="22" name="Picture 21"/>
              <p:cNvPicPr>
                <a:picLocks noChangeAspect="1" noChangeArrowheads="1"/>
              </p:cNvPicPr>
              <p:nvPr/>
            </p:nvPicPr>
            <p:blipFill>
              <a:blip r:embed="rId4"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23" name="Picture 3" descr="C:\Users\Andrew Horrigan\Pictures\UA_Block A- AZ_200-281.png"/>
            <p:cNvPicPr>
              <a:picLocks noChangeAspect="1" noChangeArrowheads="1"/>
            </p:cNvPicPr>
            <p:nvPr userDrawn="1"/>
          </p:nvPicPr>
          <p:blipFill>
            <a:blip r:embed="rId5" cstate="print"/>
            <a:srcRect/>
            <a:stretch>
              <a:fillRect/>
            </a:stretch>
          </p:blipFill>
          <p:spPr bwMode="auto">
            <a:xfrm>
              <a:off x="79747" y="6324600"/>
              <a:ext cx="453653" cy="457200"/>
            </a:xfrm>
            <a:prstGeom prst="rect">
              <a:avLst/>
            </a:prstGeom>
            <a:noFill/>
          </p:spPr>
        </p:pic>
      </p:grpSp>
      <p:sp>
        <p:nvSpPr>
          <p:cNvPr id="31" name="Text Placeholder 30"/>
          <p:cNvSpPr>
            <a:spLocks noGrp="1"/>
          </p:cNvSpPr>
          <p:nvPr>
            <p:ph type="body" sz="quarter" idx="13" hasCustomPrompt="1"/>
          </p:nvPr>
        </p:nvSpPr>
        <p:spPr>
          <a:xfrm>
            <a:off x="6096000" y="3200400"/>
            <a:ext cx="1219200" cy="457200"/>
          </a:xfrm>
        </p:spPr>
        <p:txBody>
          <a:bodyPr anchor="ctr"/>
          <a:lstStyle>
            <a:lvl1pPr algn="ctr">
              <a:buNone/>
              <a:defRPr>
                <a:solidFill>
                  <a:srgbClr val="CC0033"/>
                </a:solidFill>
              </a:defRPr>
            </a:lvl1pPr>
          </a:lstStyle>
          <a:p>
            <a:pPr lvl="0"/>
            <a:r>
              <a:rPr lang="en-US" dirty="0" smtClean="0"/>
              <a:t>Grade</a:t>
            </a:r>
            <a:endParaRPr lang="en-US" dirty="0"/>
          </a:p>
        </p:txBody>
      </p:sp>
      <p:sp>
        <p:nvSpPr>
          <p:cNvPr id="32" name="Date Placeholder 3"/>
          <p:cNvSpPr>
            <a:spLocks noGrp="1"/>
          </p:cNvSpPr>
          <p:nvPr>
            <p:ph type="dt" sz="half" idx="2"/>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C43D8-8ECF-4373-84A0-16FA7D3DD4F5}" type="datetime1">
              <a:rPr lang="en-US" smtClean="0"/>
              <a:pPr/>
              <a:t>10/12/12</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579FD-A70C-4876-9423-132BC570D103}" type="datetime1">
              <a:rPr lang="en-US" smtClean="0"/>
              <a:pPr/>
              <a:t>10/12/12</a:t>
            </a:fld>
            <a:endParaRPr lang="en-US"/>
          </a:p>
        </p:txBody>
      </p:sp>
      <p:grpSp>
        <p:nvGrpSpPr>
          <p:cNvPr id="7" name="Group 6"/>
          <p:cNvGrpSpPr/>
          <p:nvPr userDrawn="1"/>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4"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Heline, McCreary, Radcliff</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7010400" y="0"/>
            <a:ext cx="2133600" cy="365125"/>
          </a:xfrm>
        </p:spPr>
        <p:txBody>
          <a:bodyPr/>
          <a:lstStyle>
            <a:lvl1pPr algn="r">
              <a:defRPr/>
            </a:lvl1pPr>
          </a:lstStyle>
          <a:p>
            <a:fld id="{A88D6CEE-FE2D-4112-8600-5C69FCD2B89E}" type="datetime1">
              <a:rPr lang="en-US" smtClean="0"/>
              <a:pPr/>
              <a:t>10/12/12</a:t>
            </a:fld>
            <a:endParaRPr lang="en-US" dirty="0"/>
          </a:p>
        </p:txBody>
      </p:sp>
      <p:grpSp>
        <p:nvGrpSpPr>
          <p:cNvPr id="7" name="Group 6"/>
          <p:cNvGrpSpPr/>
          <p:nvPr userDrawn="1"/>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2"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Heline, McCreary, Radcliff</a:t>
            </a:r>
            <a:endParaRPr lang="en-US" dirty="0"/>
          </a:p>
        </p:txBody>
      </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A7D453D-6A10-4466-AC54-5B37D4FF700E}" type="datetime1">
              <a:rPr lang="en-US" smtClean="0"/>
              <a:pPr/>
              <a:t>10/12/12</a:t>
            </a:fld>
            <a:endParaRPr lang="en-US"/>
          </a:p>
        </p:txBody>
      </p:sp>
      <p:grpSp>
        <p:nvGrpSpPr>
          <p:cNvPr id="8" name="Group 7"/>
          <p:cNvGrpSpPr/>
          <p:nvPr userDrawn="1"/>
        </p:nvGrpSpPr>
        <p:grpSpPr>
          <a:xfrm>
            <a:off x="79747" y="6324600"/>
            <a:ext cx="8988053" cy="457200"/>
            <a:chOff x="79747" y="6324600"/>
            <a:chExt cx="8988053" cy="457200"/>
          </a:xfrm>
        </p:grpSpPr>
        <p:grpSp>
          <p:nvGrpSpPr>
            <p:cNvPr id="9" name="Group 19"/>
            <p:cNvGrpSpPr/>
            <p:nvPr userDrawn="1"/>
          </p:nvGrpSpPr>
          <p:grpSpPr>
            <a:xfrm>
              <a:off x="5943600" y="6324600"/>
              <a:ext cx="3124200" cy="457200"/>
              <a:chOff x="5943600" y="6324600"/>
              <a:chExt cx="3124200" cy="457200"/>
            </a:xfrm>
          </p:grpSpPr>
          <p:pic>
            <p:nvPicPr>
              <p:cNvPr id="11" name="Picture 10"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2" name="Picture 11"/>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0"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4"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5"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Heline, McCreary, Radcliff</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FED4E7-9558-4B64-9D9C-7677974CA7A9}" type="datetime1">
              <a:rPr lang="en-US" smtClean="0"/>
              <a:pPr/>
              <a:t>10/12/12</a:t>
            </a:fld>
            <a:endParaRPr lang="en-US"/>
          </a:p>
        </p:txBody>
      </p:sp>
      <p:grpSp>
        <p:nvGrpSpPr>
          <p:cNvPr id="10" name="Group 9"/>
          <p:cNvGrpSpPr/>
          <p:nvPr userDrawn="1"/>
        </p:nvGrpSpPr>
        <p:grpSpPr>
          <a:xfrm>
            <a:off x="79747" y="6324600"/>
            <a:ext cx="8988053" cy="457200"/>
            <a:chOff x="79747" y="6324600"/>
            <a:chExt cx="8988053" cy="457200"/>
          </a:xfrm>
        </p:grpSpPr>
        <p:grpSp>
          <p:nvGrpSpPr>
            <p:cNvPr id="11" name="Group 19"/>
            <p:cNvGrpSpPr/>
            <p:nvPr userDrawn="1"/>
          </p:nvGrpSpPr>
          <p:grpSpPr>
            <a:xfrm>
              <a:off x="5943600" y="6324600"/>
              <a:ext cx="3124200" cy="457200"/>
              <a:chOff x="5943600" y="6324600"/>
              <a:chExt cx="3124200" cy="457200"/>
            </a:xfrm>
          </p:grpSpPr>
          <p:pic>
            <p:nvPicPr>
              <p:cNvPr id="13" name="Picture 12"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4" name="Picture 13"/>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2"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6" name="Slide Number Placeholder 12"/>
          <p:cNvSpPr>
            <a:spLocks noGrp="1"/>
          </p:cNvSpPr>
          <p:nvPr>
            <p:ph type="sldNum" sz="quarter" idx="12"/>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7" name="Footer Placeholder 11"/>
          <p:cNvSpPr>
            <a:spLocks noGrp="1"/>
          </p:cNvSpPr>
          <p:nvPr>
            <p:ph type="ftr" sz="quarter" idx="1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Heline, McCreary, Radcliff</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2B3F5B-A416-478C-9D85-B7E5F9017BED}" type="datetime1">
              <a:rPr lang="en-US" smtClean="0"/>
              <a:pPr/>
              <a:t>10/12/12</a:t>
            </a:fld>
            <a:endParaRPr lang="en-US"/>
          </a:p>
        </p:txBody>
      </p:sp>
      <p:grpSp>
        <p:nvGrpSpPr>
          <p:cNvPr id="6" name="Group 5"/>
          <p:cNvGrpSpPr/>
          <p:nvPr userDrawn="1"/>
        </p:nvGrpSpPr>
        <p:grpSpPr>
          <a:xfrm>
            <a:off x="79747" y="6324600"/>
            <a:ext cx="8988053" cy="457200"/>
            <a:chOff x="79747" y="6324600"/>
            <a:chExt cx="8988053" cy="457200"/>
          </a:xfrm>
        </p:grpSpPr>
        <p:grpSp>
          <p:nvGrpSpPr>
            <p:cNvPr id="7" name="Group 19"/>
            <p:cNvGrpSpPr/>
            <p:nvPr userDrawn="1"/>
          </p:nvGrpSpPr>
          <p:grpSpPr>
            <a:xfrm>
              <a:off x="5943600" y="6324600"/>
              <a:ext cx="3124200" cy="457200"/>
              <a:chOff x="5943600" y="6324600"/>
              <a:chExt cx="3124200" cy="457200"/>
            </a:xfrm>
          </p:grpSpPr>
          <p:pic>
            <p:nvPicPr>
              <p:cNvPr id="9" name="Picture 8"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0" name="Picture 9"/>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8"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2"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3"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Heline, McCreary, Radcliff</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984DA-0EEA-4AE9-8A9E-E4CC941F4DDF}" type="datetime1">
              <a:rPr lang="en-US" smtClean="0"/>
              <a:pPr/>
              <a:t>10/12/12</a:t>
            </a:fld>
            <a:endParaRPr lang="en-US"/>
          </a:p>
        </p:txBody>
      </p:sp>
      <p:grpSp>
        <p:nvGrpSpPr>
          <p:cNvPr id="5" name="Group 4"/>
          <p:cNvGrpSpPr/>
          <p:nvPr userDrawn="1"/>
        </p:nvGrpSpPr>
        <p:grpSpPr>
          <a:xfrm>
            <a:off x="79747" y="6324600"/>
            <a:ext cx="8988053" cy="457200"/>
            <a:chOff x="79747" y="6324600"/>
            <a:chExt cx="8988053" cy="457200"/>
          </a:xfrm>
        </p:grpSpPr>
        <p:grpSp>
          <p:nvGrpSpPr>
            <p:cNvPr id="6" name="Group 19"/>
            <p:cNvGrpSpPr/>
            <p:nvPr userDrawn="1"/>
          </p:nvGrpSpPr>
          <p:grpSpPr>
            <a:xfrm>
              <a:off x="5943600" y="6324600"/>
              <a:ext cx="3124200" cy="457200"/>
              <a:chOff x="5943600" y="6324600"/>
              <a:chExt cx="3124200" cy="457200"/>
            </a:xfrm>
          </p:grpSpPr>
          <p:pic>
            <p:nvPicPr>
              <p:cNvPr id="8" name="Picture 7"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9" name="Picture 8"/>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7"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1"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2"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Heline, McCreary, Radcliff</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F5375-1A73-49FE-ABD6-9802DE67B595}" type="datetime1">
              <a:rPr lang="en-US" smtClean="0"/>
              <a:pPr/>
              <a:t>10/12/12</a:t>
            </a:fld>
            <a:endParaRPr lang="en-US"/>
          </a:p>
        </p:txBody>
      </p:sp>
      <p:grpSp>
        <p:nvGrpSpPr>
          <p:cNvPr id="8" name="Group 7"/>
          <p:cNvGrpSpPr/>
          <p:nvPr userDrawn="1"/>
        </p:nvGrpSpPr>
        <p:grpSpPr>
          <a:xfrm>
            <a:off x="79747" y="6324600"/>
            <a:ext cx="8988053" cy="457200"/>
            <a:chOff x="79747" y="6324600"/>
            <a:chExt cx="8988053" cy="457200"/>
          </a:xfrm>
        </p:grpSpPr>
        <p:grpSp>
          <p:nvGrpSpPr>
            <p:cNvPr id="9" name="Group 19"/>
            <p:cNvGrpSpPr/>
            <p:nvPr userDrawn="1"/>
          </p:nvGrpSpPr>
          <p:grpSpPr>
            <a:xfrm>
              <a:off x="5943600" y="6324600"/>
              <a:ext cx="3124200" cy="457200"/>
              <a:chOff x="5943600" y="6324600"/>
              <a:chExt cx="3124200" cy="457200"/>
            </a:xfrm>
          </p:grpSpPr>
          <p:pic>
            <p:nvPicPr>
              <p:cNvPr id="11" name="Picture 10"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2" name="Picture 11"/>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0"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4"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5"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Heline, McCreary, Radcliff</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21AAD-E41F-422C-8752-FCD1F39F99BE}" type="datetime1">
              <a:rPr lang="en-US" smtClean="0"/>
              <a:pPr/>
              <a:t>10/12/12</a:t>
            </a:fld>
            <a:endParaRPr lang="en-US"/>
          </a:p>
        </p:txBody>
      </p:sp>
      <p:grpSp>
        <p:nvGrpSpPr>
          <p:cNvPr id="8" name="Group 7"/>
          <p:cNvGrpSpPr/>
          <p:nvPr userDrawn="1"/>
        </p:nvGrpSpPr>
        <p:grpSpPr>
          <a:xfrm>
            <a:off x="79747" y="6324600"/>
            <a:ext cx="8988053" cy="457200"/>
            <a:chOff x="79747" y="6324600"/>
            <a:chExt cx="8988053" cy="457200"/>
          </a:xfrm>
        </p:grpSpPr>
        <p:grpSp>
          <p:nvGrpSpPr>
            <p:cNvPr id="9" name="Group 19"/>
            <p:cNvGrpSpPr/>
            <p:nvPr userDrawn="1"/>
          </p:nvGrpSpPr>
          <p:grpSpPr>
            <a:xfrm>
              <a:off x="5943600" y="6324600"/>
              <a:ext cx="3124200" cy="457200"/>
              <a:chOff x="5943600" y="6324600"/>
              <a:chExt cx="3124200" cy="457200"/>
            </a:xfrm>
          </p:grpSpPr>
          <p:pic>
            <p:nvPicPr>
              <p:cNvPr id="11" name="Picture 10"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2" name="Picture 11"/>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10"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4"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5"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Heline, McCreary, Radcliff</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074408-1D80-4DF5-8CC1-0E82B1E51524}" type="datetime1">
              <a:rPr lang="en-US" smtClean="0"/>
              <a:pPr/>
              <a:t>10/12/12</a:t>
            </a:fld>
            <a:endParaRPr lang="en-US"/>
          </a:p>
        </p:txBody>
      </p:sp>
      <p:grpSp>
        <p:nvGrpSpPr>
          <p:cNvPr id="7" name="Group 6"/>
          <p:cNvGrpSpPr/>
          <p:nvPr userDrawn="1"/>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4" cstate="print"/>
            <a:srcRect/>
            <a:stretch>
              <a:fillRect/>
            </a:stretch>
          </p:blipFill>
          <p:spPr bwMode="auto">
            <a:xfrm>
              <a:off x="79747" y="6324600"/>
              <a:ext cx="453653" cy="457200"/>
            </a:xfrm>
            <a:prstGeom prst="rect">
              <a:avLst/>
            </a:prstGeom>
            <a:noFill/>
          </p:spPr>
        </p:pic>
      </p:gr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
        <p:nvSpPr>
          <p:cNvPr id="14" name="Footer Placeholder 11"/>
          <p:cNvSpPr>
            <a:spLocks noGrp="1"/>
          </p:cNvSpPr>
          <p:nvPr>
            <p:ph type="ftr" sz="quarter" idx="3"/>
          </p:nvPr>
        </p:nvSpPr>
        <p:spPr>
          <a:xfrm>
            <a:off x="609600" y="6370638"/>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Heline, McCreary, Radcliff</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jpeg"/><Relationship Id="rId13" Type="http://schemas.openxmlformats.org/officeDocument/2006/relationships/image" Target="../media/image2.png"/><Relationship Id="rId1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557E7-BDE4-48CA-9AC2-0C29478E7923}" type="datetime1">
              <a:rPr lang="en-US" smtClean="0"/>
              <a:pPr/>
              <a:t>10/12/12</a:t>
            </a:fld>
            <a:endParaRPr lang="en-US" dirty="0"/>
          </a:p>
        </p:txBody>
      </p:sp>
      <p:grpSp>
        <p:nvGrpSpPr>
          <p:cNvPr id="7" name="Group 6"/>
          <p:cNvGrpSpPr/>
          <p:nvPr userDrawn="1"/>
        </p:nvGrpSpPr>
        <p:grpSpPr>
          <a:xfrm>
            <a:off x="79747" y="6324600"/>
            <a:ext cx="8988053" cy="457200"/>
            <a:chOff x="79747" y="6324600"/>
            <a:chExt cx="8988053" cy="457200"/>
          </a:xfrm>
        </p:grpSpPr>
        <p:grpSp>
          <p:nvGrpSpPr>
            <p:cNvPr id="8" name="Group 19"/>
            <p:cNvGrpSpPr/>
            <p:nvPr userDrawn="1"/>
          </p:nvGrpSpPr>
          <p:grpSpPr>
            <a:xfrm>
              <a:off x="5943600" y="6324600"/>
              <a:ext cx="3124200" cy="457200"/>
              <a:chOff x="5943600" y="6324600"/>
              <a:chExt cx="3124200" cy="457200"/>
            </a:xfrm>
          </p:grpSpPr>
          <p:pic>
            <p:nvPicPr>
              <p:cNvPr id="10" name="Picture 9" descr="IM&amp;E Logo"/>
              <p:cNvPicPr>
                <a:picLocks noChangeAspect="1" noChangeArrowheads="1"/>
              </p:cNvPicPr>
              <p:nvPr/>
            </p:nvPicPr>
            <p:blipFill>
              <a:blip r:embed="rId12" cstate="print"/>
              <a:srcRect/>
              <a:stretch>
                <a:fillRect/>
              </a:stretch>
            </p:blipFill>
            <p:spPr bwMode="auto">
              <a:xfrm>
                <a:off x="7399187" y="6324600"/>
                <a:ext cx="1668613" cy="457200"/>
              </a:xfrm>
              <a:prstGeom prst="rect">
                <a:avLst/>
              </a:prstGeom>
              <a:noFill/>
            </p:spPr>
          </p:pic>
          <p:pic>
            <p:nvPicPr>
              <p:cNvPr id="11" name="Picture 10"/>
              <p:cNvPicPr>
                <a:picLocks noChangeAspect="1" noChangeArrowheads="1"/>
              </p:cNvPicPr>
              <p:nvPr/>
            </p:nvPicPr>
            <p:blipFill>
              <a:blip r:embed="rId13" cstate="print"/>
              <a:srcRect/>
              <a:stretch>
                <a:fillRect/>
              </a:stretch>
            </p:blipFill>
            <p:spPr bwMode="auto">
              <a:xfrm>
                <a:off x="5943600" y="6324600"/>
                <a:ext cx="1234830" cy="457200"/>
              </a:xfrm>
              <a:prstGeom prst="rect">
                <a:avLst/>
              </a:prstGeom>
              <a:solidFill>
                <a:srgbClr val="FFFFFF">
                  <a:shade val="85000"/>
                </a:srgbClr>
              </a:solidFill>
              <a:ln w="3175" cap="sq">
                <a:solidFill>
                  <a:schemeClr val="tx1">
                    <a:lumMod val="85000"/>
                    <a:lumOff val="15000"/>
                  </a:schemeClr>
                </a:solidFill>
                <a:miter lim="800000"/>
              </a:ln>
              <a:effectLst>
                <a:outerShdw blurRad="55000" dist="18000" dir="5400000" algn="tl" rotWithShape="0">
                  <a:srgbClr val="000000">
                    <a:alpha val="40000"/>
                  </a:srgbClr>
                </a:outerShdw>
              </a:effectLst>
            </p:spPr>
          </p:pic>
        </p:grpSp>
        <p:pic>
          <p:nvPicPr>
            <p:cNvPr id="9" name="Picture 3" descr="C:\Users\Andrew Horrigan\Pictures\UA_Block A- AZ_200-281.png"/>
            <p:cNvPicPr>
              <a:picLocks noChangeAspect="1" noChangeArrowheads="1"/>
            </p:cNvPicPr>
            <p:nvPr userDrawn="1"/>
          </p:nvPicPr>
          <p:blipFill>
            <a:blip r:embed="rId14" cstate="print"/>
            <a:srcRect/>
            <a:stretch>
              <a:fillRect/>
            </a:stretch>
          </p:blipFill>
          <p:spPr bwMode="auto">
            <a:xfrm>
              <a:off x="79747" y="6324600"/>
              <a:ext cx="453653" cy="457200"/>
            </a:xfrm>
            <a:prstGeom prst="rect">
              <a:avLst/>
            </a:prstGeom>
            <a:noFill/>
          </p:spPr>
        </p:pic>
      </p:grpSp>
      <p:sp>
        <p:nvSpPr>
          <p:cNvPr id="12" name="Footer Placeholder 11"/>
          <p:cNvSpPr>
            <a:spLocks noGrp="1"/>
          </p:cNvSpPr>
          <p:nvPr>
            <p:ph type="ftr" sz="quarter" idx="3"/>
          </p:nvPr>
        </p:nvSpPr>
        <p:spPr>
          <a:xfrm>
            <a:off x="838200" y="63246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Heline, McCreary, Radcliff</a:t>
            </a:r>
            <a:endParaRPr lang="en-US"/>
          </a:p>
        </p:txBody>
      </p:sp>
      <p:sp>
        <p:nvSpPr>
          <p:cNvPr id="13" name="Slide Number Placeholder 12"/>
          <p:cNvSpPr>
            <a:spLocks noGrp="1"/>
          </p:cNvSpPr>
          <p:nvPr>
            <p:ph type="sldNum" sz="quarter" idx="4"/>
          </p:nvPr>
        </p:nvSpPr>
        <p:spPr>
          <a:xfrm>
            <a:off x="0" y="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C711A5-5321-4724-BDA3-06CF644109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dt="0"/>
  <p:txStyles>
    <p:titleStyle>
      <a:lvl1pPr algn="ctr" defTabSz="914400" rtl="0" eaLnBrk="1" latinLnBrk="0" hangingPunct="1">
        <a:spcBef>
          <a:spcPct val="0"/>
        </a:spcBef>
        <a:buNone/>
        <a:defRPr sz="4400" kern="1200">
          <a:solidFill>
            <a:srgbClr val="CC0033"/>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rgbClr val="00336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bin"/><Relationship Id="rId5" Type="http://schemas.openxmlformats.org/officeDocument/2006/relationships/package" Target="../embeddings/Microsoft_Word_Document2.docx"/><Relationship Id="rId6"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microsoft.com/office/2007/relationships/hdphoto" Target="../media/hdphoto1.wdp"/><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6.png"/><Relationship Id="rId1" Type="http://schemas.microsoft.com/office/2007/relationships/media" Target="../media/media1.mov"/><Relationship Id="rId2" Type="http://schemas.openxmlformats.org/officeDocument/2006/relationships/video" Target="../media/media1.mov"/></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dirty="0" smtClean="0"/>
              <a:t>Measurement and Data</a:t>
            </a:r>
            <a:endParaRPr lang="en-US" dirty="0"/>
          </a:p>
        </p:txBody>
      </p:sp>
      <p:sp>
        <p:nvSpPr>
          <p:cNvPr id="14" name="Subtitle 13"/>
          <p:cNvSpPr>
            <a:spLocks noGrp="1"/>
          </p:cNvSpPr>
          <p:nvPr>
            <p:ph type="subTitle" idx="1"/>
          </p:nvPr>
        </p:nvSpPr>
        <p:spPr/>
        <p:txBody>
          <a:bodyPr>
            <a:normAutofit/>
          </a:bodyPr>
          <a:lstStyle/>
          <a:p>
            <a:r>
              <a:rPr lang="en-US" dirty="0" smtClean="0"/>
              <a:t>Lynn </a:t>
            </a:r>
            <a:r>
              <a:rPr lang="en-US" dirty="0" err="1" smtClean="0"/>
              <a:t>Heline</a:t>
            </a:r>
            <a:endParaRPr lang="en-US" dirty="0" smtClean="0"/>
          </a:p>
          <a:p>
            <a:r>
              <a:rPr lang="en-US" dirty="0" smtClean="0"/>
              <a:t>Jessica McCreary</a:t>
            </a:r>
          </a:p>
          <a:p>
            <a:r>
              <a:rPr lang="en-US" dirty="0" smtClean="0"/>
              <a:t>Kyle Radcliff</a:t>
            </a:r>
          </a:p>
          <a:p>
            <a:endParaRPr lang="en-US" dirty="0"/>
          </a:p>
        </p:txBody>
      </p:sp>
      <p:sp>
        <p:nvSpPr>
          <p:cNvPr id="15" name="Text Placeholder 14"/>
          <p:cNvSpPr>
            <a:spLocks noGrp="1"/>
          </p:cNvSpPr>
          <p:nvPr>
            <p:ph type="body" sz="quarter" idx="13"/>
          </p:nvPr>
        </p:nvSpPr>
        <p:spPr/>
        <p:txBody>
          <a:bodyPr>
            <a:normAutofit fontScale="70000" lnSpcReduction="20000"/>
          </a:bodyPr>
          <a:lstStyle/>
          <a:p>
            <a:r>
              <a:rPr lang="en-US" dirty="0" smtClean="0"/>
              <a:t>Grades K-5</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014261923"/>
              </p:ext>
            </p:extLst>
          </p:nvPr>
        </p:nvGraphicFramePr>
        <p:xfrm>
          <a:off x="711200" y="228600"/>
          <a:ext cx="7739063" cy="6062663"/>
        </p:xfrm>
        <a:graphic>
          <a:graphicData uri="http://schemas.openxmlformats.org/presentationml/2006/ole">
            <mc:AlternateContent xmlns:mc="http://schemas.openxmlformats.org/markup-compatibility/2006">
              <mc:Choice xmlns:v="urn:schemas-microsoft-com:vml" Requires="v">
                <p:oleObj spid="_x0000_s2055" name="Document" r:id="rId5" imgW="8385161" imgH="6580026" progId="Word.Document.12">
                  <p:embed/>
                </p:oleObj>
              </mc:Choice>
              <mc:Fallback>
                <p:oleObj name="Document" r:id="rId5" imgW="8385161" imgH="6580026"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0" y="228600"/>
                        <a:ext cx="7739063" cy="6062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4"/>
          </p:nvPr>
        </p:nvSpPr>
        <p:spPr/>
        <p:txBody>
          <a:bodyPr/>
          <a:lstStyle/>
          <a:p>
            <a:fld id="{E6C711A5-5321-4724-BDA3-06CF6441090E}" type="slidenum">
              <a:rPr lang="en-US" smtClean="0"/>
              <a:pPr/>
              <a:t>10</a:t>
            </a:fld>
            <a:endParaRPr lang="en-US" dirty="0"/>
          </a:p>
        </p:txBody>
      </p:sp>
      <p:sp>
        <p:nvSpPr>
          <p:cNvPr id="4" name="Footer Placeholder 3"/>
          <p:cNvSpPr>
            <a:spLocks noGrp="1"/>
          </p:cNvSpPr>
          <p:nvPr>
            <p:ph type="ftr" sz="quarter" idx="3"/>
          </p:nvPr>
        </p:nvSpPr>
        <p:spPr/>
        <p:txBody>
          <a:bodyPr/>
          <a:lstStyle/>
          <a:p>
            <a:r>
              <a:rPr lang="en-US" smtClean="0"/>
              <a:t>Heline, McCreary, Radcliff</a:t>
            </a:r>
            <a:endParaRPr lang="en-US" dirty="0"/>
          </a:p>
        </p:txBody>
      </p:sp>
    </p:spTree>
    <p:extLst>
      <p:ext uri="{BB962C8B-B14F-4D97-AF65-F5344CB8AC3E}">
        <p14:creationId xmlns:p14="http://schemas.microsoft.com/office/powerpoint/2010/main" val="13523601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762000"/>
            <a:ext cx="8305801" cy="3847207"/>
          </a:xfrm>
          <a:prstGeom prst="rect">
            <a:avLst/>
          </a:prstGeom>
          <a:noFill/>
        </p:spPr>
        <p:txBody>
          <a:bodyPr wrap="square" lIns="91440" tIns="45720" rIns="91440" bIns="45720">
            <a:spAutoFit/>
          </a:bodyPr>
          <a:lstStyle/>
          <a:p>
            <a:pPr algn="ctr"/>
            <a:r>
              <a:rPr lang="en-US" sz="5400" b="1" i="1" cap="none" spc="0" dirty="0" smtClean="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rPr>
              <a:t>“You </a:t>
            </a:r>
            <a:r>
              <a:rPr lang="en-US" sz="5400" b="1" i="1" dirty="0" err="1" smtClean="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rPr>
              <a:t>wanna</a:t>
            </a:r>
            <a:r>
              <a:rPr lang="en-US" sz="5400" b="1" i="1" cap="none" spc="0" dirty="0" smtClean="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rPr>
              <a:t> </a:t>
            </a:r>
          </a:p>
          <a:p>
            <a:pPr algn="ctr"/>
            <a:r>
              <a:rPr lang="en-US" sz="5400" b="1" i="1" cap="none" spc="0" dirty="0" smtClean="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rPr>
              <a:t>love the journey,</a:t>
            </a:r>
          </a:p>
          <a:p>
            <a:pPr algn="ctr"/>
            <a:r>
              <a:rPr lang="en-US" sz="5400" b="1" i="1" dirty="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rPr>
              <a:t>a</a:t>
            </a:r>
            <a:r>
              <a:rPr lang="en-US" sz="5400" b="1" i="1" dirty="0" smtClean="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rPr>
              <a:t>nd you </a:t>
            </a:r>
            <a:r>
              <a:rPr lang="en-US" sz="5400" b="1" i="1" dirty="0" err="1" smtClean="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rPr>
              <a:t>wanna</a:t>
            </a:r>
            <a:r>
              <a:rPr lang="en-US" sz="5400" b="1" i="1" dirty="0" smtClean="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rPr>
              <a:t> </a:t>
            </a:r>
          </a:p>
          <a:p>
            <a:pPr algn="ctr"/>
            <a:r>
              <a:rPr lang="en-US" sz="5400" b="1" i="1" dirty="0" smtClean="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rPr>
              <a:t>love the destination.”</a:t>
            </a:r>
          </a:p>
          <a:p>
            <a:pPr algn="r"/>
            <a:r>
              <a:rPr lang="en-US" sz="2800" b="1" cap="none" spc="0" dirty="0" smtClean="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rPr>
              <a:t>                                     </a:t>
            </a:r>
            <a:r>
              <a:rPr lang="en-US" sz="2800" b="1" dirty="0" smtClean="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rPr>
              <a:t>-- </a:t>
            </a:r>
            <a:r>
              <a:rPr lang="en-US" sz="2800" b="1" cap="none" spc="0" dirty="0" smtClean="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rPr>
              <a:t>Bill McCallum</a:t>
            </a:r>
            <a:endParaRPr lang="en-US" sz="2800" b="1" cap="none" spc="0" dirty="0">
              <a:ln w="12700">
                <a:solidFill>
                  <a:schemeClr val="tx2">
                    <a:satMod val="155000"/>
                  </a:schemeClr>
                </a:solidFill>
                <a:prstDash val="solid"/>
              </a:ln>
              <a:solidFill>
                <a:srgbClr val="003366"/>
              </a:solidFill>
              <a:effectLst>
                <a:outerShdw blurRad="41275" dist="20320" dir="1800000" algn="tl" rotWithShape="0">
                  <a:srgbClr val="000000">
                    <a:alpha val="40000"/>
                  </a:srgbClr>
                </a:outerShdw>
              </a:effectLst>
            </a:endParaRPr>
          </a:p>
        </p:txBody>
      </p:sp>
      <p:sp>
        <p:nvSpPr>
          <p:cNvPr id="3" name="Slide Number Placeholder 2"/>
          <p:cNvSpPr>
            <a:spLocks noGrp="1"/>
          </p:cNvSpPr>
          <p:nvPr>
            <p:ph type="sldNum" sz="quarter" idx="4"/>
          </p:nvPr>
        </p:nvSpPr>
        <p:spPr/>
        <p:txBody>
          <a:bodyPr/>
          <a:lstStyle/>
          <a:p>
            <a:fld id="{E6C711A5-5321-4724-BDA3-06CF6441090E}" type="slidenum">
              <a:rPr lang="en-US" smtClean="0"/>
              <a:pPr/>
              <a:t>11</a:t>
            </a:fld>
            <a:endParaRPr lang="en-US" dirty="0"/>
          </a:p>
        </p:txBody>
      </p:sp>
      <p:sp>
        <p:nvSpPr>
          <p:cNvPr id="4" name="Footer Placeholder 3"/>
          <p:cNvSpPr>
            <a:spLocks noGrp="1"/>
          </p:cNvSpPr>
          <p:nvPr>
            <p:ph type="ftr" sz="quarter" idx="3"/>
          </p:nvPr>
        </p:nvSpPr>
        <p:spPr/>
        <p:txBody>
          <a:bodyPr/>
          <a:lstStyle/>
          <a:p>
            <a:r>
              <a:rPr lang="en-US" smtClean="0"/>
              <a:t>Heline, McCreary, Radcliff</a:t>
            </a:r>
            <a:endParaRPr lang="en-US" dirty="0"/>
          </a:p>
        </p:txBody>
      </p:sp>
    </p:spTree>
    <p:extLst>
      <p:ext uri="{BB962C8B-B14F-4D97-AF65-F5344CB8AC3E}">
        <p14:creationId xmlns:p14="http://schemas.microsoft.com/office/powerpoint/2010/main" val="5031159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Professional Learning Goals</a:t>
            </a:r>
            <a:endParaRPr lang="en-US" dirty="0">
              <a:solidFill>
                <a:srgbClr val="C00000"/>
              </a:solidFill>
            </a:endParaRPr>
          </a:p>
        </p:txBody>
      </p:sp>
      <p:sp>
        <p:nvSpPr>
          <p:cNvPr id="5" name="Content Placeholder 4"/>
          <p:cNvSpPr>
            <a:spLocks noGrp="1"/>
          </p:cNvSpPr>
          <p:nvPr>
            <p:ph idx="1"/>
          </p:nvPr>
        </p:nvSpPr>
        <p:spPr/>
        <p:txBody>
          <a:bodyPr/>
          <a:lstStyle/>
          <a:p>
            <a:r>
              <a:rPr lang="en-US" dirty="0" smtClean="0"/>
              <a:t>The professionals will complete a standards trace in the Measurement and Data domain K-5.</a:t>
            </a:r>
          </a:p>
          <a:p>
            <a:endParaRPr lang="en-US" dirty="0" smtClean="0"/>
          </a:p>
          <a:p>
            <a:r>
              <a:rPr lang="en-US" dirty="0" smtClean="0"/>
              <a:t>The professionals will connect the Practice Standards and the Content Standards to a fifth grade volume task.</a:t>
            </a:r>
          </a:p>
          <a:p>
            <a:endParaRPr lang="en-US" dirty="0"/>
          </a:p>
        </p:txBody>
      </p:sp>
      <p:sp>
        <p:nvSpPr>
          <p:cNvPr id="4" name="Slide Number Placeholder 3"/>
          <p:cNvSpPr>
            <a:spLocks noGrp="1"/>
          </p:cNvSpPr>
          <p:nvPr>
            <p:ph type="sldNum" sz="quarter" idx="4"/>
          </p:nvPr>
        </p:nvSpPr>
        <p:spPr/>
        <p:txBody>
          <a:bodyPr/>
          <a:lstStyle/>
          <a:p>
            <a:fld id="{E6C711A5-5321-4724-BDA3-06CF6441090E}" type="slidenum">
              <a:rPr lang="en-US" smtClean="0"/>
              <a:pPr/>
              <a:t>2</a:t>
            </a:fld>
            <a:endParaRPr lang="en-US" dirty="0"/>
          </a:p>
        </p:txBody>
      </p:sp>
      <p:sp>
        <p:nvSpPr>
          <p:cNvPr id="6" name="Footer Placeholder 5"/>
          <p:cNvSpPr>
            <a:spLocks noGrp="1"/>
          </p:cNvSpPr>
          <p:nvPr>
            <p:ph type="ftr" sz="quarter" idx="3"/>
          </p:nvPr>
        </p:nvSpPr>
        <p:spPr/>
        <p:txBody>
          <a:bodyPr/>
          <a:lstStyle/>
          <a:p>
            <a:r>
              <a:rPr lang="en-US" smtClean="0"/>
              <a:t>Heline, McCreary, Radcliff</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5"/>
          <p:cNvGrpSpPr/>
          <p:nvPr/>
        </p:nvGrpSpPr>
        <p:grpSpPr>
          <a:xfrm>
            <a:off x="2209800" y="609600"/>
            <a:ext cx="4725670" cy="3780790"/>
            <a:chOff x="0" y="0"/>
            <a:chExt cx="4725670" cy="3780790"/>
          </a:xfrm>
        </p:grpSpPr>
        <p:grpSp>
          <p:nvGrpSpPr>
            <p:cNvPr id="7" name="Group 26"/>
            <p:cNvGrpSpPr/>
            <p:nvPr/>
          </p:nvGrpSpPr>
          <p:grpSpPr>
            <a:xfrm>
              <a:off x="0" y="0"/>
              <a:ext cx="4725670" cy="3780790"/>
              <a:chOff x="0" y="0"/>
              <a:chExt cx="4726191" cy="3780790"/>
            </a:xfrm>
          </p:grpSpPr>
          <p:pic>
            <p:nvPicPr>
              <p:cNvPr id="29" name="Picture 28"/>
              <p:cNvPicPr>
                <a:picLocks noChangeAspect="1"/>
              </p:cNvPicPr>
              <p:nvPr/>
            </p:nvPicPr>
            <p:blipFill rotWithShape="1">
              <a:blip r:embed="rId3" cstate="print">
                <a:grayscl/>
                <a:extLst>
                  <a:ext uri="{BEBA8EAE-BF5A-486C-A8C5-ECC9F3942E4B}">
                    <a14:imgProps xmlns:a14="http://schemas.microsoft.com/office/drawing/2010/main">
                      <a14:imgLayer r:embed="rId4">
                        <a14:imgEffect>
                          <a14:colorTemperature colorTemp="7370"/>
                        </a14:imgEffect>
                        <a14:imgEffect>
                          <a14:saturation sat="0"/>
                        </a14:imgEffect>
                        <a14:imgEffect>
                          <a14:brightnessContrast bright="24000"/>
                        </a14:imgEffect>
                      </a14:imgLayer>
                    </a14:imgProps>
                  </a:ext>
                  <a:ext uri="{28A0092B-C50C-407E-A947-70E740481C1C}">
                    <a14:useLocalDpi xmlns:a14="http://schemas.microsoft.com/office/drawing/2010/main" val="0"/>
                  </a:ext>
                </a:extLst>
              </a:blip>
              <a:srcRect l="53131" t="-1985" r="-297" b="1985"/>
              <a:stretch/>
            </p:blipFill>
            <p:spPr bwMode="auto">
              <a:xfrm>
                <a:off x="0" y="0"/>
                <a:ext cx="4588510" cy="3780790"/>
              </a:xfrm>
              <a:prstGeom prst="rect">
                <a:avLst/>
              </a:prstGeom>
              <a:noFill/>
              <a:ln w="38100">
                <a:solidFill>
                  <a:schemeClr val="tx1"/>
                </a:solidFill>
              </a:ln>
              <a:extLst>
                <a:ext uri="{53640926-AAD7-44d8-BBD7-CCE9431645EC}">
                  <a14:shadowObscured xmlns:a14="http://schemas.microsoft.com/office/drawing/2010/main"/>
                </a:ext>
                <a:ext uri="{FAA26D3D-D897-4be2-8F04-BA451C77F1D7}">
                  <ma14:placeholderFlag xmlns:ma14="http://schemas.microsoft.com/office/mac/drawingml/2011/main"/>
                </a:ext>
              </a:extLst>
            </p:spPr>
          </p:pic>
          <p:cxnSp>
            <p:nvCxnSpPr>
              <p:cNvPr id="30" name="Straight Arrow Connector 29"/>
              <p:cNvCxnSpPr/>
              <p:nvPr/>
            </p:nvCxnSpPr>
            <p:spPr>
              <a:xfrm>
                <a:off x="954405" y="2294255"/>
                <a:ext cx="2057213" cy="228601"/>
              </a:xfrm>
              <a:prstGeom prst="straightConnector1">
                <a:avLst/>
              </a:prstGeom>
              <a:ln>
                <a:solidFill>
                  <a:schemeClr val="tx1"/>
                </a:solidFill>
                <a:headEnd type="arrow"/>
                <a:tailEnd type="arrow"/>
              </a:ln>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31" name="Text Box 4"/>
              <p:cNvSpPr txBox="1"/>
              <p:nvPr/>
            </p:nvSpPr>
            <p:spPr>
              <a:xfrm rot="262135">
                <a:off x="1450340" y="2063750"/>
                <a:ext cx="1216784" cy="502564"/>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a:effectLst/>
                    <a:ea typeface="ＭＳ 明朝"/>
                    <a:cs typeface="Times New Roman"/>
                  </a:rPr>
                  <a:t>10</a:t>
                </a:r>
                <a:r>
                  <a:rPr lang="en-US" sz="1600">
                    <a:effectLst/>
                    <a:latin typeface="Chalkboard"/>
                    <a:ea typeface="ＭＳ 明朝"/>
                    <a:cs typeface="Times New Roman"/>
                  </a:rPr>
                  <a:t>’</a:t>
                </a:r>
                <a:endParaRPr lang="en-US" sz="1200">
                  <a:effectLst/>
                  <a:ea typeface="ＭＳ 明朝"/>
                  <a:cs typeface="Times New Roman"/>
                </a:endParaRPr>
              </a:p>
            </p:txBody>
          </p:sp>
          <p:sp>
            <p:nvSpPr>
              <p:cNvPr id="32" name="Text Box 6"/>
              <p:cNvSpPr txBox="1"/>
              <p:nvPr/>
            </p:nvSpPr>
            <p:spPr>
              <a:xfrm rot="21300000">
                <a:off x="2881630" y="2065020"/>
                <a:ext cx="1442720" cy="53530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600">
                    <a:effectLst/>
                    <a:ea typeface="ＭＳ 明朝"/>
                    <a:cs typeface="Times New Roman"/>
                  </a:rPr>
                  <a:t>5</a:t>
                </a:r>
                <a:r>
                  <a:rPr lang="en-US" sz="1600">
                    <a:effectLst/>
                    <a:latin typeface="Chalkboard"/>
                    <a:ea typeface="ＭＳ 明朝"/>
                    <a:cs typeface="Times New Roman"/>
                  </a:rPr>
                  <a:t>’</a:t>
                </a:r>
                <a:endParaRPr lang="en-US" sz="1200">
                  <a:effectLst/>
                  <a:ea typeface="ＭＳ 明朝"/>
                  <a:cs typeface="Times New Roman"/>
                </a:endParaRPr>
              </a:p>
            </p:txBody>
          </p:sp>
          <p:cxnSp>
            <p:nvCxnSpPr>
              <p:cNvPr id="33" name="Straight Arrow Connector 32"/>
              <p:cNvCxnSpPr/>
              <p:nvPr/>
            </p:nvCxnSpPr>
            <p:spPr>
              <a:xfrm flipV="1">
                <a:off x="3053715" y="2294890"/>
                <a:ext cx="1215390" cy="15240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21480000" flipV="1">
                <a:off x="4272915" y="628650"/>
                <a:ext cx="0" cy="176491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5" name="Text Box 8"/>
              <p:cNvSpPr txBox="1"/>
              <p:nvPr/>
            </p:nvSpPr>
            <p:spPr>
              <a:xfrm>
                <a:off x="3282950" y="1322070"/>
                <a:ext cx="1443241" cy="649003"/>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200">
                    <a:effectLst/>
                    <a:ea typeface="ＭＳ 明朝"/>
                    <a:cs typeface="Times New Roman"/>
                  </a:rPr>
                  <a:t>    </a:t>
                </a:r>
                <a:r>
                  <a:rPr lang="en-US" sz="1600">
                    <a:effectLst/>
                    <a:ea typeface="ＭＳ 明朝"/>
                    <a:cs typeface="Times New Roman"/>
                  </a:rPr>
                  <a:t>6</a:t>
                </a:r>
                <a:r>
                  <a:rPr lang="en-US" sz="1600">
                    <a:effectLst/>
                    <a:latin typeface="Chalkboard"/>
                    <a:ea typeface="ＭＳ 明朝"/>
                    <a:cs typeface="Times New Roman"/>
                  </a:rPr>
                  <a:t>’</a:t>
                </a:r>
                <a:endParaRPr lang="en-US" sz="1200">
                  <a:effectLst/>
                  <a:ea typeface="ＭＳ 明朝"/>
                  <a:cs typeface="Times New Roman"/>
                </a:endParaRPr>
              </a:p>
            </p:txBody>
          </p:sp>
          <p:cxnSp>
            <p:nvCxnSpPr>
              <p:cNvPr id="36" name="Straight Arrow Connector 35"/>
              <p:cNvCxnSpPr/>
              <p:nvPr/>
            </p:nvCxnSpPr>
            <p:spPr>
              <a:xfrm rot="21180000" flipV="1">
                <a:off x="481802" y="492072"/>
                <a:ext cx="2482240" cy="554687"/>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7" name="Text Box 14"/>
              <p:cNvSpPr txBox="1"/>
              <p:nvPr/>
            </p:nvSpPr>
            <p:spPr>
              <a:xfrm rot="21000000">
                <a:off x="1299695" y="663866"/>
                <a:ext cx="1115060" cy="584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100584"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a:effectLst/>
                    <a:ea typeface="ＭＳ 明朝"/>
                    <a:cs typeface="Times New Roman"/>
                  </a:rPr>
                  <a:t>13</a:t>
                </a:r>
                <a:r>
                  <a:rPr lang="en-US" sz="1600">
                    <a:effectLst/>
                    <a:latin typeface="Chalkboard"/>
                    <a:ea typeface="ＭＳ 明朝"/>
                    <a:cs typeface="Times New Roman"/>
                  </a:rPr>
                  <a:t>’</a:t>
                </a:r>
                <a:endParaRPr lang="en-US" sz="1200">
                  <a:effectLst/>
                  <a:ea typeface="ＭＳ 明朝"/>
                  <a:cs typeface="Times New Roman"/>
                </a:endParaRPr>
              </a:p>
            </p:txBody>
          </p:sp>
          <p:sp>
            <p:nvSpPr>
              <p:cNvPr id="38" name="Text Box 18"/>
              <p:cNvSpPr txBox="1"/>
              <p:nvPr/>
            </p:nvSpPr>
            <p:spPr>
              <a:xfrm>
                <a:off x="40640" y="1151890"/>
                <a:ext cx="582295" cy="413385"/>
              </a:xfrm>
              <a:prstGeom prst="rect">
                <a:avLst/>
              </a:prstGeom>
              <a:noFill/>
              <a:ln>
                <a:no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73152"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a:effectLst/>
                    <a:ea typeface="ＭＳ 明朝"/>
                    <a:cs typeface="Times New Roman"/>
                  </a:rPr>
                  <a:t>2</a:t>
                </a:r>
                <a:r>
                  <a:rPr lang="en-US" sz="1600">
                    <a:effectLst/>
                    <a:latin typeface="Chalkboard"/>
                    <a:ea typeface="ＭＳ 明朝"/>
                    <a:cs typeface="Times New Roman"/>
                  </a:rPr>
                  <a:t>’</a:t>
                </a:r>
                <a:endParaRPr lang="en-US" sz="1200">
                  <a:effectLst/>
                  <a:ea typeface="ＭＳ 明朝"/>
                  <a:cs typeface="Times New Roman"/>
                </a:endParaRPr>
              </a:p>
            </p:txBody>
          </p:sp>
          <p:cxnSp>
            <p:nvCxnSpPr>
              <p:cNvPr id="39" name="Straight Arrow Connector 38"/>
              <p:cNvCxnSpPr/>
              <p:nvPr/>
            </p:nvCxnSpPr>
            <p:spPr>
              <a:xfrm>
                <a:off x="420370" y="1066800"/>
                <a:ext cx="0" cy="630326"/>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28" name="Freeform 27"/>
            <p:cNvSpPr/>
            <p:nvPr/>
          </p:nvSpPr>
          <p:spPr>
            <a:xfrm>
              <a:off x="159385" y="2269490"/>
              <a:ext cx="145805" cy="203200"/>
            </a:xfrm>
            <a:custGeom>
              <a:avLst/>
              <a:gdLst>
                <a:gd name="connsiteX0" fmla="*/ 145805 w 145805"/>
                <a:gd name="connsiteY0" fmla="*/ 0 h 203200"/>
                <a:gd name="connsiteX1" fmla="*/ 145805 w 145805"/>
                <a:gd name="connsiteY1" fmla="*/ 0 h 203200"/>
                <a:gd name="connsiteX2" fmla="*/ 29691 w 145805"/>
                <a:gd name="connsiteY2" fmla="*/ 43543 h 203200"/>
                <a:gd name="connsiteX3" fmla="*/ 662 w 145805"/>
                <a:gd name="connsiteY3" fmla="*/ 203200 h 203200"/>
                <a:gd name="connsiteX4" fmla="*/ 662 w 145805"/>
                <a:gd name="connsiteY4" fmla="*/ 203200 h 203200"/>
                <a:gd name="connsiteX5" fmla="*/ 662 w 145805"/>
                <a:gd name="connsiteY5" fmla="*/ 203200 h 203200"/>
                <a:gd name="connsiteX6" fmla="*/ 662 w 145805"/>
                <a:gd name="connsiteY6" fmla="*/ 20320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05" h="203200">
                  <a:moveTo>
                    <a:pt x="145805" y="0"/>
                  </a:moveTo>
                  <a:lnTo>
                    <a:pt x="145805" y="0"/>
                  </a:lnTo>
                  <a:cubicBezTo>
                    <a:pt x="107100" y="14514"/>
                    <a:pt x="60416" y="15890"/>
                    <a:pt x="29691" y="43543"/>
                  </a:cubicBezTo>
                  <a:cubicBezTo>
                    <a:pt x="-6988" y="76554"/>
                    <a:pt x="662" y="160922"/>
                    <a:pt x="662" y="203200"/>
                  </a:cubicBezTo>
                  <a:lnTo>
                    <a:pt x="662" y="203200"/>
                  </a:lnTo>
                  <a:lnTo>
                    <a:pt x="662" y="203200"/>
                  </a:lnTo>
                  <a:lnTo>
                    <a:pt x="662" y="203200"/>
                  </a:lnTo>
                </a:path>
              </a:pathLst>
            </a:custGeom>
            <a:solidFill>
              <a:schemeClr val="tx1"/>
            </a:solidFill>
            <a:ln>
              <a:solidFill>
                <a:schemeClr val="tx1"/>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 name="Title 1"/>
          <p:cNvSpPr>
            <a:spLocks noGrp="1"/>
          </p:cNvSpPr>
          <p:nvPr>
            <p:ph type="title"/>
          </p:nvPr>
        </p:nvSpPr>
        <p:spPr>
          <a:xfrm>
            <a:off x="1792288" y="4386262"/>
            <a:ext cx="5486400" cy="566738"/>
          </a:xfrm>
        </p:spPr>
        <p:txBody>
          <a:bodyPr>
            <a:normAutofit/>
          </a:bodyPr>
          <a:lstStyle/>
          <a:p>
            <a:r>
              <a:rPr lang="en-US" dirty="0" smtClean="0">
                <a:solidFill>
                  <a:srgbClr val="C00000"/>
                </a:solidFill>
              </a:rPr>
              <a:t>Task</a:t>
            </a:r>
            <a:endParaRPr lang="en-US" dirty="0">
              <a:solidFill>
                <a:srgbClr val="C00000"/>
              </a:solidFill>
            </a:endParaRPr>
          </a:p>
        </p:txBody>
      </p:sp>
      <p:sp>
        <p:nvSpPr>
          <p:cNvPr id="3" name="Content Placeholder 2"/>
          <p:cNvSpPr>
            <a:spLocks noGrp="1"/>
          </p:cNvSpPr>
          <p:nvPr>
            <p:ph type="body" sz="half" idx="2"/>
          </p:nvPr>
        </p:nvSpPr>
        <p:spPr>
          <a:xfrm>
            <a:off x="1792288" y="4876800"/>
            <a:ext cx="5486400" cy="1295400"/>
          </a:xfrm>
          <a:ln>
            <a:noFill/>
          </a:ln>
        </p:spPr>
        <p:txBody>
          <a:bodyPr>
            <a:normAutofit fontScale="32500" lnSpcReduction="20000"/>
          </a:bodyPr>
          <a:lstStyle/>
          <a:p>
            <a:r>
              <a:rPr lang="en-US" sz="7200" dirty="0" smtClean="0"/>
              <a:t>Juan is using the delivery truck to ship iPods he is selling. He is using one cubic foot boxes to ship them. He wants to know how many of these boxes he can fit into the truck. </a:t>
            </a:r>
          </a:p>
          <a:p>
            <a:pPr marL="0" indent="0">
              <a:buClrTx/>
              <a:buNone/>
            </a:pPr>
            <a:endParaRPr lang="en-US" sz="3200" dirty="0" smtClean="0"/>
          </a:p>
          <a:p>
            <a:pPr>
              <a:buClrTx/>
              <a:buNone/>
            </a:pPr>
            <a:endParaRPr lang="en-US" sz="3200" dirty="0" smtClean="0"/>
          </a:p>
        </p:txBody>
      </p:sp>
      <p:grpSp>
        <p:nvGrpSpPr>
          <p:cNvPr id="8" name="Group 19"/>
          <p:cNvGrpSpPr/>
          <p:nvPr/>
        </p:nvGrpSpPr>
        <p:grpSpPr>
          <a:xfrm>
            <a:off x="2438400" y="3505200"/>
            <a:ext cx="800100" cy="952500"/>
            <a:chOff x="0" y="76200"/>
            <a:chExt cx="800100" cy="952500"/>
          </a:xfrm>
        </p:grpSpPr>
        <p:sp>
          <p:nvSpPr>
            <p:cNvPr id="21" name="Cube 20"/>
            <p:cNvSpPr/>
            <p:nvPr/>
          </p:nvSpPr>
          <p:spPr>
            <a:xfrm>
              <a:off x="0" y="342900"/>
              <a:ext cx="457200" cy="457200"/>
            </a:xfrm>
            <a:prstGeom prst="cub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32"/>
            <p:cNvSpPr txBox="1"/>
            <p:nvPr/>
          </p:nvSpPr>
          <p:spPr>
            <a:xfrm>
              <a:off x="152400" y="76200"/>
              <a:ext cx="342900" cy="3429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dirty="0">
                  <a:effectLst/>
                  <a:ea typeface="ＭＳ 明朝"/>
                  <a:cs typeface="Times New Roman"/>
                </a:rPr>
                <a:t>1</a:t>
              </a:r>
              <a:r>
                <a:rPr lang="en-US" sz="1400" dirty="0">
                  <a:effectLst/>
                  <a:latin typeface="Chalkboard"/>
                  <a:ea typeface="ＭＳ 明朝"/>
                  <a:cs typeface="Times New Roman"/>
                </a:rPr>
                <a:t>’</a:t>
              </a:r>
              <a:endParaRPr lang="en-US" sz="1200" dirty="0">
                <a:effectLst/>
                <a:ea typeface="ＭＳ 明朝"/>
                <a:cs typeface="Times New Roman"/>
              </a:endParaRPr>
            </a:p>
          </p:txBody>
        </p:sp>
        <p:sp>
          <p:nvSpPr>
            <p:cNvPr id="23" name="Text Box 33"/>
            <p:cNvSpPr txBox="1"/>
            <p:nvPr/>
          </p:nvSpPr>
          <p:spPr>
            <a:xfrm>
              <a:off x="457200" y="342900"/>
              <a:ext cx="342900" cy="3429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a:effectLst/>
                  <a:ea typeface="ＭＳ 明朝"/>
                  <a:cs typeface="Times New Roman"/>
                </a:rPr>
                <a:t>1</a:t>
              </a:r>
              <a:r>
                <a:rPr lang="en-US" sz="1400">
                  <a:effectLst/>
                  <a:latin typeface="Chalkboard"/>
                  <a:ea typeface="ＭＳ 明朝"/>
                  <a:cs typeface="Times New Roman"/>
                </a:rPr>
                <a:t>’</a:t>
              </a:r>
              <a:endParaRPr lang="en-US" sz="1200">
                <a:effectLst/>
                <a:ea typeface="ＭＳ 明朝"/>
                <a:cs typeface="Times New Roman"/>
              </a:endParaRPr>
            </a:p>
          </p:txBody>
        </p:sp>
        <p:sp>
          <p:nvSpPr>
            <p:cNvPr id="24" name="Text Box 34"/>
            <p:cNvSpPr txBox="1"/>
            <p:nvPr/>
          </p:nvSpPr>
          <p:spPr>
            <a:xfrm>
              <a:off x="342900" y="685800"/>
              <a:ext cx="342900" cy="3429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a:effectLst/>
                  <a:ea typeface="ＭＳ 明朝"/>
                  <a:cs typeface="Times New Roman"/>
                </a:rPr>
                <a:t>1</a:t>
              </a:r>
              <a:r>
                <a:rPr lang="en-US" sz="1400">
                  <a:effectLst/>
                  <a:latin typeface="Chalkboard"/>
                  <a:ea typeface="ＭＳ 明朝"/>
                  <a:cs typeface="Times New Roman"/>
                </a:rPr>
                <a:t>’</a:t>
              </a:r>
              <a:endParaRPr lang="en-US" sz="1200">
                <a:effectLst/>
                <a:ea typeface="ＭＳ 明朝"/>
                <a:cs typeface="Times New Roman"/>
              </a:endParaRPr>
            </a:p>
          </p:txBody>
        </p:sp>
      </p:grpSp>
      <p:sp>
        <p:nvSpPr>
          <p:cNvPr id="25" name="Slide Number Placeholder 24"/>
          <p:cNvSpPr>
            <a:spLocks noGrp="1"/>
          </p:cNvSpPr>
          <p:nvPr>
            <p:ph type="sldNum" sz="quarter" idx="4"/>
          </p:nvPr>
        </p:nvSpPr>
        <p:spPr/>
        <p:txBody>
          <a:bodyPr/>
          <a:lstStyle/>
          <a:p>
            <a:fld id="{E6C711A5-5321-4724-BDA3-06CF6441090E}" type="slidenum">
              <a:rPr lang="en-US" smtClean="0"/>
              <a:pPr/>
              <a:t>3</a:t>
            </a:fld>
            <a:endParaRPr lang="en-US" dirty="0"/>
          </a:p>
        </p:txBody>
      </p:sp>
      <p:sp>
        <p:nvSpPr>
          <p:cNvPr id="26" name="Footer Placeholder 25"/>
          <p:cNvSpPr>
            <a:spLocks noGrp="1"/>
          </p:cNvSpPr>
          <p:nvPr>
            <p:ph type="ftr" sz="quarter" idx="3"/>
          </p:nvPr>
        </p:nvSpPr>
        <p:spPr/>
        <p:txBody>
          <a:bodyPr/>
          <a:lstStyle/>
          <a:p>
            <a:r>
              <a:rPr lang="en-US" smtClean="0"/>
              <a:t>Heline, McCreary, Radcliff</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C00000"/>
                </a:solidFill>
              </a:rPr>
              <a:t>Discussion</a:t>
            </a:r>
            <a:endParaRPr lang="en-US" sz="4800" dirty="0">
              <a:solidFill>
                <a:srgbClr val="C00000"/>
              </a:solidFill>
            </a:endParaRPr>
          </a:p>
        </p:txBody>
      </p:sp>
      <p:sp>
        <p:nvSpPr>
          <p:cNvPr id="8" name="Content Placeholder 7"/>
          <p:cNvSpPr>
            <a:spLocks noGrp="1"/>
          </p:cNvSpPr>
          <p:nvPr>
            <p:ph idx="1"/>
          </p:nvPr>
        </p:nvSpPr>
        <p:spPr/>
        <p:txBody>
          <a:bodyPr/>
          <a:lstStyle/>
          <a:p>
            <a:r>
              <a:rPr lang="en-US" dirty="0" smtClean="0"/>
              <a:t>What are the key conceptual ideas in the lesson?</a:t>
            </a:r>
          </a:p>
          <a:p>
            <a:endParaRPr lang="en-US" dirty="0" smtClean="0"/>
          </a:p>
          <a:p>
            <a:r>
              <a:rPr lang="en-US" dirty="0" smtClean="0"/>
              <a:t>What misconceptions might students have about these concepts?</a:t>
            </a:r>
          </a:p>
          <a:p>
            <a:endParaRPr lang="en-US" dirty="0" smtClean="0"/>
          </a:p>
          <a:p>
            <a:r>
              <a:rPr lang="en-US" dirty="0" smtClean="0"/>
              <a:t>Which Practice Standards apply to your method of problem solving?</a:t>
            </a:r>
            <a:endParaRPr lang="en-US" dirty="0"/>
          </a:p>
        </p:txBody>
      </p:sp>
      <p:sp>
        <p:nvSpPr>
          <p:cNvPr id="4" name="Slide Number Placeholder 3"/>
          <p:cNvSpPr>
            <a:spLocks noGrp="1"/>
          </p:cNvSpPr>
          <p:nvPr>
            <p:ph type="sldNum" sz="quarter" idx="4"/>
          </p:nvPr>
        </p:nvSpPr>
        <p:spPr/>
        <p:txBody>
          <a:bodyPr/>
          <a:lstStyle/>
          <a:p>
            <a:fld id="{E6C711A5-5321-4724-BDA3-06CF6441090E}" type="slidenum">
              <a:rPr lang="en-US" smtClean="0"/>
              <a:pPr/>
              <a:t>4</a:t>
            </a:fld>
            <a:endParaRPr lang="en-US" dirty="0"/>
          </a:p>
        </p:txBody>
      </p:sp>
      <p:sp>
        <p:nvSpPr>
          <p:cNvPr id="5" name="Footer Placeholder 4"/>
          <p:cNvSpPr>
            <a:spLocks noGrp="1"/>
          </p:cNvSpPr>
          <p:nvPr>
            <p:ph type="ftr" sz="quarter" idx="3"/>
          </p:nvPr>
        </p:nvSpPr>
        <p:spPr/>
        <p:txBody>
          <a:bodyPr/>
          <a:lstStyle/>
          <a:p>
            <a:r>
              <a:rPr lang="en-US" smtClean="0"/>
              <a:t>Heline, McCreary, Radcliff</a:t>
            </a:r>
            <a:endParaRPr lang="en-US" dirty="0"/>
          </a:p>
        </p:txBody>
      </p:sp>
    </p:spTree>
    <p:extLst>
      <p:ext uri="{BB962C8B-B14F-4D97-AF65-F5344CB8AC3E}">
        <p14:creationId xmlns:p14="http://schemas.microsoft.com/office/powerpoint/2010/main" val="18608457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5.MD.5</a:t>
            </a:r>
            <a:endParaRPr lang="en-US" dirty="0">
              <a:solidFill>
                <a:srgbClr val="C00000"/>
              </a:solidFill>
            </a:endParaRPr>
          </a:p>
        </p:txBody>
      </p:sp>
      <p:sp>
        <p:nvSpPr>
          <p:cNvPr id="5" name="Content Placeholder 4"/>
          <p:cNvSpPr>
            <a:spLocks noGrp="1"/>
          </p:cNvSpPr>
          <p:nvPr>
            <p:ph idx="1"/>
          </p:nvPr>
        </p:nvSpPr>
        <p:spPr/>
        <p:txBody>
          <a:bodyPr/>
          <a:lstStyle/>
          <a:p>
            <a:r>
              <a:rPr lang="en-US" dirty="0" smtClean="0"/>
              <a:t>Relate volume to the operations of multiplication and addition and solve real world and mathematical problems involving volume.	</a:t>
            </a:r>
          </a:p>
          <a:p>
            <a:endParaRPr lang="en-US" dirty="0"/>
          </a:p>
        </p:txBody>
      </p:sp>
      <p:sp>
        <p:nvSpPr>
          <p:cNvPr id="4" name="Slide Number Placeholder 3"/>
          <p:cNvSpPr>
            <a:spLocks noGrp="1"/>
          </p:cNvSpPr>
          <p:nvPr>
            <p:ph type="sldNum" sz="quarter" idx="4"/>
          </p:nvPr>
        </p:nvSpPr>
        <p:spPr/>
        <p:txBody>
          <a:bodyPr/>
          <a:lstStyle/>
          <a:p>
            <a:fld id="{E6C711A5-5321-4724-BDA3-06CF6441090E}" type="slidenum">
              <a:rPr lang="en-US" smtClean="0"/>
              <a:pPr/>
              <a:t>5</a:t>
            </a:fld>
            <a:endParaRPr lang="en-US" dirty="0"/>
          </a:p>
        </p:txBody>
      </p:sp>
      <p:sp>
        <p:nvSpPr>
          <p:cNvPr id="6" name="Footer Placeholder 5"/>
          <p:cNvSpPr>
            <a:spLocks noGrp="1"/>
          </p:cNvSpPr>
          <p:nvPr>
            <p:ph type="ftr" sz="quarter" idx="3"/>
          </p:nvPr>
        </p:nvSpPr>
        <p:spPr/>
        <p:txBody>
          <a:bodyPr/>
          <a:lstStyle/>
          <a:p>
            <a:r>
              <a:rPr lang="en-US" smtClean="0"/>
              <a:t>Heline, McCreary, Radcliff</a:t>
            </a:r>
            <a:endParaRPr lang="en-US" dirty="0"/>
          </a:p>
        </p:txBody>
      </p:sp>
    </p:spTree>
    <p:extLst>
      <p:ext uri="{BB962C8B-B14F-4D97-AF65-F5344CB8AC3E}">
        <p14:creationId xmlns:p14="http://schemas.microsoft.com/office/powerpoint/2010/main" val="12586203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“Kayla’s Problem Solving”</a:t>
            </a:r>
            <a:endParaRPr lang="en-US" dirty="0">
              <a:solidFill>
                <a:srgbClr val="C00000"/>
              </a:solidFill>
            </a:endParaRPr>
          </a:p>
        </p:txBody>
      </p:sp>
      <p:sp>
        <p:nvSpPr>
          <p:cNvPr id="3" name="Content Placeholder 2"/>
          <p:cNvSpPr>
            <a:spLocks noGrp="1"/>
          </p:cNvSpPr>
          <p:nvPr>
            <p:ph idx="1"/>
          </p:nvPr>
        </p:nvSpPr>
        <p:spPr>
          <a:ln>
            <a:noFill/>
          </a:ln>
        </p:spPr>
        <p:txBody>
          <a:bodyPr>
            <a:normAutofit/>
          </a:bodyPr>
          <a:lstStyle/>
          <a:p>
            <a:pPr marL="0" indent="0">
              <a:buClrTx/>
              <a:buNone/>
            </a:pPr>
            <a:r>
              <a:rPr lang="en-US" sz="3200" dirty="0" smtClean="0"/>
              <a:t> </a:t>
            </a:r>
          </a:p>
          <a:p>
            <a:pPr>
              <a:buClrTx/>
              <a:buNone/>
            </a:pPr>
            <a:endParaRPr lang="en-US" sz="3200" dirty="0" smtClean="0"/>
          </a:p>
        </p:txBody>
      </p:sp>
      <p:pic>
        <p:nvPicPr>
          <p:cNvPr id="5" name="IMG_1091.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cstate="print"/>
          <a:stretch>
            <a:fillRect/>
          </a:stretch>
        </p:blipFill>
        <p:spPr>
          <a:xfrm>
            <a:off x="914400" y="1371599"/>
            <a:ext cx="7086600" cy="3986213"/>
          </a:xfrm>
          <a:prstGeom prst="rect">
            <a:avLst/>
          </a:prstGeom>
        </p:spPr>
      </p:pic>
      <p:sp>
        <p:nvSpPr>
          <p:cNvPr id="6" name="Slide Number Placeholder 5"/>
          <p:cNvSpPr>
            <a:spLocks noGrp="1"/>
          </p:cNvSpPr>
          <p:nvPr>
            <p:ph type="sldNum" sz="quarter" idx="4"/>
          </p:nvPr>
        </p:nvSpPr>
        <p:spPr/>
        <p:txBody>
          <a:bodyPr/>
          <a:lstStyle/>
          <a:p>
            <a:fld id="{E6C711A5-5321-4724-BDA3-06CF6441090E}" type="slidenum">
              <a:rPr lang="en-US" smtClean="0"/>
              <a:pPr/>
              <a:t>6</a:t>
            </a:fld>
            <a:endParaRPr lang="en-US" dirty="0"/>
          </a:p>
        </p:txBody>
      </p:sp>
      <p:sp>
        <p:nvSpPr>
          <p:cNvPr id="7" name="Footer Placeholder 6"/>
          <p:cNvSpPr>
            <a:spLocks noGrp="1"/>
          </p:cNvSpPr>
          <p:nvPr>
            <p:ph type="ftr" sz="quarter" idx="3"/>
          </p:nvPr>
        </p:nvSpPr>
        <p:spPr/>
        <p:txBody>
          <a:bodyPr/>
          <a:lstStyle/>
          <a:p>
            <a:r>
              <a:rPr lang="en-US" smtClean="0"/>
              <a:t>Heline, McCreary, Radcliff</a:t>
            </a:r>
            <a:endParaRPr lang="en-US" dirty="0"/>
          </a:p>
        </p:txBody>
      </p:sp>
    </p:spTree>
    <p:extLst>
      <p:ext uri="{BB962C8B-B14F-4D97-AF65-F5344CB8AC3E}">
        <p14:creationId xmlns:p14="http://schemas.microsoft.com/office/powerpoint/2010/main" val="386440195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C00000"/>
                </a:solidFill>
              </a:rPr>
              <a:t>Discussion</a:t>
            </a:r>
            <a:endParaRPr lang="en-US" sz="4800" dirty="0">
              <a:solidFill>
                <a:srgbClr val="C00000"/>
              </a:solidFill>
            </a:endParaRPr>
          </a:p>
        </p:txBody>
      </p:sp>
      <p:sp>
        <p:nvSpPr>
          <p:cNvPr id="5" name="Content Placeholder 4"/>
          <p:cNvSpPr>
            <a:spLocks noGrp="1"/>
          </p:cNvSpPr>
          <p:nvPr>
            <p:ph idx="1"/>
          </p:nvPr>
        </p:nvSpPr>
        <p:spPr/>
        <p:txBody>
          <a:bodyPr/>
          <a:lstStyle/>
          <a:p>
            <a:r>
              <a:rPr lang="en-US" sz="2800" dirty="0" smtClean="0"/>
              <a:t>What content does Kayla appear to understand? What does Avery appear to understand? </a:t>
            </a:r>
          </a:p>
          <a:p>
            <a:endParaRPr lang="en-US" sz="2800" dirty="0" smtClean="0"/>
          </a:p>
          <a:p>
            <a:r>
              <a:rPr lang="en-US" sz="2800" dirty="0" smtClean="0"/>
              <a:t>What content is Kayla still working on? Avery?</a:t>
            </a:r>
          </a:p>
          <a:p>
            <a:endParaRPr lang="en-US" sz="2800" dirty="0" smtClean="0"/>
          </a:p>
          <a:p>
            <a:r>
              <a:rPr lang="en-US" sz="2800" dirty="0" smtClean="0"/>
              <a:t>Which Practice Standards apply to her method of problem solving?</a:t>
            </a:r>
          </a:p>
          <a:p>
            <a:endParaRPr lang="en-US" dirty="0"/>
          </a:p>
        </p:txBody>
      </p:sp>
      <p:sp>
        <p:nvSpPr>
          <p:cNvPr id="4" name="Slide Number Placeholder 3"/>
          <p:cNvSpPr>
            <a:spLocks noGrp="1"/>
          </p:cNvSpPr>
          <p:nvPr>
            <p:ph type="sldNum" sz="quarter" idx="4"/>
          </p:nvPr>
        </p:nvSpPr>
        <p:spPr/>
        <p:txBody>
          <a:bodyPr/>
          <a:lstStyle/>
          <a:p>
            <a:fld id="{E6C711A5-5321-4724-BDA3-06CF6441090E}" type="slidenum">
              <a:rPr lang="en-US" smtClean="0"/>
              <a:pPr/>
              <a:t>7</a:t>
            </a:fld>
            <a:endParaRPr lang="en-US" dirty="0"/>
          </a:p>
        </p:txBody>
      </p:sp>
      <p:sp>
        <p:nvSpPr>
          <p:cNvPr id="6" name="Footer Placeholder 5"/>
          <p:cNvSpPr>
            <a:spLocks noGrp="1"/>
          </p:cNvSpPr>
          <p:nvPr>
            <p:ph type="ftr" sz="quarter" idx="3"/>
          </p:nvPr>
        </p:nvSpPr>
        <p:spPr/>
        <p:txBody>
          <a:bodyPr/>
          <a:lstStyle/>
          <a:p>
            <a:r>
              <a:rPr lang="en-US" smtClean="0"/>
              <a:t>Heline, McCreary, Radcliff</a:t>
            </a:r>
            <a:endParaRPr lang="en-US" dirty="0"/>
          </a:p>
        </p:txBody>
      </p:sp>
    </p:spTree>
    <p:extLst>
      <p:ext uri="{BB962C8B-B14F-4D97-AF65-F5344CB8AC3E}">
        <p14:creationId xmlns:p14="http://schemas.microsoft.com/office/powerpoint/2010/main" val="35382564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 </a:t>
            </a:r>
          </a:p>
          <a:p>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3789779437"/>
              </p:ext>
            </p:extLst>
          </p:nvPr>
        </p:nvGraphicFramePr>
        <p:xfrm>
          <a:off x="533400" y="1320800"/>
          <a:ext cx="8077200" cy="4470400"/>
        </p:xfrm>
        <a:graphic>
          <a:graphicData uri="http://schemas.openxmlformats.org/drawingml/2006/table">
            <a:tbl>
              <a:tblPr firstRow="1" bandRow="1">
                <a:tableStyleId>{5C22544A-7EE6-4342-B048-85BDC9FD1C3A}</a:tableStyleId>
              </a:tblPr>
              <a:tblGrid>
                <a:gridCol w="2692400"/>
                <a:gridCol w="2692400"/>
                <a:gridCol w="2692400"/>
              </a:tblGrid>
              <a:tr h="6581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solidFill>
                            <a:srgbClr val="003366"/>
                          </a:solidFill>
                        </a:rPr>
                        <a:t>2</a:t>
                      </a:r>
                      <a:r>
                        <a:rPr lang="en-US" sz="2800" baseline="30000" dirty="0" smtClean="0">
                          <a:solidFill>
                            <a:srgbClr val="003366"/>
                          </a:solidFill>
                        </a:rPr>
                        <a:t>nd</a:t>
                      </a:r>
                      <a:r>
                        <a:rPr lang="en-US" sz="2800" baseline="0" dirty="0" smtClean="0">
                          <a:solidFill>
                            <a:srgbClr val="003366"/>
                          </a:solidFill>
                        </a:rPr>
                        <a:t> Grade</a:t>
                      </a:r>
                      <a:endParaRPr lang="en-US" sz="2800" dirty="0" smtClean="0">
                        <a:solidFill>
                          <a:srgbClr val="003366"/>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3366"/>
                          </a:solidFill>
                        </a:rPr>
                        <a:t>3</a:t>
                      </a:r>
                      <a:r>
                        <a:rPr lang="en-US" sz="2800" baseline="30000" dirty="0" smtClean="0">
                          <a:solidFill>
                            <a:srgbClr val="003366"/>
                          </a:solidFill>
                        </a:rPr>
                        <a:t>rd</a:t>
                      </a:r>
                      <a:r>
                        <a:rPr lang="en-US" sz="2800" dirty="0" smtClean="0">
                          <a:solidFill>
                            <a:srgbClr val="003366"/>
                          </a:solidFill>
                        </a:rPr>
                        <a:t> Grade</a:t>
                      </a: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solidFill>
                  </a:tcPr>
                </a:tc>
                <a:tc>
                  <a:txBody>
                    <a:bodyPr/>
                    <a:lstStyle/>
                    <a:p>
                      <a:pPr algn="ctr"/>
                      <a:r>
                        <a:rPr lang="en-US" sz="2800" baseline="0" dirty="0" smtClean="0">
                          <a:solidFill>
                            <a:srgbClr val="003366"/>
                          </a:solidFill>
                        </a:rPr>
                        <a:t>4</a:t>
                      </a:r>
                      <a:r>
                        <a:rPr lang="en-US" sz="2800" baseline="30000" dirty="0" smtClean="0">
                          <a:solidFill>
                            <a:srgbClr val="003366"/>
                          </a:solidFill>
                        </a:rPr>
                        <a:t>th</a:t>
                      </a:r>
                      <a:r>
                        <a:rPr lang="en-US" sz="2800" dirty="0" smtClean="0">
                          <a:solidFill>
                            <a:srgbClr val="003366"/>
                          </a:solidFill>
                        </a:rPr>
                        <a:t> Grade</a:t>
                      </a:r>
                      <a:endParaRPr lang="en-US" sz="2800" dirty="0">
                        <a:solidFill>
                          <a:srgbClr val="003366"/>
                        </a:solidFill>
                      </a:endParaRPr>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solidFill>
                  </a:tcPr>
                </a:tc>
              </a:tr>
              <a:tr h="3812298">
                <a:tc>
                  <a:txBody>
                    <a:bodyPr/>
                    <a:lstStyle/>
                    <a:p>
                      <a:r>
                        <a:rPr lang="en-US" sz="1600" b="1" dirty="0" smtClean="0"/>
                        <a:t>Domain:</a:t>
                      </a:r>
                    </a:p>
                    <a:p>
                      <a:endParaRPr lang="en-US" sz="1600" dirty="0" smtClean="0"/>
                    </a:p>
                    <a:p>
                      <a:r>
                        <a:rPr lang="en-US" sz="1600" dirty="0" smtClean="0"/>
                        <a:t>NBT</a:t>
                      </a:r>
                    </a:p>
                    <a:p>
                      <a:endParaRPr lang="en-US" sz="1600" dirty="0" smtClean="0"/>
                    </a:p>
                    <a:p>
                      <a:r>
                        <a:rPr lang="en-US" sz="1600" b="1" dirty="0" smtClean="0"/>
                        <a:t>Content Cluster:</a:t>
                      </a:r>
                    </a:p>
                    <a:p>
                      <a:endParaRPr lang="en-US" sz="1600" dirty="0" smtClean="0"/>
                    </a:p>
                    <a:p>
                      <a:r>
                        <a:rPr lang="en-US" sz="1600" b="0" dirty="0" smtClean="0"/>
                        <a:t>Understand</a:t>
                      </a:r>
                      <a:r>
                        <a:rPr lang="en-US" sz="1600" b="0" baseline="0" dirty="0" smtClean="0"/>
                        <a:t> place value</a:t>
                      </a:r>
                      <a:endParaRPr lang="en-US" sz="1600" b="0" dirty="0" smtClean="0"/>
                    </a:p>
                    <a:p>
                      <a:endParaRPr lang="en-US" sz="1600" b="1" dirty="0" smtClean="0"/>
                    </a:p>
                    <a:p>
                      <a:endParaRPr lang="en-US" sz="1600" b="1" dirty="0" smtClean="0"/>
                    </a:p>
                    <a:p>
                      <a:r>
                        <a:rPr lang="en-US" sz="1600" b="1" baseline="0" dirty="0" smtClean="0"/>
                        <a:t>Key Ideas</a:t>
                      </a:r>
                      <a:r>
                        <a:rPr lang="en-US" sz="1600" b="1" dirty="0" smtClean="0"/>
                        <a:t> from standards:</a:t>
                      </a:r>
                    </a:p>
                    <a:p>
                      <a:r>
                        <a:rPr lang="en-US" sz="1600" b="0" dirty="0" smtClean="0"/>
                        <a:t>Fluently</a:t>
                      </a:r>
                      <a:r>
                        <a:rPr lang="en-US" sz="1600" b="0" baseline="0" dirty="0" smtClean="0"/>
                        <a:t> add and subtract within 100; add and subtract within 1,000 using models</a:t>
                      </a:r>
                      <a:endParaRPr lang="en-US" sz="1600" b="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solidFill>
                  </a:tcPr>
                </a:tc>
                <a:tc>
                  <a:txBody>
                    <a:bodyPr/>
                    <a:lstStyle/>
                    <a:p>
                      <a:r>
                        <a:rPr lang="en-US" sz="1600" b="1" dirty="0" smtClean="0"/>
                        <a:t>Domain:</a:t>
                      </a:r>
                    </a:p>
                    <a:p>
                      <a:endParaRPr lang="en-US" sz="1600" dirty="0" smtClean="0"/>
                    </a:p>
                    <a:p>
                      <a:r>
                        <a:rPr lang="en-US" sz="1600" dirty="0" smtClean="0"/>
                        <a:t>NBT</a:t>
                      </a:r>
                    </a:p>
                    <a:p>
                      <a:endParaRPr lang="en-US" sz="1600" dirty="0" smtClean="0"/>
                    </a:p>
                    <a:p>
                      <a:r>
                        <a:rPr lang="en-US" sz="1600" b="1" dirty="0" smtClean="0"/>
                        <a:t>Content Cluster:</a:t>
                      </a:r>
                    </a:p>
                    <a:p>
                      <a:endParaRPr lang="en-US" sz="1600" dirty="0" smtClean="0"/>
                    </a:p>
                    <a:p>
                      <a:r>
                        <a:rPr lang="en-US" sz="1600" b="0" dirty="0" smtClean="0"/>
                        <a:t>Use place</a:t>
                      </a:r>
                      <a:r>
                        <a:rPr lang="en-US" sz="1600" b="0" baseline="0" dirty="0" smtClean="0"/>
                        <a:t> value understanding . . </a:t>
                      </a:r>
                      <a:endParaRPr lang="en-US" sz="1600" b="0" dirty="0" smtClean="0"/>
                    </a:p>
                    <a:p>
                      <a:endParaRPr lang="en-US" sz="1600" b="1" dirty="0" smtClean="0"/>
                    </a:p>
                    <a:p>
                      <a:r>
                        <a:rPr lang="en-US" sz="1600" b="1" baseline="0" dirty="0" smtClean="0"/>
                        <a:t>Key Ideas</a:t>
                      </a:r>
                      <a:r>
                        <a:rPr lang="en-US" sz="1600" b="1" dirty="0" smtClean="0"/>
                        <a:t> from standards:</a:t>
                      </a:r>
                    </a:p>
                    <a:p>
                      <a:r>
                        <a:rPr lang="en-US" sz="1600" dirty="0" smtClean="0"/>
                        <a:t>Round whole numbers; fluently add and subtract within 1,000</a:t>
                      </a:r>
                    </a:p>
                    <a:p>
                      <a:endParaRPr lang="en-US" sz="1600" dirty="0" smtClean="0"/>
                    </a:p>
                    <a:p>
                      <a:endParaRPr lang="en-US" sz="16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solidFill>
                  </a:tcPr>
                </a:tc>
                <a:tc>
                  <a:txBody>
                    <a:bodyPr/>
                    <a:lstStyle/>
                    <a:p>
                      <a:r>
                        <a:rPr lang="en-US" sz="1600" b="1" dirty="0" smtClean="0"/>
                        <a:t>Domain:</a:t>
                      </a:r>
                    </a:p>
                    <a:p>
                      <a:endParaRPr lang="en-US" sz="1600" dirty="0" smtClean="0"/>
                    </a:p>
                    <a:p>
                      <a:r>
                        <a:rPr lang="en-US" sz="1600" dirty="0" smtClean="0"/>
                        <a:t>NBT</a:t>
                      </a:r>
                    </a:p>
                    <a:p>
                      <a:endParaRPr lang="en-US" sz="1600" dirty="0" smtClean="0"/>
                    </a:p>
                    <a:p>
                      <a:r>
                        <a:rPr lang="en-US" sz="1600" b="1" dirty="0" smtClean="0"/>
                        <a:t>Content Cluster:</a:t>
                      </a:r>
                    </a:p>
                    <a:p>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 </a:t>
                      </a:r>
                      <a:r>
                        <a:rPr lang="en-US" sz="1600" b="0" dirty="0" smtClean="0"/>
                        <a:t>Use place</a:t>
                      </a:r>
                      <a:r>
                        <a:rPr lang="en-US" sz="1600" b="0" baseline="0" dirty="0" smtClean="0"/>
                        <a:t> value understanding . . </a:t>
                      </a:r>
                      <a:endParaRPr lang="en-US" sz="1600" dirty="0" smtClean="0"/>
                    </a:p>
                    <a:p>
                      <a:endParaRPr lang="en-US" sz="1600" dirty="0" smtClean="0"/>
                    </a:p>
                    <a:p>
                      <a:r>
                        <a:rPr lang="en-US" sz="1600" b="1" dirty="0" smtClean="0"/>
                        <a:t>Standard:</a:t>
                      </a:r>
                    </a:p>
                    <a:p>
                      <a:endParaRPr lang="en-US" sz="1600" dirty="0" smtClean="0"/>
                    </a:p>
                    <a:p>
                      <a:r>
                        <a:rPr lang="en-US" sz="1600" dirty="0" smtClean="0"/>
                        <a:t>4.NBT.4</a:t>
                      </a:r>
                    </a:p>
                    <a:p>
                      <a:endParaRPr lang="en-US" sz="1600" dirty="0"/>
                    </a:p>
                  </a:txBody>
                  <a:tcP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solidFill>
                  </a:tcPr>
                </a:tc>
              </a:tr>
            </a:tbl>
          </a:graphicData>
        </a:graphic>
      </p:graphicFrame>
      <p:sp>
        <p:nvSpPr>
          <p:cNvPr id="6" name="Slide Number Placeholder 5"/>
          <p:cNvSpPr>
            <a:spLocks noGrp="1"/>
          </p:cNvSpPr>
          <p:nvPr>
            <p:ph type="sldNum" sz="quarter" idx="4"/>
          </p:nvPr>
        </p:nvSpPr>
        <p:spPr/>
        <p:txBody>
          <a:bodyPr/>
          <a:lstStyle/>
          <a:p>
            <a:fld id="{E6C711A5-5321-4724-BDA3-06CF6441090E}" type="slidenum">
              <a:rPr lang="en-US" smtClean="0"/>
              <a:pPr/>
              <a:t>8</a:t>
            </a:fld>
            <a:endParaRPr lang="en-US" dirty="0"/>
          </a:p>
        </p:txBody>
      </p:sp>
      <p:sp>
        <p:nvSpPr>
          <p:cNvPr id="7" name="Footer Placeholder 6"/>
          <p:cNvSpPr>
            <a:spLocks noGrp="1"/>
          </p:cNvSpPr>
          <p:nvPr>
            <p:ph type="ftr" sz="quarter" idx="3"/>
          </p:nvPr>
        </p:nvSpPr>
        <p:spPr/>
        <p:txBody>
          <a:bodyPr/>
          <a:lstStyle/>
          <a:p>
            <a:r>
              <a:rPr lang="en-US" smtClean="0"/>
              <a:t>Heline, McCreary, Radcliff</a:t>
            </a:r>
            <a:endParaRPr lang="en-US" dirty="0"/>
          </a:p>
        </p:txBody>
      </p:sp>
    </p:spTree>
    <p:extLst>
      <p:ext uri="{BB962C8B-B14F-4D97-AF65-F5344CB8AC3E}">
        <p14:creationId xmlns:p14="http://schemas.microsoft.com/office/powerpoint/2010/main" val="35581836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768291141"/>
              </p:ext>
            </p:extLst>
          </p:nvPr>
        </p:nvGraphicFramePr>
        <p:xfrm>
          <a:off x="609600" y="50413"/>
          <a:ext cx="7924800" cy="6121787"/>
        </p:xfrm>
        <a:graphic>
          <a:graphicData uri="http://schemas.openxmlformats.org/presentationml/2006/ole">
            <mc:AlternateContent xmlns:mc="http://schemas.openxmlformats.org/markup-compatibility/2006">
              <mc:Choice xmlns:v="urn:schemas-microsoft-com:vml" Requires="v">
                <p:oleObj spid="_x0000_s1031" name="Document" r:id="rId5" imgW="8385161" imgH="6477281" progId="Word.Document.12">
                  <p:embed/>
                </p:oleObj>
              </mc:Choice>
              <mc:Fallback>
                <p:oleObj name="Document" r:id="rId5" imgW="8385161" imgH="6477281"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0413"/>
                        <a:ext cx="7924800" cy="612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4"/>
          </p:nvPr>
        </p:nvSpPr>
        <p:spPr/>
        <p:txBody>
          <a:bodyPr/>
          <a:lstStyle/>
          <a:p>
            <a:fld id="{E6C711A5-5321-4724-BDA3-06CF6441090E}" type="slidenum">
              <a:rPr lang="en-US" smtClean="0"/>
              <a:pPr/>
              <a:t>9</a:t>
            </a:fld>
            <a:endParaRPr lang="en-US" dirty="0"/>
          </a:p>
        </p:txBody>
      </p:sp>
      <p:sp>
        <p:nvSpPr>
          <p:cNvPr id="4" name="Footer Placeholder 3"/>
          <p:cNvSpPr>
            <a:spLocks noGrp="1"/>
          </p:cNvSpPr>
          <p:nvPr>
            <p:ph type="ftr" sz="quarter" idx="3"/>
          </p:nvPr>
        </p:nvSpPr>
        <p:spPr/>
        <p:txBody>
          <a:bodyPr/>
          <a:lstStyle/>
          <a:p>
            <a:r>
              <a:rPr lang="en-US" smtClean="0"/>
              <a:t>Heline, McCreary, Radcliff</a:t>
            </a:r>
            <a:endParaRPr lang="en-US" dirty="0"/>
          </a:p>
        </p:txBody>
      </p:sp>
    </p:spTree>
    <p:extLst>
      <p:ext uri="{BB962C8B-B14F-4D97-AF65-F5344CB8AC3E}">
        <p14:creationId xmlns:p14="http://schemas.microsoft.com/office/powerpoint/2010/main" val="21639610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CSSM">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TotalTime>
  <Words>618</Words>
  <Application>Microsoft Macintosh PowerPoint</Application>
  <PresentationFormat>On-screen Show (4:3)</PresentationFormat>
  <Paragraphs>117</Paragraphs>
  <Slides>11</Slides>
  <Notes>11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Document</vt:lpstr>
      <vt:lpstr>Measurement and Data</vt:lpstr>
      <vt:lpstr>Professional Learning Goals</vt:lpstr>
      <vt:lpstr>Task</vt:lpstr>
      <vt:lpstr>Discussion</vt:lpstr>
      <vt:lpstr>5.MD.5</vt:lpstr>
      <vt:lpstr>“Kayla’s Problem Solving”</vt:lpstr>
      <vt:lpstr>Discussion</vt:lpstr>
      <vt:lpstr>Progressions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Domain/Session Title</dc:title>
  <dc:creator>Andrew Horrigan</dc:creator>
  <cp:lastModifiedBy>Kyle Radcliff</cp:lastModifiedBy>
  <cp:revision>37</cp:revision>
  <dcterms:created xsi:type="dcterms:W3CDTF">2012-03-07T16:46:07Z</dcterms:created>
  <dcterms:modified xsi:type="dcterms:W3CDTF">2012-10-12T11:04:44Z</dcterms:modified>
</cp:coreProperties>
</file>