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3"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0033"/>
    <a:srgbClr val="8989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varScale="1">
        <p:scale>
          <a:sx n="59" d="100"/>
          <a:sy n="59" d="100"/>
        </p:scale>
        <p:origin x="-378" y="-72"/>
      </p:cViewPr>
      <p:guideLst>
        <p:guide orient="horz" pos="2160"/>
        <p:guide pos="2880"/>
      </p:guideLst>
    </p:cSldViewPr>
  </p:slideViewPr>
  <p:outlineViewPr>
    <p:cViewPr>
      <p:scale>
        <a:sx n="33" d="100"/>
        <a:sy n="33" d="100"/>
      </p:scale>
      <p:origin x="0" y="4824"/>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5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DF01D-F5AD-4A12-A378-8FA67175A2A2}" type="datetimeFigureOut">
              <a:rPr lang="en-US" smtClean="0"/>
              <a:pPr/>
              <a:t>5/21/2012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15323F-0BC2-4B93-9503-3C9058B231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32385-B380-42EB-9727-F8778D76E03F}" type="datetimeFigureOut">
              <a:rPr lang="en-US" smtClean="0"/>
              <a:pPr/>
              <a:t>5/21/2012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D1291-6878-4FF1-A114-2E6AF9CD9C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Cleaning Out the Candy Shop investigation packet.</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4391A8-28A9-42EF-A913-3580E45E0950}" type="slidenum">
              <a:rPr lang="en-US" smtClean="0">
                <a:latin typeface="Arial" pitchFamily="34" charset="0"/>
                <a:ea typeface="ＭＳ Ｐゴシック" pitchFamily="34" charset="-128"/>
              </a:rPr>
              <a:pPr/>
              <a:t>13</a:t>
            </a:fld>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these questions to discuss the strategies the teachers generate to solve the </a:t>
            </a:r>
            <a:r>
              <a:rPr lang="en-US" i="1" smtClean="0"/>
              <a:t>Cleaning Out the Candy Shop </a:t>
            </a:r>
            <a:r>
              <a:rPr lang="en-US" smtClean="0"/>
              <a:t>investigation. </a:t>
            </a:r>
          </a:p>
          <a:p>
            <a:pPr eaLnBrk="1" hangingPunct="1">
              <a:spcBef>
                <a:spcPct val="0"/>
              </a:spcBef>
            </a:pPr>
            <a:endParaRPr lang="en-US" smtClean="0"/>
          </a:p>
          <a:p>
            <a:pPr eaLnBrk="1" hangingPunct="1">
              <a:spcBef>
                <a:spcPct val="0"/>
              </a:spcBef>
            </a:pPr>
            <a:r>
              <a:rPr lang="en-US" smtClean="0"/>
              <a:t>If the standard algorithm for division of fractions is not proposed, say, “I noticed that no one used the standard algorithm as a method to solve the problem.  Why might that be?” </a:t>
            </a:r>
          </a:p>
          <a:p>
            <a:pPr eaLnBrk="1" hangingPunct="1">
              <a:spcBef>
                <a:spcPct val="0"/>
              </a:spcBef>
            </a:pPr>
            <a:endParaRPr lang="en-US" smtClean="0"/>
          </a:p>
          <a:p>
            <a:pPr eaLnBrk="1" hangingPunct="1">
              <a:spcBef>
                <a:spcPct val="0"/>
              </a:spcBef>
            </a:pPr>
            <a:r>
              <a:rPr lang="en-US" smtClean="0"/>
              <a:t>By supporting student understanding, we are preparing them for the road that lies ahead.</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37943F-6E14-4214-A573-148AC442B14B}" type="slidenum">
              <a:rPr lang="en-US" smtClean="0">
                <a:latin typeface="Arial" pitchFamily="34" charset="0"/>
                <a:ea typeface="ＭＳ Ｐゴシック" pitchFamily="34" charset="-128"/>
              </a:rPr>
              <a:pPr/>
              <a:t>14</a:t>
            </a:fld>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9808D6-31D1-4B06-A812-73C97D68DEB9}" type="slidenum">
              <a:rPr lang="en-US" smtClean="0">
                <a:latin typeface="Arial" pitchFamily="34" charset="0"/>
                <a:ea typeface="ＭＳ Ｐゴシック" pitchFamily="34" charset="-128"/>
              </a:rPr>
              <a:pPr/>
              <a:t>15</a:t>
            </a:fld>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C</a:t>
            </a:r>
            <a:r>
              <a:rPr lang="en-US" baseline="30000" dirty="0" smtClean="0"/>
              <a:t>2</a:t>
            </a:r>
            <a:r>
              <a:rPr lang="en-US" dirty="0" smtClean="0"/>
              <a:t>S</a:t>
            </a:r>
            <a:r>
              <a:rPr lang="en-US" baseline="30000" dirty="0" smtClean="0">
                <a:effectLst>
                  <a:outerShdw blurRad="38100" dist="38100" dir="2700000" algn="tl">
                    <a:srgbClr val="000000">
                      <a:alpha val="43137"/>
                    </a:srgbClr>
                  </a:outerShdw>
                </a:effectLst>
              </a:rPr>
              <a:t>2</a:t>
            </a:r>
            <a:r>
              <a:rPr lang="en-US" dirty="0" smtClean="0">
                <a:effectLst>
                  <a:outerShdw blurRad="38100" dist="38100" dir="2700000" algn="tl">
                    <a:srgbClr val="000000">
                      <a:alpha val="43137"/>
                    </a:srgbClr>
                  </a:outerShdw>
                </a:effectLst>
              </a:rPr>
              <a:t> represent a shift from the way we use to teach mathematics.  In the past we would open our textbook and see one page filled with 50 fraction division problems.  We would send several students to the chalkboard and give them one of those problems.  The first one finished with the right answer wins a piece of candy.  But what happens if we ask winner student to use her understanding of division and fractions to share that piece of candy?</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FAA242-6079-41ED-B15F-CAE1AB12319A}" type="slidenum">
              <a:rPr lang="en-US" smtClean="0">
                <a:latin typeface="Arial" pitchFamily="34" charset="0"/>
                <a:ea typeface="ＭＳ Ｐゴシック" pitchFamily="34" charset="-128"/>
              </a:rPr>
              <a:pPr/>
              <a:t>2</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Since you probably didn’t get a chance to in school, here are two naked number problems for you to clothe with context.  </a:t>
            </a:r>
          </a:p>
          <a:p>
            <a:pPr eaLnBrk="1" hangingPunct="1">
              <a:spcBef>
                <a:spcPct val="0"/>
              </a:spcBef>
            </a:pPr>
            <a:endParaRPr lang="en-US" smtClean="0"/>
          </a:p>
          <a:p>
            <a:pPr eaLnBrk="1" hangingPunct="1">
              <a:spcBef>
                <a:spcPct val="0"/>
              </a:spcBef>
            </a:pPr>
            <a:r>
              <a:rPr lang="en-US" smtClean="0"/>
              <a:t>Have the participants work in groups.  Allow approximately 10 – 15 minutes for the groups to generate and record contextual problems on chart paper.  Have the groups share the contextual problems with all the participants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8150BF-C29C-48EC-998D-1EA509FCCA86}" type="slidenum">
              <a:rPr lang="en-US" smtClean="0">
                <a:latin typeface="Arial" pitchFamily="34" charset="0"/>
                <a:ea typeface="ＭＳ Ｐゴシック" pitchFamily="34" charset="-128"/>
              </a:rPr>
              <a:pPr/>
              <a:t>3</a:t>
            </a:fld>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the difference between the two types of division problems, partitive and quotative (measurement). Have the participants classify the contextual problems they generated.</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639F3F-00DE-4691-B6E8-878A485422C8}" type="slidenum">
              <a:rPr lang="en-US" smtClean="0">
                <a:latin typeface="Arial" pitchFamily="34" charset="0"/>
                <a:ea typeface="ＭＳ Ｐゴシック" pitchFamily="34" charset="-128"/>
              </a:rPr>
              <a:pPr/>
              <a:t>4</a:t>
            </a:fld>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The previous problem is an example of how a fifth grade student can demonstrate the understanding of 5.NF 3,4.  </a:t>
            </a:r>
          </a:p>
          <a:p>
            <a:pPr eaLnBrk="1" hangingPunct="1">
              <a:spcBef>
                <a:spcPct val="0"/>
              </a:spcBef>
            </a:pPr>
            <a:r>
              <a:rPr lang="en-US" smtClean="0"/>
              <a:t>Here are the standards that laid the foundation for students to contextualize the problem in grades 3 and 4.</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FCEDFF-DAF7-41D1-BD93-AA14FAA04EDB}" type="slidenum">
              <a:rPr lang="en-US" smtClean="0">
                <a:latin typeface="Arial" pitchFamily="34" charset="0"/>
                <a:ea typeface="ＭＳ Ｐゴシック" pitchFamily="34" charset="-128"/>
              </a:rPr>
              <a:pPr/>
              <a:t>5</a:t>
            </a:fld>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fraction progression in third grade.</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5AD41F-6224-4A8B-BC7C-EDBE39A293D3}" type="slidenum">
              <a:rPr lang="en-US" smtClean="0">
                <a:latin typeface="Arial" pitchFamily="34" charset="0"/>
                <a:ea typeface="ＭＳ Ｐゴシック" pitchFamily="34" charset="-128"/>
              </a:rPr>
              <a:pPr/>
              <a:t>6</a:t>
            </a:fld>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the fraction progression in fourth grade.</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BC658B-9C24-4E7E-9DA6-5C46E0D8F8B9}" type="slidenum">
              <a:rPr lang="en-US" smtClean="0">
                <a:latin typeface="Arial" pitchFamily="34" charset="0"/>
                <a:ea typeface="ＭＳ Ｐゴシック" pitchFamily="34" charset="-128"/>
              </a:rPr>
              <a:pPr/>
              <a:t>7</a:t>
            </a:fld>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83D47B-6DB2-4ED2-BC9F-5A55833126CF}" type="slidenum">
              <a:rPr lang="en-US" smtClean="0">
                <a:latin typeface="Arial" pitchFamily="34" charset="0"/>
                <a:ea typeface="ＭＳ Ｐゴシック" pitchFamily="34" charset="-128"/>
              </a:rPr>
              <a:pPr/>
              <a:t>8</a:t>
            </a:fld>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the fraction progression in fifth grade.</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C67229-6F5F-4E73-B3FA-E853FEB70790}" type="slidenum">
              <a:rPr lang="en-US" smtClean="0">
                <a:latin typeface="Arial" pitchFamily="34" charset="0"/>
                <a:ea typeface="ＭＳ Ｐゴシック" pitchFamily="34" charset="-128"/>
              </a:rPr>
              <a:pPr/>
              <a:t>9</a:t>
            </a:fld>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normAutofit/>
          </a:bodyPr>
          <a:lstStyle>
            <a:lvl1pPr>
              <a:defRPr sz="4000">
                <a:solidFill>
                  <a:srgbClr val="003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Rectangle 16"/>
          <p:cNvSpPr/>
          <p:nvPr userDrawn="1"/>
        </p:nvSpPr>
        <p:spPr>
          <a:xfrm>
            <a:off x="0" y="914400"/>
            <a:ext cx="9144000" cy="14478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M&amp;E"/>
          <p:cNvPicPr>
            <a:picLocks noChangeAspect="1" noChangeArrowheads="1"/>
          </p:cNvPicPr>
          <p:nvPr userDrawn="1"/>
        </p:nvPicPr>
        <p:blipFill>
          <a:blip r:embed="rId2" cstate="print"/>
          <a:srcRect/>
          <a:stretch>
            <a:fillRect/>
          </a:stretch>
        </p:blipFill>
        <p:spPr bwMode="auto">
          <a:xfrm>
            <a:off x="0" y="762000"/>
            <a:ext cx="6248400" cy="133771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9" name="TextBox 18"/>
          <p:cNvSpPr txBox="1"/>
          <p:nvPr userDrawn="1"/>
        </p:nvSpPr>
        <p:spPr>
          <a:xfrm>
            <a:off x="6324600" y="1145738"/>
            <a:ext cx="2514600" cy="1292662"/>
          </a:xfrm>
          <a:prstGeom prst="rect">
            <a:avLst/>
          </a:prstGeom>
          <a:noFill/>
        </p:spPr>
        <p:txBody>
          <a:bodyPr wrap="square" rtlCol="0">
            <a:spAutoFit/>
          </a:bodyPr>
          <a:lstStyle/>
          <a:p>
            <a:r>
              <a:rPr lang="en-US" sz="2400" b="1" dirty="0" smtClean="0">
                <a:solidFill>
                  <a:schemeClr val="bg1"/>
                </a:solidFill>
                <a:latin typeface="Georgia" pitchFamily="18" charset="0"/>
              </a:rPr>
              <a:t>CCSSM</a:t>
            </a:r>
            <a:r>
              <a:rPr lang="en-US" dirty="0" smtClean="0">
                <a:solidFill>
                  <a:schemeClr val="bg1"/>
                </a:solidFill>
                <a:latin typeface="Georgia" pitchFamily="18" charset="0"/>
              </a:rPr>
              <a:t> </a:t>
            </a:r>
          </a:p>
          <a:p>
            <a:r>
              <a:rPr lang="en-US" dirty="0" smtClean="0">
                <a:solidFill>
                  <a:schemeClr val="bg1"/>
                </a:solidFill>
                <a:latin typeface="Georgia" pitchFamily="18" charset="0"/>
              </a:rPr>
              <a:t>National Professional Development</a:t>
            </a:r>
          </a:p>
          <a:p>
            <a:endParaRPr lang="en-US" dirty="0"/>
          </a:p>
        </p:txBody>
      </p:sp>
      <p:grpSp>
        <p:nvGrpSpPr>
          <p:cNvPr id="29" name="Group 28"/>
          <p:cNvGrpSpPr/>
          <p:nvPr userDrawn="1"/>
        </p:nvGrpSpPr>
        <p:grpSpPr>
          <a:xfrm>
            <a:off x="79747" y="6324600"/>
            <a:ext cx="8988053" cy="457200"/>
            <a:chOff x="79747" y="6324600"/>
            <a:chExt cx="8988053" cy="457200"/>
          </a:xfrm>
        </p:grpSpPr>
        <p:grpSp>
          <p:nvGrpSpPr>
            <p:cNvPr id="20" name="Group 19"/>
            <p:cNvGrpSpPr/>
            <p:nvPr userDrawn="1"/>
          </p:nvGrpSpPr>
          <p:grpSpPr>
            <a:xfrm>
              <a:off x="5943600" y="6324600"/>
              <a:ext cx="3124200" cy="457200"/>
              <a:chOff x="5943600" y="6324600"/>
              <a:chExt cx="3124200" cy="457200"/>
            </a:xfrm>
          </p:grpSpPr>
          <p:pic>
            <p:nvPicPr>
              <p:cNvPr id="21" name="Picture 20" descr="IM&amp;E Logo"/>
              <p:cNvPicPr>
                <a:picLocks noChangeAspect="1" noChangeArrowheads="1"/>
              </p:cNvPicPr>
              <p:nvPr/>
            </p:nvPicPr>
            <p:blipFill>
              <a:blip r:embed="rId3" cstate="print"/>
              <a:srcRect/>
              <a:stretch>
                <a:fillRect/>
              </a:stretch>
            </p:blipFill>
            <p:spPr bwMode="auto">
              <a:xfrm>
                <a:off x="7399187" y="6324600"/>
                <a:ext cx="1668613" cy="457200"/>
              </a:xfrm>
              <a:prstGeom prst="rect">
                <a:avLst/>
              </a:prstGeom>
              <a:noFill/>
            </p:spPr>
          </p:pic>
          <p:pic>
            <p:nvPicPr>
              <p:cNvPr id="22" name="Picture 21"/>
              <p:cNvPicPr>
                <a:picLocks noChangeAspect="1" noChangeArrowheads="1"/>
              </p:cNvPicPr>
              <p:nvPr/>
            </p:nvPicPr>
            <p:blipFill>
              <a:blip r:embed="rId4"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23" name="Picture 3" descr="C:\Users\Andrew Horrigan\Pictures\UA_Block A- AZ_200-281.png"/>
            <p:cNvPicPr>
              <a:picLocks noChangeAspect="1" noChangeArrowheads="1"/>
            </p:cNvPicPr>
            <p:nvPr userDrawn="1"/>
          </p:nvPicPr>
          <p:blipFill>
            <a:blip r:embed="rId5" cstate="print"/>
            <a:srcRect/>
            <a:stretch>
              <a:fillRect/>
            </a:stretch>
          </p:blipFill>
          <p:spPr bwMode="auto">
            <a:xfrm>
              <a:off x="79747" y="6324600"/>
              <a:ext cx="453653" cy="457200"/>
            </a:xfrm>
            <a:prstGeom prst="rect">
              <a:avLst/>
            </a:prstGeom>
            <a:noFill/>
          </p:spPr>
        </p:pic>
      </p:grpSp>
      <p:sp>
        <p:nvSpPr>
          <p:cNvPr id="31" name="Text Placeholder 30"/>
          <p:cNvSpPr>
            <a:spLocks noGrp="1"/>
          </p:cNvSpPr>
          <p:nvPr>
            <p:ph type="body" sz="quarter" idx="13" hasCustomPrompt="1"/>
          </p:nvPr>
        </p:nvSpPr>
        <p:spPr>
          <a:xfrm>
            <a:off x="6096000" y="3200400"/>
            <a:ext cx="1219200" cy="457200"/>
          </a:xfrm>
        </p:spPr>
        <p:txBody>
          <a:bodyPr anchor="ctr"/>
          <a:lstStyle>
            <a:lvl1pPr algn="ctr">
              <a:buNone/>
              <a:defRPr>
                <a:solidFill>
                  <a:srgbClr val="CC0033"/>
                </a:solidFill>
              </a:defRPr>
            </a:lvl1pPr>
          </a:lstStyle>
          <a:p>
            <a:pPr lvl="0"/>
            <a:r>
              <a:rPr lang="en-US" dirty="0" smtClean="0"/>
              <a:t>Grade</a:t>
            </a:r>
            <a:endParaRPr lang="en-US" dirty="0"/>
          </a:p>
        </p:txBody>
      </p:sp>
      <p:sp>
        <p:nvSpPr>
          <p:cNvPr id="32"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47BF1-E567-4147-A305-14A8B27E6A67}" type="datetime1">
              <a:rPr lang="en-US" smtClean="0"/>
              <a:t>5/21/2012</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5A6EF-E634-4936-964C-509A55865E0E}" type="datetime1">
              <a:rPr lang="en-US" smtClean="0"/>
              <a:t>5/21/2012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010400" y="0"/>
            <a:ext cx="2133600" cy="365125"/>
          </a:xfrm>
        </p:spPr>
        <p:txBody>
          <a:bodyPr/>
          <a:lstStyle>
            <a:lvl1pPr algn="r">
              <a:defRPr/>
            </a:lvl1pPr>
          </a:lstStyle>
          <a:p>
            <a:fld id="{89F4E452-5A7F-4B1E-86FC-BFFE81CF514F}" type="datetime1">
              <a:rPr lang="en-US" smtClean="0"/>
              <a:t>5/21/2012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9A7C698-6332-4A05-B43C-C2134F3A9D1A}" type="datetime1">
              <a:rPr lang="en-US" smtClean="0"/>
              <a:t>5/21/2012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13FDD3-21BC-4E51-A14D-3C84B3F53004}" type="datetime1">
              <a:rPr lang="en-US" smtClean="0"/>
              <a:t>5/21/2012</a:t>
            </a:fld>
            <a:endParaRPr lang="en-US"/>
          </a:p>
        </p:txBody>
      </p:sp>
      <p:grpSp>
        <p:nvGrpSpPr>
          <p:cNvPr id="10" name="Group 9"/>
          <p:cNvGrpSpPr/>
          <p:nvPr userDrawn="1"/>
        </p:nvGrpSpPr>
        <p:grpSpPr>
          <a:xfrm>
            <a:off x="79747" y="6324600"/>
            <a:ext cx="8988053" cy="457200"/>
            <a:chOff x="79747" y="6324600"/>
            <a:chExt cx="8988053" cy="457200"/>
          </a:xfrm>
        </p:grpSpPr>
        <p:grpSp>
          <p:nvGrpSpPr>
            <p:cNvPr id="11" name="Group 19"/>
            <p:cNvGrpSpPr/>
            <p:nvPr userDrawn="1"/>
          </p:nvGrpSpPr>
          <p:grpSpPr>
            <a:xfrm>
              <a:off x="5943600" y="6324600"/>
              <a:ext cx="3124200" cy="457200"/>
              <a:chOff x="5943600" y="6324600"/>
              <a:chExt cx="3124200" cy="457200"/>
            </a:xfrm>
          </p:grpSpPr>
          <p:pic>
            <p:nvPicPr>
              <p:cNvPr id="13" name="Picture 12"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4" name="Picture 13"/>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2"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6" name="Slide Number Placeholder 12"/>
          <p:cNvSpPr>
            <a:spLocks noGrp="1"/>
          </p:cNvSpPr>
          <p:nvPr>
            <p:ph type="sldNum" sz="quarter" idx="12"/>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7" name="Footer Placeholder 11"/>
          <p:cNvSpPr>
            <a:spLocks noGrp="1"/>
          </p:cNvSpPr>
          <p:nvPr>
            <p:ph type="ftr" sz="quarter" idx="1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6AC0A6-4605-4E8F-930A-702CE9ED82E0}" type="datetime1">
              <a:rPr lang="en-US" smtClean="0"/>
              <a:t>5/21/2012</a:t>
            </a:fld>
            <a:endParaRPr lang="en-US"/>
          </a:p>
        </p:txBody>
      </p:sp>
      <p:grpSp>
        <p:nvGrpSpPr>
          <p:cNvPr id="6" name="Group 5"/>
          <p:cNvGrpSpPr/>
          <p:nvPr userDrawn="1"/>
        </p:nvGrpSpPr>
        <p:grpSpPr>
          <a:xfrm>
            <a:off x="79747" y="6324600"/>
            <a:ext cx="8988053" cy="457200"/>
            <a:chOff x="79747" y="6324600"/>
            <a:chExt cx="8988053" cy="457200"/>
          </a:xfrm>
        </p:grpSpPr>
        <p:grpSp>
          <p:nvGrpSpPr>
            <p:cNvPr id="7" name="Group 19"/>
            <p:cNvGrpSpPr/>
            <p:nvPr userDrawn="1"/>
          </p:nvGrpSpPr>
          <p:grpSpPr>
            <a:xfrm>
              <a:off x="5943600" y="6324600"/>
              <a:ext cx="3124200" cy="457200"/>
              <a:chOff x="5943600" y="6324600"/>
              <a:chExt cx="3124200" cy="457200"/>
            </a:xfrm>
          </p:grpSpPr>
          <p:pic>
            <p:nvPicPr>
              <p:cNvPr id="9" name="Picture 8"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0" name="Picture 9"/>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8"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3"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F665C-45DC-44A9-A0F6-2CCF2083F636}" type="datetime1">
              <a:rPr lang="en-US" smtClean="0"/>
              <a:t>5/21/2012</a:t>
            </a:fld>
            <a:endParaRPr lang="en-US"/>
          </a:p>
        </p:txBody>
      </p:sp>
      <p:grpSp>
        <p:nvGrpSpPr>
          <p:cNvPr id="5" name="Group 4"/>
          <p:cNvGrpSpPr/>
          <p:nvPr userDrawn="1"/>
        </p:nvGrpSpPr>
        <p:grpSpPr>
          <a:xfrm>
            <a:off x="79747" y="6324600"/>
            <a:ext cx="8988053" cy="457200"/>
            <a:chOff x="79747" y="6324600"/>
            <a:chExt cx="8988053" cy="457200"/>
          </a:xfrm>
        </p:grpSpPr>
        <p:grpSp>
          <p:nvGrpSpPr>
            <p:cNvPr id="6" name="Group 19"/>
            <p:cNvGrpSpPr/>
            <p:nvPr userDrawn="1"/>
          </p:nvGrpSpPr>
          <p:grpSpPr>
            <a:xfrm>
              <a:off x="5943600" y="6324600"/>
              <a:ext cx="3124200" cy="457200"/>
              <a:chOff x="5943600" y="6324600"/>
              <a:chExt cx="3124200" cy="457200"/>
            </a:xfrm>
          </p:grpSpPr>
          <p:pic>
            <p:nvPicPr>
              <p:cNvPr id="8" name="Picture 7"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9" name="Picture 8"/>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7"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1"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6C59B-5068-4A5E-8F52-F3FF2BC73910}" type="datetime1">
              <a:rPr lang="en-US" smtClean="0"/>
              <a:t>5/21/2012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5471F-1423-4F54-B897-12E9504AF94C}" type="datetime1">
              <a:rPr lang="en-US" smtClean="0"/>
              <a:t>5/21/2012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37CB6-37F1-40CD-9257-6F4DAF8AABE7}" type="datetime1">
              <a:rPr lang="en-US" smtClean="0"/>
              <a:t>5/21/2012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Disney, Hughes, Thompson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7EE62-F109-42F6-A379-CE7AD4F8E5CA}" type="datetime1">
              <a:rPr lang="en-US" smtClean="0"/>
              <a:t>5/21/2012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1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1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1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838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Disney, Hughes, Thompson</a:t>
            </a:r>
            <a:endParaRPr lang="en-US"/>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p:txStyles>
    <p:titleStyle>
      <a:lvl1pPr algn="ctr" defTabSz="914400" rtl="0" eaLnBrk="1" latinLnBrk="0" hangingPunct="1">
        <a:spcBef>
          <a:spcPct val="0"/>
        </a:spcBef>
        <a:buNone/>
        <a:defRPr sz="4400" kern="1200">
          <a:solidFill>
            <a:srgbClr val="CC003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003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Dividing Fractions</a:t>
            </a:r>
            <a:endParaRPr lang="en-US" dirty="0"/>
          </a:p>
        </p:txBody>
      </p:sp>
      <p:sp>
        <p:nvSpPr>
          <p:cNvPr id="14" name="Subtitle 13"/>
          <p:cNvSpPr>
            <a:spLocks noGrp="1"/>
          </p:cNvSpPr>
          <p:nvPr>
            <p:ph type="subTitle" idx="1"/>
          </p:nvPr>
        </p:nvSpPr>
        <p:spPr/>
        <p:txBody>
          <a:bodyPr>
            <a:normAutofit/>
          </a:bodyPr>
          <a:lstStyle/>
          <a:p>
            <a:r>
              <a:rPr lang="en-US" dirty="0" smtClean="0"/>
              <a:t>Andria Disney, Chandle</a:t>
            </a:r>
            <a:r>
              <a:rPr lang="en-US" dirty="0" smtClean="0"/>
              <a:t>r Unified School District</a:t>
            </a:r>
            <a:endParaRPr lang="en-US" dirty="0" smtClean="0"/>
          </a:p>
          <a:p>
            <a:r>
              <a:rPr lang="en-US" dirty="0" smtClean="0"/>
              <a:t>Stacey Hughes, Consultant</a:t>
            </a:r>
          </a:p>
          <a:p>
            <a:r>
              <a:rPr lang="en-US" dirty="0" smtClean="0"/>
              <a:t>Connie Thompson, NNRPDP Nevada</a:t>
            </a:r>
            <a:endParaRPr lang="en-US" dirty="0"/>
          </a:p>
        </p:txBody>
      </p:sp>
      <p:sp>
        <p:nvSpPr>
          <p:cNvPr id="15" name="Text Placeholder 14"/>
          <p:cNvSpPr>
            <a:spLocks noGrp="1"/>
          </p:cNvSpPr>
          <p:nvPr>
            <p:ph type="body" sz="quarter" idx="13"/>
          </p:nvPr>
        </p:nvSpPr>
        <p:spPr/>
        <p:txBody>
          <a:bodyPr>
            <a:normAutofit fontScale="92500"/>
          </a:bodyPr>
          <a:lstStyle/>
          <a:p>
            <a:r>
              <a:rPr lang="en-US" dirty="0" smtClean="0"/>
              <a:t>Grade 5</a:t>
            </a:r>
            <a:endParaRPr lang="en-US" dirty="0"/>
          </a:p>
        </p:txBody>
      </p:sp>
      <p:sp>
        <p:nvSpPr>
          <p:cNvPr id="16" name="Date Placeholder 15"/>
          <p:cNvSpPr>
            <a:spLocks noGrp="1"/>
          </p:cNvSpPr>
          <p:nvPr>
            <p:ph type="dt" sz="half" idx="2"/>
          </p:nvPr>
        </p:nvSpPr>
        <p:spPr/>
        <p:txBody>
          <a:bodyPr/>
          <a:lstStyle/>
          <a:p>
            <a:fld id="{3D179101-E26D-44BA-A17E-F6E576CB84D0}" type="datetime1">
              <a:rPr lang="en-US" smtClean="0"/>
              <a:t>5/21/2012</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5.NF.3</a:t>
            </a:r>
            <a:endParaRPr lang="en-US" dirty="0"/>
          </a:p>
        </p:txBody>
      </p:sp>
      <p:sp>
        <p:nvSpPr>
          <p:cNvPr id="15363" name="Content Placeholder 2"/>
          <p:cNvSpPr>
            <a:spLocks noGrp="1"/>
          </p:cNvSpPr>
          <p:nvPr>
            <p:ph idx="1"/>
          </p:nvPr>
        </p:nvSpPr>
        <p:spPr/>
        <p:txBody>
          <a:bodyPr/>
          <a:lstStyle/>
          <a:p>
            <a:r>
              <a:rPr lang="en-US" dirty="0" smtClean="0"/>
              <a:t>Interpret a fraction as division of the numerator by the denominator (a/b = a ÷ b). Solve word problems involving division of whole numbers leading to answers in the form of fractions or mixed numbers, e.g., by using visual fraction models or equations to represent the problem. </a:t>
            </a:r>
          </a:p>
          <a:p>
            <a:pPr eaLnBrk="1" hangingPunct="1"/>
            <a:endParaRPr lang="en-US" dirty="0" smtClean="0"/>
          </a:p>
        </p:txBody>
      </p:sp>
      <p:sp>
        <p:nvSpPr>
          <p:cNvPr id="4" name="Date Placeholder 3"/>
          <p:cNvSpPr>
            <a:spLocks noGrp="1"/>
          </p:cNvSpPr>
          <p:nvPr>
            <p:ph type="dt" sz="half" idx="10"/>
          </p:nvPr>
        </p:nvSpPr>
        <p:spPr/>
        <p:txBody>
          <a:bodyPr/>
          <a:lstStyle/>
          <a:p>
            <a:fld id="{54263240-0B5F-4381-9647-40D5412CA633}" type="datetime1">
              <a:rPr lang="en-US" smtClean="0"/>
              <a:t>5/21/2012</a:t>
            </a:fld>
            <a:endParaRPr lang="en-US" dirty="0"/>
          </a:p>
        </p:txBody>
      </p:sp>
      <p:sp>
        <p:nvSpPr>
          <p:cNvPr id="5" name="Footer Placeholder 4"/>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5.NF.4</a:t>
            </a:r>
            <a:endParaRPr lang="en-US" dirty="0"/>
          </a:p>
        </p:txBody>
      </p:sp>
      <p:sp>
        <p:nvSpPr>
          <p:cNvPr id="4" name="Content Placeholder 3"/>
          <p:cNvSpPr>
            <a:spLocks noGrp="1"/>
          </p:cNvSpPr>
          <p:nvPr>
            <p:ph idx="1"/>
          </p:nvPr>
        </p:nvSpPr>
        <p:spPr/>
        <p:txBody>
          <a:bodyPr/>
          <a:lstStyle/>
          <a:p>
            <a:r>
              <a:rPr lang="en-US" dirty="0" smtClean="0"/>
              <a:t>Apply and extend previous understandings of multiplication to multiply a fraction or whole number by a fraction.</a:t>
            </a:r>
          </a:p>
          <a:p>
            <a:pPr lvl="1"/>
            <a:r>
              <a:rPr lang="en-US" dirty="0" smtClean="0"/>
              <a:t>a. Interpret the product (a/b) × q as a parts of a partition of q into b equal parts; equivalently, as the result of a sequence of operations a × q ÷ b. </a:t>
            </a:r>
          </a:p>
          <a:p>
            <a:endParaRPr lang="en-US" dirty="0"/>
          </a:p>
        </p:txBody>
      </p:sp>
      <p:sp>
        <p:nvSpPr>
          <p:cNvPr id="5" name="Date Placeholder 4"/>
          <p:cNvSpPr>
            <a:spLocks noGrp="1"/>
          </p:cNvSpPr>
          <p:nvPr>
            <p:ph type="dt" sz="half" idx="10"/>
          </p:nvPr>
        </p:nvSpPr>
        <p:spPr/>
        <p:txBody>
          <a:bodyPr/>
          <a:lstStyle/>
          <a:p>
            <a:fld id="{A7BD8F34-12AF-4927-8492-63DBFEC0A8CF}" type="datetime1">
              <a:rPr lang="en-US" smtClean="0"/>
              <a:t>5/21/2012</a:t>
            </a:fld>
            <a:endParaRPr lang="en-US" dirty="0"/>
          </a:p>
        </p:txBody>
      </p:sp>
      <p:sp>
        <p:nvSpPr>
          <p:cNvPr id="6" name="Footer Placeholder 5"/>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5.NF.7</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Apply and extend previous understandings of division to divide unit fractions by whole numbers and whole numbers by unit fractions. </a:t>
            </a:r>
          </a:p>
          <a:p>
            <a:pPr lvl="1"/>
            <a:r>
              <a:rPr lang="en-US" dirty="0" smtClean="0"/>
              <a:t>Interpret division of a unit fraction by a non-zero whole number, and compute such quotients. </a:t>
            </a:r>
          </a:p>
          <a:p>
            <a:pPr lvl="1"/>
            <a:endParaRPr lang="en-US" dirty="0" smtClean="0"/>
          </a:p>
          <a:p>
            <a:r>
              <a:rPr lang="en-US" dirty="0" smtClean="0"/>
              <a:t>Interpret division of a whole number by a unit fraction, and compute such quotients. </a:t>
            </a:r>
          </a:p>
          <a:p>
            <a:endParaRPr lang="en-US" dirty="0" smtClean="0"/>
          </a:p>
          <a:p>
            <a:r>
              <a:rPr lang="en-US" dirty="0" smtClean="0"/>
              <a:t>Solve real world problems involving division of unit fractions by non-zero whole numbers and division of whole numbers by unit fractions, e.g., by using visual fraction models and equations to represent the problem. </a:t>
            </a:r>
          </a:p>
          <a:p>
            <a:endParaRPr lang="en-US" dirty="0"/>
          </a:p>
        </p:txBody>
      </p:sp>
      <p:sp>
        <p:nvSpPr>
          <p:cNvPr id="5" name="Date Placeholder 4"/>
          <p:cNvSpPr>
            <a:spLocks noGrp="1"/>
          </p:cNvSpPr>
          <p:nvPr>
            <p:ph type="dt" sz="half" idx="10"/>
          </p:nvPr>
        </p:nvSpPr>
        <p:spPr/>
        <p:txBody>
          <a:bodyPr/>
          <a:lstStyle/>
          <a:p>
            <a:fld id="{20D75F0C-B8B1-4EBA-9FEA-F4754331AF03}" type="datetime1">
              <a:rPr lang="en-US" smtClean="0"/>
              <a:t>5/21/2012</a:t>
            </a:fld>
            <a:endParaRPr lang="en-US" dirty="0"/>
          </a:p>
        </p:txBody>
      </p:sp>
      <p:sp>
        <p:nvSpPr>
          <p:cNvPr id="6" name="Footer Placeholder 5"/>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Cleaning out the candy shop …</a:t>
            </a:r>
            <a:endParaRPr lang="en-US" dirty="0"/>
          </a:p>
        </p:txBody>
      </p:sp>
      <p:pic>
        <p:nvPicPr>
          <p:cNvPr id="18434" name="Content Placeholder 3"/>
          <p:cNvPicPr>
            <a:picLocks noGrp="1" noChangeAspect="1"/>
          </p:cNvPicPr>
          <p:nvPr>
            <p:ph idx="4294967295"/>
          </p:nvPr>
        </p:nvPicPr>
        <p:blipFill>
          <a:blip r:embed="rId3" cstate="print"/>
          <a:srcRect/>
          <a:stretch>
            <a:fillRect/>
          </a:stretch>
        </p:blipFill>
        <p:spPr>
          <a:xfrm>
            <a:off x="1676400" y="1371600"/>
            <a:ext cx="5791200" cy="4703763"/>
          </a:xfrm>
          <a:ln w="38100">
            <a:solidFill>
              <a:schemeClr val="tx1"/>
            </a:solidFill>
          </a:ln>
        </p:spPr>
      </p:pic>
      <p:sp>
        <p:nvSpPr>
          <p:cNvPr id="5" name="Date Placeholder 4"/>
          <p:cNvSpPr>
            <a:spLocks noGrp="1"/>
          </p:cNvSpPr>
          <p:nvPr>
            <p:ph type="dt" sz="half" idx="10"/>
          </p:nvPr>
        </p:nvSpPr>
        <p:spPr/>
        <p:txBody>
          <a:bodyPr/>
          <a:lstStyle/>
          <a:p>
            <a:fld id="{0765884C-3648-4687-8A17-02DCE3D17C60}" type="datetime1">
              <a:rPr lang="en-US" smtClean="0"/>
              <a:t>5/21/2012</a:t>
            </a:fld>
            <a:endParaRPr lang="en-US"/>
          </a:p>
        </p:txBody>
      </p:sp>
      <p:sp>
        <p:nvSpPr>
          <p:cNvPr id="6" name="Footer Placeholder 5"/>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Strategies</a:t>
            </a:r>
            <a:endParaRPr lang="en-US" dirty="0"/>
          </a:p>
        </p:txBody>
      </p:sp>
      <p:pic>
        <p:nvPicPr>
          <p:cNvPr id="19461" name="Picture 6"/>
          <p:cNvPicPr>
            <a:picLocks noChangeAspect="1"/>
          </p:cNvPicPr>
          <p:nvPr/>
        </p:nvPicPr>
        <p:blipFill>
          <a:blip r:embed="rId3" cstate="print"/>
          <a:srcRect/>
          <a:stretch>
            <a:fillRect/>
          </a:stretch>
        </p:blipFill>
        <p:spPr bwMode="auto">
          <a:xfrm>
            <a:off x="1481304" y="3276600"/>
            <a:ext cx="1490496" cy="1828800"/>
          </a:xfrm>
          <a:prstGeom prst="rect">
            <a:avLst/>
          </a:prstGeom>
          <a:noFill/>
          <a:ln w="38100">
            <a:solidFill>
              <a:schemeClr val="tx1"/>
            </a:solidFill>
            <a:miter lim="800000"/>
            <a:headEnd/>
            <a:tailEnd/>
          </a:ln>
        </p:spPr>
      </p:pic>
      <p:pic>
        <p:nvPicPr>
          <p:cNvPr id="19462" name="Picture 7"/>
          <p:cNvPicPr>
            <a:picLocks noChangeAspect="1"/>
          </p:cNvPicPr>
          <p:nvPr/>
        </p:nvPicPr>
        <p:blipFill>
          <a:blip r:embed="rId4" cstate="print"/>
          <a:srcRect/>
          <a:stretch>
            <a:fillRect/>
          </a:stretch>
        </p:blipFill>
        <p:spPr bwMode="auto">
          <a:xfrm>
            <a:off x="5715000" y="3276600"/>
            <a:ext cx="1730427" cy="1828800"/>
          </a:xfrm>
          <a:prstGeom prst="rect">
            <a:avLst/>
          </a:prstGeom>
          <a:noFill/>
          <a:ln w="38100">
            <a:solidFill>
              <a:schemeClr val="tx1"/>
            </a:solidFill>
            <a:miter lim="800000"/>
            <a:headEnd/>
            <a:tailEnd/>
          </a:ln>
        </p:spPr>
      </p:pic>
      <p:sp>
        <p:nvSpPr>
          <p:cNvPr id="11" name="Content Placeholder 10"/>
          <p:cNvSpPr>
            <a:spLocks noGrp="1"/>
          </p:cNvSpPr>
          <p:nvPr>
            <p:ph sz="half" idx="2"/>
          </p:nvPr>
        </p:nvSpPr>
        <p:spPr/>
        <p:txBody>
          <a:bodyPr/>
          <a:lstStyle/>
          <a:p>
            <a:r>
              <a:rPr lang="en-US" dirty="0" smtClean="0"/>
              <a:t>How might it support student understanding?</a:t>
            </a:r>
          </a:p>
          <a:p>
            <a:endParaRPr lang="en-US" dirty="0"/>
          </a:p>
        </p:txBody>
      </p:sp>
      <p:sp>
        <p:nvSpPr>
          <p:cNvPr id="12" name="Content Placeholder 11"/>
          <p:cNvSpPr>
            <a:spLocks noGrp="1"/>
          </p:cNvSpPr>
          <p:nvPr>
            <p:ph sz="quarter" idx="4"/>
          </p:nvPr>
        </p:nvSpPr>
        <p:spPr/>
        <p:txBody>
          <a:bodyPr/>
          <a:lstStyle/>
          <a:p>
            <a:r>
              <a:rPr lang="en-US" dirty="0" smtClean="0"/>
              <a:t>How might it contribute to student misconceptions?</a:t>
            </a:r>
            <a:endParaRPr lang="en-US" sz="500" dirty="0" smtClean="0"/>
          </a:p>
          <a:p>
            <a:endParaRPr lang="en-US" dirty="0"/>
          </a:p>
        </p:txBody>
      </p:sp>
      <p:sp>
        <p:nvSpPr>
          <p:cNvPr id="7" name="Date Placeholder 6"/>
          <p:cNvSpPr>
            <a:spLocks noGrp="1"/>
          </p:cNvSpPr>
          <p:nvPr>
            <p:ph type="dt" sz="half" idx="10"/>
          </p:nvPr>
        </p:nvSpPr>
        <p:spPr/>
        <p:txBody>
          <a:bodyPr/>
          <a:lstStyle/>
          <a:p>
            <a:fld id="{4EF38480-66B5-43CE-A231-DEB25AE27B9F}" type="datetime1">
              <a:rPr lang="en-US" smtClean="0"/>
              <a:t>5/21/2012</a:t>
            </a:fld>
            <a:endParaRPr lang="en-US"/>
          </a:p>
        </p:txBody>
      </p:sp>
      <p:sp>
        <p:nvSpPr>
          <p:cNvPr id="9" name="Footer Placeholder 8"/>
          <p:cNvSpPr>
            <a:spLocks noGrp="1"/>
          </p:cNvSpPr>
          <p:nvPr>
            <p:ph type="ftr" sz="quarter" idx="1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Where they are going … </a:t>
            </a:r>
            <a:endParaRPr lang="en-US" dirty="0"/>
          </a:p>
        </p:txBody>
      </p:sp>
      <p:pic>
        <p:nvPicPr>
          <p:cNvPr id="20482" name="Content Placeholder 3"/>
          <p:cNvPicPr>
            <a:picLocks noGrp="1" noChangeAspect="1"/>
          </p:cNvPicPr>
          <p:nvPr>
            <p:ph idx="4294967295"/>
          </p:nvPr>
        </p:nvPicPr>
        <p:blipFill>
          <a:blip r:embed="rId3" cstate="print"/>
          <a:srcRect/>
          <a:stretch>
            <a:fillRect/>
          </a:stretch>
        </p:blipFill>
        <p:spPr>
          <a:xfrm>
            <a:off x="1676400" y="1371600"/>
            <a:ext cx="5791200" cy="4820959"/>
          </a:xfrm>
          <a:ln w="38100">
            <a:solidFill>
              <a:schemeClr val="tx1"/>
            </a:solidFill>
          </a:ln>
        </p:spPr>
      </p:pic>
      <p:sp>
        <p:nvSpPr>
          <p:cNvPr id="4" name="Date Placeholder 3"/>
          <p:cNvSpPr>
            <a:spLocks noGrp="1"/>
          </p:cNvSpPr>
          <p:nvPr>
            <p:ph type="dt" sz="half" idx="10"/>
          </p:nvPr>
        </p:nvSpPr>
        <p:spPr/>
        <p:txBody>
          <a:bodyPr/>
          <a:lstStyle/>
          <a:p>
            <a:fld id="{08A7D2B8-5634-402D-A13F-3EAAA445F5A9}" type="datetime1">
              <a:rPr lang="en-US" smtClean="0"/>
              <a:t>5/21/2012</a:t>
            </a:fld>
            <a:endParaRPr lang="en-US"/>
          </a:p>
        </p:txBody>
      </p:sp>
      <p:sp>
        <p:nvSpPr>
          <p:cNvPr id="5" name="Footer Placeholder 4"/>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8229600" cy="1143000"/>
          </a:xfrm>
        </p:spPr>
        <p:txBody>
          <a:bodyPr>
            <a:noAutofit/>
          </a:bodyPr>
          <a:lstStyle/>
          <a:p>
            <a:r>
              <a:rPr lang="en-US" sz="3200" dirty="0" smtClean="0"/>
              <a:t>6th grade - Apply and extend previous understandings of multiplication and division to divide fractions by fractions.</a:t>
            </a:r>
            <a:endParaRPr lang="en-US" sz="3200" dirty="0"/>
          </a:p>
        </p:txBody>
      </p:sp>
      <p:sp>
        <p:nvSpPr>
          <p:cNvPr id="21507" name="Content Placeholder 2"/>
          <p:cNvSpPr>
            <a:spLocks noGrp="1"/>
          </p:cNvSpPr>
          <p:nvPr>
            <p:ph idx="1"/>
          </p:nvPr>
        </p:nvSpPr>
        <p:spPr>
          <a:xfrm>
            <a:off x="457200" y="3048000"/>
            <a:ext cx="8229600" cy="3078163"/>
          </a:xfrm>
        </p:spPr>
        <p:txBody>
          <a:bodyPr/>
          <a:lstStyle/>
          <a:p>
            <a:pPr eaLnBrk="1" hangingPunct="1"/>
            <a:r>
              <a:rPr lang="en-US" dirty="0" smtClean="0"/>
              <a:t>Interpret and compute quotients of fractions and solve word problems involving division of fractions by fractions.</a:t>
            </a:r>
          </a:p>
        </p:txBody>
      </p:sp>
      <p:sp>
        <p:nvSpPr>
          <p:cNvPr id="5" name="Date Placeholder 4"/>
          <p:cNvSpPr>
            <a:spLocks noGrp="1"/>
          </p:cNvSpPr>
          <p:nvPr>
            <p:ph type="dt" sz="half" idx="10"/>
          </p:nvPr>
        </p:nvSpPr>
        <p:spPr/>
        <p:txBody>
          <a:bodyPr/>
          <a:lstStyle/>
          <a:p>
            <a:fld id="{B489C98A-23AD-422C-9381-D30A8C81F8AB}" type="datetime1">
              <a:rPr lang="en-US" smtClean="0"/>
              <a:t>5/21/2012</a:t>
            </a:fld>
            <a:endParaRPr lang="en-US" dirty="0"/>
          </a:p>
        </p:txBody>
      </p:sp>
      <p:sp>
        <p:nvSpPr>
          <p:cNvPr id="6" name="Footer Placeholder 5"/>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800" dirty="0" smtClean="0"/>
              <a:t/>
            </a:r>
            <a:br>
              <a:rPr lang="en-US" sz="800" dirty="0" smtClean="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a:t/>
            </a:r>
            <a:br>
              <a:rPr lang="en-US" sz="800" dirty="0"/>
            </a:br>
            <a:endParaRPr lang="en-US" sz="800" dirty="0"/>
          </a:p>
        </p:txBody>
      </p:sp>
      <p:sp>
        <p:nvSpPr>
          <p:cNvPr id="6" name="Content Placeholder 5"/>
          <p:cNvSpPr>
            <a:spLocks noGrp="1"/>
          </p:cNvSpPr>
          <p:nvPr>
            <p:ph idx="1"/>
          </p:nvPr>
        </p:nvSpPr>
        <p:spPr/>
        <p:txBody>
          <a:bodyPr/>
          <a:lstStyle/>
          <a:p>
            <a:r>
              <a:rPr lang="en-US" dirty="0" smtClean="0"/>
              <a:t>Without conceptual understanding of fractions, students may struggle using and applying fractions in the candy shops found along the road of life.</a:t>
            </a:r>
          </a:p>
          <a:p>
            <a:endParaRPr lang="en-US" dirty="0"/>
          </a:p>
        </p:txBody>
      </p:sp>
      <p:sp>
        <p:nvSpPr>
          <p:cNvPr id="7" name="Text Placeholder 6"/>
          <p:cNvSpPr>
            <a:spLocks noGrp="1"/>
          </p:cNvSpPr>
          <p:nvPr>
            <p:ph type="body" sz="half" idx="2"/>
          </p:nvPr>
        </p:nvSpPr>
        <p:spPr/>
        <p:txBody>
          <a:bodyPr/>
          <a:lstStyle/>
          <a:p>
            <a:endParaRPr lang="en-US"/>
          </a:p>
        </p:txBody>
      </p:sp>
      <p:pic>
        <p:nvPicPr>
          <p:cNvPr id="22532" name="Picture 4"/>
          <p:cNvPicPr>
            <a:picLocks noChangeAspect="1"/>
          </p:cNvPicPr>
          <p:nvPr/>
        </p:nvPicPr>
        <p:blipFill>
          <a:blip r:embed="rId3" cstate="print"/>
          <a:srcRect/>
          <a:stretch>
            <a:fillRect/>
          </a:stretch>
        </p:blipFill>
        <p:spPr bwMode="auto">
          <a:xfrm>
            <a:off x="228600" y="304800"/>
            <a:ext cx="3316328" cy="5852160"/>
          </a:xfrm>
          <a:prstGeom prst="rect">
            <a:avLst/>
          </a:prstGeom>
          <a:noFill/>
          <a:ln w="38100">
            <a:solidFill>
              <a:schemeClr val="tx1"/>
            </a:solidFill>
            <a:miter lim="800000"/>
            <a:headEnd/>
            <a:tailEnd/>
          </a:ln>
        </p:spPr>
      </p:pic>
      <p:sp>
        <p:nvSpPr>
          <p:cNvPr id="8" name="Date Placeholder 7"/>
          <p:cNvSpPr>
            <a:spLocks noGrp="1"/>
          </p:cNvSpPr>
          <p:nvPr>
            <p:ph type="dt" sz="half" idx="10"/>
          </p:nvPr>
        </p:nvSpPr>
        <p:spPr/>
        <p:txBody>
          <a:bodyPr/>
          <a:lstStyle/>
          <a:p>
            <a:fld id="{5C8DECAB-D5A6-452D-874C-2319BE289C6C}" type="datetime1">
              <a:rPr lang="en-US" smtClean="0"/>
              <a:t>5/21/2012</a:t>
            </a:fld>
            <a:endParaRPr lang="en-US"/>
          </a:p>
        </p:txBody>
      </p:sp>
      <p:sp>
        <p:nvSpPr>
          <p:cNvPr id="9" name="Footer Placeholder 8"/>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Bringing Context </a:t>
            </a:r>
            <a:br>
              <a:rPr lang="en-US" dirty="0" smtClean="0"/>
            </a:br>
            <a:r>
              <a:rPr lang="en-US" dirty="0" smtClean="0"/>
              <a:t>to Naked Numbers</a:t>
            </a:r>
            <a:endParaRPr lang="en-US" dirty="0"/>
          </a:p>
        </p:txBody>
      </p:sp>
      <p:pic>
        <p:nvPicPr>
          <p:cNvPr id="7171" name="Picture 1"/>
          <p:cNvPicPr>
            <a:picLocks noChangeAspect="1"/>
          </p:cNvPicPr>
          <p:nvPr/>
        </p:nvPicPr>
        <p:blipFill>
          <a:blip r:embed="rId3" cstate="print"/>
          <a:srcRect/>
          <a:stretch>
            <a:fillRect/>
          </a:stretch>
        </p:blipFill>
        <p:spPr bwMode="auto">
          <a:xfrm>
            <a:off x="3267419" y="1600200"/>
            <a:ext cx="2609162" cy="4419600"/>
          </a:xfrm>
          <a:prstGeom prst="rect">
            <a:avLst/>
          </a:prstGeom>
          <a:noFill/>
          <a:ln w="38100">
            <a:solidFill>
              <a:schemeClr val="tx1"/>
            </a:solidFill>
            <a:miter lim="800000"/>
            <a:headEnd/>
            <a:tailEnd/>
          </a:ln>
        </p:spPr>
      </p:pic>
      <p:sp>
        <p:nvSpPr>
          <p:cNvPr id="4" name="Date Placeholder 3"/>
          <p:cNvSpPr>
            <a:spLocks noGrp="1"/>
          </p:cNvSpPr>
          <p:nvPr>
            <p:ph type="dt" sz="half" idx="10"/>
          </p:nvPr>
        </p:nvSpPr>
        <p:spPr/>
        <p:txBody>
          <a:bodyPr/>
          <a:lstStyle/>
          <a:p>
            <a:fld id="{F30D8553-338F-4B00-B350-49713FA78C91}" type="datetime1">
              <a:rPr lang="en-US" smtClean="0"/>
              <a:t>5/21/2012</a:t>
            </a:fld>
            <a:endParaRPr lang="en-US" dirty="0"/>
          </a:p>
        </p:txBody>
      </p:sp>
      <p:sp>
        <p:nvSpPr>
          <p:cNvPr id="6" name="Footer Placeholder 5"/>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Content Placeholder 4"/>
          <p:cNvGraphicFramePr>
            <a:graphicFrameLocks noGrp="1" noChangeAspect="1"/>
          </p:cNvGraphicFramePr>
          <p:nvPr>
            <p:ph sz="half" idx="4294967295"/>
          </p:nvPr>
        </p:nvGraphicFramePr>
        <p:xfrm>
          <a:off x="1066800" y="2062163"/>
          <a:ext cx="3200400" cy="3421062"/>
        </p:xfrm>
        <a:graphic>
          <a:graphicData uri="http://schemas.openxmlformats.org/presentationml/2006/ole">
            <p:oleObj spid="_x0000_s1026" name="Equation" r:id="rId4" imgW="368140" imgH="393529" progId="Equation.3">
              <p:embed/>
            </p:oleObj>
          </a:graphicData>
        </a:graphic>
      </p:graphicFrame>
      <p:graphicFrame>
        <p:nvGraphicFramePr>
          <p:cNvPr id="8196" name="Content Placeholder 1"/>
          <p:cNvGraphicFramePr>
            <a:graphicFrameLocks noGrp="1" noChangeAspect="1"/>
          </p:cNvGraphicFramePr>
          <p:nvPr>
            <p:ph sz="half" idx="4294967295"/>
          </p:nvPr>
        </p:nvGraphicFramePr>
        <p:xfrm>
          <a:off x="4606925" y="2062163"/>
          <a:ext cx="3241675" cy="3421062"/>
        </p:xfrm>
        <a:graphic>
          <a:graphicData uri="http://schemas.openxmlformats.org/presentationml/2006/ole">
            <p:oleObj spid="_x0000_s1027" name="Equation" r:id="rId5" imgW="418918" imgH="393529" progId="Equation.3">
              <p:embed/>
            </p:oleObj>
          </a:graphicData>
        </a:graphic>
      </p:graphicFrame>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Create a contextual situation </a:t>
            </a:r>
            <a:br>
              <a:rPr lang="en-US" dirty="0" smtClean="0"/>
            </a:br>
            <a:r>
              <a:rPr lang="en-US" dirty="0" smtClean="0"/>
              <a:t>for each problem below:</a:t>
            </a:r>
            <a:br>
              <a:rPr lang="en-US" dirty="0" smtClean="0"/>
            </a:br>
            <a:endParaRPr lang="en-US" dirty="0"/>
          </a:p>
        </p:txBody>
      </p:sp>
      <p:sp>
        <p:nvSpPr>
          <p:cNvPr id="6" name="Date Placeholder 5"/>
          <p:cNvSpPr>
            <a:spLocks noGrp="1"/>
          </p:cNvSpPr>
          <p:nvPr>
            <p:ph type="dt" sz="half" idx="10"/>
          </p:nvPr>
        </p:nvSpPr>
        <p:spPr/>
        <p:txBody>
          <a:bodyPr/>
          <a:lstStyle/>
          <a:p>
            <a:fld id="{08E45392-784F-4D1B-A725-AAEC5A0CD803}" type="datetime1">
              <a:rPr lang="en-US" smtClean="0"/>
              <a:t>5/21/2012</a:t>
            </a:fld>
            <a:endParaRPr lang="en-US"/>
          </a:p>
        </p:txBody>
      </p:sp>
      <p:sp>
        <p:nvSpPr>
          <p:cNvPr id="7" name="Footer Placeholder 6"/>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err="1" smtClean="0"/>
              <a:t>Partitive</a:t>
            </a:r>
            <a:r>
              <a:rPr lang="en-US" sz="3600" dirty="0" smtClean="0"/>
              <a:t> vs. </a:t>
            </a:r>
            <a:r>
              <a:rPr lang="en-US" sz="3600" dirty="0" err="1" smtClean="0"/>
              <a:t>Quotative</a:t>
            </a:r>
            <a:r>
              <a:rPr lang="en-US" sz="3600" dirty="0" smtClean="0"/>
              <a:t> (Measurement)</a:t>
            </a:r>
            <a:endParaRPr lang="en-US" sz="3600" dirty="0"/>
          </a:p>
        </p:txBody>
      </p:sp>
      <p:sp>
        <p:nvSpPr>
          <p:cNvPr id="21" name="Content Placeholder 20"/>
          <p:cNvSpPr>
            <a:spLocks noGrp="1"/>
          </p:cNvSpPr>
          <p:nvPr>
            <p:ph sz="half" idx="2"/>
          </p:nvPr>
        </p:nvSpPr>
        <p:spPr/>
        <p:txBody>
          <a:bodyPr/>
          <a:lstStyle/>
          <a:p>
            <a:r>
              <a:rPr lang="en-US" dirty="0" smtClean="0"/>
              <a:t>The size of the “group” is not known, and the number of the groups is known.</a:t>
            </a:r>
          </a:p>
          <a:p>
            <a:endParaRPr lang="en-US" dirty="0" smtClean="0"/>
          </a:p>
          <a:p>
            <a:r>
              <a:rPr lang="en-US" dirty="0" smtClean="0"/>
              <a:t>How many are in each group?</a:t>
            </a:r>
          </a:p>
          <a:p>
            <a:endParaRPr lang="en-US" dirty="0"/>
          </a:p>
        </p:txBody>
      </p:sp>
      <p:sp>
        <p:nvSpPr>
          <p:cNvPr id="24" name="Content Placeholder 23"/>
          <p:cNvSpPr>
            <a:spLocks noGrp="1"/>
          </p:cNvSpPr>
          <p:nvPr>
            <p:ph sz="quarter" idx="4"/>
          </p:nvPr>
        </p:nvSpPr>
        <p:spPr/>
        <p:txBody>
          <a:bodyPr/>
          <a:lstStyle/>
          <a:p>
            <a:r>
              <a:rPr lang="en-US" dirty="0" smtClean="0"/>
              <a:t>The size of the “group” is known, and the number of the groups is needed.</a:t>
            </a:r>
          </a:p>
          <a:p>
            <a:endParaRPr lang="en-US" dirty="0" smtClean="0"/>
          </a:p>
          <a:p>
            <a:r>
              <a:rPr lang="en-US" dirty="0" smtClean="0"/>
              <a:t>How many groups are there?</a:t>
            </a:r>
          </a:p>
          <a:p>
            <a:endParaRPr lang="en-US" dirty="0"/>
          </a:p>
        </p:txBody>
      </p:sp>
      <p:sp>
        <p:nvSpPr>
          <p:cNvPr id="5" name="Date Placeholder 4"/>
          <p:cNvSpPr>
            <a:spLocks noGrp="1"/>
          </p:cNvSpPr>
          <p:nvPr>
            <p:ph type="dt" sz="half" idx="10"/>
          </p:nvPr>
        </p:nvSpPr>
        <p:spPr/>
        <p:txBody>
          <a:bodyPr/>
          <a:lstStyle/>
          <a:p>
            <a:fld id="{8F1DE018-4DC1-43CC-9089-2B716FD185CB}" type="datetime1">
              <a:rPr lang="en-US" smtClean="0"/>
              <a:t>5/21/2012</a:t>
            </a:fld>
            <a:endParaRPr lang="en-US"/>
          </a:p>
        </p:txBody>
      </p:sp>
      <p:sp>
        <p:nvSpPr>
          <p:cNvPr id="6" name="Footer Placeholder 5"/>
          <p:cNvSpPr>
            <a:spLocks noGrp="1"/>
          </p:cNvSpPr>
          <p:nvPr>
            <p:ph type="ftr" sz="quarter" idx="1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p:cNvPicPr>
          <p:nvPr/>
        </p:nvPicPr>
        <p:blipFill>
          <a:blip r:embed="rId3" cstate="print"/>
          <a:srcRect/>
          <a:stretch>
            <a:fillRect/>
          </a:stretch>
        </p:blipFill>
        <p:spPr bwMode="auto">
          <a:xfrm>
            <a:off x="1524000" y="1371600"/>
            <a:ext cx="5994400" cy="4495800"/>
          </a:xfrm>
          <a:prstGeom prst="rect">
            <a:avLst/>
          </a:prstGeom>
          <a:noFill/>
          <a:ln w="38100">
            <a:solidFill>
              <a:schemeClr val="tx1"/>
            </a:solidFill>
            <a:miter lim="800000"/>
            <a:headEnd/>
            <a:tailEnd/>
          </a:ln>
        </p:spPr>
      </p:pic>
      <p:sp>
        <p:nvSpPr>
          <p:cNvPr id="6" name="Title 5"/>
          <p:cNvSpPr>
            <a:spLocks noGrp="1"/>
          </p:cNvSpPr>
          <p:nvPr>
            <p:ph type="title"/>
          </p:nvPr>
        </p:nvSpPr>
        <p:spPr/>
        <p:txBody>
          <a:bodyPr/>
          <a:lstStyle/>
          <a:p>
            <a:r>
              <a:rPr lang="en-US" dirty="0" smtClean="0"/>
              <a:t>Where Have they Been?</a:t>
            </a:r>
            <a:endParaRPr lang="en-US" dirty="0"/>
          </a:p>
        </p:txBody>
      </p:sp>
      <p:sp>
        <p:nvSpPr>
          <p:cNvPr id="10244" name="Content Placeholder 5"/>
          <p:cNvSpPr>
            <a:spLocks noGrp="1"/>
          </p:cNvSpPr>
          <p:nvPr>
            <p:ph idx="4294967295"/>
          </p:nvPr>
        </p:nvSpPr>
        <p:spPr>
          <a:xfrm>
            <a:off x="2438400" y="5901648"/>
            <a:ext cx="4267200" cy="499152"/>
          </a:xfrm>
        </p:spPr>
        <p:txBody>
          <a:bodyPr>
            <a:normAutofit/>
          </a:bodyPr>
          <a:lstStyle/>
          <a:p>
            <a:pPr eaLnBrk="1" hangingPunct="1">
              <a:buNone/>
            </a:pPr>
            <a:r>
              <a:rPr lang="en-US" sz="2000" dirty="0" smtClean="0"/>
              <a:t>http://www.legalpradvice.com/im-out/</a:t>
            </a:r>
          </a:p>
        </p:txBody>
      </p:sp>
      <p:sp>
        <p:nvSpPr>
          <p:cNvPr id="5" name="Date Placeholder 4"/>
          <p:cNvSpPr>
            <a:spLocks noGrp="1"/>
          </p:cNvSpPr>
          <p:nvPr>
            <p:ph type="dt" sz="half" idx="10"/>
          </p:nvPr>
        </p:nvSpPr>
        <p:spPr/>
        <p:txBody>
          <a:bodyPr/>
          <a:lstStyle/>
          <a:p>
            <a:fld id="{A056A3BA-15C6-4160-B930-B021054FE142}" type="datetime1">
              <a:rPr lang="en-US" smtClean="0"/>
              <a:t>5/21/2012</a:t>
            </a:fld>
            <a:endParaRPr lang="en-US"/>
          </a:p>
        </p:txBody>
      </p:sp>
      <p:sp>
        <p:nvSpPr>
          <p:cNvPr id="7" name="Footer Placeholder 6"/>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3rd Grade - Developing understandings of Fractions as numbers</a:t>
            </a:r>
            <a:endParaRPr lang="en-US" sz="3600" dirty="0"/>
          </a:p>
        </p:txBody>
      </p:sp>
      <p:sp>
        <p:nvSpPr>
          <p:cNvPr id="6" name="Content Placeholder 5"/>
          <p:cNvSpPr>
            <a:spLocks noGrp="1"/>
          </p:cNvSpPr>
          <p:nvPr>
            <p:ph idx="1"/>
          </p:nvPr>
        </p:nvSpPr>
        <p:spPr/>
        <p:txBody>
          <a:bodyPr/>
          <a:lstStyle/>
          <a:p>
            <a:r>
              <a:rPr lang="en-US" dirty="0" smtClean="0"/>
              <a:t>3.NF.1. Understand a fraction 1/b as the quantity formed by 1 part when a whole is partitioned into b equal parts; understand a fraction a/b as the quantity formed by a parts of size 1/b.</a:t>
            </a:r>
          </a:p>
          <a:p>
            <a:endParaRPr lang="en-US" dirty="0"/>
          </a:p>
        </p:txBody>
      </p:sp>
      <p:sp>
        <p:nvSpPr>
          <p:cNvPr id="5" name="Date Placeholder 4"/>
          <p:cNvSpPr>
            <a:spLocks noGrp="1"/>
          </p:cNvSpPr>
          <p:nvPr>
            <p:ph type="dt" sz="half" idx="10"/>
          </p:nvPr>
        </p:nvSpPr>
        <p:spPr/>
        <p:txBody>
          <a:bodyPr/>
          <a:lstStyle/>
          <a:p>
            <a:fld id="{F1C6AF4D-A26B-4216-9AB1-61CC2A5DF8EB}" type="datetime1">
              <a:rPr lang="en-US" smtClean="0"/>
              <a:t>5/21/2012</a:t>
            </a:fld>
            <a:endParaRPr lang="en-US" dirty="0"/>
          </a:p>
        </p:txBody>
      </p:sp>
      <p:sp>
        <p:nvSpPr>
          <p:cNvPr id="7" name="Footer Placeholder 6"/>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5"/>
          <p:cNvSpPr>
            <a:spLocks noGrp="1"/>
          </p:cNvSpPr>
          <p:nvPr>
            <p:ph idx="1"/>
          </p:nvPr>
        </p:nvSpPr>
        <p:spPr/>
        <p:txBody>
          <a:bodyPr/>
          <a:lstStyle/>
          <a:p>
            <a:r>
              <a:rPr lang="en-US" dirty="0" smtClean="0"/>
              <a:t>4.NF.3. Understand a fraction a/b with a &gt; 1 as a sum of fractions 1/b.</a:t>
            </a:r>
          </a:p>
          <a:p>
            <a:pPr eaLnBrk="1" hangingPunct="1"/>
            <a:endParaRPr lang="en-US" dirty="0" smtClean="0"/>
          </a:p>
        </p:txBody>
      </p:sp>
      <p:sp>
        <p:nvSpPr>
          <p:cNvPr id="4" name="Title 3"/>
          <p:cNvSpPr>
            <a:spLocks noGrp="1"/>
          </p:cNvSpPr>
          <p:nvPr>
            <p:ph type="title"/>
          </p:nvPr>
        </p:nvSpPr>
        <p:spPr/>
        <p:txBody>
          <a:bodyPr>
            <a:noAutofit/>
          </a:bodyPr>
          <a:lstStyle/>
          <a:p>
            <a:r>
              <a:rPr lang="en-US" sz="2800" dirty="0" smtClean="0"/>
              <a:t>4th Grade - Building fractions from unit fractions by applying and extending previous understanding of operations on whole numbers.</a:t>
            </a:r>
            <a:endParaRPr lang="en-US" sz="2800" dirty="0"/>
          </a:p>
        </p:txBody>
      </p:sp>
      <p:sp>
        <p:nvSpPr>
          <p:cNvPr id="5" name="Date Placeholder 4"/>
          <p:cNvSpPr>
            <a:spLocks noGrp="1"/>
          </p:cNvSpPr>
          <p:nvPr>
            <p:ph type="dt" sz="half" idx="10"/>
          </p:nvPr>
        </p:nvSpPr>
        <p:spPr/>
        <p:txBody>
          <a:bodyPr/>
          <a:lstStyle/>
          <a:p>
            <a:fld id="{4814F85C-ED7A-4247-AB6C-34F28CFCF2C6}" type="datetime1">
              <a:rPr lang="en-US" smtClean="0"/>
              <a:t>5/21/2012</a:t>
            </a:fld>
            <a:endParaRPr lang="en-US" dirty="0"/>
          </a:p>
        </p:txBody>
      </p:sp>
      <p:sp>
        <p:nvSpPr>
          <p:cNvPr id="6" name="Footer Placeholder 5"/>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cstate="print"/>
          <a:srcRect/>
          <a:stretch>
            <a:fillRect/>
          </a:stretch>
        </p:blipFill>
        <p:spPr bwMode="auto">
          <a:xfrm>
            <a:off x="1458913" y="1219200"/>
            <a:ext cx="6226175" cy="4576857"/>
          </a:xfrm>
          <a:prstGeom prst="rect">
            <a:avLst/>
          </a:prstGeom>
          <a:noFill/>
          <a:ln w="38100">
            <a:solidFill>
              <a:schemeClr val="tx1"/>
            </a:solidFill>
            <a:miter lim="800000"/>
            <a:headEnd/>
            <a:tailEnd/>
          </a:ln>
        </p:spPr>
      </p:pic>
      <p:sp>
        <p:nvSpPr>
          <p:cNvPr id="7" name="Title 6"/>
          <p:cNvSpPr>
            <a:spLocks noGrp="1"/>
          </p:cNvSpPr>
          <p:nvPr>
            <p:ph type="title"/>
          </p:nvPr>
        </p:nvSpPr>
        <p:spPr/>
        <p:txBody>
          <a:bodyPr/>
          <a:lstStyle/>
          <a:p>
            <a:r>
              <a:rPr lang="en-US" dirty="0" smtClean="0"/>
              <a:t>Where they are …</a:t>
            </a:r>
            <a:endParaRPr lang="en-US" dirty="0"/>
          </a:p>
        </p:txBody>
      </p:sp>
      <p:sp>
        <p:nvSpPr>
          <p:cNvPr id="3" name="Content Placeholder 2"/>
          <p:cNvSpPr>
            <a:spLocks noGrp="1"/>
          </p:cNvSpPr>
          <p:nvPr>
            <p:ph idx="4294967295"/>
          </p:nvPr>
        </p:nvSpPr>
        <p:spPr>
          <a:xfrm>
            <a:off x="2171700" y="5867400"/>
            <a:ext cx="4800600" cy="304800"/>
          </a:xfrm>
        </p:spPr>
        <p:txBody>
          <a:bodyPr>
            <a:normAutofit/>
          </a:bodyPr>
          <a:lstStyle/>
          <a:p>
            <a:pPr marL="0" indent="0" eaLnBrk="1" fontAlgn="auto" hangingPunct="1">
              <a:spcAft>
                <a:spcPts val="0"/>
              </a:spcAft>
              <a:buFont typeface="Wingdings 2"/>
              <a:buNone/>
              <a:defRPr/>
            </a:pPr>
            <a:r>
              <a:rPr lang="en-US" sz="1200" dirty="0" smtClean="0"/>
              <a:t>www.westport.k12.ct.us/kings-highway-elementary-school-landing-page</a:t>
            </a:r>
            <a:r>
              <a:rPr lang="en-US" sz="1200" dirty="0"/>
              <a:t>/</a:t>
            </a:r>
            <a:endParaRPr lang="en-US" sz="1200" dirty="0" smtClean="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a:p>
        </p:txBody>
      </p:sp>
      <p:grpSp>
        <p:nvGrpSpPr>
          <p:cNvPr id="9" name="Group 8"/>
          <p:cNvGrpSpPr/>
          <p:nvPr/>
        </p:nvGrpSpPr>
        <p:grpSpPr>
          <a:xfrm>
            <a:off x="3886200" y="3733800"/>
            <a:ext cx="1219200" cy="762000"/>
            <a:chOff x="3695700" y="3613150"/>
            <a:chExt cx="1219200" cy="762000"/>
          </a:xfrm>
        </p:grpSpPr>
        <p:sp>
          <p:nvSpPr>
            <p:cNvPr id="8" name="Right Arrow 7"/>
            <p:cNvSpPr/>
            <p:nvPr/>
          </p:nvSpPr>
          <p:spPr>
            <a:xfrm>
              <a:off x="3695700" y="3613150"/>
              <a:ext cx="1219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8" name="TextBox 8"/>
            <p:cNvSpPr txBox="1">
              <a:spLocks noChangeArrowheads="1"/>
            </p:cNvSpPr>
            <p:nvPr/>
          </p:nvSpPr>
          <p:spPr bwMode="auto">
            <a:xfrm>
              <a:off x="3695700" y="3810000"/>
              <a:ext cx="1143000" cy="369888"/>
            </a:xfrm>
            <a:prstGeom prst="rect">
              <a:avLst/>
            </a:prstGeom>
            <a:noFill/>
            <a:ln w="9525">
              <a:noFill/>
              <a:miter lim="800000"/>
              <a:headEnd/>
              <a:tailEnd/>
            </a:ln>
          </p:spPr>
          <p:txBody>
            <a:bodyPr>
              <a:spAutoFit/>
            </a:bodyPr>
            <a:lstStyle/>
            <a:p>
              <a:r>
                <a:rPr lang="en-US"/>
                <a:t>5</a:t>
              </a:r>
              <a:r>
                <a:rPr lang="en-US" baseline="30000"/>
                <a:t>th</a:t>
              </a:r>
              <a:r>
                <a:rPr lang="en-US"/>
                <a:t> Grade</a:t>
              </a:r>
            </a:p>
          </p:txBody>
        </p:sp>
      </p:grpSp>
      <p:sp>
        <p:nvSpPr>
          <p:cNvPr id="10" name="Date Placeholder 9"/>
          <p:cNvSpPr>
            <a:spLocks noGrp="1"/>
          </p:cNvSpPr>
          <p:nvPr>
            <p:ph type="dt" sz="half" idx="10"/>
          </p:nvPr>
        </p:nvSpPr>
        <p:spPr/>
        <p:txBody>
          <a:bodyPr/>
          <a:lstStyle/>
          <a:p>
            <a:fld id="{6633884B-9E12-4D74-ACF0-724E833A7F0A}" type="datetime1">
              <a:rPr lang="en-US" smtClean="0"/>
              <a:t>5/21/2012</a:t>
            </a:fld>
            <a:endParaRPr lang="en-US"/>
          </a:p>
        </p:txBody>
      </p:sp>
      <p:sp>
        <p:nvSpPr>
          <p:cNvPr id="11" name="Footer Placeholder 10"/>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14600"/>
            <a:ext cx="8229600" cy="1143000"/>
          </a:xfrm>
        </p:spPr>
        <p:txBody>
          <a:bodyPr>
            <a:noAutofit/>
          </a:bodyPr>
          <a:lstStyle/>
          <a:p>
            <a:r>
              <a:rPr lang="en-US" sz="2800" dirty="0" smtClean="0"/>
              <a:t>5th grade - Apply and Extend previous understandings of multiplication and division to multiply and divide fractions.</a:t>
            </a:r>
            <a:endParaRPr lang="en-US" sz="2800" dirty="0"/>
          </a:p>
        </p:txBody>
      </p:sp>
      <p:sp>
        <p:nvSpPr>
          <p:cNvPr id="3" name="Date Placeholder 2"/>
          <p:cNvSpPr>
            <a:spLocks noGrp="1"/>
          </p:cNvSpPr>
          <p:nvPr>
            <p:ph type="dt" sz="half" idx="10"/>
          </p:nvPr>
        </p:nvSpPr>
        <p:spPr/>
        <p:txBody>
          <a:bodyPr/>
          <a:lstStyle/>
          <a:p>
            <a:fld id="{8B02CA12-EDD4-421A-8805-AE518552527B}" type="datetime1">
              <a:rPr lang="en-US" smtClean="0"/>
              <a:t>5/21/2012</a:t>
            </a:fld>
            <a:endParaRPr lang="en-US" dirty="0"/>
          </a:p>
        </p:txBody>
      </p:sp>
      <p:sp>
        <p:nvSpPr>
          <p:cNvPr id="4" name="Footer Placeholder 3"/>
          <p:cNvSpPr>
            <a:spLocks noGrp="1"/>
          </p:cNvSpPr>
          <p:nvPr>
            <p:ph type="ftr" sz="quarter" idx="3"/>
          </p:nvPr>
        </p:nvSpPr>
        <p:spPr/>
        <p:txBody>
          <a:bodyPr/>
          <a:lstStyle/>
          <a:p>
            <a:r>
              <a:rPr lang="en-US" smtClean="0"/>
              <a:t>Disney, Hughes, Thompson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CSSM">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922</Words>
  <Application>Microsoft Office PowerPoint</Application>
  <PresentationFormat>On-screen Show (4:3)</PresentationFormat>
  <Paragraphs>118</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Dividing Fractions</vt:lpstr>
      <vt:lpstr>Bringing Context  to Naked Numbers</vt:lpstr>
      <vt:lpstr> Create a contextual situation  for each problem below: </vt:lpstr>
      <vt:lpstr>Partitive vs. Quotative (Measurement)</vt:lpstr>
      <vt:lpstr>Where Have they Been?</vt:lpstr>
      <vt:lpstr>3rd Grade - Developing understandings of Fractions as numbers</vt:lpstr>
      <vt:lpstr>4th Grade - Building fractions from unit fractions by applying and extending previous understanding of operations on whole numbers.</vt:lpstr>
      <vt:lpstr>Where they are …</vt:lpstr>
      <vt:lpstr>5th grade - Apply and Extend previous understandings of multiplication and division to multiply and divide fractions.</vt:lpstr>
      <vt:lpstr>5.NF.3</vt:lpstr>
      <vt:lpstr>5.NF.4</vt:lpstr>
      <vt:lpstr>5.NF.7</vt:lpstr>
      <vt:lpstr>Cleaning out the candy shop …</vt:lpstr>
      <vt:lpstr>Strategies</vt:lpstr>
      <vt:lpstr>Where they are going … </vt:lpstr>
      <vt:lpstr>6th grade - Apply and extend previous understandings of multiplication and division to divide fractions by fractions.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Domain/Session Title</dc:title>
  <dc:creator>Andrew Horrigan</dc:creator>
  <cp:lastModifiedBy>Ellen</cp:lastModifiedBy>
  <cp:revision>39</cp:revision>
  <dcterms:created xsi:type="dcterms:W3CDTF">2012-03-07T16:46:07Z</dcterms:created>
  <dcterms:modified xsi:type="dcterms:W3CDTF">2012-05-21T18:17:36Z</dcterms:modified>
</cp:coreProperties>
</file>