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CC0033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>
      <p:cViewPr varScale="1">
        <p:scale>
          <a:sx n="59" d="100"/>
          <a:sy n="59" d="100"/>
        </p:scale>
        <p:origin x="-3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58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.xml"/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DF01D-F5AD-4A12-A378-8FA67175A2A2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5323F-0BC2-4B93-9503-3C9058B23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32385-B380-42EB-9727-F8778D76E03F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D1291-6878-4FF1-A114-2E6AF9CD9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Israel will never catch up!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Ideally students will set up equivalent expressions and realize that Istrael</a:t>
            </a:r>
            <a:r>
              <a:rPr lang="ja-JP" altLang="en-US" smtClean="0">
                <a:ea typeface="ＭＳ Ｐゴシック" charset="-128"/>
              </a:rPr>
              <a:t>’</a:t>
            </a:r>
            <a:r>
              <a:rPr lang="en-US" altLang="ja-JP" smtClean="0">
                <a:ea typeface="ＭＳ Ｐゴシック" charset="-128"/>
              </a:rPr>
              <a:t>s population will never catch up to Iraq</a:t>
            </a:r>
            <a:r>
              <a:rPr lang="ja-JP" altLang="en-US" smtClean="0">
                <a:ea typeface="ＭＳ Ｐゴシック" charset="-128"/>
              </a:rPr>
              <a:t>’</a:t>
            </a:r>
            <a:r>
              <a:rPr lang="en-US" altLang="ja-JP" smtClean="0">
                <a:ea typeface="ＭＳ Ｐゴシック" charset="-128"/>
              </a:rPr>
              <a:t> because of the lower annual growth rate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Israel: 1.5%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Iraq 2.3%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Initially students will need to ask themselves, </a:t>
            </a:r>
            <a:r>
              <a:rPr lang="ja-JP" altLang="en-US" smtClean="0">
                <a:ea typeface="ＭＳ Ｐゴシック" charset="-128"/>
              </a:rPr>
              <a:t>“</a:t>
            </a:r>
            <a:r>
              <a:rPr lang="en-US" altLang="ja-JP" smtClean="0">
                <a:ea typeface="ＭＳ Ｐゴシック" charset="-128"/>
              </a:rPr>
              <a:t>What form of the equation should I use?</a:t>
            </a:r>
            <a:r>
              <a:rPr lang="ja-JP" altLang="en-US" smtClean="0">
                <a:ea typeface="ＭＳ Ｐゴシック" charset="-128"/>
              </a:rPr>
              <a:t>”</a:t>
            </a:r>
            <a:endParaRPr lang="en-US" altLang="ja-JP" smtClean="0">
              <a:ea typeface="ＭＳ Ｐゴシック" charset="-128"/>
            </a:endParaRPr>
          </a:p>
          <a:p>
            <a:pPr eaLnBrk="1" hangingPunct="1"/>
            <a:r>
              <a:rPr lang="en-US" smtClean="0">
                <a:ea typeface="ＭＳ Ｐゴシック" charset="-128"/>
              </a:rPr>
              <a:t>They may anticipate asking, </a:t>
            </a:r>
            <a:r>
              <a:rPr lang="ja-JP" altLang="en-US" smtClean="0">
                <a:ea typeface="ＭＳ Ｐゴシック" charset="-128"/>
              </a:rPr>
              <a:t>“</a:t>
            </a:r>
            <a:r>
              <a:rPr lang="en-US" altLang="ja-JP" smtClean="0">
                <a:ea typeface="ＭＳ Ｐゴシック" charset="-128"/>
              </a:rPr>
              <a:t>What does that look like graphically? algebraically?</a:t>
            </a:r>
            <a:r>
              <a:rPr lang="ja-JP" altLang="en-US" smtClean="0">
                <a:ea typeface="ＭＳ Ｐゴシック" charset="-128"/>
              </a:rPr>
              <a:t>”</a:t>
            </a:r>
            <a:r>
              <a:rPr lang="en-US" altLang="ja-JP" smtClean="0">
                <a:ea typeface="ＭＳ Ｐゴシック" charset="-128"/>
              </a:rPr>
              <a:t> but then realize once they have made their expressions comparable that they do not need to go any further. </a:t>
            </a:r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Students may consider the Facebook information in terms of a linear model or an exponential model. This will allow for discussion of which model makes sense given what students know about Facebook.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(Students will need to think about the structure to use in order to graph both on the same axes.) </a:t>
            </a:r>
          </a:p>
          <a:p>
            <a:pPr eaLnBrk="1" hangingPunct="1"/>
            <a:r>
              <a:rPr lang="en-US" smtClean="0">
                <a:ea typeface="ＭＳ Ｐゴシック" charset="-128"/>
              </a:rPr>
              <a:t>must use equivalent expressions </a:t>
            </a:r>
            <a:r>
              <a:rPr lang="en-US" i="1" smtClean="0">
                <a:ea typeface="ＭＳ Ｐゴシック" charset="-128"/>
              </a:rPr>
              <a:t>purposefully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95E7A2-E0AE-46AF-941F-513CA402432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C06C2A-596C-4620-A9C0-A37D95E981B5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14400"/>
            <a:ext cx="9144000" cy="14478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IM&amp;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6248400" cy="133771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9" name="TextBox 18"/>
          <p:cNvSpPr txBox="1"/>
          <p:nvPr userDrawn="1"/>
        </p:nvSpPr>
        <p:spPr>
          <a:xfrm>
            <a:off x="6324600" y="1145738"/>
            <a:ext cx="2514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CCSSM</a:t>
            </a:r>
            <a:r>
              <a:rPr lang="en-US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Georgia" pitchFamily="18" charset="0"/>
              </a:rPr>
              <a:t>National Professional Development</a:t>
            </a:r>
          </a:p>
          <a:p>
            <a:endParaRPr lang="en-US" dirty="0"/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20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21" name="Picture 20" descr="IM&amp;E 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22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23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31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3200400"/>
            <a:ext cx="1219200" cy="457200"/>
          </a:xfrm>
        </p:spPr>
        <p:txBody>
          <a:bodyPr anchor="ctr"/>
          <a:lstStyle>
            <a:lvl1pPr algn="ctr">
              <a:buNone/>
              <a:defRPr>
                <a:solidFill>
                  <a:srgbClr val="CC0033"/>
                </a:solidFill>
              </a:defRPr>
            </a:lvl1pPr>
          </a:lstStyle>
          <a:p>
            <a:pPr lvl="0"/>
            <a:r>
              <a:rPr lang="en-US" dirty="0" smtClean="0"/>
              <a:t>Grade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32EBA-A2AA-4BE5-8DB8-D41D735AF930}" type="datetime1">
              <a:rPr lang="en-US" smtClean="0"/>
              <a:pPr/>
              <a:t>5/21/2012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D7B8-260E-4F19-98A7-B7E69C16978D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D6331-35A3-4678-90D4-7B7E84F29805}" type="datetime1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Hosten, Spiegler</a:t>
            </a: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F1DAD-313B-499B-A7EC-17B0C398A7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6155875A-1769-4DF4-9452-64DE02FF7A99}" type="datetime1">
              <a:rPr lang="en-US" smtClean="0"/>
              <a:pPr/>
              <a:t>5/21/2012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65E-CBBE-42C3-B6EE-E2F6C4C857B8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9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1" name="Picture 10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2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40B6-695E-4C90-943C-042D9FF2BE43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11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3" name="Picture 12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4" name="Picture 1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6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EFB7-30FB-4504-8717-B1B493FAD5A8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7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9" name="Picture 8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0" name="Picture 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8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6B85-8D1B-41E6-9507-A119AA563E8B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6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8" name="Picture 7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9" name="Picture 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7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1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B2EF-1114-41D4-8AD5-DEE77367859A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9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1" name="Picture 10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2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D715-CB3A-40A6-9D5B-5A2E99652B13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9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1" name="Picture 10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2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5CBF-54EF-4423-9033-2C61F4FEFA57}" type="datetime1">
              <a:rPr lang="en-US" smtClean="0"/>
              <a:pPr/>
              <a:t>5/21/2012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7B936-B923-4ED0-8196-D4DD5D06F47E}" type="datetime1">
              <a:rPr lang="en-US" smtClean="0"/>
              <a:pPr/>
              <a:t>5/21/2012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838200" y="63246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Hosten, Spiegler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00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School Algebra II – Exponential Functions</a:t>
            </a:r>
            <a:endParaRPr lang="en-US" dirty="0"/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Melissa </a:t>
            </a:r>
            <a:r>
              <a:rPr lang="en-US" dirty="0" err="1" smtClean="0"/>
              <a:t>Hosten</a:t>
            </a:r>
            <a:r>
              <a:rPr lang="en-US" dirty="0" smtClean="0"/>
              <a:t>, Chandler Unified School District</a:t>
            </a:r>
          </a:p>
          <a:p>
            <a:r>
              <a:rPr lang="en-US" dirty="0" smtClean="0"/>
              <a:t>Adam </a:t>
            </a:r>
            <a:r>
              <a:rPr lang="en-US" dirty="0" err="1" smtClean="0"/>
              <a:t>Spiegler</a:t>
            </a:r>
            <a:r>
              <a:rPr lang="en-US" dirty="0" smtClean="0"/>
              <a:t>, Loyola University Chicago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DC1487E-BA9E-4C10-8DD6-3010645CAA64}" type="datetime1">
              <a:rPr lang="en-US" smtClean="0"/>
              <a:pPr/>
              <a:t>5/21/2012</a:t>
            </a:fld>
            <a:endParaRPr lang="en-US" dirty="0"/>
          </a:p>
        </p:txBody>
      </p:sp>
      <p:pic>
        <p:nvPicPr>
          <p:cNvPr id="2050" name="Picture 2" descr="https://www.tsacg.com/images/district_logos/Chandler_Unified_SD_80_AZ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6324600"/>
            <a:ext cx="457200" cy="457200"/>
          </a:xfrm>
          <a:prstGeom prst="rect">
            <a:avLst/>
          </a:prstGeom>
          <a:noFill/>
          <a:ln>
            <a:solidFill>
              <a:srgbClr val="898989"/>
            </a:solidFill>
          </a:ln>
        </p:spPr>
      </p:pic>
      <p:pic>
        <p:nvPicPr>
          <p:cNvPr id="2052" name="Picture 4" descr="http://www.degreeconnection.info/images/loyola-u-chi-logo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6324600"/>
            <a:ext cx="360000" cy="457200"/>
          </a:xfrm>
          <a:prstGeom prst="rect">
            <a:avLst/>
          </a:prstGeom>
          <a:noFill/>
          <a:ln>
            <a:solidFill>
              <a:srgbClr val="898989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Digging Deeper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information below:</a:t>
            </a:r>
          </a:p>
          <a:p>
            <a:pPr lvl="1"/>
            <a:r>
              <a:rPr lang="en-US" dirty="0" smtClean="0"/>
              <a:t>Iraq has a population of 31 million and grows at a rate of 0.006301% per day. </a:t>
            </a:r>
          </a:p>
          <a:p>
            <a:pPr lvl="1"/>
            <a:r>
              <a:rPr lang="en-US" dirty="0" smtClean="0"/>
              <a:t>Israel has a population of 7.6 million people and grows at a rate of 1.5% per year.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Assuming both countries’ populations continue to grow exponentially, when will Israel’s population catch up to Iraq’s population?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5EBF0-F1CA-419B-A981-68A25E3ADC21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Challenging Students to Think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Students’ classroom time may be better used with investigations that resonate with their interests. </a:t>
            </a:r>
          </a:p>
          <a:p>
            <a:endParaRPr lang="en-US" dirty="0" smtClean="0"/>
          </a:p>
          <a:p>
            <a:r>
              <a:rPr lang="en-US" dirty="0" smtClean="0"/>
              <a:t>In July 2009,</a:t>
            </a:r>
          </a:p>
          <a:p>
            <a:pPr lvl="1"/>
            <a:r>
              <a:rPr lang="en-US" dirty="0" err="1" smtClean="0"/>
              <a:t>Facebook</a:t>
            </a:r>
            <a:r>
              <a:rPr lang="en-US" dirty="0" smtClean="0"/>
              <a:t> had 70 million active users  and was growing by 700,000 users per day. </a:t>
            </a:r>
          </a:p>
          <a:p>
            <a:pPr lvl="1"/>
            <a:r>
              <a:rPr lang="en-US" dirty="0" smtClean="0"/>
              <a:t>the world population was 6.76 billion and was growing by 1.1% per year. 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A3E81-28E2-40EE-A4DB-D911B7FE8413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Challenging Students to Think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Graph both population models on the same axes.</a:t>
            </a:r>
          </a:p>
          <a:p>
            <a:endParaRPr lang="en-US" dirty="0" smtClean="0"/>
          </a:p>
          <a:p>
            <a:r>
              <a:rPr lang="en-US" dirty="0" smtClean="0"/>
              <a:t>What formula did you use to model each situation? Why did you use these? </a:t>
            </a:r>
          </a:p>
          <a:p>
            <a:endParaRPr lang="en-US" dirty="0" smtClean="0"/>
          </a:p>
          <a:p>
            <a:r>
              <a:rPr lang="en-US" dirty="0" smtClean="0"/>
              <a:t>Using your graphical model, when will the population of </a:t>
            </a:r>
            <a:r>
              <a:rPr lang="en-US" dirty="0" err="1" smtClean="0"/>
              <a:t>Facebook</a:t>
            </a:r>
            <a:r>
              <a:rPr lang="en-US" dirty="0" smtClean="0"/>
              <a:t> users theoretically exceed the world</a:t>
            </a:r>
            <a:r>
              <a:rPr lang="ja-JP" altLang="en-US" smtClean="0"/>
              <a:t>’</a:t>
            </a:r>
            <a:r>
              <a:rPr lang="en-US" altLang="ja-JP" dirty="0" smtClean="0"/>
              <a:t>s population?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Discuss in groups your thoughts about the last question</a:t>
            </a:r>
          </a:p>
          <a:p>
            <a:endParaRPr lang="en-US" dirty="0" smtClean="0"/>
          </a:p>
          <a:p>
            <a:r>
              <a:rPr lang="en-US" dirty="0" smtClean="0"/>
              <a:t>What were ideas that your group discussed?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F42F-439F-4F79-B0E9-B302564194AF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Debriefing With Teachers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How does the scenario look like a basic textbook approach?</a:t>
            </a:r>
          </a:p>
          <a:p>
            <a:endParaRPr lang="en-US" dirty="0" smtClean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How does the scenario differ? </a:t>
            </a:r>
          </a:p>
          <a:p>
            <a:endParaRPr lang="en-US" dirty="0" smtClean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What is the benefit of this approach?</a:t>
            </a:r>
          </a:p>
          <a:p>
            <a:endParaRPr lang="en-US" dirty="0" smtClean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What is needed to implement the investigation?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A4C9-73CE-4E8D-8C49-F39E10E5EC3B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Extending Student Thinking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What questions might you pose to students to extend their thinking about exponential functions and equivalent expressions that expose different attributes of the function?</a:t>
            </a:r>
          </a:p>
          <a:p>
            <a:endParaRPr lang="en-US" dirty="0"/>
          </a:p>
        </p:txBody>
      </p:sp>
      <p:pic>
        <p:nvPicPr>
          <p:cNvPr id="33796" name="Picture 5" descr="facebo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4413" y="3417887"/>
            <a:ext cx="7115175" cy="26781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BA2C-218B-4E40-90A7-82F1589153ED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Idea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structure of the model should follow from the context, rather than force all contexts to fit into the same structure. </a:t>
            </a:r>
          </a:p>
          <a:p>
            <a:endParaRPr lang="en-US" dirty="0"/>
          </a:p>
        </p:txBody>
      </p:sp>
      <p:pic>
        <p:nvPicPr>
          <p:cNvPr id="34821" name="Picture 8" descr="BD0492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524000"/>
            <a:ext cx="2427288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81A5-217F-49EA-A27A-2DBA61466A45}" type="datetime1">
              <a:rPr lang="en-US" smtClean="0"/>
              <a:pPr/>
              <a:t>5/21/2012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03237"/>
            <a:ext cx="8229600" cy="4525963"/>
          </a:xfrm>
        </p:spPr>
        <p:txBody>
          <a:bodyPr/>
          <a:lstStyle/>
          <a:p>
            <a:r>
              <a:rPr lang="en-US" dirty="0" smtClean="0"/>
              <a:t>In High School, the standards are arranged in conceptual categories, such as Algebra or Functions. </a:t>
            </a:r>
          </a:p>
          <a:p>
            <a:endParaRPr lang="en-US" dirty="0" smtClean="0"/>
          </a:p>
          <a:p>
            <a:r>
              <a:rPr lang="en-US" dirty="0" smtClean="0"/>
              <a:t>These conceptual categories overlap in many high school courses (traditional or integrated). </a:t>
            </a:r>
          </a:p>
          <a:p>
            <a:endParaRPr lang="en-US" dirty="0" smtClean="0"/>
          </a:p>
          <a:p>
            <a:r>
              <a:rPr lang="en-US" dirty="0" smtClean="0"/>
              <a:t>In each conceptual category there are domains, such as Creating Equations and Interpreting Functions.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2D36D-A510-4F85-A48A-611808832942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CCSS High School Mathematics</a:t>
            </a:r>
            <a:endParaRPr lang="en-US" dirty="0"/>
          </a:p>
        </p:txBody>
      </p:sp>
      <p:pic>
        <p:nvPicPr>
          <p:cNvPr id="18436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371600"/>
            <a:ext cx="7467600" cy="46767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E25F-63EC-4FCD-A2A1-C8D286941B88}" type="datetime1">
              <a:rPr lang="en-US" smtClean="0"/>
              <a:pPr/>
              <a:t>5/21/2012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498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charset="-128"/>
              </a:rPr>
              <a:t>The Standards for Mathematical Practice (MP) describe characteristics and traits that mathematics educators at all levels should seek to develop </a:t>
            </a:r>
            <a:r>
              <a:rPr lang="en-US" u="sng" dirty="0" smtClean="0">
                <a:ea typeface="ＭＳ Ｐゴシック" charset="-128"/>
              </a:rPr>
              <a:t>in their students</a:t>
            </a:r>
            <a:r>
              <a:rPr lang="en-US" dirty="0" smtClean="0">
                <a:ea typeface="ＭＳ Ｐゴシック" charset="-128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charset="-128"/>
              </a:rPr>
              <a:t>These eight practices can be clustered into the following categories: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ea typeface="ＭＳ Ｐゴシック" charset="-128"/>
              </a:rPr>
              <a:t>Habits of Mind of a Productive Mathematical Thinker,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ea typeface="ＭＳ Ｐゴシック" charset="-128"/>
              </a:rPr>
              <a:t>Reasoning and Explaining,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ea typeface="ＭＳ Ｐゴシック" charset="-128"/>
              </a:rPr>
              <a:t>Modeling and Using Tools,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ea typeface="ＭＳ Ｐゴシック" charset="-128"/>
              </a:rPr>
              <a:t>Seeing Structure and Generalizing.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B6E0-18CF-43E9-957F-FC39E47FE3AD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Mathematical Practices</a:t>
            </a:r>
            <a:endParaRPr lang="en-US" dirty="0"/>
          </a:p>
        </p:txBody>
      </p:sp>
      <p:pic>
        <p:nvPicPr>
          <p:cNvPr id="20483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95400" y="1524000"/>
            <a:ext cx="6553200" cy="3201988"/>
          </a:xfrm>
          <a:ln w="38100">
            <a:solidFill>
              <a:schemeClr val="tx1"/>
            </a:solidFill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8939-65B7-4D1D-914D-E321F725ED80}" type="datetime1">
              <a:rPr lang="en-US" smtClean="0"/>
              <a:pPr/>
              <a:t>5/21/2012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Standards targeted by the professional development include 2 domains from the conceptual category, Functions. The domains are Interpreting Functions and Linear, Quadratic, &amp; Exponential Models.  There are also Mathematical Practices that would most likely be observed in student work/responses/discourse (but are not required).  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6AD-ECFB-4B6B-B52A-2FED1B17D3CD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Target Standards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HS.F-LE.5 Interpret the parameters in a linear or exponential function in terms of a context</a:t>
            </a:r>
          </a:p>
          <a:p>
            <a:endParaRPr lang="en-US" dirty="0" smtClean="0"/>
          </a:p>
          <a:p>
            <a:r>
              <a:rPr lang="en-US" dirty="0" smtClean="0"/>
              <a:t>HS.F-IF.8 Write a function defined by an expression in different but equivalent forms to reveal and explain different properties of the function. </a:t>
            </a:r>
          </a:p>
          <a:p>
            <a:pPr lvl="1"/>
            <a:r>
              <a:rPr lang="en-US" dirty="0" smtClean="0"/>
              <a:t>b. Use the properties of exponents to y. interpret expressions for exponential functions. For example, identify percent rate of change in functions such as </a:t>
            </a:r>
          </a:p>
          <a:p>
            <a:pPr lvl="2"/>
            <a:r>
              <a:rPr lang="en-US" dirty="0" smtClean="0"/>
              <a:t>y = (1.02)t, y = (0.97)t, y = (1.01)12t, </a:t>
            </a:r>
          </a:p>
          <a:p>
            <a:pPr lvl="2"/>
            <a:r>
              <a:rPr lang="en-US" dirty="0" smtClean="0"/>
              <a:t>y = (1.2)t/10 , and classify them as representing exponential growth or decay.</a:t>
            </a:r>
          </a:p>
          <a:p>
            <a:r>
              <a:rPr lang="en-US" dirty="0" smtClean="0"/>
              <a:t>MP.3 Construct viable arguments and critique the reasoning of others, </a:t>
            </a:r>
          </a:p>
          <a:p>
            <a:endParaRPr lang="en-US" dirty="0" smtClean="0"/>
          </a:p>
          <a:p>
            <a:r>
              <a:rPr lang="en-US" dirty="0" smtClean="0"/>
              <a:t>MP.4 Model with mathematics, </a:t>
            </a:r>
          </a:p>
          <a:p>
            <a:endParaRPr lang="en-US" dirty="0" smtClean="0"/>
          </a:p>
          <a:p>
            <a:r>
              <a:rPr lang="en-US" dirty="0" smtClean="0"/>
              <a:t>MP.7 Look for and make use of structure 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CD752-3ED4-44B3-9CE8-DB09D4E10AC3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Scratching the Surface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AZ is growing 1.6% annually. Currently 6.5 million people call AZ home. </a:t>
            </a:r>
          </a:p>
          <a:p>
            <a:endParaRPr lang="en-US" dirty="0" smtClean="0"/>
          </a:p>
          <a:p>
            <a:r>
              <a:rPr lang="en-US" dirty="0" smtClean="0"/>
              <a:t>Typically we model this population as a function of time y = a(1+r)t where </a:t>
            </a:r>
          </a:p>
          <a:p>
            <a:pPr lvl="1"/>
            <a:r>
              <a:rPr lang="en-US" dirty="0" smtClean="0"/>
              <a:t>y = amount at time t, </a:t>
            </a:r>
          </a:p>
          <a:p>
            <a:pPr lvl="1"/>
            <a:r>
              <a:rPr lang="en-US" dirty="0" smtClean="0"/>
              <a:t>a is the initial amount, </a:t>
            </a:r>
          </a:p>
          <a:p>
            <a:pPr lvl="1"/>
            <a:r>
              <a:rPr lang="en-US" dirty="0" smtClean="0"/>
              <a:t>r is the growth rate, and </a:t>
            </a:r>
          </a:p>
          <a:p>
            <a:pPr lvl="1"/>
            <a:r>
              <a:rPr lang="en-US" dirty="0" smtClean="0"/>
              <a:t>t is unit of time. </a:t>
            </a:r>
          </a:p>
          <a:p>
            <a:r>
              <a:rPr lang="en-US" dirty="0" smtClean="0"/>
              <a:t>By how many people will the population grow this year?</a:t>
            </a:r>
          </a:p>
          <a:p>
            <a:endParaRPr lang="en-US" dirty="0" smtClean="0"/>
          </a:p>
          <a:p>
            <a:r>
              <a:rPr lang="en-US" dirty="0" smtClean="0"/>
              <a:t>What will the population of AZ be in 10 years?</a:t>
            </a:r>
          </a:p>
          <a:p>
            <a:endParaRPr lang="en-US" dirty="0" smtClean="0"/>
          </a:p>
          <a:p>
            <a:r>
              <a:rPr lang="en-US" dirty="0" smtClean="0"/>
              <a:t>When will the population of AZ reach 8 million people?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5FC5-E764-45EB-946C-1E149EE341C4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What the Structure Tells Us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r>
              <a:rPr lang="en-US" dirty="0" smtClean="0"/>
              <a:t>Without making any calculations, describe in words what the following formulas tell you about the amount of medication (in mg) in a patient’s bloodstream in t hours?</a:t>
            </a:r>
          </a:p>
          <a:p>
            <a:endParaRPr lang="en-US" dirty="0"/>
          </a:p>
        </p:txBody>
      </p:sp>
      <p:graphicFrame>
        <p:nvGraphicFramePr>
          <p:cNvPr id="25602" name="Object 1"/>
          <p:cNvGraphicFramePr>
            <a:graphicFrameLocks noChangeAspect="1"/>
          </p:cNvGraphicFramePr>
          <p:nvPr/>
        </p:nvGraphicFramePr>
        <p:xfrm>
          <a:off x="1765300" y="3048000"/>
          <a:ext cx="1717675" cy="609600"/>
        </p:xfrm>
        <a:graphic>
          <a:graphicData uri="http://schemas.openxmlformats.org/presentationml/2006/ole">
            <p:oleObj spid="_x0000_s15362" name="Equation" r:id="rId4" imgW="776880" imgH="264960" progId="Equation.3">
              <p:embed/>
            </p:oleObj>
          </a:graphicData>
        </a:graphic>
      </p:graphicFrame>
      <p:graphicFrame>
        <p:nvGraphicFramePr>
          <p:cNvPr id="25603" name="Object 5"/>
          <p:cNvGraphicFramePr>
            <a:graphicFrameLocks noChangeAspect="1"/>
          </p:cNvGraphicFramePr>
          <p:nvPr/>
        </p:nvGraphicFramePr>
        <p:xfrm>
          <a:off x="1689100" y="4495800"/>
          <a:ext cx="2022475" cy="609600"/>
        </p:xfrm>
        <a:graphic>
          <a:graphicData uri="http://schemas.openxmlformats.org/presentationml/2006/ole">
            <p:oleObj spid="_x0000_s15363" name="Equation" r:id="rId5" imgW="914040" imgH="264960" progId="Equation.3">
              <p:embed/>
            </p:oleObj>
          </a:graphicData>
        </a:graphic>
      </p:graphicFrame>
      <p:graphicFrame>
        <p:nvGraphicFramePr>
          <p:cNvPr id="25604" name="Object 6"/>
          <p:cNvGraphicFramePr>
            <a:graphicFrameLocks noChangeAspect="1"/>
          </p:cNvGraphicFramePr>
          <p:nvPr/>
        </p:nvGraphicFramePr>
        <p:xfrm>
          <a:off x="1765300" y="3733800"/>
          <a:ext cx="1968500" cy="609600"/>
        </p:xfrm>
        <a:graphic>
          <a:graphicData uri="http://schemas.openxmlformats.org/presentationml/2006/ole">
            <p:oleObj spid="_x0000_s15364" name="Equation" r:id="rId6" imgW="886680" imgH="264960" progId="Equation.3">
              <p:embed/>
            </p:oleObj>
          </a:graphicData>
        </a:graphic>
      </p:graphicFrame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6109-42A0-4FA4-9379-9CD27F7F9BD0}" type="datetime1">
              <a:rPr lang="en-US" smtClean="0"/>
              <a:pPr/>
              <a:t>5/21/2012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Hosten, Spiegler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CSSM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951</Words>
  <Application>Microsoft Office PowerPoint</Application>
  <PresentationFormat>On-screen Show (4:3)</PresentationFormat>
  <Paragraphs>144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High School Algebra II – Exponential Functions</vt:lpstr>
      <vt:lpstr>Slide 2</vt:lpstr>
      <vt:lpstr>CCSS High School Mathematics</vt:lpstr>
      <vt:lpstr>Slide 4</vt:lpstr>
      <vt:lpstr>Mathematical Practices</vt:lpstr>
      <vt:lpstr>Learning Goals</vt:lpstr>
      <vt:lpstr>Target Standards</vt:lpstr>
      <vt:lpstr>Scratching the Surface</vt:lpstr>
      <vt:lpstr>What the Structure Tells Us</vt:lpstr>
      <vt:lpstr>Digging Deeper</vt:lpstr>
      <vt:lpstr>Challenging Students to Think</vt:lpstr>
      <vt:lpstr>Challenging Students to Think</vt:lpstr>
      <vt:lpstr>Debriefing With Teachers</vt:lpstr>
      <vt:lpstr>Extending Student Thinking</vt:lpstr>
      <vt:lpstr>The Big Idea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Domain/Session Title</dc:title>
  <dc:creator>Andrew Horrigan</dc:creator>
  <cp:lastModifiedBy>Ellen</cp:lastModifiedBy>
  <cp:revision>35</cp:revision>
  <dcterms:created xsi:type="dcterms:W3CDTF">2012-03-07T16:46:07Z</dcterms:created>
  <dcterms:modified xsi:type="dcterms:W3CDTF">2012-05-21T18:51:28Z</dcterms:modified>
</cp:coreProperties>
</file>