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9" r:id="rId30"/>
    <p:sldId id="288"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CC0033"/>
    <a:srgbClr val="89898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p:restoredTop sz="86410"/>
  </p:normalViewPr>
  <p:slideViewPr>
    <p:cSldViewPr>
      <p:cViewPr varScale="1">
        <p:scale>
          <a:sx n="59" d="100"/>
          <a:sy n="59" d="100"/>
        </p:scale>
        <p:origin x="-37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2" d="100"/>
          <a:sy n="92" d="100"/>
        </p:scale>
        <p:origin x="-3582"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07DF01D-F5AD-4A12-A378-8FA67175A2A2}" type="datetimeFigureOut">
              <a:rPr lang="en-US" smtClean="0"/>
              <a:pPr/>
              <a:t>5/20/2012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D15323F-0BC2-4B93-9503-3C9058B231F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432385-B380-42EB-9727-F8778D76E03F}" type="datetimeFigureOut">
              <a:rPr lang="en-US" smtClean="0"/>
              <a:pPr/>
              <a:t>5/20/2012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7D1291-6878-4FF1-A114-2E6AF9CD9C9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Bottom of page 26 of 98 ( denominators 2, 3, 4, 6, and 8 for Grade 3)</a:t>
            </a:r>
          </a:p>
          <a:p>
            <a:endParaRPr lang="en-US" dirty="0"/>
          </a:p>
        </p:txBody>
      </p:sp>
      <p:sp>
        <p:nvSpPr>
          <p:cNvPr id="4" name="Slide Number Placeholder 3"/>
          <p:cNvSpPr>
            <a:spLocks noGrp="1"/>
          </p:cNvSpPr>
          <p:nvPr>
            <p:ph type="sldNum" sz="quarter" idx="10"/>
          </p:nvPr>
        </p:nvSpPr>
        <p:spPr/>
        <p:txBody>
          <a:bodyPr/>
          <a:lstStyle/>
          <a:p>
            <a:fld id="{867D1291-6878-4FF1-A114-2E6AF9CD9C9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Insert denominators of 2,3,4,6, &amp; 8 as unit fractions.</a:t>
            </a:r>
          </a:p>
          <a:p>
            <a:endParaRPr lang="en-US" dirty="0"/>
          </a:p>
        </p:txBody>
      </p:sp>
      <p:sp>
        <p:nvSpPr>
          <p:cNvPr id="4" name="Slide Number Placeholder 3"/>
          <p:cNvSpPr>
            <a:spLocks noGrp="1"/>
          </p:cNvSpPr>
          <p:nvPr>
            <p:ph type="sldNum" sz="quarter" idx="10"/>
          </p:nvPr>
        </p:nvSpPr>
        <p:spPr/>
        <p:txBody>
          <a:bodyPr/>
          <a:lstStyle/>
          <a:p>
            <a:fld id="{867D1291-6878-4FF1-A114-2E6AF9CD9C9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ct val="0"/>
              </a:spcBef>
            </a:pPr>
            <a:r>
              <a:rPr lang="en-US" dirty="0" smtClean="0"/>
              <a:t>Reference:  Developing Essential Understanding of Rational Numbers, 3-5 (NCTM publication)</a:t>
            </a:r>
          </a:p>
          <a:p>
            <a:pPr>
              <a:spcBef>
                <a:spcPct val="0"/>
              </a:spcBef>
            </a:pPr>
            <a:endParaRPr lang="en-US" dirty="0" smtClean="0"/>
          </a:p>
          <a:p>
            <a:pPr>
              <a:spcBef>
                <a:spcPct val="0"/>
              </a:spcBef>
            </a:pPr>
            <a:r>
              <a:rPr lang="en-US" dirty="0" smtClean="0"/>
              <a:t>Develop understanding of fractions as numbers</a:t>
            </a:r>
          </a:p>
          <a:p>
            <a:pPr>
              <a:spcBef>
                <a:spcPct val="0"/>
              </a:spcBef>
            </a:pPr>
            <a:r>
              <a:rPr lang="en-US" dirty="0" smtClean="0"/>
              <a:t>Number line representation of unit fraction, defining the interval from 0 to 1 as the whole and partitioning into any equal sized parts</a:t>
            </a:r>
          </a:p>
          <a:p>
            <a:pPr>
              <a:spcBef>
                <a:spcPct val="0"/>
              </a:spcBef>
            </a:pPr>
            <a:r>
              <a:rPr lang="en-US" dirty="0" smtClean="0"/>
              <a:t>The number line provides a context for understanding fractions that is different from, and more versatile than, part-whole models with the fractional parts already subdivided.</a:t>
            </a:r>
          </a:p>
          <a:p>
            <a:pPr>
              <a:spcBef>
                <a:spcPct val="0"/>
              </a:spcBef>
            </a:pPr>
            <a:endParaRPr lang="en-US" dirty="0" smtClean="0"/>
          </a:p>
          <a:p>
            <a:pPr>
              <a:spcBef>
                <a:spcPct val="0"/>
              </a:spcBef>
            </a:pPr>
            <a:r>
              <a:rPr lang="en-US" dirty="0" smtClean="0"/>
              <a:t>Unit fraction – fraction with a numerator of 1</a:t>
            </a:r>
          </a:p>
          <a:p>
            <a:pPr>
              <a:spcBef>
                <a:spcPct val="0"/>
              </a:spcBef>
            </a:pPr>
            <a:endParaRPr lang="en-US" dirty="0" smtClean="0"/>
          </a:p>
          <a:p>
            <a:pPr>
              <a:spcBef>
                <a:spcPct val="0"/>
              </a:spcBef>
            </a:pPr>
            <a:endParaRPr lang="en-US" dirty="0" smtClean="0"/>
          </a:p>
          <a:p>
            <a:endParaRPr lang="en-US" dirty="0"/>
          </a:p>
        </p:txBody>
      </p:sp>
      <p:sp>
        <p:nvSpPr>
          <p:cNvPr id="4" name="Slide Number Placeholder 3"/>
          <p:cNvSpPr>
            <a:spLocks noGrp="1"/>
          </p:cNvSpPr>
          <p:nvPr>
            <p:ph type="sldNum" sz="quarter" idx="10"/>
          </p:nvPr>
        </p:nvSpPr>
        <p:spPr/>
        <p:txBody>
          <a:bodyPr/>
          <a:lstStyle/>
          <a:p>
            <a:fld id="{867D1291-6878-4FF1-A114-2E6AF9CD9C9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Think, ink, pair, share with elbow-partner</a:t>
            </a:r>
          </a:p>
          <a:p>
            <a:endParaRPr lang="en-US" dirty="0"/>
          </a:p>
        </p:txBody>
      </p:sp>
      <p:sp>
        <p:nvSpPr>
          <p:cNvPr id="4" name="Slide Number Placeholder 3"/>
          <p:cNvSpPr>
            <a:spLocks noGrp="1"/>
          </p:cNvSpPr>
          <p:nvPr>
            <p:ph type="sldNum" sz="quarter" idx="10"/>
          </p:nvPr>
        </p:nvSpPr>
        <p:spPr/>
        <p:txBody>
          <a:bodyPr/>
          <a:lstStyle/>
          <a:p>
            <a:fld id="{867D1291-6878-4FF1-A114-2E6AF9CD9C98}"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ct val="0"/>
              </a:spcBef>
            </a:pPr>
            <a:r>
              <a:rPr lang="en-US" dirty="0" smtClean="0"/>
              <a:t>Sample Student Response - Here’s a student’s response to the question.  Teacher Talk:  What’s being added?  What’s being taken away?</a:t>
            </a:r>
          </a:p>
          <a:p>
            <a:pPr>
              <a:spcBef>
                <a:spcPct val="0"/>
              </a:spcBef>
            </a:pPr>
            <a:r>
              <a:rPr lang="en-US" dirty="0" smtClean="0"/>
              <a:t>Now see if you can explain your answer using a number line diagram.</a:t>
            </a:r>
          </a:p>
          <a:p>
            <a:pPr>
              <a:spcBef>
                <a:spcPct val="0"/>
              </a:spcBef>
            </a:pPr>
            <a:r>
              <a:rPr lang="en-US" dirty="0" smtClean="0"/>
              <a:t>How does the visual representation using the number line diagram deepen your own understanding?</a:t>
            </a:r>
          </a:p>
          <a:p>
            <a:pPr>
              <a:spcBef>
                <a:spcPct val="0"/>
              </a:spcBef>
            </a:pPr>
            <a:r>
              <a:rPr lang="en-US" dirty="0" smtClean="0"/>
              <a:t>Do you think using the number line diagram will help your students deepen their own understanding?</a:t>
            </a:r>
          </a:p>
          <a:p>
            <a:pPr>
              <a:spcBef>
                <a:spcPct val="0"/>
              </a:spcBef>
            </a:pPr>
            <a:endParaRPr lang="en-US" dirty="0" smtClean="0"/>
          </a:p>
          <a:p>
            <a:pPr>
              <a:spcBef>
                <a:spcPct val="0"/>
              </a:spcBef>
            </a:pPr>
            <a:r>
              <a:rPr lang="en-US" dirty="0" smtClean="0"/>
              <a:t>Also page 28 in same book.  Rules that create misconceptions. (page 29 of Beyond Pizzas book)</a:t>
            </a:r>
          </a:p>
          <a:p>
            <a:pPr>
              <a:spcBef>
                <a:spcPct val="0"/>
              </a:spcBef>
            </a:pPr>
            <a:endParaRPr lang="en-US" dirty="0" smtClean="0"/>
          </a:p>
          <a:p>
            <a:pPr>
              <a:spcBef>
                <a:spcPct val="0"/>
              </a:spcBef>
            </a:pPr>
            <a:r>
              <a:rPr lang="en-US" dirty="0" smtClean="0"/>
              <a:t>What vocabulary should you inherently use throughout instruction?</a:t>
            </a:r>
          </a:p>
          <a:p>
            <a:pPr>
              <a:spcBef>
                <a:spcPct val="0"/>
              </a:spcBef>
            </a:pPr>
            <a:r>
              <a:rPr lang="en-US" dirty="0" smtClean="0"/>
              <a:t>How do you know if you’re using it correctly?</a:t>
            </a:r>
          </a:p>
          <a:p>
            <a:pPr>
              <a:spcBef>
                <a:spcPct val="0"/>
              </a:spcBef>
            </a:pPr>
            <a:r>
              <a:rPr lang="en-US" dirty="0" smtClean="0"/>
              <a:t>What are the new no-no’s?</a:t>
            </a:r>
          </a:p>
          <a:p>
            <a:endParaRPr lang="en-US" dirty="0"/>
          </a:p>
        </p:txBody>
      </p:sp>
      <p:sp>
        <p:nvSpPr>
          <p:cNvPr id="4" name="Slide Number Placeholder 3"/>
          <p:cNvSpPr>
            <a:spLocks noGrp="1"/>
          </p:cNvSpPr>
          <p:nvPr>
            <p:ph type="sldNum" sz="quarter" idx="10"/>
          </p:nvPr>
        </p:nvSpPr>
        <p:spPr/>
        <p:txBody>
          <a:bodyPr/>
          <a:lstStyle/>
          <a:p>
            <a:fld id="{867D1291-6878-4FF1-A114-2E6AF9CD9C98}"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ct val="0"/>
              </a:spcBef>
            </a:pPr>
            <a:r>
              <a:rPr lang="en-US" dirty="0" smtClean="0"/>
              <a:t>Page 29 in Pizza book</a:t>
            </a:r>
          </a:p>
          <a:p>
            <a:pPr>
              <a:spcBef>
                <a:spcPct val="0"/>
              </a:spcBef>
            </a:pPr>
            <a:endParaRPr lang="en-US" dirty="0" smtClean="0"/>
          </a:p>
          <a:p>
            <a:pPr>
              <a:spcBef>
                <a:spcPct val="0"/>
              </a:spcBef>
            </a:pPr>
            <a:r>
              <a:rPr lang="en-US" dirty="0" smtClean="0"/>
              <a:t>www.wested.org/cs/we/view/pj/81</a:t>
            </a:r>
          </a:p>
          <a:p>
            <a:endParaRPr lang="en-US" dirty="0"/>
          </a:p>
        </p:txBody>
      </p:sp>
      <p:sp>
        <p:nvSpPr>
          <p:cNvPr id="4" name="Slide Number Placeholder 3"/>
          <p:cNvSpPr>
            <a:spLocks noGrp="1"/>
          </p:cNvSpPr>
          <p:nvPr>
            <p:ph type="sldNum" sz="quarter" idx="10"/>
          </p:nvPr>
        </p:nvSpPr>
        <p:spPr/>
        <p:txBody>
          <a:bodyPr/>
          <a:lstStyle/>
          <a:p>
            <a:fld id="{867D1291-6878-4FF1-A114-2E6AF9CD9C98}"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smtClean="0">
                <a:solidFill>
                  <a:schemeClr val="tx2">
                    <a:lumMod val="75000"/>
                  </a:schemeClr>
                </a:solidFill>
              </a:rPr>
              <a:t>IDEAS for Sharing Segment – chart work, carousel share or Gallery Walk for others to comment using post-it notes</a:t>
            </a:r>
          </a:p>
          <a:p>
            <a:endParaRPr lang="en-US" dirty="0"/>
          </a:p>
        </p:txBody>
      </p:sp>
      <p:sp>
        <p:nvSpPr>
          <p:cNvPr id="4" name="Slide Number Placeholder 3"/>
          <p:cNvSpPr>
            <a:spLocks noGrp="1"/>
          </p:cNvSpPr>
          <p:nvPr>
            <p:ph type="sldNum" sz="quarter" idx="10"/>
          </p:nvPr>
        </p:nvSpPr>
        <p:spPr/>
        <p:txBody>
          <a:bodyPr/>
          <a:lstStyle/>
          <a:p>
            <a:fld id="{867D1291-6878-4FF1-A114-2E6AF9CD9C98}"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30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67D1291-6878-4FF1-A114-2E6AF9CD9C9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63775"/>
            <a:ext cx="7772400" cy="1470025"/>
          </a:xfrm>
        </p:spPr>
        <p:txBody>
          <a:bodyPr>
            <a:normAutofit/>
          </a:bodyPr>
          <a:lstStyle>
            <a:lvl1pPr>
              <a:defRPr sz="4000">
                <a:solidFill>
                  <a:srgbClr val="003366"/>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lumMod val="85000"/>
                    <a:lumOff val="1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7" name="Rectangle 16"/>
          <p:cNvSpPr/>
          <p:nvPr userDrawn="1"/>
        </p:nvSpPr>
        <p:spPr>
          <a:xfrm>
            <a:off x="0" y="914400"/>
            <a:ext cx="9144000" cy="1447800"/>
          </a:xfrm>
          <a:prstGeom prst="rect">
            <a:avLst/>
          </a:prstGeom>
          <a:solidFill>
            <a:srgbClr val="00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descr="IM&amp;E"/>
          <p:cNvPicPr>
            <a:picLocks noChangeAspect="1" noChangeArrowheads="1"/>
          </p:cNvPicPr>
          <p:nvPr userDrawn="1"/>
        </p:nvPicPr>
        <p:blipFill>
          <a:blip r:embed="rId2" cstate="print"/>
          <a:srcRect/>
          <a:stretch>
            <a:fillRect/>
          </a:stretch>
        </p:blipFill>
        <p:spPr bwMode="auto">
          <a:xfrm>
            <a:off x="0" y="762000"/>
            <a:ext cx="6248400" cy="1337710"/>
          </a:xfrm>
          <a:prstGeom prst="rect">
            <a:avLst/>
          </a:prstGeom>
          <a:ln w="38100" cap="sq">
            <a:noFill/>
            <a:prstDash val="solid"/>
            <a:miter lim="800000"/>
          </a:ln>
          <a:effectLst>
            <a:outerShdw blurRad="50800" dist="38100" dir="2700000" algn="tl" rotWithShape="0">
              <a:srgbClr val="000000">
                <a:alpha val="43000"/>
              </a:srgbClr>
            </a:outerShdw>
          </a:effectLst>
        </p:spPr>
      </p:pic>
      <p:sp>
        <p:nvSpPr>
          <p:cNvPr id="19" name="TextBox 18"/>
          <p:cNvSpPr txBox="1"/>
          <p:nvPr userDrawn="1"/>
        </p:nvSpPr>
        <p:spPr>
          <a:xfrm>
            <a:off x="6324600" y="1145738"/>
            <a:ext cx="2514600" cy="1292662"/>
          </a:xfrm>
          <a:prstGeom prst="rect">
            <a:avLst/>
          </a:prstGeom>
          <a:noFill/>
        </p:spPr>
        <p:txBody>
          <a:bodyPr wrap="square" rtlCol="0">
            <a:spAutoFit/>
          </a:bodyPr>
          <a:lstStyle/>
          <a:p>
            <a:r>
              <a:rPr lang="en-US" sz="2400" b="1" dirty="0" smtClean="0">
                <a:solidFill>
                  <a:schemeClr val="bg1"/>
                </a:solidFill>
                <a:latin typeface="Georgia" pitchFamily="18" charset="0"/>
              </a:rPr>
              <a:t>CCSSM</a:t>
            </a:r>
            <a:r>
              <a:rPr lang="en-US" dirty="0" smtClean="0">
                <a:solidFill>
                  <a:schemeClr val="bg1"/>
                </a:solidFill>
                <a:latin typeface="Georgia" pitchFamily="18" charset="0"/>
              </a:rPr>
              <a:t> </a:t>
            </a:r>
          </a:p>
          <a:p>
            <a:r>
              <a:rPr lang="en-US" dirty="0" smtClean="0">
                <a:solidFill>
                  <a:schemeClr val="bg1"/>
                </a:solidFill>
                <a:latin typeface="Georgia" pitchFamily="18" charset="0"/>
              </a:rPr>
              <a:t>National Professional Development</a:t>
            </a:r>
          </a:p>
          <a:p>
            <a:endParaRPr lang="en-US" dirty="0"/>
          </a:p>
        </p:txBody>
      </p:sp>
      <p:grpSp>
        <p:nvGrpSpPr>
          <p:cNvPr id="29" name="Group 28"/>
          <p:cNvGrpSpPr/>
          <p:nvPr userDrawn="1"/>
        </p:nvGrpSpPr>
        <p:grpSpPr>
          <a:xfrm>
            <a:off x="79747" y="6324600"/>
            <a:ext cx="8988053" cy="457200"/>
            <a:chOff x="79747" y="6324600"/>
            <a:chExt cx="8988053" cy="457200"/>
          </a:xfrm>
        </p:grpSpPr>
        <p:grpSp>
          <p:nvGrpSpPr>
            <p:cNvPr id="20" name="Group 19"/>
            <p:cNvGrpSpPr/>
            <p:nvPr userDrawn="1"/>
          </p:nvGrpSpPr>
          <p:grpSpPr>
            <a:xfrm>
              <a:off x="5943600" y="6324600"/>
              <a:ext cx="3124200" cy="457200"/>
              <a:chOff x="5943600" y="6324600"/>
              <a:chExt cx="3124200" cy="457200"/>
            </a:xfrm>
          </p:grpSpPr>
          <p:pic>
            <p:nvPicPr>
              <p:cNvPr id="21" name="Picture 20" descr="IM&amp;E Logo"/>
              <p:cNvPicPr>
                <a:picLocks noChangeAspect="1" noChangeArrowheads="1"/>
              </p:cNvPicPr>
              <p:nvPr/>
            </p:nvPicPr>
            <p:blipFill>
              <a:blip r:embed="rId3" cstate="print"/>
              <a:srcRect/>
              <a:stretch>
                <a:fillRect/>
              </a:stretch>
            </p:blipFill>
            <p:spPr bwMode="auto">
              <a:xfrm>
                <a:off x="7399187" y="6324600"/>
                <a:ext cx="1668613" cy="457200"/>
              </a:xfrm>
              <a:prstGeom prst="rect">
                <a:avLst/>
              </a:prstGeom>
              <a:noFill/>
            </p:spPr>
          </p:pic>
          <p:pic>
            <p:nvPicPr>
              <p:cNvPr id="22" name="Picture 21"/>
              <p:cNvPicPr>
                <a:picLocks noChangeAspect="1" noChangeArrowheads="1"/>
              </p:cNvPicPr>
              <p:nvPr/>
            </p:nvPicPr>
            <p:blipFill>
              <a:blip r:embed="rId4"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23" name="Picture 3" descr="C:\Users\Andrew Horrigan\Pictures\UA_Block A- AZ_200-281.png"/>
            <p:cNvPicPr>
              <a:picLocks noChangeAspect="1" noChangeArrowheads="1"/>
            </p:cNvPicPr>
            <p:nvPr userDrawn="1"/>
          </p:nvPicPr>
          <p:blipFill>
            <a:blip r:embed="rId5" cstate="print"/>
            <a:srcRect/>
            <a:stretch>
              <a:fillRect/>
            </a:stretch>
          </p:blipFill>
          <p:spPr bwMode="auto">
            <a:xfrm>
              <a:off x="79747" y="6324600"/>
              <a:ext cx="453653" cy="457200"/>
            </a:xfrm>
            <a:prstGeom prst="rect">
              <a:avLst/>
            </a:prstGeom>
            <a:noFill/>
          </p:spPr>
        </p:pic>
      </p:grpSp>
      <p:sp>
        <p:nvSpPr>
          <p:cNvPr id="31" name="Text Placeholder 30"/>
          <p:cNvSpPr>
            <a:spLocks noGrp="1"/>
          </p:cNvSpPr>
          <p:nvPr>
            <p:ph type="body" sz="quarter" idx="13" hasCustomPrompt="1"/>
          </p:nvPr>
        </p:nvSpPr>
        <p:spPr>
          <a:xfrm>
            <a:off x="6096000" y="3200400"/>
            <a:ext cx="1219200" cy="457200"/>
          </a:xfrm>
        </p:spPr>
        <p:txBody>
          <a:bodyPr anchor="ctr"/>
          <a:lstStyle>
            <a:lvl1pPr algn="ctr">
              <a:buNone/>
              <a:defRPr>
                <a:solidFill>
                  <a:srgbClr val="CC0033"/>
                </a:solidFill>
              </a:defRPr>
            </a:lvl1pPr>
          </a:lstStyle>
          <a:p>
            <a:pPr lvl="0"/>
            <a:r>
              <a:rPr lang="en-US" dirty="0" smtClean="0"/>
              <a:t>Grade</a:t>
            </a:r>
            <a:endParaRPr lang="en-US" dirty="0"/>
          </a:p>
        </p:txBody>
      </p:sp>
      <p:sp>
        <p:nvSpPr>
          <p:cNvPr id="32" name="Date Placeholder 3"/>
          <p:cNvSpPr>
            <a:spLocks noGrp="1"/>
          </p:cNvSpPr>
          <p:nvPr>
            <p:ph type="dt" sz="half" idx="2"/>
          </p:nvPr>
        </p:nvSpPr>
        <p:spPr>
          <a:xfrm>
            <a:off x="7010400" y="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smtClean="0"/>
              <a:t>3/19/2012</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3/19/2012</a:t>
            </a:r>
            <a:endParaRPr lang="en-US"/>
          </a:p>
        </p:txBody>
      </p:sp>
      <p:grpSp>
        <p:nvGrpSpPr>
          <p:cNvPr id="7" name="Group 6"/>
          <p:cNvGrpSpPr/>
          <p:nvPr userDrawn="1"/>
        </p:nvGrpSpPr>
        <p:grpSpPr>
          <a:xfrm>
            <a:off x="79747" y="6324600"/>
            <a:ext cx="8988053" cy="457200"/>
            <a:chOff x="79747" y="6324600"/>
            <a:chExt cx="8988053" cy="457200"/>
          </a:xfrm>
        </p:grpSpPr>
        <p:grpSp>
          <p:nvGrpSpPr>
            <p:cNvPr id="8" name="Group 19"/>
            <p:cNvGrpSpPr/>
            <p:nvPr userDrawn="1"/>
          </p:nvGrpSpPr>
          <p:grpSpPr>
            <a:xfrm>
              <a:off x="5943600" y="6324600"/>
              <a:ext cx="3124200" cy="457200"/>
              <a:chOff x="5943600" y="6324600"/>
              <a:chExt cx="3124200" cy="457200"/>
            </a:xfrm>
          </p:grpSpPr>
          <p:pic>
            <p:nvPicPr>
              <p:cNvPr id="10" name="Picture 9"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1" name="Picture 10"/>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9"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3"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4"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Burns, Pasvogel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b="1"/>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7010400" y="0"/>
            <a:ext cx="2133600" cy="365125"/>
          </a:xfrm>
        </p:spPr>
        <p:txBody>
          <a:bodyPr/>
          <a:lstStyle>
            <a:lvl1pPr algn="r">
              <a:defRPr/>
            </a:lvl1pPr>
          </a:lstStyle>
          <a:p>
            <a:r>
              <a:rPr lang="en-US" smtClean="0"/>
              <a:t>3/19/2012</a:t>
            </a:r>
            <a:endParaRPr lang="en-US" dirty="0"/>
          </a:p>
        </p:txBody>
      </p:sp>
      <p:grpSp>
        <p:nvGrpSpPr>
          <p:cNvPr id="7" name="Group 6"/>
          <p:cNvGrpSpPr/>
          <p:nvPr userDrawn="1"/>
        </p:nvGrpSpPr>
        <p:grpSpPr>
          <a:xfrm>
            <a:off x="79747" y="6324600"/>
            <a:ext cx="8988053" cy="457200"/>
            <a:chOff x="79747" y="6324600"/>
            <a:chExt cx="8988053" cy="457200"/>
          </a:xfrm>
        </p:grpSpPr>
        <p:grpSp>
          <p:nvGrpSpPr>
            <p:cNvPr id="8" name="Group 19"/>
            <p:cNvGrpSpPr/>
            <p:nvPr userDrawn="1"/>
          </p:nvGrpSpPr>
          <p:grpSpPr>
            <a:xfrm>
              <a:off x="5943600" y="6324600"/>
              <a:ext cx="3124200" cy="457200"/>
              <a:chOff x="5943600" y="6324600"/>
              <a:chExt cx="3124200" cy="457200"/>
            </a:xfrm>
          </p:grpSpPr>
          <p:pic>
            <p:nvPicPr>
              <p:cNvPr id="10" name="Picture 9"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1" name="Picture 10"/>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9"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2"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Burns, Pasvogel</a:t>
            </a:r>
            <a:endParaRPr lang="en-US" dirty="0"/>
          </a:p>
        </p:txBody>
      </p:sp>
      <p:sp>
        <p:nvSpPr>
          <p:cNvPr id="13"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r>
              <a:rPr lang="en-US" smtClean="0"/>
              <a:t>3/19/2012</a:t>
            </a:r>
            <a:endParaRPr lang="en-US"/>
          </a:p>
        </p:txBody>
      </p:sp>
      <p:grpSp>
        <p:nvGrpSpPr>
          <p:cNvPr id="8" name="Group 7"/>
          <p:cNvGrpSpPr/>
          <p:nvPr userDrawn="1"/>
        </p:nvGrpSpPr>
        <p:grpSpPr>
          <a:xfrm>
            <a:off x="79747" y="6324600"/>
            <a:ext cx="8988053" cy="457200"/>
            <a:chOff x="79747" y="6324600"/>
            <a:chExt cx="8988053" cy="457200"/>
          </a:xfrm>
        </p:grpSpPr>
        <p:grpSp>
          <p:nvGrpSpPr>
            <p:cNvPr id="9" name="Group 19"/>
            <p:cNvGrpSpPr/>
            <p:nvPr userDrawn="1"/>
          </p:nvGrpSpPr>
          <p:grpSpPr>
            <a:xfrm>
              <a:off x="5943600" y="6324600"/>
              <a:ext cx="3124200" cy="457200"/>
              <a:chOff x="5943600" y="6324600"/>
              <a:chExt cx="3124200" cy="457200"/>
            </a:xfrm>
          </p:grpSpPr>
          <p:pic>
            <p:nvPicPr>
              <p:cNvPr id="11" name="Picture 10"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2" name="Picture 11"/>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10"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4"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5"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Burns, Pasvogel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3/19/2012</a:t>
            </a:r>
            <a:endParaRPr lang="en-US"/>
          </a:p>
        </p:txBody>
      </p:sp>
      <p:grpSp>
        <p:nvGrpSpPr>
          <p:cNvPr id="10" name="Group 9"/>
          <p:cNvGrpSpPr/>
          <p:nvPr userDrawn="1"/>
        </p:nvGrpSpPr>
        <p:grpSpPr>
          <a:xfrm>
            <a:off x="79747" y="6324600"/>
            <a:ext cx="8988053" cy="457200"/>
            <a:chOff x="79747" y="6324600"/>
            <a:chExt cx="8988053" cy="457200"/>
          </a:xfrm>
        </p:grpSpPr>
        <p:grpSp>
          <p:nvGrpSpPr>
            <p:cNvPr id="11" name="Group 19"/>
            <p:cNvGrpSpPr/>
            <p:nvPr userDrawn="1"/>
          </p:nvGrpSpPr>
          <p:grpSpPr>
            <a:xfrm>
              <a:off x="5943600" y="6324600"/>
              <a:ext cx="3124200" cy="457200"/>
              <a:chOff x="5943600" y="6324600"/>
              <a:chExt cx="3124200" cy="457200"/>
            </a:xfrm>
          </p:grpSpPr>
          <p:pic>
            <p:nvPicPr>
              <p:cNvPr id="13" name="Picture 12"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4" name="Picture 13"/>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12"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6" name="Slide Number Placeholder 12"/>
          <p:cNvSpPr>
            <a:spLocks noGrp="1"/>
          </p:cNvSpPr>
          <p:nvPr>
            <p:ph type="sldNum" sz="quarter" idx="12"/>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7" name="Footer Placeholder 11"/>
          <p:cNvSpPr>
            <a:spLocks noGrp="1"/>
          </p:cNvSpPr>
          <p:nvPr>
            <p:ph type="ftr" sz="quarter" idx="1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Burns, Pasvogel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3/19/2012</a:t>
            </a:r>
            <a:endParaRPr lang="en-US"/>
          </a:p>
        </p:txBody>
      </p:sp>
      <p:grpSp>
        <p:nvGrpSpPr>
          <p:cNvPr id="6" name="Group 5"/>
          <p:cNvGrpSpPr/>
          <p:nvPr userDrawn="1"/>
        </p:nvGrpSpPr>
        <p:grpSpPr>
          <a:xfrm>
            <a:off x="79747" y="6324600"/>
            <a:ext cx="8988053" cy="457200"/>
            <a:chOff x="79747" y="6324600"/>
            <a:chExt cx="8988053" cy="457200"/>
          </a:xfrm>
        </p:grpSpPr>
        <p:grpSp>
          <p:nvGrpSpPr>
            <p:cNvPr id="7" name="Group 19"/>
            <p:cNvGrpSpPr/>
            <p:nvPr userDrawn="1"/>
          </p:nvGrpSpPr>
          <p:grpSpPr>
            <a:xfrm>
              <a:off x="5943600" y="6324600"/>
              <a:ext cx="3124200" cy="457200"/>
              <a:chOff x="5943600" y="6324600"/>
              <a:chExt cx="3124200" cy="457200"/>
            </a:xfrm>
          </p:grpSpPr>
          <p:pic>
            <p:nvPicPr>
              <p:cNvPr id="9" name="Picture 8"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0" name="Picture 9"/>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8"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2"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3"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Burns, Pasvogel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3/19/2012</a:t>
            </a:r>
            <a:endParaRPr lang="en-US"/>
          </a:p>
        </p:txBody>
      </p:sp>
      <p:grpSp>
        <p:nvGrpSpPr>
          <p:cNvPr id="5" name="Group 4"/>
          <p:cNvGrpSpPr/>
          <p:nvPr userDrawn="1"/>
        </p:nvGrpSpPr>
        <p:grpSpPr>
          <a:xfrm>
            <a:off x="79747" y="6324600"/>
            <a:ext cx="8988053" cy="457200"/>
            <a:chOff x="79747" y="6324600"/>
            <a:chExt cx="8988053" cy="457200"/>
          </a:xfrm>
        </p:grpSpPr>
        <p:grpSp>
          <p:nvGrpSpPr>
            <p:cNvPr id="6" name="Group 19"/>
            <p:cNvGrpSpPr/>
            <p:nvPr userDrawn="1"/>
          </p:nvGrpSpPr>
          <p:grpSpPr>
            <a:xfrm>
              <a:off x="5943600" y="6324600"/>
              <a:ext cx="3124200" cy="457200"/>
              <a:chOff x="5943600" y="6324600"/>
              <a:chExt cx="3124200" cy="457200"/>
            </a:xfrm>
          </p:grpSpPr>
          <p:pic>
            <p:nvPicPr>
              <p:cNvPr id="8" name="Picture 7"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9" name="Picture 8"/>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7"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1"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2"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Burns, Pasvogel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3/19/2012</a:t>
            </a:r>
            <a:endParaRPr lang="en-US"/>
          </a:p>
        </p:txBody>
      </p:sp>
      <p:grpSp>
        <p:nvGrpSpPr>
          <p:cNvPr id="8" name="Group 7"/>
          <p:cNvGrpSpPr/>
          <p:nvPr userDrawn="1"/>
        </p:nvGrpSpPr>
        <p:grpSpPr>
          <a:xfrm>
            <a:off x="79747" y="6324600"/>
            <a:ext cx="8988053" cy="457200"/>
            <a:chOff x="79747" y="6324600"/>
            <a:chExt cx="8988053" cy="457200"/>
          </a:xfrm>
        </p:grpSpPr>
        <p:grpSp>
          <p:nvGrpSpPr>
            <p:cNvPr id="9" name="Group 19"/>
            <p:cNvGrpSpPr/>
            <p:nvPr userDrawn="1"/>
          </p:nvGrpSpPr>
          <p:grpSpPr>
            <a:xfrm>
              <a:off x="5943600" y="6324600"/>
              <a:ext cx="3124200" cy="457200"/>
              <a:chOff x="5943600" y="6324600"/>
              <a:chExt cx="3124200" cy="457200"/>
            </a:xfrm>
          </p:grpSpPr>
          <p:pic>
            <p:nvPicPr>
              <p:cNvPr id="11" name="Picture 10"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2" name="Picture 11"/>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10"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4"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5"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Burns, Pasvogel</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3/19/2012</a:t>
            </a:r>
            <a:endParaRPr lang="en-US"/>
          </a:p>
        </p:txBody>
      </p:sp>
      <p:grpSp>
        <p:nvGrpSpPr>
          <p:cNvPr id="8" name="Group 7"/>
          <p:cNvGrpSpPr/>
          <p:nvPr userDrawn="1"/>
        </p:nvGrpSpPr>
        <p:grpSpPr>
          <a:xfrm>
            <a:off x="79747" y="6324600"/>
            <a:ext cx="8988053" cy="457200"/>
            <a:chOff x="79747" y="6324600"/>
            <a:chExt cx="8988053" cy="457200"/>
          </a:xfrm>
        </p:grpSpPr>
        <p:grpSp>
          <p:nvGrpSpPr>
            <p:cNvPr id="9" name="Group 19"/>
            <p:cNvGrpSpPr/>
            <p:nvPr userDrawn="1"/>
          </p:nvGrpSpPr>
          <p:grpSpPr>
            <a:xfrm>
              <a:off x="5943600" y="6324600"/>
              <a:ext cx="3124200" cy="457200"/>
              <a:chOff x="5943600" y="6324600"/>
              <a:chExt cx="3124200" cy="457200"/>
            </a:xfrm>
          </p:grpSpPr>
          <p:pic>
            <p:nvPicPr>
              <p:cNvPr id="11" name="Picture 10"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2" name="Picture 11"/>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10"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4"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5"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Burns, Pasvogel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3/19/2012</a:t>
            </a:r>
            <a:endParaRPr lang="en-US"/>
          </a:p>
        </p:txBody>
      </p:sp>
      <p:grpSp>
        <p:nvGrpSpPr>
          <p:cNvPr id="7" name="Group 6"/>
          <p:cNvGrpSpPr/>
          <p:nvPr userDrawn="1"/>
        </p:nvGrpSpPr>
        <p:grpSpPr>
          <a:xfrm>
            <a:off x="79747" y="6324600"/>
            <a:ext cx="8988053" cy="457200"/>
            <a:chOff x="79747" y="6324600"/>
            <a:chExt cx="8988053" cy="457200"/>
          </a:xfrm>
        </p:grpSpPr>
        <p:grpSp>
          <p:nvGrpSpPr>
            <p:cNvPr id="8" name="Group 19"/>
            <p:cNvGrpSpPr/>
            <p:nvPr userDrawn="1"/>
          </p:nvGrpSpPr>
          <p:grpSpPr>
            <a:xfrm>
              <a:off x="5943600" y="6324600"/>
              <a:ext cx="3124200" cy="457200"/>
              <a:chOff x="5943600" y="6324600"/>
              <a:chExt cx="3124200" cy="457200"/>
            </a:xfrm>
          </p:grpSpPr>
          <p:pic>
            <p:nvPicPr>
              <p:cNvPr id="10" name="Picture 9" descr="IM&amp;E Logo"/>
              <p:cNvPicPr>
                <a:picLocks noChangeAspect="1" noChangeArrowheads="1"/>
              </p:cNvPicPr>
              <p:nvPr/>
            </p:nvPicPr>
            <p:blipFill>
              <a:blip r:embed="rId2" cstate="print"/>
              <a:srcRect/>
              <a:stretch>
                <a:fillRect/>
              </a:stretch>
            </p:blipFill>
            <p:spPr bwMode="auto">
              <a:xfrm>
                <a:off x="7399187" y="6324600"/>
                <a:ext cx="1668613" cy="457200"/>
              </a:xfrm>
              <a:prstGeom prst="rect">
                <a:avLst/>
              </a:prstGeom>
              <a:noFill/>
            </p:spPr>
          </p:pic>
          <p:pic>
            <p:nvPicPr>
              <p:cNvPr id="11" name="Picture 10"/>
              <p:cNvPicPr>
                <a:picLocks noChangeAspect="1" noChangeArrowheads="1"/>
              </p:cNvPicPr>
              <p:nvPr/>
            </p:nvPicPr>
            <p:blipFill>
              <a:blip r:embed="rId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9" name="Picture 3" descr="C:\Users\Andrew Horrigan\Pictures\UA_Block A- AZ_200-281.png"/>
            <p:cNvPicPr>
              <a:picLocks noChangeAspect="1" noChangeArrowheads="1"/>
            </p:cNvPicPr>
            <p:nvPr userDrawn="1"/>
          </p:nvPicPr>
          <p:blipFill>
            <a:blip r:embed="rId4" cstate="print"/>
            <a:srcRect/>
            <a:stretch>
              <a:fillRect/>
            </a:stretch>
          </p:blipFill>
          <p:spPr bwMode="auto">
            <a:xfrm>
              <a:off x="79747" y="6324600"/>
              <a:ext cx="453653" cy="457200"/>
            </a:xfrm>
            <a:prstGeom prst="rect">
              <a:avLst/>
            </a:prstGeom>
            <a:noFill/>
          </p:spPr>
        </p:pic>
      </p:grpSp>
      <p:sp>
        <p:nvSpPr>
          <p:cNvPr id="13"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
        <p:nvSpPr>
          <p:cNvPr id="14" name="Footer Placeholder 11"/>
          <p:cNvSpPr>
            <a:spLocks noGrp="1"/>
          </p:cNvSpPr>
          <p:nvPr>
            <p:ph type="ftr" sz="quarter" idx="3"/>
          </p:nvPr>
        </p:nvSpPr>
        <p:spPr>
          <a:xfrm>
            <a:off x="609600" y="6370638"/>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Burns, Pasvogel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50000">
              <a:schemeClr val="accent1">
                <a:tint val="44500"/>
                <a:satMod val="160000"/>
              </a:schemeClr>
            </a:gs>
            <a:gs pos="100000">
              <a:schemeClr val="accent1">
                <a:tint val="23500"/>
                <a:satMod val="160000"/>
              </a:schemeClr>
            </a:gs>
          </a:gsLst>
          <a:lin ang="162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7010400" y="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smtClean="0"/>
              <a:t>3/19/2012</a:t>
            </a:r>
            <a:endParaRPr lang="en-US" dirty="0"/>
          </a:p>
        </p:txBody>
      </p:sp>
      <p:grpSp>
        <p:nvGrpSpPr>
          <p:cNvPr id="7" name="Group 6"/>
          <p:cNvGrpSpPr/>
          <p:nvPr userDrawn="1"/>
        </p:nvGrpSpPr>
        <p:grpSpPr>
          <a:xfrm>
            <a:off x="79747" y="6324600"/>
            <a:ext cx="8988053" cy="457200"/>
            <a:chOff x="79747" y="6324600"/>
            <a:chExt cx="8988053" cy="457200"/>
          </a:xfrm>
        </p:grpSpPr>
        <p:grpSp>
          <p:nvGrpSpPr>
            <p:cNvPr id="8" name="Group 19"/>
            <p:cNvGrpSpPr/>
            <p:nvPr userDrawn="1"/>
          </p:nvGrpSpPr>
          <p:grpSpPr>
            <a:xfrm>
              <a:off x="5943600" y="6324600"/>
              <a:ext cx="3124200" cy="457200"/>
              <a:chOff x="5943600" y="6324600"/>
              <a:chExt cx="3124200" cy="457200"/>
            </a:xfrm>
          </p:grpSpPr>
          <p:pic>
            <p:nvPicPr>
              <p:cNvPr id="10" name="Picture 9" descr="IM&amp;E Logo"/>
              <p:cNvPicPr>
                <a:picLocks noChangeAspect="1" noChangeArrowheads="1"/>
              </p:cNvPicPr>
              <p:nvPr/>
            </p:nvPicPr>
            <p:blipFill>
              <a:blip r:embed="rId12" cstate="print"/>
              <a:srcRect/>
              <a:stretch>
                <a:fillRect/>
              </a:stretch>
            </p:blipFill>
            <p:spPr bwMode="auto">
              <a:xfrm>
                <a:off x="7399187" y="6324600"/>
                <a:ext cx="1668613" cy="457200"/>
              </a:xfrm>
              <a:prstGeom prst="rect">
                <a:avLst/>
              </a:prstGeom>
              <a:noFill/>
            </p:spPr>
          </p:pic>
          <p:pic>
            <p:nvPicPr>
              <p:cNvPr id="11" name="Picture 10"/>
              <p:cNvPicPr>
                <a:picLocks noChangeAspect="1" noChangeArrowheads="1"/>
              </p:cNvPicPr>
              <p:nvPr/>
            </p:nvPicPr>
            <p:blipFill>
              <a:blip r:embed="rId13" cstate="print"/>
              <a:srcRect/>
              <a:stretch>
                <a:fillRect/>
              </a:stretch>
            </p:blipFill>
            <p:spPr bwMode="auto">
              <a:xfrm>
                <a:off x="5943600" y="6324600"/>
                <a:ext cx="1234830" cy="457200"/>
              </a:xfrm>
              <a:prstGeom prst="rect">
                <a:avLst/>
              </a:prstGeom>
              <a:solidFill>
                <a:srgbClr val="FFFFFF">
                  <a:shade val="85000"/>
                </a:srgbClr>
              </a:solidFill>
              <a:ln w="3175" cap="sq">
                <a:solidFill>
                  <a:schemeClr val="tx1">
                    <a:lumMod val="85000"/>
                    <a:lumOff val="15000"/>
                  </a:schemeClr>
                </a:solidFill>
                <a:miter lim="800000"/>
              </a:ln>
              <a:effectLst>
                <a:outerShdw blurRad="55000" dist="18000" dir="5400000" algn="tl" rotWithShape="0">
                  <a:srgbClr val="000000">
                    <a:alpha val="40000"/>
                  </a:srgbClr>
                </a:outerShdw>
              </a:effectLst>
            </p:spPr>
          </p:pic>
        </p:grpSp>
        <p:pic>
          <p:nvPicPr>
            <p:cNvPr id="9" name="Picture 3" descr="C:\Users\Andrew Horrigan\Pictures\UA_Block A- AZ_200-281.png"/>
            <p:cNvPicPr>
              <a:picLocks noChangeAspect="1" noChangeArrowheads="1"/>
            </p:cNvPicPr>
            <p:nvPr userDrawn="1"/>
          </p:nvPicPr>
          <p:blipFill>
            <a:blip r:embed="rId14" cstate="print"/>
            <a:srcRect/>
            <a:stretch>
              <a:fillRect/>
            </a:stretch>
          </p:blipFill>
          <p:spPr bwMode="auto">
            <a:xfrm>
              <a:off x="79747" y="6324600"/>
              <a:ext cx="453653" cy="457200"/>
            </a:xfrm>
            <a:prstGeom prst="rect">
              <a:avLst/>
            </a:prstGeom>
            <a:noFill/>
          </p:spPr>
        </p:pic>
      </p:grpSp>
      <p:sp>
        <p:nvSpPr>
          <p:cNvPr id="12" name="Footer Placeholder 11"/>
          <p:cNvSpPr>
            <a:spLocks noGrp="1"/>
          </p:cNvSpPr>
          <p:nvPr>
            <p:ph type="ftr" sz="quarter" idx="3"/>
          </p:nvPr>
        </p:nvSpPr>
        <p:spPr>
          <a:xfrm>
            <a:off x="838200" y="63246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Burns, Pasvogel</a:t>
            </a:r>
            <a:endParaRPr lang="en-US"/>
          </a:p>
        </p:txBody>
      </p:sp>
      <p:sp>
        <p:nvSpPr>
          <p:cNvPr id="13" name="Slide Number Placeholder 12"/>
          <p:cNvSpPr>
            <a:spLocks noGrp="1"/>
          </p:cNvSpPr>
          <p:nvPr>
            <p:ph type="sldNum" sz="quarter" idx="4"/>
          </p:nvPr>
        </p:nvSpPr>
        <p:spPr>
          <a:xfrm>
            <a:off x="0" y="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C711A5-5321-4724-BDA3-06CF6441090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hdr="0" dt="0"/>
  <p:txStyles>
    <p:titleStyle>
      <a:lvl1pPr algn="ctr" defTabSz="914400" rtl="0" eaLnBrk="1" latinLnBrk="0" hangingPunct="1">
        <a:spcBef>
          <a:spcPct val="0"/>
        </a:spcBef>
        <a:buNone/>
        <a:defRPr sz="4400" kern="1200">
          <a:solidFill>
            <a:srgbClr val="CC0033"/>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600" kern="1200">
          <a:solidFill>
            <a:srgbClr val="003366"/>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200" kern="1200">
          <a:solidFill>
            <a:schemeClr val="tx1">
              <a:lumMod val="85000"/>
              <a:lumOff val="1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nctm.org/uploadedFiles/Math_Standards/Principles_and_Standards_for_School_Mathematics/E-Examples/Grades_3%E2%80%935/fraction1_SQTM.mov"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p:txBody>
          <a:bodyPr/>
          <a:lstStyle/>
          <a:p>
            <a:r>
              <a:rPr lang="en-US" dirty="0" smtClean="0"/>
              <a:t>Number and Operations - Fractions</a:t>
            </a:r>
            <a:endParaRPr lang="en-US" dirty="0"/>
          </a:p>
        </p:txBody>
      </p:sp>
      <p:sp>
        <p:nvSpPr>
          <p:cNvPr id="14" name="Subtitle 13"/>
          <p:cNvSpPr>
            <a:spLocks noGrp="1"/>
          </p:cNvSpPr>
          <p:nvPr>
            <p:ph type="subTitle" idx="1"/>
          </p:nvPr>
        </p:nvSpPr>
        <p:spPr/>
        <p:txBody>
          <a:bodyPr>
            <a:normAutofit/>
          </a:bodyPr>
          <a:lstStyle/>
          <a:p>
            <a:r>
              <a:rPr lang="en-US" dirty="0" smtClean="0"/>
              <a:t>Jacqueline Burns</a:t>
            </a:r>
          </a:p>
          <a:p>
            <a:r>
              <a:rPr lang="en-US" dirty="0" smtClean="0"/>
              <a:t>Shannon </a:t>
            </a:r>
            <a:r>
              <a:rPr lang="en-US" dirty="0" err="1" smtClean="0"/>
              <a:t>Pasvogel</a:t>
            </a:r>
            <a:endParaRPr lang="en-US" dirty="0" smtClean="0"/>
          </a:p>
        </p:txBody>
      </p:sp>
      <p:sp>
        <p:nvSpPr>
          <p:cNvPr id="15" name="Text Placeholder 14"/>
          <p:cNvSpPr>
            <a:spLocks noGrp="1"/>
          </p:cNvSpPr>
          <p:nvPr>
            <p:ph type="body" sz="quarter" idx="13"/>
          </p:nvPr>
        </p:nvSpPr>
        <p:spPr/>
        <p:txBody>
          <a:bodyPr>
            <a:normAutofit fontScale="92500"/>
          </a:bodyPr>
          <a:lstStyle/>
          <a:p>
            <a:r>
              <a:rPr lang="en-US" dirty="0" smtClean="0"/>
              <a:t>Grade 3</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number is ¼ more than ½? 1/6 more than ½?</a:t>
            </a:r>
            <a:endParaRPr lang="en-US" dirty="0"/>
          </a:p>
        </p:txBody>
      </p:sp>
      <p:sp>
        <p:nvSpPr>
          <p:cNvPr id="3" name="Content Placeholder 2"/>
          <p:cNvSpPr>
            <a:spLocks noGrp="1"/>
          </p:cNvSpPr>
          <p:nvPr>
            <p:ph idx="1"/>
          </p:nvPr>
        </p:nvSpPr>
        <p:spPr/>
        <p:txBody>
          <a:bodyPr/>
          <a:lstStyle/>
          <a:p>
            <a:r>
              <a:rPr lang="en-US" dirty="0" smtClean="0"/>
              <a:t>This question can help students begin to realize about relative value of different fractions and compute without the need or converting to numbers with like units (common denominators).</a:t>
            </a:r>
          </a:p>
          <a:p>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number is 1/6 less than 1?</a:t>
            </a:r>
            <a:endParaRPr lang="en-US" dirty="0"/>
          </a:p>
        </p:txBody>
      </p:sp>
      <p:sp>
        <p:nvSpPr>
          <p:cNvPr id="3" name="Content Placeholder 2"/>
          <p:cNvSpPr>
            <a:spLocks noGrp="1"/>
          </p:cNvSpPr>
          <p:nvPr>
            <p:ph idx="1"/>
          </p:nvPr>
        </p:nvSpPr>
        <p:spPr/>
        <p:txBody>
          <a:bodyPr/>
          <a:lstStyle/>
          <a:p>
            <a:r>
              <a:rPr lang="en-US" dirty="0" smtClean="0"/>
              <a:t>This question encourages students to compare fractions to the unit.</a:t>
            </a:r>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number is 1/3 more than 1?</a:t>
            </a:r>
            <a:endParaRPr lang="en-US" dirty="0"/>
          </a:p>
        </p:txBody>
      </p:sp>
      <p:sp>
        <p:nvSpPr>
          <p:cNvPr id="3" name="Content Placeholder 2"/>
          <p:cNvSpPr>
            <a:spLocks noGrp="1"/>
          </p:cNvSpPr>
          <p:nvPr>
            <p:ph idx="1"/>
          </p:nvPr>
        </p:nvSpPr>
        <p:spPr/>
        <p:txBody>
          <a:bodyPr/>
          <a:lstStyle/>
          <a:p>
            <a:r>
              <a:rPr lang="en-US" dirty="0" smtClean="0"/>
              <a:t>This question exposes students to fractions greater than one and can support their understanding that 4/3 is the same as 1 1/3.</a:t>
            </a:r>
          </a:p>
          <a:p>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number is halfway between 1/12 and 3/12?</a:t>
            </a:r>
            <a:endParaRPr lang="en-US" dirty="0"/>
          </a:p>
        </p:txBody>
      </p:sp>
      <p:sp>
        <p:nvSpPr>
          <p:cNvPr id="3" name="Content Placeholder 2"/>
          <p:cNvSpPr>
            <a:spLocks noGrp="1"/>
          </p:cNvSpPr>
          <p:nvPr>
            <p:ph idx="1"/>
          </p:nvPr>
        </p:nvSpPr>
        <p:spPr/>
        <p:txBody>
          <a:bodyPr/>
          <a:lstStyle/>
          <a:p>
            <a:r>
              <a:rPr lang="en-US" dirty="0" smtClean="0"/>
              <a:t>This question provides another chance for students to encounter equivalents.  They can also begin to represent why there is no sixth equivalent to 1/12 or 3/12 (or 5/12, 7/12, 9/12, 11/12)</a:t>
            </a:r>
          </a:p>
          <a:p>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number is closest to 0?</a:t>
            </a:r>
            <a:endParaRPr lang="en-US" dirty="0"/>
          </a:p>
        </p:txBody>
      </p:sp>
      <p:sp>
        <p:nvSpPr>
          <p:cNvPr id="3" name="Content Placeholder 2"/>
          <p:cNvSpPr>
            <a:spLocks noGrp="1"/>
          </p:cNvSpPr>
          <p:nvPr>
            <p:ph idx="1"/>
          </p:nvPr>
        </p:nvSpPr>
        <p:spPr/>
        <p:txBody>
          <a:bodyPr/>
          <a:lstStyle/>
          <a:p>
            <a:r>
              <a:rPr lang="en-US" dirty="0" smtClean="0"/>
              <a:t>This provides another example of when “the larger denominator, the smaller  fraction” is true.</a:t>
            </a:r>
          </a:p>
          <a:p>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number is closest to 1?</a:t>
            </a:r>
            <a:endParaRPr lang="en-US" dirty="0"/>
          </a:p>
        </p:txBody>
      </p:sp>
      <p:sp>
        <p:nvSpPr>
          <p:cNvPr id="3" name="Content Placeholder 2"/>
          <p:cNvSpPr>
            <a:spLocks noGrp="1"/>
          </p:cNvSpPr>
          <p:nvPr>
            <p:ph idx="1"/>
          </p:nvPr>
        </p:nvSpPr>
        <p:spPr/>
        <p:txBody>
          <a:bodyPr/>
          <a:lstStyle/>
          <a:p>
            <a:r>
              <a:rPr lang="en-US" dirty="0" smtClean="0"/>
              <a:t>This can help students see that knowing both a numerator and a denominator is necessary to understanding a fraction’s value.  It can also provide a very reliable and frequently sufficient way to compare fractions, without needing to find common denominators and create equivalent fractions.</a:t>
            </a:r>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would you call a number halfway between 0 and 1/12?</a:t>
            </a:r>
            <a:endParaRPr lang="en-US" dirty="0"/>
          </a:p>
        </p:txBody>
      </p:sp>
      <p:sp>
        <p:nvSpPr>
          <p:cNvPr id="3" name="Content Placeholder 2"/>
          <p:cNvSpPr>
            <a:spLocks noGrp="1"/>
          </p:cNvSpPr>
          <p:nvPr>
            <p:ph idx="1"/>
          </p:nvPr>
        </p:nvSpPr>
        <p:spPr/>
        <p:txBody>
          <a:bodyPr/>
          <a:lstStyle/>
          <a:p>
            <a:r>
              <a:rPr lang="en-US" dirty="0" smtClean="0"/>
              <a:t> This question asks students to extend their understanding and provides a foundation for helping them reason about fraction multiplication, that is, why does ½ x 1/12 =1/24?</a:t>
            </a:r>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BIG Ideas </a:t>
            </a:r>
            <a:r>
              <a:rPr lang="en-US" dirty="0" smtClean="0"/>
              <a:t>of A </a:t>
            </a:r>
            <a:r>
              <a:rPr lang="en-US" dirty="0" smtClean="0"/>
              <a:t>Unit Fraction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concept of the unit fraction is the quantity you get when you divide a whole into b equal parts.</a:t>
            </a:r>
          </a:p>
          <a:p>
            <a:endParaRPr lang="en-US" dirty="0" smtClean="0"/>
          </a:p>
          <a:p>
            <a:r>
              <a:rPr lang="en-US" dirty="0" smtClean="0"/>
              <a:t>The unit fraction is written 1/b</a:t>
            </a:r>
          </a:p>
          <a:p>
            <a:endParaRPr lang="en-US" dirty="0" smtClean="0"/>
          </a:p>
          <a:p>
            <a:r>
              <a:rPr lang="en-US" dirty="0" smtClean="0"/>
              <a:t>The quantity b is derived from how many equal partitions make the whole</a:t>
            </a:r>
          </a:p>
          <a:p>
            <a:endParaRPr lang="en-US" dirty="0" smtClean="0"/>
          </a:p>
          <a:p>
            <a:pPr marL="0" indent="0" algn="ctr" fontAlgn="auto">
              <a:spcAft>
                <a:spcPts val="0"/>
              </a:spcAft>
              <a:buNone/>
              <a:defRPr/>
            </a:pPr>
            <a:endParaRPr lang="en-US" dirty="0" smtClean="0"/>
          </a:p>
          <a:p>
            <a:pPr marL="0" indent="0" algn="ctr" fontAlgn="auto">
              <a:spcAft>
                <a:spcPts val="0"/>
              </a:spcAft>
              <a:buFont typeface="Wingdings 2"/>
              <a:buNone/>
              <a:defRPr/>
            </a:pPr>
            <a:endParaRPr lang="en-US" dirty="0" smtClean="0"/>
          </a:p>
          <a:p>
            <a:pPr marL="0" indent="0" algn="ctr" fontAlgn="auto">
              <a:spcAft>
                <a:spcPts val="0"/>
              </a:spcAft>
              <a:buFont typeface="Wingdings 2"/>
              <a:buNone/>
              <a:defRPr/>
            </a:pPr>
            <a:r>
              <a:rPr lang="en-US" sz="1600" dirty="0" smtClean="0"/>
              <a:t>Grade 3 expectations in this domain are limited to fractions with denominators 2, 3, 4, 6, and 8.</a:t>
            </a:r>
          </a:p>
          <a:p>
            <a:pPr marL="0" indent="0" algn="ctr" fontAlgn="auto">
              <a:spcAft>
                <a:spcPts val="0"/>
              </a:spcAft>
              <a:buFont typeface="Wingdings 2"/>
              <a:buNone/>
              <a:defRPr/>
            </a:pPr>
            <a:r>
              <a:rPr lang="en-US" sz="1600" dirty="0" smtClean="0"/>
              <a:t> (pg 26 of Iowa Common Core.  www.corecurriculum.ioaw.gov)</a:t>
            </a:r>
          </a:p>
          <a:p>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E6C711A5-5321-4724-BDA3-06CF6441090E}" type="slidenum">
              <a:rPr lang="en-US" smtClean="0"/>
              <a:pPr/>
              <a:t>18</a:t>
            </a:fld>
            <a:endParaRPr lang="en-US" dirty="0"/>
          </a:p>
        </p:txBody>
      </p:sp>
      <p:sp>
        <p:nvSpPr>
          <p:cNvPr id="3" name="Footer Placeholder 2"/>
          <p:cNvSpPr>
            <a:spLocks noGrp="1"/>
          </p:cNvSpPr>
          <p:nvPr>
            <p:ph type="ftr" sz="quarter" idx="3"/>
          </p:nvPr>
        </p:nvSpPr>
        <p:spPr/>
        <p:txBody>
          <a:bodyPr/>
          <a:lstStyle/>
          <a:p>
            <a:r>
              <a:rPr lang="en-US" smtClean="0"/>
              <a:t>Burns, Pasvogel</a:t>
            </a:r>
            <a:endParaRPr lang="en-US" dirty="0"/>
          </a:p>
        </p:txBody>
      </p:sp>
      <p:pic>
        <p:nvPicPr>
          <p:cNvPr id="4" name="Picture 4"/>
          <p:cNvPicPr>
            <a:picLocks noChangeAspect="1" noChangeArrowheads="1"/>
          </p:cNvPicPr>
          <p:nvPr/>
        </p:nvPicPr>
        <p:blipFill>
          <a:blip r:embed="rId3" cstate="print"/>
          <a:srcRect/>
          <a:stretch>
            <a:fillRect/>
          </a:stretch>
        </p:blipFill>
        <p:spPr>
          <a:xfrm>
            <a:off x="457200" y="533400"/>
            <a:ext cx="8183562" cy="4187825"/>
          </a:xfrm>
          <a:prstGeom prst="rect">
            <a:avLst/>
          </a:prstGeom>
          <a:ln w="38100">
            <a:solidFill>
              <a:schemeClr val="tx1"/>
            </a:solid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Introducing 3.NF.2b</a:t>
            </a:r>
            <a:endParaRPr lang="en-US" dirty="0"/>
          </a:p>
        </p:txBody>
      </p:sp>
      <p:sp>
        <p:nvSpPr>
          <p:cNvPr id="5" name="Content Placeholder 4"/>
          <p:cNvSpPr>
            <a:spLocks noGrp="1"/>
          </p:cNvSpPr>
          <p:nvPr>
            <p:ph idx="1"/>
          </p:nvPr>
        </p:nvSpPr>
        <p:spPr/>
        <p:txBody>
          <a:bodyPr/>
          <a:lstStyle/>
          <a:p>
            <a:r>
              <a:rPr lang="en-US" dirty="0" smtClean="0"/>
              <a:t>Represent a fraction a/b on a number line diagram by marking off a lengths 1/b from 0. Recognize that the resulting interval has size a/b and that its endpoint locates the number a/b on the number line.</a:t>
            </a:r>
          </a:p>
          <a:p>
            <a:endParaRPr lang="en-US" dirty="0"/>
          </a:p>
        </p:txBody>
      </p:sp>
      <p:sp>
        <p:nvSpPr>
          <p:cNvPr id="3" name="Footer Placeholder 2"/>
          <p:cNvSpPr>
            <a:spLocks noGrp="1"/>
          </p:cNvSpPr>
          <p:nvPr>
            <p:ph type="ftr" sz="quarter" idx="3"/>
          </p:nvPr>
        </p:nvSpPr>
        <p:spPr/>
        <p:txBody>
          <a:bodyPr/>
          <a:lstStyle/>
          <a:p>
            <a:r>
              <a:rPr lang="en-US" smtClean="0"/>
              <a:t>Burns, Pasvogel</a:t>
            </a:r>
            <a:endParaRPr lang="en-US" dirty="0"/>
          </a:p>
        </p:txBody>
      </p:sp>
      <p:sp>
        <p:nvSpPr>
          <p:cNvPr id="2" name="Slide Number Placeholder 1"/>
          <p:cNvSpPr>
            <a:spLocks noGrp="1"/>
          </p:cNvSpPr>
          <p:nvPr>
            <p:ph type="sldNum" sz="quarter" idx="4"/>
          </p:nvPr>
        </p:nvSpPr>
        <p:spPr/>
        <p:txBody>
          <a:bodyPr/>
          <a:lstStyle/>
          <a:p>
            <a:fld id="{E6C711A5-5321-4724-BDA3-06CF6441090E}" type="slidenum">
              <a:rPr lang="en-US" smtClean="0"/>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Norms to Anchor Our Work</a:t>
            </a:r>
            <a:endParaRPr lang="en-US" dirty="0"/>
          </a:p>
        </p:txBody>
      </p:sp>
      <p:sp>
        <p:nvSpPr>
          <p:cNvPr id="3" name="Content Placeholder 2"/>
          <p:cNvSpPr>
            <a:spLocks noGrp="1"/>
          </p:cNvSpPr>
          <p:nvPr>
            <p:ph idx="1"/>
          </p:nvPr>
        </p:nvSpPr>
        <p:spPr/>
        <p:txBody>
          <a:bodyPr>
            <a:normAutofit/>
          </a:bodyPr>
          <a:lstStyle/>
          <a:p>
            <a:r>
              <a:rPr lang="en-US" dirty="0" smtClean="0"/>
              <a:t>Honor time</a:t>
            </a:r>
          </a:p>
          <a:p>
            <a:r>
              <a:rPr lang="en-US" dirty="0" smtClean="0"/>
              <a:t>Be present in the present</a:t>
            </a:r>
          </a:p>
          <a:p>
            <a:r>
              <a:rPr lang="en-US" dirty="0" smtClean="0"/>
              <a:t>Make room</a:t>
            </a:r>
          </a:p>
          <a:p>
            <a:r>
              <a:rPr lang="en-US" dirty="0" smtClean="0"/>
              <a:t>Assume good will</a:t>
            </a:r>
          </a:p>
          <a:p>
            <a:r>
              <a:rPr lang="en-US" dirty="0" smtClean="0"/>
              <a:t>Share wisdom</a:t>
            </a:r>
          </a:p>
          <a:p>
            <a:endParaRPr lang="en-US" dirty="0" smtClean="0"/>
          </a:p>
          <a:p>
            <a:r>
              <a:rPr lang="en-US" dirty="0" smtClean="0"/>
              <a:t>Technology etiquette</a:t>
            </a:r>
          </a:p>
          <a:p>
            <a:pPr lvl="1"/>
            <a:r>
              <a:rPr lang="en-US" dirty="0" smtClean="0"/>
              <a:t>phones, blackberries, </a:t>
            </a:r>
            <a:r>
              <a:rPr lang="en-US" dirty="0" err="1" smtClean="0"/>
              <a:t>iPads</a:t>
            </a:r>
            <a:r>
              <a:rPr lang="en-US" dirty="0" smtClean="0"/>
              <a:t>, computers</a:t>
            </a:r>
          </a:p>
          <a:p>
            <a:endParaRPr lang="en-US" dirty="0" smtClean="0"/>
          </a:p>
          <a:p>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Indentify the larger fraction</a:t>
            </a:r>
            <a:endParaRPr lang="en-US" dirty="0"/>
          </a:p>
        </p:txBody>
      </p:sp>
      <p:sp>
        <p:nvSpPr>
          <p:cNvPr id="3" name="Content Placeholder 2"/>
          <p:cNvSpPr>
            <a:spLocks noGrp="1"/>
          </p:cNvSpPr>
          <p:nvPr>
            <p:ph idx="1"/>
          </p:nvPr>
        </p:nvSpPr>
        <p:spPr/>
        <p:txBody>
          <a:bodyPr/>
          <a:lstStyle/>
          <a:p>
            <a:r>
              <a:rPr lang="en-US" dirty="0" smtClean="0"/>
              <a:t>Explain your answer.</a:t>
            </a:r>
          </a:p>
          <a:p>
            <a:pPr algn="ctr">
              <a:buNone/>
            </a:pPr>
            <a:endParaRPr lang="en-US" dirty="0" smtClean="0"/>
          </a:p>
          <a:p>
            <a:pPr algn="ctr">
              <a:buNone/>
            </a:pPr>
            <a:r>
              <a:rPr lang="en-US" dirty="0" smtClean="0"/>
              <a:t>5/6 or 7/8</a:t>
            </a:r>
          </a:p>
          <a:p>
            <a:pPr algn="ctr">
              <a:buNone/>
            </a:pPr>
            <a:endParaRPr lang="en-US" dirty="0" smtClean="0"/>
          </a:p>
          <a:p>
            <a:pPr algn="ctr">
              <a:buNone/>
            </a:pPr>
            <a:r>
              <a:rPr lang="en-US" sz="3200" dirty="0" smtClean="0">
                <a:solidFill>
                  <a:srgbClr val="CC0033"/>
                </a:solidFill>
              </a:rPr>
              <a:t>Think, Ink, Pair, Share</a:t>
            </a:r>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Circle the large fraction and explain your answer.</a:t>
            </a:r>
            <a:endParaRPr lang="en-US" dirty="0"/>
          </a:p>
        </p:txBody>
      </p:sp>
      <p:sp>
        <p:nvSpPr>
          <p:cNvPr id="3" name="Content Placeholder 2"/>
          <p:cNvSpPr>
            <a:spLocks noGrp="1"/>
          </p:cNvSpPr>
          <p:nvPr>
            <p:ph idx="1"/>
          </p:nvPr>
        </p:nvSpPr>
        <p:spPr/>
        <p:txBody>
          <a:bodyPr/>
          <a:lstStyle/>
          <a:p>
            <a:pPr algn="ctr">
              <a:buNone/>
            </a:pPr>
            <a:r>
              <a:rPr lang="en-US" dirty="0" smtClean="0"/>
              <a:t>5/6 or 7/8</a:t>
            </a:r>
          </a:p>
          <a:p>
            <a:pPr algn="ctr">
              <a:buNone/>
            </a:pPr>
            <a:endParaRPr lang="en-US" dirty="0" smtClean="0"/>
          </a:p>
          <a:p>
            <a:pPr algn="ctr">
              <a:buNone/>
            </a:pPr>
            <a:r>
              <a:rPr lang="en-US" dirty="0" smtClean="0"/>
              <a:t>“I know that 5/6 is larger than 7/8 because sixths are bigger than eighths.  The smaller denominator means the fraction is larger.”</a:t>
            </a:r>
          </a:p>
          <a:p>
            <a:pPr algn="ctr">
              <a:buNone/>
            </a:pPr>
            <a:endParaRPr lang="en-US" dirty="0" smtClean="0"/>
          </a:p>
          <a:p>
            <a:pPr algn="ctr">
              <a:buNone/>
            </a:pPr>
            <a:r>
              <a:rPr lang="en-US" sz="2000" dirty="0" smtClean="0">
                <a:solidFill>
                  <a:srgbClr val="CC0033"/>
                </a:solidFill>
              </a:rPr>
              <a:t>What do you think of this explanation?</a:t>
            </a:r>
            <a:br>
              <a:rPr lang="en-US" sz="2000" dirty="0" smtClean="0">
                <a:solidFill>
                  <a:srgbClr val="CC0033"/>
                </a:solidFill>
              </a:rPr>
            </a:br>
            <a:r>
              <a:rPr lang="en-US" sz="2000" dirty="0" smtClean="0">
                <a:solidFill>
                  <a:srgbClr val="CC0033"/>
                </a:solidFill>
              </a:rPr>
              <a:t>What important idea did this student use to solve the problem?</a:t>
            </a:r>
            <a:br>
              <a:rPr lang="en-US" sz="2000" dirty="0" smtClean="0">
                <a:solidFill>
                  <a:srgbClr val="CC0033"/>
                </a:solidFill>
              </a:rPr>
            </a:br>
            <a:r>
              <a:rPr lang="en-US" sz="2000" dirty="0" smtClean="0">
                <a:solidFill>
                  <a:srgbClr val="CC0033"/>
                </a:solidFill>
              </a:rPr>
              <a:t>Does this reasoning make sense?  Why or why not?</a:t>
            </a:r>
          </a:p>
          <a:p>
            <a:pPr algn="ctr">
              <a:buNone/>
            </a:pPr>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Circle the large fraction and explain your answer.</a:t>
            </a:r>
            <a:endParaRPr lang="en-US" dirty="0"/>
          </a:p>
        </p:txBody>
      </p:sp>
      <p:sp>
        <p:nvSpPr>
          <p:cNvPr id="3" name="Content Placeholder 2"/>
          <p:cNvSpPr>
            <a:spLocks noGrp="1"/>
          </p:cNvSpPr>
          <p:nvPr>
            <p:ph idx="1"/>
          </p:nvPr>
        </p:nvSpPr>
        <p:spPr/>
        <p:txBody>
          <a:bodyPr/>
          <a:lstStyle/>
          <a:p>
            <a:pPr algn="ctr">
              <a:buNone/>
            </a:pPr>
            <a:r>
              <a:rPr lang="en-US" dirty="0" smtClean="0"/>
              <a:t>3/4 or 5/12</a:t>
            </a:r>
          </a:p>
          <a:p>
            <a:pPr algn="ctr">
              <a:buNone/>
            </a:pPr>
            <a:endParaRPr lang="en-US" dirty="0" smtClean="0"/>
          </a:p>
          <a:p>
            <a:pPr algn="ctr">
              <a:buNone/>
            </a:pPr>
            <a:r>
              <a:rPr lang="en-US" dirty="0" smtClean="0"/>
              <a:t>“Five is more pieces than 3 pieces so 5/12 is more than ¾.”</a:t>
            </a:r>
          </a:p>
          <a:p>
            <a:pPr algn="ctr">
              <a:buNone/>
            </a:pPr>
            <a:endParaRPr lang="en-US" dirty="0" smtClean="0"/>
          </a:p>
          <a:p>
            <a:pPr algn="ctr">
              <a:buNone/>
            </a:pPr>
            <a:r>
              <a:rPr lang="en-US" sz="1800" dirty="0" smtClean="0">
                <a:solidFill>
                  <a:srgbClr val="CC0033"/>
                </a:solidFill>
              </a:rPr>
              <a:t>What do you think of Sarah’s explanation?</a:t>
            </a:r>
            <a:br>
              <a:rPr lang="en-US" sz="1800" dirty="0" smtClean="0">
                <a:solidFill>
                  <a:srgbClr val="CC0033"/>
                </a:solidFill>
              </a:rPr>
            </a:br>
            <a:r>
              <a:rPr lang="en-US" sz="1800" dirty="0" smtClean="0">
                <a:solidFill>
                  <a:srgbClr val="CC0033"/>
                </a:solidFill>
              </a:rPr>
              <a:t>What important idea about fractions did this student use to solve the problem?</a:t>
            </a:r>
            <a:br>
              <a:rPr lang="en-US" sz="1800" dirty="0" smtClean="0">
                <a:solidFill>
                  <a:srgbClr val="CC0033"/>
                </a:solidFill>
              </a:rPr>
            </a:br>
            <a:r>
              <a:rPr lang="en-US" sz="1800" dirty="0" smtClean="0">
                <a:solidFill>
                  <a:srgbClr val="CC0033"/>
                </a:solidFill>
              </a:rPr>
              <a:t>Does this student’s reasoning make sense to you?  Why or why not?</a:t>
            </a:r>
            <a:endParaRPr lang="en-US" sz="1800"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Exploring Misconceptions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smaller the denominator, the larger  the fraction.</a:t>
            </a:r>
          </a:p>
          <a:p>
            <a:endParaRPr lang="en-US" dirty="0" smtClean="0"/>
          </a:p>
          <a:p>
            <a:r>
              <a:rPr lang="en-US" dirty="0" smtClean="0"/>
              <a:t>The larger the denominator, the smaller the fraction.</a:t>
            </a:r>
          </a:p>
          <a:p>
            <a:endParaRPr lang="en-US" dirty="0" smtClean="0"/>
          </a:p>
          <a:p>
            <a:r>
              <a:rPr lang="en-US" dirty="0" smtClean="0"/>
              <a:t>You can’t compare fractions with different denominators.</a:t>
            </a:r>
          </a:p>
          <a:p>
            <a:r>
              <a:rPr lang="en-US" dirty="0" smtClean="0"/>
              <a:t> </a:t>
            </a:r>
          </a:p>
          <a:p>
            <a:r>
              <a:rPr lang="en-US" dirty="0" smtClean="0"/>
              <a:t>Fractions are always less than 1.</a:t>
            </a:r>
          </a:p>
          <a:p>
            <a:endParaRPr lang="en-US" dirty="0" smtClean="0"/>
          </a:p>
          <a:p>
            <a:r>
              <a:rPr lang="en-US" dirty="0" smtClean="0"/>
              <a:t>To compare two fractions, you only need to look at the numerators (or denominators). </a:t>
            </a:r>
          </a:p>
          <a:p>
            <a:endParaRPr lang="en-US" dirty="0" smtClean="0"/>
          </a:p>
          <a:p>
            <a:r>
              <a:rPr lang="en-US" dirty="0" smtClean="0"/>
              <a:t>Finding a common denominator is the only way to compare fractions with different denominators.</a:t>
            </a:r>
          </a:p>
          <a:p>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23</a:t>
            </a:fld>
            <a:endParaRPr lang="en-US" dirty="0"/>
          </a:p>
        </p:txBody>
      </p:sp>
      <p:pic>
        <p:nvPicPr>
          <p:cNvPr id="6" name="Picture 5" descr="3 out of 4 people fracts.jp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rot="1220687">
            <a:off x="7409857" y="1451178"/>
            <a:ext cx="1562224" cy="1269307"/>
          </a:xfrm>
          <a:prstGeom prst="rect">
            <a:avLst/>
          </a:prstGeom>
          <a:ln w="38100">
            <a:solidFill>
              <a:schemeClr val="tx1"/>
            </a:solid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the Language of the Standard</a:t>
            </a:r>
            <a:endParaRPr lang="en-US" dirty="0"/>
          </a:p>
        </p:txBody>
      </p:sp>
      <p:sp>
        <p:nvSpPr>
          <p:cNvPr id="3" name="Content Placeholder 2"/>
          <p:cNvSpPr>
            <a:spLocks noGrp="1"/>
          </p:cNvSpPr>
          <p:nvPr>
            <p:ph idx="1"/>
          </p:nvPr>
        </p:nvSpPr>
        <p:spPr/>
        <p:txBody>
          <a:bodyPr/>
          <a:lstStyle/>
          <a:p>
            <a:r>
              <a:rPr lang="en-US" dirty="0" smtClean="0"/>
              <a:t>Listing the language to use</a:t>
            </a:r>
          </a:p>
          <a:p>
            <a:endParaRPr lang="en-US" dirty="0" smtClean="0"/>
          </a:p>
          <a:p>
            <a:r>
              <a:rPr lang="en-US" dirty="0" smtClean="0"/>
              <a:t>Listing the language not to use in the “no” circle</a:t>
            </a:r>
          </a:p>
          <a:p>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Resources for Teaching and Learning</a:t>
            </a:r>
            <a:endParaRPr lang="en-US" dirty="0"/>
          </a:p>
        </p:txBody>
      </p:sp>
      <p:sp>
        <p:nvSpPr>
          <p:cNvPr id="3" name="Content Placeholder 2"/>
          <p:cNvSpPr>
            <a:spLocks noGrp="1"/>
          </p:cNvSpPr>
          <p:nvPr>
            <p:ph idx="1"/>
          </p:nvPr>
        </p:nvSpPr>
        <p:spPr/>
        <p:txBody>
          <a:bodyPr/>
          <a:lstStyle/>
          <a:p>
            <a:r>
              <a:rPr lang="en-US" sz="2400" dirty="0" smtClean="0"/>
              <a:t>http://illuminations.nctm.org/lessondetail.aspx?id=L540 </a:t>
            </a:r>
          </a:p>
          <a:p>
            <a:endParaRPr lang="en-US" sz="2400" dirty="0" smtClean="0"/>
          </a:p>
          <a:p>
            <a:r>
              <a:rPr lang="en-US" sz="2400" dirty="0" smtClean="0"/>
              <a:t>http://wps.ablongman.com/ab_vandewalle_math_6/55/13860/3548322.cw/index.html </a:t>
            </a:r>
          </a:p>
          <a:p>
            <a:endParaRPr lang="en-US" sz="2400" dirty="0" smtClean="0"/>
          </a:p>
          <a:p>
            <a:r>
              <a:rPr lang="en-US" sz="2400" dirty="0" smtClean="0"/>
              <a:t>http://mathsolutions.com/fractionsoftware </a:t>
            </a:r>
          </a:p>
          <a:p>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 Vetting</a:t>
            </a:r>
            <a:endParaRPr lang="en-US" dirty="0"/>
          </a:p>
        </p:txBody>
      </p:sp>
      <p:sp>
        <p:nvSpPr>
          <p:cNvPr id="3" name="Content Placeholder 2"/>
          <p:cNvSpPr>
            <a:spLocks noGrp="1"/>
          </p:cNvSpPr>
          <p:nvPr>
            <p:ph idx="1"/>
          </p:nvPr>
        </p:nvSpPr>
        <p:spPr/>
        <p:txBody>
          <a:bodyPr/>
          <a:lstStyle/>
          <a:p>
            <a:r>
              <a:rPr lang="en-US" dirty="0" smtClean="0"/>
              <a:t>Directions given to teachers to explore the resources available for T/L, and use the given document to vet based on the requirement of the standard (using a template to complete p/p or electronically)</a:t>
            </a:r>
          </a:p>
          <a:p>
            <a:endParaRPr lang="en-US" dirty="0" smtClean="0"/>
          </a:p>
          <a:p>
            <a:r>
              <a:rPr lang="en-US" dirty="0" smtClean="0"/>
              <a:t>Teachers work in pairs, small groups, or grade teams</a:t>
            </a:r>
          </a:p>
          <a:p>
            <a:endParaRPr lang="en-US" dirty="0" smtClean="0"/>
          </a:p>
          <a:p>
            <a:r>
              <a:rPr lang="en-US" dirty="0" smtClean="0"/>
              <a:t>After designated time, each group share their work</a:t>
            </a:r>
          </a:p>
          <a:p>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Fraction Track from Illuminations Site</a:t>
            </a:r>
            <a:endParaRPr lang="en-US" sz="3600" dirty="0"/>
          </a:p>
        </p:txBody>
      </p:sp>
      <p:sp>
        <p:nvSpPr>
          <p:cNvPr id="3" name="Slide Number Placeholder 2"/>
          <p:cNvSpPr>
            <a:spLocks noGrp="1"/>
          </p:cNvSpPr>
          <p:nvPr>
            <p:ph type="sldNum" sz="quarter" idx="4"/>
          </p:nvPr>
        </p:nvSpPr>
        <p:spPr/>
        <p:txBody>
          <a:bodyPr/>
          <a:lstStyle/>
          <a:p>
            <a:fld id="{E6C711A5-5321-4724-BDA3-06CF6441090E}" type="slidenum">
              <a:rPr lang="en-US" smtClean="0"/>
              <a:pPr/>
              <a:t>27</a:t>
            </a:fld>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pic>
        <p:nvPicPr>
          <p:cNvPr id="5" name="Picture 4"/>
          <p:cNvPicPr>
            <a:picLocks noChangeAspect="1" noChangeArrowheads="1"/>
          </p:cNvPicPr>
          <p:nvPr/>
        </p:nvPicPr>
        <p:blipFill>
          <a:blip r:embed="rId3" cstate="print"/>
          <a:srcRect/>
          <a:stretch>
            <a:fillRect/>
          </a:stretch>
        </p:blipFill>
        <p:spPr>
          <a:xfrm>
            <a:off x="1676400" y="1333500"/>
            <a:ext cx="5791200" cy="4686300"/>
          </a:xfrm>
          <a:prstGeom prst="rect">
            <a:avLst/>
          </a:prstGeom>
          <a:ln w="38100">
            <a:solidFill>
              <a:schemeClr val="tx1"/>
            </a:solid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610" y="274638"/>
            <a:ext cx="8229600" cy="1143000"/>
          </a:xfrm>
        </p:spPr>
        <p:txBody>
          <a:bodyPr/>
          <a:lstStyle/>
          <a:p>
            <a:r>
              <a:rPr lang="en-US" dirty="0" smtClean="0"/>
              <a:t>Our Ultimate Goal …</a:t>
            </a:r>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28</a:t>
            </a:fld>
            <a:endParaRPr lang="en-US" dirty="0"/>
          </a:p>
        </p:txBody>
      </p:sp>
      <p:pic>
        <p:nvPicPr>
          <p:cNvPr id="6" name="Content Placeholder 4" descr="Fractions cool-cartoon-1965765.png"/>
          <p:cNvPicPr>
            <a:picLocks noGrp="1" noChangeAspect="1"/>
          </p:cNvPicPr>
          <p:nvPr>
            <p:ph idx="1"/>
          </p:nvPr>
        </p:nvPicPr>
        <p:blipFill>
          <a:blip r:embed="rId3" cstate="print">
            <a:extLst>
              <a:ext uri="{28A0092B-C50C-407E-A947-70E740481C1C}">
                <a14:useLocalDpi xmlns:a14="http://schemas.microsoft.com/office/drawing/2010/main" xmlns="" val="0"/>
              </a:ext>
            </a:extLst>
          </a:blip>
          <a:srcRect t="1463" b="315"/>
          <a:stretch>
            <a:fillRect/>
          </a:stretch>
        </p:blipFill>
        <p:spPr>
          <a:xfrm>
            <a:off x="369570" y="1600200"/>
            <a:ext cx="8107680" cy="2743200"/>
          </a:xfrm>
          <a:ln w="38100">
            <a:solidFill>
              <a:schemeClr val="tx1"/>
            </a:solidFill>
          </a:ln>
        </p:spPr>
      </p:pic>
      <p:sp>
        <p:nvSpPr>
          <p:cNvPr id="7" name="TextBox 6"/>
          <p:cNvSpPr txBox="1"/>
          <p:nvPr/>
        </p:nvSpPr>
        <p:spPr>
          <a:xfrm>
            <a:off x="270510" y="4724400"/>
            <a:ext cx="8305800" cy="523220"/>
          </a:xfrm>
          <a:prstGeom prst="rect">
            <a:avLst/>
          </a:prstGeom>
          <a:noFill/>
        </p:spPr>
        <p:txBody>
          <a:bodyPr wrap="square" rtlCol="0">
            <a:spAutoFit/>
          </a:bodyPr>
          <a:lstStyle/>
          <a:p>
            <a:pPr algn="ctr"/>
            <a:r>
              <a:rPr lang="en-US" sz="2800" dirty="0" smtClean="0">
                <a:solidFill>
                  <a:srgbClr val="003366"/>
                </a:solidFill>
              </a:rPr>
              <a:t>…to develop mathematically proficient students.</a:t>
            </a:r>
            <a:endParaRPr lang="en-US" sz="2800" dirty="0">
              <a:solidFill>
                <a:srgbClr val="003366"/>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1"/>
          </p:nvPr>
        </p:nvSpPr>
        <p:spPr/>
        <p:txBody>
          <a:bodyPr/>
          <a:lstStyle/>
          <a:p>
            <a:endParaRPr lang="en-US" dirty="0" smtClean="0"/>
          </a:p>
          <a:p>
            <a:r>
              <a:rPr lang="en-US" dirty="0" smtClean="0">
                <a:hlinkClick r:id="rId3"/>
              </a:rPr>
              <a:t>http://www.nctm.org/uploadedFiles/Math_Standards/Principles_and_Standards_for_School_Mathematics/E-Examples/Grades_3–5/fraction1_SQTM.mov</a:t>
            </a:r>
            <a:endParaRPr lang="en-US" dirty="0" smtClean="0"/>
          </a:p>
          <a:p>
            <a:endParaRPr lang="en-US" dirty="0" smtClean="0"/>
          </a:p>
        </p:txBody>
      </p:sp>
      <p:sp>
        <p:nvSpPr>
          <p:cNvPr id="4" name="Footer Placeholder 3"/>
          <p:cNvSpPr>
            <a:spLocks noGrp="1"/>
          </p:cNvSpPr>
          <p:nvPr>
            <p:ph type="ftr" sz="quarter" idx="3"/>
          </p:nvPr>
        </p:nvSpPr>
        <p:spPr>
          <a:prstGeom prst="rect">
            <a:avLst/>
          </a:prstGeom>
        </p:spPr>
        <p:txBody>
          <a:bodyPr/>
          <a:lstStyle/>
          <a:p>
            <a:pPr>
              <a:defRPr/>
            </a:pPr>
            <a:r>
              <a:rPr lang="en-US"/>
              <a:t>Author's Name IM&amp;E CCSSM National PD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CCSS Focus</a:t>
            </a:r>
            <a:endParaRPr lang="en-US" dirty="0"/>
          </a:p>
        </p:txBody>
      </p:sp>
      <p:sp>
        <p:nvSpPr>
          <p:cNvPr id="3" name="Content Placeholder 2"/>
          <p:cNvSpPr>
            <a:spLocks noGrp="1"/>
          </p:cNvSpPr>
          <p:nvPr>
            <p:ph idx="1"/>
          </p:nvPr>
        </p:nvSpPr>
        <p:spPr/>
        <p:txBody>
          <a:bodyPr>
            <a:normAutofit fontScale="92500"/>
          </a:bodyPr>
          <a:lstStyle/>
          <a:p>
            <a:pPr>
              <a:buNone/>
            </a:pPr>
            <a:endParaRPr lang="en-US" dirty="0" smtClean="0"/>
          </a:p>
          <a:p>
            <a:r>
              <a:rPr lang="en-US" dirty="0" smtClean="0"/>
              <a:t>3.NF.2. Understand a fraction as a number on the number line; represent fractions on a number line diagram.</a:t>
            </a:r>
          </a:p>
          <a:p>
            <a:pPr lvl="1"/>
            <a:r>
              <a:rPr lang="en-US" dirty="0" smtClean="0"/>
              <a:t>Represent a fraction 1/b on a number line diagram by defining the interval from 0 to 1 as the whole and partitioning it into b equal parts. Recognize that each part has size 1/b and that the endpoint of the part based at 0 locates the number 1/b on the number line.</a:t>
            </a:r>
          </a:p>
          <a:p>
            <a:pPr lvl="1"/>
            <a:r>
              <a:rPr lang="en-US" dirty="0" smtClean="0"/>
              <a:t>Represent a fraction a/b on a number line diagram by marking off a lengths 1/b from 0. Recognize that the resulting interval has size a/b and that its endpoint locates the number a/b on the number line.</a:t>
            </a:r>
          </a:p>
          <a:p>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a:prstGeom prst="rect">
            <a:avLst/>
          </a:prstGeom>
        </p:spPr>
        <p:txBody>
          <a:bodyPr/>
          <a:lstStyle/>
          <a:p>
            <a:pPr>
              <a:defRPr/>
            </a:pPr>
            <a:r>
              <a:rPr lang="en-US"/>
              <a:t>Author's Name IM&amp;E CCSSM National PD </a:t>
            </a:r>
          </a:p>
        </p:txBody>
      </p:sp>
      <p:pic>
        <p:nvPicPr>
          <p:cNvPr id="37890" name="Content Placeholder 4" descr="3.NF.2_locating_fractions_less_than_one_on_the_number_line_sol_3.jpg"/>
          <p:cNvPicPr>
            <a:picLocks noGrp="1" noChangeAspect="1"/>
          </p:cNvPicPr>
          <p:nvPr>
            <p:ph idx="4294967295"/>
          </p:nvPr>
        </p:nvPicPr>
        <p:blipFill>
          <a:blip r:embed="rId3" cstate="print"/>
          <a:srcRect l="-50" r="882"/>
          <a:stretch>
            <a:fillRect/>
          </a:stretch>
        </p:blipFill>
        <p:spPr>
          <a:xfrm>
            <a:off x="1447800" y="304800"/>
            <a:ext cx="6248400" cy="5853113"/>
          </a:xfrm>
          <a:ln w="38100">
            <a:solidFill>
              <a:schemeClr val="tx1"/>
            </a:solid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900" dirty="0" smtClean="0"/>
              <a:t>What does ½ traditionally look like?</a:t>
            </a:r>
            <a:endParaRPr lang="en-US" sz="3900" dirty="0"/>
          </a:p>
        </p:txBody>
      </p:sp>
      <p:sp>
        <p:nvSpPr>
          <p:cNvPr id="3" name="Content Placeholder 2"/>
          <p:cNvSpPr>
            <a:spLocks noGrp="1"/>
          </p:cNvSpPr>
          <p:nvPr>
            <p:ph idx="1"/>
          </p:nvPr>
        </p:nvSpPr>
        <p:spPr/>
        <p:txBody>
          <a:bodyPr/>
          <a:lstStyle/>
          <a:p>
            <a:r>
              <a:rPr lang="en-US" dirty="0" smtClean="0"/>
              <a:t>½ of 20 = 10</a:t>
            </a:r>
          </a:p>
          <a:p>
            <a:r>
              <a:rPr lang="en-US" dirty="0" smtClean="0"/>
              <a:t>½ of 100 = 50</a:t>
            </a:r>
          </a:p>
          <a:p>
            <a:endParaRPr lang="en-US" dirty="0" smtClean="0"/>
          </a:p>
          <a:p>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4</a:t>
            </a:fld>
            <a:endParaRPr lang="en-US" dirty="0"/>
          </a:p>
        </p:txBody>
      </p:sp>
      <p:pic>
        <p:nvPicPr>
          <p:cNvPr id="6" name="Picture 5"/>
          <p:cNvPicPr>
            <a:picLocks noChangeAspect="1" noChangeArrowheads="1"/>
          </p:cNvPicPr>
          <p:nvPr/>
        </p:nvPicPr>
        <p:blipFill>
          <a:blip r:embed="rId3" cstate="print"/>
          <a:srcRect/>
          <a:stretch>
            <a:fillRect/>
          </a:stretch>
        </p:blipFill>
        <p:spPr bwMode="auto">
          <a:xfrm>
            <a:off x="5486400" y="3276600"/>
            <a:ext cx="1524000" cy="1524000"/>
          </a:xfrm>
          <a:prstGeom prst="rect">
            <a:avLst/>
          </a:prstGeom>
          <a:noFill/>
          <a:ln w="38100">
            <a:solidFill>
              <a:schemeClr val="tx1"/>
            </a:solidFill>
            <a:miter lim="800000"/>
            <a:headEnd/>
            <a:tailEnd/>
          </a:ln>
          <a:effectLst/>
        </p:spPr>
      </p:pic>
      <p:pic>
        <p:nvPicPr>
          <p:cNvPr id="7" name="Picture 7"/>
          <p:cNvPicPr>
            <a:picLocks noChangeAspect="1" noChangeArrowheads="1"/>
          </p:cNvPicPr>
          <p:nvPr/>
        </p:nvPicPr>
        <p:blipFill>
          <a:blip r:embed="rId4" cstate="print"/>
          <a:srcRect/>
          <a:stretch>
            <a:fillRect/>
          </a:stretch>
        </p:blipFill>
        <p:spPr bwMode="auto">
          <a:xfrm>
            <a:off x="2286000" y="3086100"/>
            <a:ext cx="992188" cy="1905000"/>
          </a:xfrm>
          <a:prstGeom prst="rect">
            <a:avLst/>
          </a:prstGeom>
          <a:noFill/>
          <a:ln w="38100">
            <a:solidFill>
              <a:schemeClr val="tx1"/>
            </a:solidFill>
            <a:miter lim="800000"/>
            <a:headEnd/>
            <a:tailEnd/>
          </a:ln>
          <a:effectLst/>
        </p:spPr>
      </p:pic>
      <p:pic>
        <p:nvPicPr>
          <p:cNvPr id="8" name="Picture 9"/>
          <p:cNvPicPr>
            <a:picLocks noChangeAspect="1" noChangeArrowheads="1"/>
          </p:cNvPicPr>
          <p:nvPr/>
        </p:nvPicPr>
        <p:blipFill>
          <a:blip r:embed="rId5" cstate="print"/>
          <a:srcRect/>
          <a:stretch>
            <a:fillRect/>
          </a:stretch>
        </p:blipFill>
        <p:spPr bwMode="auto">
          <a:xfrm>
            <a:off x="623887" y="3048000"/>
            <a:ext cx="1357313" cy="1981200"/>
          </a:xfrm>
          <a:prstGeom prst="rect">
            <a:avLst/>
          </a:prstGeom>
          <a:noFill/>
          <a:ln w="38100">
            <a:solidFill>
              <a:schemeClr val="tx1"/>
            </a:solidFill>
            <a:miter lim="800000"/>
            <a:headEnd/>
            <a:tailEnd/>
          </a:ln>
          <a:effectLst/>
        </p:spPr>
      </p:pic>
      <p:pic>
        <p:nvPicPr>
          <p:cNvPr id="9" name="Picture 11"/>
          <p:cNvPicPr>
            <a:picLocks noChangeAspect="1" noChangeArrowheads="1"/>
          </p:cNvPicPr>
          <p:nvPr/>
        </p:nvPicPr>
        <p:blipFill>
          <a:blip r:embed="rId6" cstate="print"/>
          <a:srcRect/>
          <a:stretch>
            <a:fillRect/>
          </a:stretch>
        </p:blipFill>
        <p:spPr bwMode="auto">
          <a:xfrm>
            <a:off x="3529012" y="3114675"/>
            <a:ext cx="1728788" cy="1847850"/>
          </a:xfrm>
          <a:prstGeom prst="rect">
            <a:avLst/>
          </a:prstGeom>
          <a:noFill/>
          <a:ln w="38100">
            <a:solidFill>
              <a:schemeClr val="tx1"/>
            </a:solidFill>
            <a:miter lim="800000"/>
            <a:headEnd/>
            <a:tailEnd/>
          </a:ln>
          <a:effectLst/>
        </p:spPr>
      </p:pic>
      <p:pic>
        <p:nvPicPr>
          <p:cNvPr id="10" name="Picture 12"/>
          <p:cNvPicPr>
            <a:picLocks noChangeAspect="1" noChangeArrowheads="1"/>
          </p:cNvPicPr>
          <p:nvPr/>
        </p:nvPicPr>
        <p:blipFill>
          <a:blip r:embed="rId7" cstate="print"/>
          <a:srcRect/>
          <a:stretch>
            <a:fillRect/>
          </a:stretch>
        </p:blipFill>
        <p:spPr bwMode="auto">
          <a:xfrm>
            <a:off x="7224712" y="2895600"/>
            <a:ext cx="1614488" cy="2286000"/>
          </a:xfrm>
          <a:prstGeom prst="rect">
            <a:avLst/>
          </a:prstGeom>
          <a:noFill/>
          <a:ln w="38100">
            <a:solidFill>
              <a:schemeClr val="tx1"/>
            </a:solid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Now what does ½ look like on a number line?</a:t>
            </a:r>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What number is halfway between 0 and 1?</a:t>
            </a:r>
            <a:endParaRPr lang="en-US" sz="3200"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6</a:t>
            </a:fld>
            <a:endParaRPr lang="en-US" dirty="0"/>
          </a:p>
        </p:txBody>
      </p:sp>
      <p:pic>
        <p:nvPicPr>
          <p:cNvPr id="6" name="Picture 6"/>
          <p:cNvPicPr>
            <a:picLocks noGrp="1" noChangeAspect="1" noChangeArrowheads="1"/>
          </p:cNvPicPr>
          <p:nvPr>
            <p:ph idx="1"/>
          </p:nvPr>
        </p:nvPicPr>
        <p:blipFill>
          <a:blip r:embed="rId3" cstate="print"/>
          <a:srcRect/>
          <a:stretch>
            <a:fillRect/>
          </a:stretch>
        </p:blipFill>
        <p:spPr bwMode="auto">
          <a:xfrm>
            <a:off x="1033463" y="1371600"/>
            <a:ext cx="6772275" cy="3209925"/>
          </a:xfrm>
          <a:prstGeom prst="rect">
            <a:avLst/>
          </a:prstGeom>
          <a:noFill/>
          <a:ln w="38100">
            <a:solidFill>
              <a:schemeClr val="tx1"/>
            </a:solidFill>
            <a:miter lim="800000"/>
            <a:headEnd/>
            <a:tailEnd/>
          </a:ln>
        </p:spPr>
      </p:pic>
      <p:sp>
        <p:nvSpPr>
          <p:cNvPr id="7" name="TextBox 6"/>
          <p:cNvSpPr txBox="1"/>
          <p:nvPr/>
        </p:nvSpPr>
        <p:spPr>
          <a:xfrm>
            <a:off x="838200" y="4800600"/>
            <a:ext cx="7162800" cy="954107"/>
          </a:xfrm>
          <a:prstGeom prst="rect">
            <a:avLst/>
          </a:prstGeom>
          <a:noFill/>
        </p:spPr>
        <p:txBody>
          <a:bodyPr wrap="square" rtlCol="0">
            <a:spAutoFit/>
          </a:bodyPr>
          <a:lstStyle/>
          <a:p>
            <a:pPr algn="ctr"/>
            <a:r>
              <a:rPr lang="en-US" sz="2800" dirty="0" smtClean="0">
                <a:solidFill>
                  <a:srgbClr val="003366"/>
                </a:solidFill>
              </a:rPr>
              <a:t>Some students may initially be surprised that there are numbers between 0 and 1.</a:t>
            </a:r>
            <a:endParaRPr lang="en-US" sz="2800" dirty="0">
              <a:solidFill>
                <a:srgbClr val="003366"/>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to help students reason about fractions as numbers</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en-US" dirty="0" smtClean="0"/>
              <a:t>What number is halfway between 0 and one-half?</a:t>
            </a:r>
          </a:p>
          <a:p>
            <a:pPr marL="514350" indent="-514350">
              <a:buFont typeface="+mj-lt"/>
              <a:buAutoNum type="arabicPeriod"/>
            </a:pPr>
            <a:r>
              <a:rPr lang="en-US" dirty="0" smtClean="0"/>
              <a:t>What other ways might you see one-half expressed?</a:t>
            </a:r>
          </a:p>
          <a:p>
            <a:pPr marL="514350" indent="-514350">
              <a:buFont typeface="+mj-lt"/>
              <a:buAutoNum type="arabicPeriod"/>
            </a:pPr>
            <a:r>
              <a:rPr lang="en-US" dirty="0" smtClean="0"/>
              <a:t>What number is one-fourth more than one-half? One-sixth more than one-half?</a:t>
            </a:r>
          </a:p>
          <a:p>
            <a:pPr marL="514350" indent="-514350">
              <a:buFont typeface="+mj-lt"/>
              <a:buAutoNum type="arabicPeriod"/>
            </a:pPr>
            <a:r>
              <a:rPr lang="en-US" dirty="0" smtClean="0"/>
              <a:t>What number is one-sixth less than one?</a:t>
            </a:r>
          </a:p>
          <a:p>
            <a:pPr marL="514350" indent="-514350">
              <a:buFont typeface="+mj-lt"/>
              <a:buAutoNum type="arabicPeriod"/>
            </a:pPr>
            <a:r>
              <a:rPr lang="en-US" dirty="0" smtClean="0"/>
              <a:t>What number is one-third more than one?</a:t>
            </a:r>
          </a:p>
          <a:p>
            <a:pPr marL="514350" indent="-514350">
              <a:buFont typeface="+mj-lt"/>
              <a:buAutoNum type="arabicPeriod"/>
            </a:pPr>
            <a:r>
              <a:rPr lang="en-US" dirty="0" smtClean="0"/>
              <a:t>What number is halfway between one-twelfth and three-twelfths?</a:t>
            </a:r>
          </a:p>
          <a:p>
            <a:pPr marL="514350" indent="-514350">
              <a:buFont typeface="+mj-lt"/>
              <a:buAutoNum type="arabicPeriod"/>
            </a:pPr>
            <a:r>
              <a:rPr lang="en-US" dirty="0" smtClean="0"/>
              <a:t>Which number is closest to 0?</a:t>
            </a:r>
          </a:p>
          <a:p>
            <a:pPr marL="514350" indent="-514350">
              <a:buFont typeface="+mj-lt"/>
              <a:buAutoNum type="arabicPeriod"/>
            </a:pPr>
            <a:r>
              <a:rPr lang="en-US" dirty="0" smtClean="0"/>
              <a:t>Which number is closest to 1?</a:t>
            </a:r>
          </a:p>
          <a:p>
            <a:pPr marL="514350" indent="-514350">
              <a:buFont typeface="+mj-lt"/>
              <a:buAutoNum type="arabicPeriod"/>
            </a:pPr>
            <a:r>
              <a:rPr lang="en-US" dirty="0" smtClean="0"/>
              <a:t>What would you call a number halfway between 0 and one-twelfth?</a:t>
            </a:r>
          </a:p>
          <a:p>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What number is halfway between 0 and ½?</a:t>
            </a:r>
            <a:endParaRPr lang="en-US" sz="3200" dirty="0"/>
          </a:p>
        </p:txBody>
      </p:sp>
      <p:sp>
        <p:nvSpPr>
          <p:cNvPr id="3" name="Content Placeholder 2"/>
          <p:cNvSpPr>
            <a:spLocks noGrp="1"/>
          </p:cNvSpPr>
          <p:nvPr>
            <p:ph idx="1"/>
          </p:nvPr>
        </p:nvSpPr>
        <p:spPr/>
        <p:txBody>
          <a:bodyPr/>
          <a:lstStyle/>
          <a:p>
            <a:r>
              <a:rPr lang="en-US" dirty="0" smtClean="0"/>
              <a:t>Realizing that ¼ lies between 0 and ½ on the number line reinforces the relationship between halves and fourths.</a:t>
            </a:r>
          </a:p>
          <a:p>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other ways might you see ½ expressed?</a:t>
            </a:r>
            <a:endParaRPr lang="en-US" dirty="0"/>
          </a:p>
        </p:txBody>
      </p:sp>
      <p:sp>
        <p:nvSpPr>
          <p:cNvPr id="3" name="Content Placeholder 2"/>
          <p:cNvSpPr>
            <a:spLocks noGrp="1"/>
          </p:cNvSpPr>
          <p:nvPr>
            <p:ph idx="1"/>
          </p:nvPr>
        </p:nvSpPr>
        <p:spPr/>
        <p:txBody>
          <a:bodyPr/>
          <a:lstStyle/>
          <a:p>
            <a:r>
              <a:rPr lang="en-US" dirty="0" smtClean="0"/>
              <a:t>Students may initially say there are several numbers here:  2/4, 3/6, and 6/12.  This is an excellent opportunity to introduce the idea that although these look like different numbers, they are actually different ways to name the number, much like “one hundred” can also be called “ten tens.”  This is also an opportunity to discuss hat names for the same number have in common.</a:t>
            </a:r>
          </a:p>
          <a:p>
            <a:endParaRPr lang="en-US" dirty="0"/>
          </a:p>
        </p:txBody>
      </p:sp>
      <p:sp>
        <p:nvSpPr>
          <p:cNvPr id="4" name="Footer Placeholder 3"/>
          <p:cNvSpPr>
            <a:spLocks noGrp="1"/>
          </p:cNvSpPr>
          <p:nvPr>
            <p:ph type="ftr" sz="quarter" idx="3"/>
          </p:nvPr>
        </p:nvSpPr>
        <p:spPr/>
        <p:txBody>
          <a:bodyPr/>
          <a:lstStyle/>
          <a:p>
            <a:r>
              <a:rPr lang="en-US" smtClean="0"/>
              <a:t>Burns, Pasvogel</a:t>
            </a:r>
            <a:endParaRPr lang="en-US" dirty="0"/>
          </a:p>
        </p:txBody>
      </p:sp>
      <p:sp>
        <p:nvSpPr>
          <p:cNvPr id="5" name="Slide Number Placeholder 4"/>
          <p:cNvSpPr>
            <a:spLocks noGrp="1"/>
          </p:cNvSpPr>
          <p:nvPr>
            <p:ph type="sldNum" sz="quarter" idx="4"/>
          </p:nvPr>
        </p:nvSpPr>
        <p:spPr/>
        <p:txBody>
          <a:bodyPr/>
          <a:lstStyle/>
          <a:p>
            <a:fld id="{E6C711A5-5321-4724-BDA3-06CF6441090E}" type="slidenum">
              <a:rPr lang="en-US" smtClean="0"/>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CSSM">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TotalTime>
  <Words>1488</Words>
  <Application>Microsoft Office PowerPoint</Application>
  <PresentationFormat>On-screen Show (4:3)</PresentationFormat>
  <Paragraphs>227</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Number and Operations - Fractions</vt:lpstr>
      <vt:lpstr>Norms to Anchor Our Work</vt:lpstr>
      <vt:lpstr>Today’s CCSS Focus</vt:lpstr>
      <vt:lpstr>What does ½ traditionally look like?</vt:lpstr>
      <vt:lpstr>Now what does ½ look like on a number line?</vt:lpstr>
      <vt:lpstr>What number is halfway between 0 and 1?</vt:lpstr>
      <vt:lpstr>Questions to help students reason about fractions as numbers</vt:lpstr>
      <vt:lpstr>What number is halfway between 0 and ½?</vt:lpstr>
      <vt:lpstr>What other ways might you see ½ expressed?</vt:lpstr>
      <vt:lpstr>What number is ¼ more than ½? 1/6 more than ½?</vt:lpstr>
      <vt:lpstr>What number is 1/6 less than 1?</vt:lpstr>
      <vt:lpstr>What number is 1/3 more than 1?</vt:lpstr>
      <vt:lpstr>What number is halfway between 1/12 and 3/12?</vt:lpstr>
      <vt:lpstr>Which number is closest to 0?</vt:lpstr>
      <vt:lpstr>Which number is closest to 1?</vt:lpstr>
      <vt:lpstr>What would you call a number halfway between 0 and 1/12?</vt:lpstr>
      <vt:lpstr>The BIG Ideas of A Unit Fraction</vt:lpstr>
      <vt:lpstr>Slide 18</vt:lpstr>
      <vt:lpstr>Introducing 3.NF.2b</vt:lpstr>
      <vt:lpstr>Indentify the larger fraction</vt:lpstr>
      <vt:lpstr>Circle the large fraction and explain your answer.</vt:lpstr>
      <vt:lpstr>Circle the large fraction and explain your answer.</vt:lpstr>
      <vt:lpstr>Exploring Misconceptions</vt:lpstr>
      <vt:lpstr>Using the Language of the Standard</vt:lpstr>
      <vt:lpstr>Resources for Teaching and Learning</vt:lpstr>
      <vt:lpstr>Resource Vetting</vt:lpstr>
      <vt:lpstr>Fraction Track from Illuminations Site</vt:lpstr>
      <vt:lpstr>Our Ultimate Goal …</vt:lpstr>
      <vt:lpstr>Slide 29</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Focus Domain/Session Title</dc:title>
  <dc:creator>Andrew Horrigan</dc:creator>
  <cp:lastModifiedBy>Ellen</cp:lastModifiedBy>
  <cp:revision>38</cp:revision>
  <dcterms:created xsi:type="dcterms:W3CDTF">2012-03-07T16:46:07Z</dcterms:created>
  <dcterms:modified xsi:type="dcterms:W3CDTF">2012-05-20T20:10:47Z</dcterms:modified>
</cp:coreProperties>
</file>