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handoutMasterIdLst>
    <p:handoutMasterId r:id="rId23"/>
  </p:handoutMasterIdLst>
  <p:sldIdLst>
    <p:sldId id="256" r:id="rId3"/>
    <p:sldId id="285" r:id="rId4"/>
    <p:sldId id="264" r:id="rId5"/>
    <p:sldId id="281" r:id="rId6"/>
    <p:sldId id="287" r:id="rId7"/>
    <p:sldId id="265" r:id="rId8"/>
    <p:sldId id="309" r:id="rId9"/>
    <p:sldId id="270" r:id="rId10"/>
    <p:sldId id="275" r:id="rId11"/>
    <p:sldId id="278" r:id="rId12"/>
    <p:sldId id="324" r:id="rId13"/>
    <p:sldId id="325" r:id="rId14"/>
    <p:sldId id="326" r:id="rId15"/>
    <p:sldId id="323" r:id="rId16"/>
    <p:sldId id="321" r:id="rId17"/>
    <p:sldId id="306" r:id="rId18"/>
    <p:sldId id="307" r:id="rId19"/>
    <p:sldId id="308" r:id="rId20"/>
    <p:sldId id="26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E2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6" autoAdjust="0"/>
    <p:restoredTop sz="91869" autoAdjust="0"/>
  </p:normalViewPr>
  <p:slideViewPr>
    <p:cSldViewPr>
      <p:cViewPr varScale="1">
        <p:scale>
          <a:sx n="62" d="100"/>
          <a:sy n="62" d="100"/>
        </p:scale>
        <p:origin x="-4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8918D7-0A15-4732-B9C8-2F330C7DB8C3}" type="datetimeFigureOut">
              <a:rPr lang="en-US" smtClean="0"/>
              <a:pPr/>
              <a:t>4/1/2011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FDBBDF-701C-4B9D-A1F7-7E65B06136B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EE8818-FA41-8E46-910B-418BAAE1349D}" type="datetimeFigureOut">
              <a:rPr lang="en-US" smtClean="0"/>
              <a:pPr/>
              <a:t>4/1/2011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22F778-46E9-814D-8E08-00C27FFBCF4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22F778-46E9-814D-8E08-00C27FFBCF4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Jim</a:t>
            </a:r>
            <a:endParaRPr lang="en-US" dirty="0"/>
          </a:p>
        </p:txBody>
      </p:sp>
      <p:sp>
        <p:nvSpPr>
          <p:cNvPr id="4" name="Slide Number Placeholder 3"/>
          <p:cNvSpPr>
            <a:spLocks noGrp="1"/>
          </p:cNvSpPr>
          <p:nvPr>
            <p:ph type="sldNum" sz="quarter" idx="10"/>
          </p:nvPr>
        </p:nvSpPr>
        <p:spPr/>
        <p:txBody>
          <a:bodyPr/>
          <a:lstStyle/>
          <a:p>
            <a:fld id="{4122F778-46E9-814D-8E08-00C27FFBCF4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Jim, Ruth</a:t>
            </a:r>
            <a:endParaRPr lang="en-US" dirty="0"/>
          </a:p>
        </p:txBody>
      </p:sp>
      <p:sp>
        <p:nvSpPr>
          <p:cNvPr id="4" name="Slide Number Placeholder 3"/>
          <p:cNvSpPr>
            <a:spLocks noGrp="1"/>
          </p:cNvSpPr>
          <p:nvPr>
            <p:ph type="sldNum" sz="quarter" idx="10"/>
          </p:nvPr>
        </p:nvSpPr>
        <p:spPr/>
        <p:txBody>
          <a:bodyPr/>
          <a:lstStyle/>
          <a:p>
            <a:fld id="{4122F778-46E9-814D-8E08-00C27FFBCF4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Ruth</a:t>
            </a:r>
            <a:endParaRPr lang="en-US" dirty="0"/>
          </a:p>
        </p:txBody>
      </p:sp>
      <p:sp>
        <p:nvSpPr>
          <p:cNvPr id="4" name="Slide Number Placeholder 3"/>
          <p:cNvSpPr>
            <a:spLocks noGrp="1"/>
          </p:cNvSpPr>
          <p:nvPr>
            <p:ph type="sldNum" sz="quarter" idx="10"/>
          </p:nvPr>
        </p:nvSpPr>
        <p:spPr/>
        <p:txBody>
          <a:bodyPr/>
          <a:lstStyle/>
          <a:p>
            <a:fld id="{4122F778-46E9-814D-8E08-00C27FFBCF4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Jim</a:t>
            </a:r>
            <a:endParaRPr lang="en-US" dirty="0"/>
          </a:p>
        </p:txBody>
      </p:sp>
      <p:sp>
        <p:nvSpPr>
          <p:cNvPr id="4" name="Slide Number Placeholder 3"/>
          <p:cNvSpPr>
            <a:spLocks noGrp="1"/>
          </p:cNvSpPr>
          <p:nvPr>
            <p:ph type="sldNum" sz="quarter" idx="10"/>
          </p:nvPr>
        </p:nvSpPr>
        <p:spPr/>
        <p:txBody>
          <a:bodyPr/>
          <a:lstStyle/>
          <a:p>
            <a:fld id="{4122F778-46E9-814D-8E08-00C27FFBCF4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Jim</a:t>
            </a:r>
          </a:p>
          <a:p>
            <a:endParaRPr lang="en-US" dirty="0"/>
          </a:p>
        </p:txBody>
      </p:sp>
      <p:sp>
        <p:nvSpPr>
          <p:cNvPr id="4" name="Slide Number Placeholder 3"/>
          <p:cNvSpPr>
            <a:spLocks noGrp="1"/>
          </p:cNvSpPr>
          <p:nvPr>
            <p:ph type="sldNum" sz="quarter" idx="10"/>
          </p:nvPr>
        </p:nvSpPr>
        <p:spPr/>
        <p:txBody>
          <a:bodyPr/>
          <a:lstStyle/>
          <a:p>
            <a:fld id="{4122F778-46E9-814D-8E08-00C27FFBCF4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18351705-60E7-4B79-B5FE-6DF61C42FD78}" type="slidenum">
              <a:rPr lang="en-US" smtClean="0"/>
              <a:pPr/>
              <a:t>16</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spcBef>
                <a:spcPct val="0"/>
              </a:spcBef>
            </a:pPr>
            <a:endParaRPr lang="en-US" smtClean="0"/>
          </a:p>
        </p:txBody>
      </p:sp>
      <p:sp>
        <p:nvSpPr>
          <p:cNvPr id="25604" name="Slide Number Placeholder 3"/>
          <p:cNvSpPr>
            <a:spLocks noGrp="1"/>
          </p:cNvSpPr>
          <p:nvPr>
            <p:ph type="sldNum" sz="quarter" idx="5"/>
          </p:nvPr>
        </p:nvSpPr>
        <p:spPr>
          <a:noFill/>
        </p:spPr>
        <p:txBody>
          <a:bodyPr/>
          <a:lstStyle/>
          <a:p>
            <a:fld id="{127BF91D-8371-41B4-9B3A-568B51DF7898}" type="slidenum">
              <a:rPr lang="en-US" smtClean="0"/>
              <a:pPr/>
              <a:t>17</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spcBef>
                <a:spcPct val="0"/>
              </a:spcBef>
            </a:pPr>
            <a:endParaRPr lang="en-US" smtClean="0"/>
          </a:p>
        </p:txBody>
      </p:sp>
      <p:sp>
        <p:nvSpPr>
          <p:cNvPr id="26628" name="Slide Number Placeholder 3"/>
          <p:cNvSpPr>
            <a:spLocks noGrp="1"/>
          </p:cNvSpPr>
          <p:nvPr>
            <p:ph type="sldNum" sz="quarter" idx="5"/>
          </p:nvPr>
        </p:nvSpPr>
        <p:spPr>
          <a:noFill/>
        </p:spPr>
        <p:txBody>
          <a:bodyPr/>
          <a:lstStyle/>
          <a:p>
            <a:fld id="{3790220D-65DA-4204-A0BD-0E358F4436EE}" type="slidenum">
              <a:rPr lang="en-US" smtClean="0"/>
              <a:pPr/>
              <a:t>18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6874AE-9A75-4A82-9180-8EAD876C3057}" type="datetimeFigureOut">
              <a:rPr lang="en-US" smtClean="0"/>
              <a:pPr/>
              <a:t>4/1/2011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FF48F-E8E8-4613-A401-D6EAD62D1E2D}" type="slidenum">
              <a:rPr lang="en-US" smtClean="0"/>
              <a:pPr/>
              <a:t>‹#›</a:t>
            </a:fld>
            <a:endParaRPr lang="en-US"/>
          </a:p>
        </p:txBody>
      </p:sp>
      <p:pic>
        <p:nvPicPr>
          <p:cNvPr id="8" name="Picture 7" descr="PPT2_Front Slide.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6874AE-9A75-4A82-9180-8EAD876C3057}" type="datetimeFigureOut">
              <a:rPr lang="en-US" smtClean="0"/>
              <a:pPr/>
              <a:t>4/1/2011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FF48F-E8E8-4613-A401-D6EAD62D1E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6874AE-9A75-4A82-9180-8EAD876C3057}" type="datetimeFigureOut">
              <a:rPr lang="en-US" smtClean="0"/>
              <a:pPr/>
              <a:t>4/1/2011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FF48F-E8E8-4613-A401-D6EAD62D1E2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6874AE-9A75-4A82-9180-8EAD876C3057}" type="datetimeFigureOut">
              <a:rPr lang="en-US" smtClean="0"/>
              <a:pPr/>
              <a:t>4/1/2011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FF48F-E8E8-4613-A401-D6EAD62D1E2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6874AE-9A75-4A82-9180-8EAD876C3057}" type="datetimeFigureOut">
              <a:rPr lang="en-US" smtClean="0"/>
              <a:pPr/>
              <a:t>4/1/2011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FF48F-E8E8-4613-A401-D6EAD62D1E2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6874AE-9A75-4A82-9180-8EAD876C3057}" type="datetimeFigureOut">
              <a:rPr lang="en-US" smtClean="0"/>
              <a:pPr/>
              <a:t>4/1/2011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FF48F-E8E8-4613-A401-D6EAD62D1E2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6874AE-9A75-4A82-9180-8EAD876C3057}" type="datetimeFigureOut">
              <a:rPr lang="en-US" smtClean="0"/>
              <a:pPr/>
              <a:t>4/1/2011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FF48F-E8E8-4613-A401-D6EAD62D1E2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6874AE-9A75-4A82-9180-8EAD876C3057}" type="datetimeFigureOut">
              <a:rPr lang="en-US" smtClean="0"/>
              <a:pPr/>
              <a:t>4/1/2011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BFF48F-E8E8-4613-A401-D6EAD62D1E2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6874AE-9A75-4A82-9180-8EAD876C3057}" type="datetimeFigureOut">
              <a:rPr lang="en-US" smtClean="0"/>
              <a:pPr/>
              <a:t>4/1/2011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BFF48F-E8E8-4613-A401-D6EAD62D1E2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874AE-9A75-4A82-9180-8EAD876C3057}" type="datetimeFigureOut">
              <a:rPr lang="en-US" smtClean="0"/>
              <a:pPr/>
              <a:t>4/1/2011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BFF48F-E8E8-4613-A401-D6EAD62D1E2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874AE-9A75-4A82-9180-8EAD876C3057}" type="datetimeFigureOut">
              <a:rPr lang="en-US" smtClean="0"/>
              <a:pPr/>
              <a:t>4/1/2011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FF48F-E8E8-4613-A401-D6EAD62D1E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6874AE-9A75-4A82-9180-8EAD876C3057}" type="datetimeFigureOut">
              <a:rPr lang="en-US" smtClean="0"/>
              <a:pPr/>
              <a:t>4/1/2011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FF48F-E8E8-4613-A401-D6EAD62D1E2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874AE-9A75-4A82-9180-8EAD876C3057}" type="datetimeFigureOut">
              <a:rPr lang="en-US" smtClean="0"/>
              <a:pPr/>
              <a:t>4/1/2011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FF48F-E8E8-4613-A401-D6EAD62D1E2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6874AE-9A75-4A82-9180-8EAD876C3057}" type="datetimeFigureOut">
              <a:rPr lang="en-US" smtClean="0"/>
              <a:pPr/>
              <a:t>4/1/2011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FF48F-E8E8-4613-A401-D6EAD62D1E2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6874AE-9A75-4A82-9180-8EAD876C3057}" type="datetimeFigureOut">
              <a:rPr lang="en-US" smtClean="0"/>
              <a:pPr/>
              <a:t>4/1/2011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FF48F-E8E8-4613-A401-D6EAD62D1E2D}"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6874AE-9A75-4A82-9180-8EAD876C3057}" type="datetimeFigureOut">
              <a:rPr lang="en-US" smtClean="0"/>
              <a:pPr/>
              <a:t>4/1/2011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BFF48F-E8E8-4613-A401-D6EAD62D1E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6874AE-9A75-4A82-9180-8EAD876C3057}" type="datetimeFigureOut">
              <a:rPr lang="en-US" smtClean="0"/>
              <a:pPr/>
              <a:t>4/1/2011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FF48F-E8E8-4613-A401-D6EAD62D1E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6874AE-9A75-4A82-9180-8EAD876C3057}" type="datetimeFigureOut">
              <a:rPr lang="en-US" smtClean="0"/>
              <a:pPr/>
              <a:t>4/1/2011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FF48F-E8E8-4613-A401-D6EAD62D1E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6874AE-9A75-4A82-9180-8EAD876C3057}" type="datetimeFigureOut">
              <a:rPr lang="en-US" smtClean="0"/>
              <a:pPr/>
              <a:t>4/1/2011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BFF48F-E8E8-4613-A401-D6EAD62D1E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6874AE-9A75-4A82-9180-8EAD876C3057}" type="datetimeFigureOut">
              <a:rPr lang="en-US" smtClean="0"/>
              <a:pPr/>
              <a:t>4/1/2011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BFF48F-E8E8-4613-A401-D6EAD62D1E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874AE-9A75-4A82-9180-8EAD876C3057}" type="datetimeFigureOut">
              <a:rPr lang="en-US" smtClean="0"/>
              <a:pPr/>
              <a:t>4/1/2011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BFF48F-E8E8-4613-A401-D6EAD62D1E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874AE-9A75-4A82-9180-8EAD876C3057}" type="datetimeFigureOut">
              <a:rPr lang="en-US" smtClean="0"/>
              <a:pPr/>
              <a:t>4/1/2011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FF48F-E8E8-4613-A401-D6EAD62D1E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874AE-9A75-4A82-9180-8EAD876C3057}" type="datetimeFigureOut">
              <a:rPr lang="en-US" smtClean="0"/>
              <a:pPr/>
              <a:t>4/1/2011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FF48F-E8E8-4613-A401-D6EAD62D1E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PPT2_Inner Slide.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304800" y="2286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5240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874AE-9A75-4A82-9180-8EAD876C3057}" type="datetimeFigureOut">
              <a:rPr lang="en-US" smtClean="0"/>
              <a:pPr/>
              <a:t>4/1/2011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FF48F-E8E8-4613-A401-D6EAD62D1E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kern="1200">
          <a:solidFill>
            <a:srgbClr val="E20000"/>
          </a:solidFill>
          <a:latin typeface="URWGroteskTBolCon"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inion" pitchFamily="8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inion" pitchFamily="8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inion" pitchFamily="8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inion" pitchFamily="8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inion" pitchFamily="8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874AE-9A75-4A82-9180-8EAD876C3057}" type="datetimeFigureOut">
              <a:rPr lang="en-US" smtClean="0"/>
              <a:pPr/>
              <a:t>4/1/2011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FF48F-E8E8-4613-A401-D6EAD62D1E2D}" type="slidenum">
              <a:rPr lang="en-US" smtClean="0"/>
              <a:pPr/>
              <a:t>‹#›</a:t>
            </a:fld>
            <a:endParaRPr lang="en-US"/>
          </a:p>
        </p:txBody>
      </p:sp>
      <p:pic>
        <p:nvPicPr>
          <p:cNvPr id="7" name="Picture 6" descr="PPT1_Inner Slide.jpg"/>
          <p:cNvPicPr>
            <a:picLocks noChangeAspect="1"/>
          </p:cNvPicPr>
          <p:nvPr userDrawn="1"/>
        </p:nvPicPr>
        <p:blipFill>
          <a:blip r:embed="rId14" cstate="print"/>
          <a:stretch>
            <a:fillRect/>
          </a:stretch>
        </p:blipFill>
        <p:spPr>
          <a:xfrm>
            <a:off x="0" y="0"/>
            <a:ext cx="9144000" cy="6858000"/>
          </a:xfrm>
          <a:prstGeom prst="rect">
            <a:avLst/>
          </a:prstGeom>
        </p:spPr>
      </p:pic>
      <p:pic>
        <p:nvPicPr>
          <p:cNvPr id="8" name="Picture 7" descr="PPT1_Front Slide.jpg"/>
          <p:cNvPicPr>
            <a:picLocks noChangeAspect="1"/>
          </p:cNvPicPr>
          <p:nvPr userDrawn="1"/>
        </p:nvPicPr>
        <p:blipFill>
          <a:blip r:embed="rId15"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828800"/>
            <a:ext cx="7086600" cy="2438400"/>
          </a:xfrm>
        </p:spPr>
        <p:txBody>
          <a:bodyPr>
            <a:normAutofit/>
          </a:bodyPr>
          <a:lstStyle/>
          <a:p>
            <a:pPr algn="ctr"/>
            <a:r>
              <a:rPr lang="en-US" sz="3600" b="1" dirty="0" smtClean="0">
                <a:latin typeface="+mn-lt"/>
              </a:rPr>
              <a:t>Developing </a:t>
            </a:r>
            <a:br>
              <a:rPr lang="en-US" sz="3600" b="1" dirty="0" smtClean="0">
                <a:latin typeface="+mn-lt"/>
              </a:rPr>
            </a:br>
            <a:r>
              <a:rPr lang="en-US" sz="3600" b="1" dirty="0" smtClean="0">
                <a:latin typeface="+mn-lt"/>
              </a:rPr>
              <a:t>Mathematical Habits of Mind </a:t>
            </a:r>
            <a:br>
              <a:rPr lang="en-US" sz="3600" b="1" dirty="0" smtClean="0">
                <a:latin typeface="+mn-lt"/>
              </a:rPr>
            </a:br>
            <a:r>
              <a:rPr lang="en-US" sz="3600" b="1" dirty="0" smtClean="0">
                <a:latin typeface="+mn-lt"/>
              </a:rPr>
              <a:t>in Mathematics Teachers</a:t>
            </a:r>
            <a:endParaRPr lang="en-US" sz="3600" b="1" dirty="0">
              <a:latin typeface="+mn-lt"/>
            </a:endParaRPr>
          </a:p>
        </p:txBody>
      </p:sp>
      <p:sp>
        <p:nvSpPr>
          <p:cNvPr id="3" name="Subtitle 2"/>
          <p:cNvSpPr>
            <a:spLocks noGrp="1"/>
          </p:cNvSpPr>
          <p:nvPr>
            <p:ph type="subTitle" idx="1"/>
          </p:nvPr>
        </p:nvSpPr>
        <p:spPr>
          <a:xfrm>
            <a:off x="1371600" y="4572000"/>
            <a:ext cx="6400800" cy="381000"/>
          </a:xfrm>
        </p:spPr>
        <p:txBody>
          <a:bodyPr>
            <a:normAutofit fontScale="70000" lnSpcReduction="20000"/>
          </a:bodyPr>
          <a:lstStyle/>
          <a:p>
            <a:endParaRPr lang="en-US" dirty="0" smtClean="0">
              <a:solidFill>
                <a:schemeClr val="tx1"/>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914400"/>
          </a:xfrm>
        </p:spPr>
        <p:txBody>
          <a:bodyPr>
            <a:normAutofit/>
          </a:bodyPr>
          <a:lstStyle/>
          <a:p>
            <a:r>
              <a:rPr lang="en-US" sz="3200" dirty="0" smtClean="0">
                <a:latin typeface="+mj-lt"/>
              </a:rPr>
              <a:t>Student B’s work on The Triangle Game</a:t>
            </a:r>
            <a:endParaRPr lang="en-US" sz="3200" dirty="0">
              <a:latin typeface="+mj-lt"/>
            </a:endParaRPr>
          </a:p>
        </p:txBody>
      </p:sp>
      <p:sp>
        <p:nvSpPr>
          <p:cNvPr id="3" name="Content Placeholder 2"/>
          <p:cNvSpPr>
            <a:spLocks noGrp="1"/>
          </p:cNvSpPr>
          <p:nvPr>
            <p:ph idx="1"/>
          </p:nvPr>
        </p:nvSpPr>
        <p:spPr>
          <a:xfrm>
            <a:off x="304800" y="1143000"/>
            <a:ext cx="8229600" cy="4906963"/>
          </a:xfrm>
        </p:spPr>
        <p:txBody>
          <a:bodyPr>
            <a:normAutofit fontScale="55000" lnSpcReduction="20000"/>
          </a:bodyPr>
          <a:lstStyle/>
          <a:p>
            <a:pPr>
              <a:buNone/>
            </a:pPr>
            <a:r>
              <a:rPr lang="en-US" sz="4000" dirty="0" smtClean="0">
                <a:latin typeface="+mn-lt"/>
              </a:rPr>
              <a:t>	The text below represents a portion of the work of an eighth grade teacher with secondary certification. Here, Student B offers a justification of the fact that 9 is the smallest Side Sum and 12 is the largest Side Sum.</a:t>
            </a:r>
          </a:p>
          <a:p>
            <a:pPr>
              <a:buNone/>
            </a:pPr>
            <a:endParaRPr lang="en-US" sz="4000" dirty="0" smtClean="0">
              <a:latin typeface="+mn-lt"/>
            </a:endParaRPr>
          </a:p>
          <a:p>
            <a:r>
              <a:rPr lang="en-US" sz="4000" i="1" dirty="0" smtClean="0">
                <a:latin typeface="+mn-lt"/>
              </a:rPr>
              <a:t>To get the “side sum” with the SMALLEST value for the sums, you would have to put the 3 smallest #s at the vertices. The 3 larger #s would then be put at the midpoints by placing the largest (6) between the smallest (1 &amp; 2), the next largest (5) between the next smallest (1 &amp; 3). That leaves only one place for the 4 to go (between the 2 &amp; 3). This creates a side sum of 9.</a:t>
            </a:r>
            <a:endParaRPr lang="en-US" sz="4000" dirty="0" smtClean="0">
              <a:latin typeface="+mn-lt"/>
            </a:endParaRPr>
          </a:p>
          <a:p>
            <a:r>
              <a:rPr lang="en-US" sz="4000" i="1" dirty="0" smtClean="0">
                <a:latin typeface="+mn-lt"/>
              </a:rPr>
              <a:t>To get a larger side sum, reverse that process. Place the 3 largest (4, 5, &amp; 6) at the vertices. Then, the midpoints would be placed with the smallest (1) between the largest pair (6 &amp; 5), then (2) between (6 &amp; 4) and finally the largest of the smaller #s (3) between the smallest sum of the larger #s (5 &amp; 4) to create sums of 12.</a:t>
            </a:r>
            <a:endParaRPr lang="en-US" sz="4000" dirty="0" smtClean="0">
              <a:latin typeface="+mn-lt"/>
            </a:endParaRPr>
          </a:p>
          <a:p>
            <a:pPr>
              <a:buNone/>
            </a:pPr>
            <a:endParaRPr lang="en-US" dirty="0">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mn-lt"/>
              </a:rPr>
              <a:t>The Rice </a:t>
            </a:r>
            <a:r>
              <a:rPr lang="en-US" b="1" dirty="0" smtClean="0">
                <a:latin typeface="+mn-lt"/>
              </a:rPr>
              <a:t>Problem</a:t>
            </a:r>
            <a:endParaRPr lang="en-US" dirty="0">
              <a:latin typeface="+mn-lt"/>
            </a:endParaRPr>
          </a:p>
        </p:txBody>
      </p:sp>
      <p:sp>
        <p:nvSpPr>
          <p:cNvPr id="3" name="Content Placeholder 2"/>
          <p:cNvSpPr>
            <a:spLocks noGrp="1"/>
          </p:cNvSpPr>
          <p:nvPr>
            <p:ph idx="1"/>
          </p:nvPr>
        </p:nvSpPr>
        <p:spPr>
          <a:xfrm>
            <a:off x="457200" y="1295400"/>
            <a:ext cx="8229600" cy="4830763"/>
          </a:xfrm>
        </p:spPr>
        <p:txBody>
          <a:bodyPr>
            <a:normAutofit fontScale="77500" lnSpcReduction="20000"/>
          </a:bodyPr>
          <a:lstStyle/>
          <a:p>
            <a:pPr indent="0">
              <a:buNone/>
            </a:pPr>
            <a:r>
              <a:rPr lang="en-US" dirty="0" smtClean="0">
                <a:latin typeface="+mn-lt"/>
              </a:rPr>
              <a:t>	A </a:t>
            </a:r>
            <a:r>
              <a:rPr lang="en-US" dirty="0">
                <a:latin typeface="+mn-lt"/>
              </a:rPr>
              <a:t>humble servant who was also a chess </a:t>
            </a:r>
            <a:r>
              <a:rPr lang="en-US" dirty="0" smtClean="0">
                <a:latin typeface="+mn-lt"/>
              </a:rPr>
              <a:t>master </a:t>
            </a:r>
            <a:r>
              <a:rPr lang="en-US" dirty="0">
                <a:latin typeface="+mn-lt"/>
              </a:rPr>
              <a:t>taught his king to </a:t>
            </a:r>
            <a:r>
              <a:rPr lang="en-US" dirty="0" smtClean="0">
                <a:latin typeface="+mn-lt"/>
              </a:rPr>
              <a:t>play chess</a:t>
            </a:r>
            <a:r>
              <a:rPr lang="en-US" dirty="0">
                <a:latin typeface="+mn-lt"/>
              </a:rPr>
              <a:t>. The king became fascinated by the game and offered the servant gold or jewels in </a:t>
            </a:r>
            <a:r>
              <a:rPr lang="en-US" dirty="0" smtClean="0">
                <a:latin typeface="+mn-lt"/>
              </a:rPr>
              <a:t>payment.</a:t>
            </a:r>
          </a:p>
          <a:p>
            <a:pPr indent="0">
              <a:buNone/>
            </a:pPr>
            <a:r>
              <a:rPr lang="en-US" dirty="0" smtClean="0">
                <a:latin typeface="+mn-lt"/>
              </a:rPr>
              <a:t>	The </a:t>
            </a:r>
            <a:r>
              <a:rPr lang="en-US" dirty="0">
                <a:latin typeface="+mn-lt"/>
              </a:rPr>
              <a:t>servant replied that he only wanted rice—one grain for the first square of the chess board, two on the second, four on the third, and so on with each square receiving twice as much as the previous square. The king quickly agreed. </a:t>
            </a:r>
            <a:endParaRPr lang="en-US" dirty="0" smtClean="0">
              <a:latin typeface="+mn-lt"/>
            </a:endParaRPr>
          </a:p>
          <a:p>
            <a:pPr indent="0"/>
            <a:r>
              <a:rPr lang="en-US" dirty="0" smtClean="0">
                <a:latin typeface="+mn-lt"/>
              </a:rPr>
              <a:t> How </a:t>
            </a:r>
            <a:r>
              <a:rPr lang="en-US" dirty="0">
                <a:latin typeface="+mn-lt"/>
              </a:rPr>
              <a:t>much rice does the king owe the chess master? </a:t>
            </a:r>
            <a:endParaRPr lang="en-US" dirty="0" smtClean="0">
              <a:latin typeface="+mn-lt"/>
            </a:endParaRPr>
          </a:p>
          <a:p>
            <a:pPr indent="0"/>
            <a:r>
              <a:rPr lang="en-US" dirty="0" smtClean="0">
                <a:latin typeface="+mn-lt"/>
              </a:rPr>
              <a:t> Suppose </a:t>
            </a:r>
            <a:r>
              <a:rPr lang="en-US" dirty="0">
                <a:latin typeface="+mn-lt"/>
              </a:rPr>
              <a:t>it was your job to pick up the rice. What might you use to collect the rice, a grocery sack, a wheelbarrow, or perhaps a Mac truck</a:t>
            </a:r>
            <a:r>
              <a:rPr lang="en-US" dirty="0" smtClean="0">
                <a:latin typeface="+mn-lt"/>
              </a:rPr>
              <a:t>?</a:t>
            </a:r>
          </a:p>
          <a:p>
            <a:pPr indent="0"/>
            <a:r>
              <a:rPr lang="en-US" dirty="0" smtClean="0">
                <a:latin typeface="+mn-lt"/>
              </a:rPr>
              <a:t> Where might </a:t>
            </a:r>
            <a:r>
              <a:rPr lang="en-US" dirty="0">
                <a:latin typeface="+mn-lt"/>
              </a:rPr>
              <a:t>you store the rice?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thville.jpg"/>
          <p:cNvPicPr>
            <a:picLocks noGrp="1" noChangeAspect="1"/>
          </p:cNvPicPr>
          <p:nvPr>
            <p:ph sz="half" idx="2"/>
          </p:nvPr>
        </p:nvPicPr>
        <p:blipFill>
          <a:blip r:embed="rId2" cstate="print"/>
          <a:srcRect l="18407" t="5051" r="51090" b="74746"/>
          <a:stretch>
            <a:fillRect/>
          </a:stretch>
        </p:blipFill>
        <p:spPr>
          <a:xfrm>
            <a:off x="4495800" y="914400"/>
            <a:ext cx="4267200" cy="3840480"/>
          </a:xfrm>
        </p:spPr>
      </p:pic>
      <p:sp>
        <p:nvSpPr>
          <p:cNvPr id="2" name="Title 1"/>
          <p:cNvSpPr>
            <a:spLocks noGrp="1"/>
          </p:cNvSpPr>
          <p:nvPr>
            <p:ph type="title"/>
          </p:nvPr>
        </p:nvSpPr>
        <p:spPr>
          <a:xfrm>
            <a:off x="304800" y="228600"/>
            <a:ext cx="6781800" cy="762000"/>
          </a:xfrm>
        </p:spPr>
        <p:txBody>
          <a:bodyPr>
            <a:normAutofit/>
          </a:bodyPr>
          <a:lstStyle/>
          <a:p>
            <a:r>
              <a:rPr lang="en-US" sz="4000" dirty="0" err="1" smtClean="0">
                <a:latin typeface="+mn-lt"/>
              </a:rPr>
              <a:t>Mathville</a:t>
            </a:r>
            <a:endParaRPr lang="en-US" sz="4000" dirty="0">
              <a:latin typeface="+mn-lt"/>
            </a:endParaRPr>
          </a:p>
        </p:txBody>
      </p:sp>
      <p:sp>
        <p:nvSpPr>
          <p:cNvPr id="3" name="Content Placeholder 2"/>
          <p:cNvSpPr>
            <a:spLocks noGrp="1"/>
          </p:cNvSpPr>
          <p:nvPr>
            <p:ph sz="half" idx="1"/>
          </p:nvPr>
        </p:nvSpPr>
        <p:spPr>
          <a:xfrm>
            <a:off x="228600" y="990600"/>
            <a:ext cx="4572000" cy="5135563"/>
          </a:xfrm>
        </p:spPr>
        <p:txBody>
          <a:bodyPr>
            <a:normAutofit fontScale="70000" lnSpcReduction="20000"/>
          </a:bodyPr>
          <a:lstStyle/>
          <a:p>
            <a:pPr indent="0">
              <a:buNone/>
            </a:pPr>
            <a:r>
              <a:rPr lang="en-US" dirty="0" smtClean="0">
                <a:latin typeface="+mn-lt"/>
              </a:rPr>
              <a:t>	</a:t>
            </a:r>
            <a:r>
              <a:rPr lang="en-US" dirty="0" err="1" smtClean="0">
                <a:latin typeface="+mn-lt"/>
              </a:rPr>
              <a:t>Mathville</a:t>
            </a:r>
            <a:r>
              <a:rPr lang="en-US" dirty="0" smtClean="0">
                <a:latin typeface="+mn-lt"/>
              </a:rPr>
              <a:t> </a:t>
            </a:r>
            <a:r>
              <a:rPr lang="en-US" dirty="0">
                <a:latin typeface="+mn-lt"/>
              </a:rPr>
              <a:t>is laid out as a square grid of </a:t>
            </a:r>
            <a:r>
              <a:rPr lang="en-US" dirty="0" smtClean="0">
                <a:latin typeface="+mn-lt"/>
              </a:rPr>
              <a:t>North-South </a:t>
            </a:r>
            <a:r>
              <a:rPr lang="en-US" dirty="0">
                <a:latin typeface="+mn-lt"/>
              </a:rPr>
              <a:t>streets and </a:t>
            </a:r>
            <a:r>
              <a:rPr lang="en-US" dirty="0" smtClean="0">
                <a:latin typeface="+mn-lt"/>
              </a:rPr>
              <a:t>East-West </a:t>
            </a:r>
            <a:r>
              <a:rPr lang="en-US" dirty="0">
                <a:latin typeface="+mn-lt"/>
              </a:rPr>
              <a:t>streets (See diagram). </a:t>
            </a:r>
            <a:endParaRPr lang="en-US" dirty="0" smtClean="0">
              <a:latin typeface="+mn-lt"/>
            </a:endParaRPr>
          </a:p>
          <a:p>
            <a:pPr indent="0">
              <a:buNone/>
            </a:pPr>
            <a:r>
              <a:rPr lang="en-US" dirty="0" smtClean="0">
                <a:latin typeface="+mn-lt"/>
              </a:rPr>
              <a:t>	Your </a:t>
            </a:r>
            <a:r>
              <a:rPr lang="en-US" dirty="0">
                <a:latin typeface="+mn-lt"/>
              </a:rPr>
              <a:t>apartment is located at the Southwest corner of </a:t>
            </a:r>
            <a:r>
              <a:rPr lang="en-US" dirty="0" err="1">
                <a:latin typeface="+mn-lt"/>
              </a:rPr>
              <a:t>Mathville</a:t>
            </a:r>
            <a:r>
              <a:rPr lang="en-US" dirty="0">
                <a:latin typeface="+mn-lt"/>
              </a:rPr>
              <a:t>. (Point T.) Your math classroom is </a:t>
            </a:r>
            <a:r>
              <a:rPr lang="en-US" dirty="0" smtClean="0">
                <a:latin typeface="+mn-lt"/>
              </a:rPr>
              <a:t>in </a:t>
            </a:r>
            <a:r>
              <a:rPr lang="en-US" dirty="0">
                <a:latin typeface="+mn-lt"/>
              </a:rPr>
              <a:t>a building that is 6 blocks East and five blocks North of your apartment.  (Point B) </a:t>
            </a:r>
            <a:endParaRPr lang="en-US" dirty="0" smtClean="0">
              <a:latin typeface="+mn-lt"/>
            </a:endParaRPr>
          </a:p>
          <a:p>
            <a:pPr indent="0">
              <a:buNone/>
            </a:pPr>
            <a:r>
              <a:rPr lang="en-US" dirty="0" smtClean="0">
                <a:latin typeface="+mn-lt"/>
              </a:rPr>
              <a:t>	It </a:t>
            </a:r>
            <a:r>
              <a:rPr lang="en-US" dirty="0">
                <a:latin typeface="+mn-lt"/>
              </a:rPr>
              <a:t>is an 11 block walk to math class and that there are no short </a:t>
            </a:r>
            <a:r>
              <a:rPr lang="en-US" dirty="0" smtClean="0">
                <a:latin typeface="+mn-lt"/>
              </a:rPr>
              <a:t>cuts. Your </a:t>
            </a:r>
            <a:r>
              <a:rPr lang="en-US" dirty="0">
                <a:latin typeface="+mn-lt"/>
              </a:rPr>
              <a:t>roommate, Curious Georgia, asks how many different paths (of length 11 blocks – you don’t want backtrack or go out of your way) could you take to get from your apartment to the math class.  </a:t>
            </a:r>
            <a:endParaRPr lang="en-US" dirty="0" smtClean="0">
              <a:latin typeface="+mn-lt"/>
            </a:endParaRPr>
          </a:p>
          <a:p>
            <a:pPr indent="0">
              <a:buNone/>
            </a:pPr>
            <a:r>
              <a:rPr lang="en-US" dirty="0" smtClean="0">
                <a:latin typeface="+mn-lt"/>
              </a:rPr>
              <a:t>	Solve </a:t>
            </a:r>
            <a:r>
              <a:rPr lang="en-US" dirty="0">
                <a:latin typeface="+mn-lt"/>
              </a:rPr>
              <a:t>Curious Georgia’s math problem and give a careful explanation as to why your answer is correct</a:t>
            </a:r>
            <a:r>
              <a:rPr lang="en-US" dirty="0" smtClean="0">
                <a:latin typeface="+mn-lt"/>
              </a:rPr>
              <a:t>.</a:t>
            </a:r>
            <a:endParaRPr lang="en-US" dirty="0">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5715000" cy="685800"/>
          </a:xfrm>
        </p:spPr>
        <p:txBody>
          <a:bodyPr>
            <a:normAutofit fontScale="90000"/>
          </a:bodyPr>
          <a:lstStyle/>
          <a:p>
            <a:r>
              <a:rPr lang="en-US" sz="4000" dirty="0" smtClean="0">
                <a:latin typeface="+mn-lt"/>
              </a:rPr>
              <a:t>Pens</a:t>
            </a:r>
            <a:endParaRPr lang="en-US" sz="4000" dirty="0">
              <a:latin typeface="+mn-lt"/>
            </a:endParaRPr>
          </a:p>
        </p:txBody>
      </p:sp>
      <p:sp>
        <p:nvSpPr>
          <p:cNvPr id="3" name="Content Placeholder 2"/>
          <p:cNvSpPr>
            <a:spLocks noGrp="1"/>
          </p:cNvSpPr>
          <p:nvPr>
            <p:ph idx="1"/>
          </p:nvPr>
        </p:nvSpPr>
        <p:spPr>
          <a:xfrm>
            <a:off x="457200" y="1219200"/>
            <a:ext cx="8229600" cy="4906963"/>
          </a:xfrm>
        </p:spPr>
        <p:txBody>
          <a:bodyPr>
            <a:normAutofit fontScale="62500" lnSpcReduction="20000"/>
          </a:bodyPr>
          <a:lstStyle/>
          <a:p>
            <a:pPr>
              <a:buNone/>
            </a:pPr>
            <a:r>
              <a:rPr lang="en-US" sz="3500" dirty="0">
                <a:latin typeface="+mn-lt"/>
              </a:rPr>
              <a:t>A version of this problem was asked on the NPR program </a:t>
            </a:r>
            <a:r>
              <a:rPr lang="en-US" sz="3500" i="1" dirty="0">
                <a:latin typeface="+mn-lt"/>
              </a:rPr>
              <a:t>Car </a:t>
            </a:r>
            <a:r>
              <a:rPr lang="en-US" sz="3500" i="1" dirty="0" smtClean="0">
                <a:latin typeface="+mn-lt"/>
              </a:rPr>
              <a:t>Talk</a:t>
            </a:r>
            <a:r>
              <a:rPr lang="en-US" sz="3500" dirty="0" smtClean="0">
                <a:latin typeface="+mn-lt"/>
              </a:rPr>
              <a:t>:</a:t>
            </a:r>
          </a:p>
          <a:p>
            <a:pPr indent="0">
              <a:buNone/>
            </a:pPr>
            <a:r>
              <a:rPr lang="en-US" sz="3800" i="1" dirty="0" smtClean="0">
                <a:latin typeface="+mn-lt"/>
              </a:rPr>
              <a:t>Wendy </a:t>
            </a:r>
            <a:r>
              <a:rPr lang="en-US" sz="3800" i="1" dirty="0">
                <a:latin typeface="+mn-lt"/>
              </a:rPr>
              <a:t>went to the store to purchase ink pens for three classes of teachers in our summer programs. She found three kinds of pens. The first cost $4 each; the price of the second kind was 4 for $1; and the cost for the third kind was 2 for $1. </a:t>
            </a:r>
            <a:endParaRPr lang="en-US" sz="3800" i="1" dirty="0" smtClean="0">
              <a:latin typeface="+mn-lt"/>
            </a:endParaRPr>
          </a:p>
          <a:p>
            <a:pPr indent="0">
              <a:buNone/>
            </a:pPr>
            <a:endParaRPr lang="en-US" sz="1900" i="1" dirty="0">
              <a:latin typeface="+mn-lt"/>
            </a:endParaRPr>
          </a:p>
          <a:p>
            <a:r>
              <a:rPr lang="en-US" sz="3500" b="1" dirty="0">
                <a:latin typeface="+mn-lt"/>
              </a:rPr>
              <a:t>The Challenge: </a:t>
            </a:r>
            <a:r>
              <a:rPr lang="en-US" sz="3500" dirty="0">
                <a:latin typeface="+mn-lt"/>
              </a:rPr>
              <a:t>For each </a:t>
            </a:r>
            <a:r>
              <a:rPr lang="en-US" sz="3500" dirty="0" smtClean="0">
                <a:latin typeface="+mn-lt"/>
              </a:rPr>
              <a:t>class, </a:t>
            </a:r>
            <a:r>
              <a:rPr lang="en-US" sz="3500" dirty="0">
                <a:latin typeface="+mn-lt"/>
              </a:rPr>
              <a:t>is it possible to make a purchase so that the cost of the pens (in dollars) equals the number of pens purchased and with the restriction that she purchases at least one pen of each type</a:t>
            </a:r>
            <a:r>
              <a:rPr lang="en-US" sz="3500" dirty="0" smtClean="0">
                <a:latin typeface="+mn-lt"/>
              </a:rPr>
              <a:t>?</a:t>
            </a:r>
          </a:p>
          <a:p>
            <a:pPr>
              <a:buNone/>
            </a:pPr>
            <a:endParaRPr lang="en-US" sz="1900" dirty="0">
              <a:latin typeface="+mn-lt"/>
            </a:endParaRPr>
          </a:p>
          <a:p>
            <a:r>
              <a:rPr lang="en-US" sz="3500" b="1" dirty="0" smtClean="0">
                <a:latin typeface="+mn-lt"/>
              </a:rPr>
              <a:t>Elementary</a:t>
            </a:r>
            <a:r>
              <a:rPr lang="en-US" sz="3500" dirty="0" smtClean="0">
                <a:latin typeface="+mn-lt"/>
              </a:rPr>
              <a:t> – The “Number” course needs 20 pens for 20 teachers.</a:t>
            </a:r>
          </a:p>
          <a:p>
            <a:pPr lvl="0"/>
            <a:r>
              <a:rPr lang="en-US" sz="3500" b="1" dirty="0" smtClean="0">
                <a:latin typeface="+mn-lt"/>
              </a:rPr>
              <a:t>Middle Level </a:t>
            </a:r>
            <a:r>
              <a:rPr lang="en-US" sz="3500" dirty="0" smtClean="0">
                <a:latin typeface="+mn-lt"/>
              </a:rPr>
              <a:t> </a:t>
            </a:r>
            <a:r>
              <a:rPr lang="en-US" sz="3500" dirty="0">
                <a:latin typeface="+mn-lt"/>
              </a:rPr>
              <a:t>– </a:t>
            </a:r>
            <a:r>
              <a:rPr lang="en-US" sz="3500" dirty="0" smtClean="0">
                <a:latin typeface="+mn-lt"/>
              </a:rPr>
              <a:t>Concepts of Calculus needs 15 pens for 15 teachers.</a:t>
            </a:r>
            <a:endParaRPr lang="en-US" sz="3500" dirty="0">
              <a:latin typeface="+mn-lt"/>
            </a:endParaRPr>
          </a:p>
          <a:p>
            <a:pPr lvl="0"/>
            <a:r>
              <a:rPr lang="en-US" sz="3500" b="1" dirty="0" smtClean="0">
                <a:latin typeface="+mn-lt"/>
              </a:rPr>
              <a:t>High </a:t>
            </a:r>
            <a:r>
              <a:rPr lang="en-US" sz="3500" b="1" dirty="0">
                <a:latin typeface="+mn-lt"/>
              </a:rPr>
              <a:t>School </a:t>
            </a:r>
            <a:r>
              <a:rPr lang="en-US" sz="3500" b="1" dirty="0" smtClean="0">
                <a:latin typeface="+mn-lt"/>
              </a:rPr>
              <a:t> </a:t>
            </a:r>
            <a:r>
              <a:rPr lang="en-US" sz="3500" dirty="0">
                <a:latin typeface="+mn-lt"/>
              </a:rPr>
              <a:t>– </a:t>
            </a:r>
            <a:r>
              <a:rPr lang="en-US" sz="3500" dirty="0" smtClean="0">
                <a:latin typeface="+mn-lt"/>
              </a:rPr>
              <a:t>Algebra </a:t>
            </a:r>
            <a:r>
              <a:rPr lang="en-US" sz="3500" dirty="0">
                <a:latin typeface="+mn-lt"/>
              </a:rPr>
              <a:t>for Algebra </a:t>
            </a:r>
            <a:r>
              <a:rPr lang="en-US" sz="3500" dirty="0" smtClean="0">
                <a:latin typeface="+mn-lt"/>
              </a:rPr>
              <a:t>Teachers needs </a:t>
            </a:r>
            <a:r>
              <a:rPr lang="en-US" sz="3500" dirty="0">
                <a:latin typeface="+mn-lt"/>
              </a:rPr>
              <a:t>33 </a:t>
            </a:r>
            <a:r>
              <a:rPr lang="en-US" sz="3500" dirty="0" smtClean="0">
                <a:latin typeface="+mn-lt"/>
              </a:rPr>
              <a:t>pens for 33 teachers.</a:t>
            </a:r>
            <a:endParaRPr lang="en-US" sz="3500" dirty="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762000"/>
          </a:xfrm>
        </p:spPr>
        <p:txBody>
          <a:bodyPr>
            <a:normAutofit/>
          </a:bodyPr>
          <a:lstStyle/>
          <a:p>
            <a:r>
              <a:rPr lang="en-US" sz="3600" dirty="0" smtClean="0">
                <a:latin typeface="+mj-lt"/>
              </a:rPr>
              <a:t>Mind over Mathematics </a:t>
            </a:r>
            <a:endParaRPr lang="en-US" sz="3600" dirty="0">
              <a:latin typeface="+mj-lt"/>
            </a:endParaRPr>
          </a:p>
        </p:txBody>
      </p:sp>
      <p:sp>
        <p:nvSpPr>
          <p:cNvPr id="3" name="Content Placeholder 2"/>
          <p:cNvSpPr>
            <a:spLocks noGrp="1"/>
          </p:cNvSpPr>
          <p:nvPr>
            <p:ph idx="1"/>
          </p:nvPr>
        </p:nvSpPr>
        <p:spPr>
          <a:xfrm>
            <a:off x="304800" y="1143000"/>
            <a:ext cx="8229600" cy="4906963"/>
          </a:xfrm>
        </p:spPr>
        <p:txBody>
          <a:bodyPr>
            <a:noAutofit/>
          </a:bodyPr>
          <a:lstStyle/>
          <a:p>
            <a:pPr>
              <a:buNone/>
            </a:pPr>
            <a:r>
              <a:rPr lang="en-US" sz="2000" dirty="0" smtClean="0">
                <a:latin typeface="+mn-lt"/>
              </a:rPr>
              <a:t>	Jim Lewis claims to have the ability to read your mind. </a:t>
            </a:r>
          </a:p>
          <a:p>
            <a:pPr>
              <a:buNone/>
            </a:pPr>
            <a:endParaRPr lang="en-US" sz="900" dirty="0" smtClean="0">
              <a:latin typeface="+mn-lt"/>
            </a:endParaRPr>
          </a:p>
          <a:p>
            <a:pPr>
              <a:buNone/>
            </a:pPr>
            <a:r>
              <a:rPr lang="en-US" sz="2000" dirty="0" smtClean="0">
                <a:latin typeface="+mn-lt"/>
              </a:rPr>
              <a:t>	Choose a six-digit whole number “n” that repeats the first three digits – e.g. 725725 or 109109 or 226226. Write your number in the following space: My number is: n = ___________________. </a:t>
            </a:r>
          </a:p>
          <a:p>
            <a:pPr>
              <a:buNone/>
            </a:pPr>
            <a:endParaRPr sz="1000" dirty="0"/>
          </a:p>
          <a:p>
            <a:pPr>
              <a:buNone/>
            </a:pPr>
            <a:r>
              <a:rPr lang="en-US" sz="2000" dirty="0" smtClean="0">
                <a:latin typeface="+mn-lt"/>
              </a:rPr>
              <a:t>	Without knowing what number you choose, Jim can guess a factor of your number (i.e. a number “d” chosen so that n/d is a whole number. (Jim will not guess the number 1 nor will he guess the number n.) After you pick your number, Jim will choose a number d that divides your number. </a:t>
            </a:r>
          </a:p>
          <a:p>
            <a:pPr>
              <a:buNone/>
            </a:pPr>
            <a:endParaRPr lang="en-US" sz="900" dirty="0" smtClean="0">
              <a:latin typeface="+mn-lt"/>
            </a:endParaRPr>
          </a:p>
          <a:p>
            <a:pPr>
              <a:buNone/>
            </a:pPr>
            <a:r>
              <a:rPr lang="en-US" sz="2000" dirty="0" smtClean="0">
                <a:latin typeface="+mn-lt"/>
              </a:rPr>
              <a:t>	Your assignment is to expose Jim’s mind reading scam as just good mathematics. On the line below, predict what number Jim will choose      as a factor of n. You are permitted a maximum of 7 different choices.   Then explain his “mind-reading” trick. </a:t>
            </a:r>
            <a:endParaRPr lang="en-US" sz="2000"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914400"/>
          </a:xfrm>
        </p:spPr>
        <p:txBody>
          <a:bodyPr>
            <a:normAutofit/>
          </a:bodyPr>
          <a:lstStyle/>
          <a:p>
            <a:r>
              <a:rPr lang="en-US" sz="3600" dirty="0" smtClean="0">
                <a:latin typeface="+mj-lt"/>
              </a:rPr>
              <a:t>The Triangle Game - Revisited</a:t>
            </a:r>
            <a:endParaRPr lang="en-US" sz="3600" dirty="0">
              <a:latin typeface="+mj-lt"/>
            </a:endParaRPr>
          </a:p>
        </p:txBody>
      </p:sp>
      <p:sp>
        <p:nvSpPr>
          <p:cNvPr id="3" name="Content Placeholder 2"/>
          <p:cNvSpPr>
            <a:spLocks noGrp="1"/>
          </p:cNvSpPr>
          <p:nvPr>
            <p:ph idx="1"/>
          </p:nvPr>
        </p:nvSpPr>
        <p:spPr/>
        <p:txBody>
          <a:bodyPr>
            <a:normAutofit/>
          </a:bodyPr>
          <a:lstStyle/>
          <a:p>
            <a:pPr>
              <a:lnSpc>
                <a:spcPct val="90000"/>
              </a:lnSpc>
              <a:buNone/>
            </a:pPr>
            <a:r>
              <a:rPr lang="en-US" sz="2400" dirty="0" smtClean="0">
                <a:latin typeface="+mn-lt"/>
              </a:rPr>
              <a:t>	Recall “The Triangle Game” which was used in the first course in the Math in the Middle master’s program.  </a:t>
            </a:r>
          </a:p>
          <a:p>
            <a:pPr>
              <a:lnSpc>
                <a:spcPct val="90000"/>
              </a:lnSpc>
              <a:buNone/>
            </a:pPr>
            <a:endParaRPr lang="en-US" sz="2400" dirty="0" smtClean="0">
              <a:latin typeface="+mn-lt"/>
            </a:endParaRPr>
          </a:p>
          <a:p>
            <a:pPr>
              <a:lnSpc>
                <a:spcPct val="90000"/>
              </a:lnSpc>
              <a:buNone/>
            </a:pPr>
            <a:r>
              <a:rPr lang="en-US" sz="2400" dirty="0" smtClean="0">
                <a:latin typeface="+mn-lt"/>
              </a:rPr>
              <a:t>	Teachers in the Math in the Middle who earn an MAT degree must write an expository paper for their peers on a topic they learn about on their own. </a:t>
            </a:r>
          </a:p>
          <a:p>
            <a:pPr>
              <a:lnSpc>
                <a:spcPct val="90000"/>
              </a:lnSpc>
              <a:buNone/>
            </a:pPr>
            <a:endParaRPr lang="en-US" sz="2400" dirty="0" smtClean="0">
              <a:latin typeface="+mn-lt"/>
            </a:endParaRPr>
          </a:p>
          <a:p>
            <a:pPr>
              <a:lnSpc>
                <a:spcPct val="90000"/>
              </a:lnSpc>
              <a:buNone/>
            </a:pPr>
            <a:r>
              <a:rPr lang="en-US" sz="2400" dirty="0" smtClean="0">
                <a:latin typeface="+mn-lt"/>
              </a:rPr>
              <a:t>	One 5</a:t>
            </a:r>
            <a:r>
              <a:rPr lang="en-US" sz="2400" baseline="30000" dirty="0" smtClean="0">
                <a:latin typeface="+mn-lt"/>
              </a:rPr>
              <a:t>th</a:t>
            </a:r>
            <a:r>
              <a:rPr lang="en-US" sz="2400" dirty="0" smtClean="0">
                <a:latin typeface="+mn-lt"/>
              </a:rPr>
              <a:t> grade teacher was asked to return to The Triangle Game and write a paper about The Polygon Game.</a:t>
            </a:r>
          </a:p>
          <a:p>
            <a:pPr eaLnBrk="1" hangingPunct="1">
              <a:buFontTx/>
              <a:buNone/>
            </a:pPr>
            <a:endParaRPr lang="en-US" dirty="0" smtClean="0">
              <a:latin typeface="+mn-lt"/>
            </a:endParaRPr>
          </a:p>
          <a:p>
            <a:pPr>
              <a:buFont typeface="Arial" charset="0"/>
              <a:buChar char="•"/>
            </a:pPr>
            <a:endParaRPr lang="en-US" dirty="0" smtClean="0">
              <a:latin typeface="+mn-lt"/>
            </a:endParaRPr>
          </a:p>
          <a:p>
            <a:pPr eaLnBrk="1" hangingPunct="1">
              <a:buNone/>
            </a:pPr>
            <a:endParaRPr lang="en-US" dirty="0" smtClean="0">
              <a:latin typeface="+mn-lt"/>
            </a:endParaRPr>
          </a:p>
          <a:p>
            <a:endParaRPr lang="en-US" dirty="0">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3200" b="1" dirty="0" smtClean="0">
                <a:latin typeface="+mn-lt"/>
              </a:rPr>
              <a:t>Side Sum Solutions for Hexagons</a:t>
            </a:r>
          </a:p>
        </p:txBody>
      </p:sp>
      <p:sp>
        <p:nvSpPr>
          <p:cNvPr id="18435" name="Content Placeholder 2"/>
          <p:cNvSpPr>
            <a:spLocks noGrp="1"/>
          </p:cNvSpPr>
          <p:nvPr>
            <p:ph idx="1"/>
          </p:nvPr>
        </p:nvSpPr>
        <p:spPr>
          <a:xfrm>
            <a:off x="990600" y="1600200"/>
            <a:ext cx="7696200" cy="4525963"/>
          </a:xfrm>
        </p:spPr>
        <p:txBody>
          <a:bodyPr/>
          <a:lstStyle/>
          <a:p>
            <a:pPr>
              <a:buFontTx/>
              <a:buNone/>
            </a:pPr>
            <a:r>
              <a:rPr lang="en-US" sz="1800" dirty="0" smtClean="0">
                <a:latin typeface="+mn-lt"/>
              </a:rPr>
              <a:t>Side Sum 17:   3, 8, 6, 4, 7, 9, 1, 11, 5, 10, 2, 12</a:t>
            </a:r>
          </a:p>
          <a:p>
            <a:pPr>
              <a:buFontTx/>
              <a:buNone/>
            </a:pPr>
            <a:r>
              <a:rPr lang="en-US" sz="1800" dirty="0" smtClean="0">
                <a:latin typeface="+mn-lt"/>
              </a:rPr>
              <a:t>Side Sum 18:   None</a:t>
            </a:r>
          </a:p>
          <a:p>
            <a:pPr>
              <a:buFontTx/>
              <a:buNone/>
            </a:pPr>
            <a:r>
              <a:rPr lang="en-US" sz="1800" dirty="0" smtClean="0">
                <a:latin typeface="+mn-lt"/>
              </a:rPr>
              <a:t>Side Sum 19:   6, 2, 11, 5, 3, 9, 7, 4, 8, 10, 1, 12</a:t>
            </a:r>
          </a:p>
          <a:p>
            <a:pPr>
              <a:buFontTx/>
              <a:buNone/>
            </a:pPr>
            <a:r>
              <a:rPr lang="en-US" sz="1800" dirty="0" smtClean="0">
                <a:latin typeface="+mn-lt"/>
              </a:rPr>
              <a:t>               And   4, 10, 5, 8, 6, 2, 11, 1, 7, 9, 3, 12</a:t>
            </a:r>
          </a:p>
          <a:p>
            <a:pPr>
              <a:buFontTx/>
              <a:buNone/>
            </a:pPr>
            <a:r>
              <a:rPr lang="en-US" sz="1800" dirty="0" smtClean="0">
                <a:latin typeface="+mn-lt"/>
              </a:rPr>
              <a:t>               And   5, 11, 3, 9, 7, 4, 8, 10, 1, 6, 12, 2</a:t>
            </a:r>
          </a:p>
          <a:p>
            <a:pPr>
              <a:buFontTx/>
              <a:buNone/>
            </a:pPr>
            <a:r>
              <a:rPr lang="en-US" sz="1800" dirty="0" smtClean="0">
                <a:latin typeface="+mn-lt"/>
              </a:rPr>
              <a:t>               And   3, 9, 7, 11, 1, 10, 8, 6, 5, 2, 12, 4</a:t>
            </a:r>
          </a:p>
          <a:p>
            <a:pPr>
              <a:buFontTx/>
              <a:buNone/>
            </a:pPr>
            <a:r>
              <a:rPr lang="en-US" sz="1800" dirty="0" smtClean="0">
                <a:latin typeface="+mn-lt"/>
              </a:rPr>
              <a:t>Side Sum 20:   7, 11, 2, 8, 10, 4, 6, 9, 5, 3, 12, 1</a:t>
            </a:r>
          </a:p>
          <a:p>
            <a:pPr>
              <a:buFontTx/>
              <a:buNone/>
            </a:pPr>
            <a:r>
              <a:rPr lang="en-US" sz="1800" dirty="0" smtClean="0">
                <a:latin typeface="+mn-lt"/>
              </a:rPr>
              <a:t>               And   9, 3, 8, 5, 7, 11, 2, 12, 6, 4, 10, 1</a:t>
            </a:r>
          </a:p>
          <a:p>
            <a:pPr>
              <a:buFontTx/>
              <a:buNone/>
            </a:pPr>
            <a:r>
              <a:rPr lang="en-US" sz="1800" dirty="0" smtClean="0">
                <a:latin typeface="+mn-lt"/>
              </a:rPr>
              <a:t>               And   8, 2, 10, 4, 6, 9, 5, 3, 12, 7, 1, 11</a:t>
            </a:r>
          </a:p>
          <a:p>
            <a:pPr>
              <a:buFontTx/>
              <a:buNone/>
            </a:pPr>
            <a:r>
              <a:rPr lang="en-US" sz="1800" dirty="0" smtClean="0">
                <a:latin typeface="+mn-lt"/>
              </a:rPr>
              <a:t>               And   10, 4, 6, 2, 12, 3, 5, 7, 8, 11, 1, 9 </a:t>
            </a:r>
          </a:p>
          <a:p>
            <a:pPr>
              <a:buFontTx/>
              <a:buNone/>
            </a:pPr>
            <a:r>
              <a:rPr lang="en-US" sz="1800" dirty="0" smtClean="0">
                <a:latin typeface="+mn-lt"/>
              </a:rPr>
              <a:t>Side Sum 21:   None</a:t>
            </a:r>
          </a:p>
          <a:p>
            <a:pPr>
              <a:buFontTx/>
              <a:buNone/>
            </a:pPr>
            <a:r>
              <a:rPr lang="en-US" sz="1800" dirty="0" smtClean="0">
                <a:latin typeface="+mn-lt"/>
              </a:rPr>
              <a:t>Side Sum 22:   10, 5, 7, 9, 6, 4, 12, 2, 8, 3, 11, 1</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715962"/>
          </a:xfrm>
        </p:spPr>
        <p:txBody>
          <a:bodyPr/>
          <a:lstStyle/>
          <a:p>
            <a:pPr eaLnBrk="1" hangingPunct="1"/>
            <a:r>
              <a:rPr lang="en-US" sz="3200" smtClean="0"/>
              <a:t>Patterns with Minimums &amp; Maximums</a:t>
            </a:r>
          </a:p>
        </p:txBody>
      </p:sp>
      <p:graphicFrame>
        <p:nvGraphicFramePr>
          <p:cNvPr id="4" name="Content Placeholder 3"/>
          <p:cNvGraphicFramePr>
            <a:graphicFrameLocks noGrp="1"/>
          </p:cNvGraphicFramePr>
          <p:nvPr>
            <p:ph idx="1"/>
          </p:nvPr>
        </p:nvGraphicFramePr>
        <p:xfrm>
          <a:off x="381000" y="1295400"/>
          <a:ext cx="8077200" cy="4675398"/>
        </p:xfrm>
        <a:graphic>
          <a:graphicData uri="http://schemas.openxmlformats.org/drawingml/2006/table">
            <a:tbl>
              <a:tblPr firstRow="1" bandRow="1">
                <a:tableStyleId>{5C22544A-7EE6-4342-B048-85BDC9FD1C3A}</a:tableStyleId>
              </a:tblPr>
              <a:tblGrid>
                <a:gridCol w="1661160"/>
                <a:gridCol w="1661160"/>
                <a:gridCol w="1661160"/>
                <a:gridCol w="1661160"/>
                <a:gridCol w="1432560"/>
              </a:tblGrid>
              <a:tr h="1024360">
                <a:tc>
                  <a:txBody>
                    <a:bodyPr/>
                    <a:lstStyle/>
                    <a:p>
                      <a:pPr marL="0" marR="0">
                        <a:lnSpc>
                          <a:spcPct val="115000"/>
                        </a:lnSpc>
                        <a:spcBef>
                          <a:spcPts val="0"/>
                        </a:spcBef>
                        <a:spcAft>
                          <a:spcPts val="1000"/>
                        </a:spcAft>
                        <a:tabLst>
                          <a:tab pos="457200" algn="l"/>
                          <a:tab pos="2085975" algn="ctr"/>
                          <a:tab pos="3200400" algn="ctr"/>
                          <a:tab pos="4029075" algn="l"/>
                        </a:tabLst>
                      </a:pPr>
                      <a:r>
                        <a:rPr lang="en-US" sz="2000" b="1" dirty="0">
                          <a:latin typeface="Calibri"/>
                          <a:ea typeface="Calibri"/>
                          <a:cs typeface="Times New Roman"/>
                        </a:rPr>
                        <a:t>Polygon</a:t>
                      </a:r>
                      <a:endParaRPr lang="en-US" sz="2000" dirty="0">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tabLst>
                          <a:tab pos="457200" algn="l"/>
                          <a:tab pos="2085975" algn="ctr"/>
                          <a:tab pos="3200400" algn="ctr"/>
                          <a:tab pos="4029075" algn="l"/>
                        </a:tabLst>
                      </a:pPr>
                      <a:r>
                        <a:rPr lang="en-US" sz="2000" b="1">
                          <a:latin typeface="Calibri"/>
                          <a:ea typeface="Calibri"/>
                          <a:cs typeface="Times New Roman"/>
                        </a:rPr>
                        <a:t>Minimum Side Sum</a:t>
                      </a:r>
                      <a:endParaRPr lang="en-US" sz="2000">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tabLst>
                          <a:tab pos="457200" algn="l"/>
                          <a:tab pos="2085975" algn="ctr"/>
                          <a:tab pos="3200400" algn="ctr"/>
                          <a:tab pos="4029075" algn="l"/>
                        </a:tabLst>
                      </a:pPr>
                      <a:r>
                        <a:rPr lang="en-US" sz="2000" b="1" dirty="0">
                          <a:latin typeface="Calibri"/>
                          <a:ea typeface="Calibri"/>
                          <a:cs typeface="Times New Roman"/>
                        </a:rPr>
                        <a:t>To find the next Minimum</a:t>
                      </a:r>
                      <a:endParaRPr lang="en-US" sz="2000" dirty="0">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tabLst>
                          <a:tab pos="457200" algn="l"/>
                          <a:tab pos="2085975" algn="ctr"/>
                          <a:tab pos="3200400" algn="ctr"/>
                          <a:tab pos="4029075" algn="l"/>
                        </a:tabLst>
                      </a:pPr>
                      <a:r>
                        <a:rPr lang="en-US" sz="2000" b="1">
                          <a:latin typeface="Calibri"/>
                          <a:ea typeface="Calibri"/>
                          <a:cs typeface="Times New Roman"/>
                        </a:rPr>
                        <a:t>Maximum Side Sum</a:t>
                      </a:r>
                      <a:endParaRPr lang="en-US" sz="2000">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tabLst>
                          <a:tab pos="457200" algn="l"/>
                          <a:tab pos="2085975" algn="ctr"/>
                          <a:tab pos="3200400" algn="ctr"/>
                          <a:tab pos="4029075" algn="l"/>
                        </a:tabLst>
                      </a:pPr>
                      <a:r>
                        <a:rPr lang="en-US" sz="2000" b="1">
                          <a:latin typeface="Calibri"/>
                          <a:ea typeface="Calibri"/>
                          <a:cs typeface="Times New Roman"/>
                        </a:rPr>
                        <a:t>To find the next Maximum</a:t>
                      </a:r>
                      <a:endParaRPr lang="en-US" sz="2000">
                        <a:latin typeface="Calibri"/>
                        <a:ea typeface="Calibri"/>
                        <a:cs typeface="Times New Roman"/>
                      </a:endParaRPr>
                    </a:p>
                  </a:txBody>
                  <a:tcPr marL="68580" marR="68580" marT="0" marB="0"/>
                </a:tc>
              </a:tr>
              <a:tr h="603973">
                <a:tc>
                  <a:txBody>
                    <a:bodyPr/>
                    <a:lstStyle/>
                    <a:p>
                      <a:pPr marL="0" marR="0">
                        <a:lnSpc>
                          <a:spcPct val="115000"/>
                        </a:lnSpc>
                        <a:spcBef>
                          <a:spcPts val="0"/>
                        </a:spcBef>
                        <a:spcAft>
                          <a:spcPts val="1000"/>
                        </a:spcAft>
                        <a:tabLst>
                          <a:tab pos="457200" algn="l"/>
                          <a:tab pos="2085975" algn="ctr"/>
                          <a:tab pos="3200400" algn="ctr"/>
                          <a:tab pos="4029075" algn="l"/>
                        </a:tabLst>
                      </a:pPr>
                      <a:r>
                        <a:rPr lang="en-US" sz="2000">
                          <a:latin typeface="Calibri"/>
                          <a:ea typeface="Calibri"/>
                          <a:cs typeface="Times New Roman"/>
                        </a:rPr>
                        <a:t>Triangle</a:t>
                      </a:r>
                    </a:p>
                  </a:txBody>
                  <a:tcPr marL="68580" marR="68580" marT="0" marB="0"/>
                </a:tc>
                <a:tc>
                  <a:txBody>
                    <a:bodyPr/>
                    <a:lstStyle/>
                    <a:p>
                      <a:pPr marL="0" marR="0" algn="ctr">
                        <a:lnSpc>
                          <a:spcPct val="115000"/>
                        </a:lnSpc>
                        <a:spcBef>
                          <a:spcPts val="0"/>
                        </a:spcBef>
                        <a:spcAft>
                          <a:spcPts val="1000"/>
                        </a:spcAft>
                        <a:tabLst>
                          <a:tab pos="457200" algn="l"/>
                          <a:tab pos="2085975" algn="ctr"/>
                          <a:tab pos="3200400" algn="ctr"/>
                          <a:tab pos="4029075" algn="l"/>
                        </a:tabLst>
                      </a:pPr>
                      <a:r>
                        <a:rPr lang="en-US" sz="2000">
                          <a:latin typeface="Calibri"/>
                          <a:ea typeface="Calibri"/>
                          <a:cs typeface="Times New Roman"/>
                        </a:rPr>
                        <a:t>9</a:t>
                      </a:r>
                    </a:p>
                  </a:txBody>
                  <a:tcPr marL="68580" marR="68580" marT="0" marB="0"/>
                </a:tc>
                <a:tc>
                  <a:txBody>
                    <a:bodyPr/>
                    <a:lstStyle/>
                    <a:p>
                      <a:pPr marL="0" marR="0">
                        <a:lnSpc>
                          <a:spcPct val="115000"/>
                        </a:lnSpc>
                        <a:spcBef>
                          <a:spcPts val="0"/>
                        </a:spcBef>
                        <a:spcAft>
                          <a:spcPts val="1000"/>
                        </a:spcAft>
                        <a:tabLst>
                          <a:tab pos="457200" algn="l"/>
                          <a:tab pos="2085975" algn="ctr"/>
                          <a:tab pos="3200400" algn="ctr"/>
                          <a:tab pos="4029075" algn="l"/>
                        </a:tabLst>
                      </a:pPr>
                      <a:r>
                        <a:rPr lang="en-US" sz="2000" dirty="0">
                          <a:latin typeface="Calibri"/>
                          <a:ea typeface="Calibri"/>
                          <a:cs typeface="Times New Roman"/>
                        </a:rPr>
                        <a:t>+3</a:t>
                      </a:r>
                    </a:p>
                  </a:txBody>
                  <a:tcPr marL="68580" marR="68580" marT="0" marB="0"/>
                </a:tc>
                <a:tc>
                  <a:txBody>
                    <a:bodyPr/>
                    <a:lstStyle/>
                    <a:p>
                      <a:pPr marL="0" marR="0" algn="ctr">
                        <a:lnSpc>
                          <a:spcPct val="115000"/>
                        </a:lnSpc>
                        <a:spcBef>
                          <a:spcPts val="0"/>
                        </a:spcBef>
                        <a:spcAft>
                          <a:spcPts val="1000"/>
                        </a:spcAft>
                        <a:tabLst>
                          <a:tab pos="457200" algn="l"/>
                          <a:tab pos="2085975" algn="ctr"/>
                          <a:tab pos="3200400" algn="ctr"/>
                          <a:tab pos="4029075" algn="l"/>
                        </a:tabLst>
                      </a:pPr>
                      <a:r>
                        <a:rPr lang="en-US" sz="2000">
                          <a:latin typeface="Calibri"/>
                          <a:ea typeface="Calibri"/>
                          <a:cs typeface="Times New Roman"/>
                        </a:rPr>
                        <a:t>12</a:t>
                      </a:r>
                    </a:p>
                  </a:txBody>
                  <a:tcPr marL="68580" marR="68580" marT="0" marB="0"/>
                </a:tc>
                <a:tc>
                  <a:txBody>
                    <a:bodyPr/>
                    <a:lstStyle/>
                    <a:p>
                      <a:pPr marL="0" marR="0">
                        <a:lnSpc>
                          <a:spcPct val="115000"/>
                        </a:lnSpc>
                        <a:spcBef>
                          <a:spcPts val="0"/>
                        </a:spcBef>
                        <a:spcAft>
                          <a:spcPts val="1000"/>
                        </a:spcAft>
                        <a:tabLst>
                          <a:tab pos="457200" algn="l"/>
                          <a:tab pos="2085975" algn="ctr"/>
                          <a:tab pos="3200400" algn="ctr"/>
                          <a:tab pos="4029075" algn="l"/>
                        </a:tabLst>
                      </a:pPr>
                      <a:r>
                        <a:rPr lang="en-US" sz="2000">
                          <a:latin typeface="Calibri"/>
                          <a:ea typeface="Calibri"/>
                          <a:cs typeface="Times New Roman"/>
                        </a:rPr>
                        <a:t>+3</a:t>
                      </a:r>
                    </a:p>
                  </a:txBody>
                  <a:tcPr marL="68580" marR="68580" marT="0" marB="0"/>
                </a:tc>
              </a:tr>
              <a:tr h="603973">
                <a:tc>
                  <a:txBody>
                    <a:bodyPr/>
                    <a:lstStyle/>
                    <a:p>
                      <a:pPr marL="0" marR="0">
                        <a:lnSpc>
                          <a:spcPct val="115000"/>
                        </a:lnSpc>
                        <a:spcBef>
                          <a:spcPts val="0"/>
                        </a:spcBef>
                        <a:spcAft>
                          <a:spcPts val="1000"/>
                        </a:spcAft>
                        <a:tabLst>
                          <a:tab pos="457200" algn="l"/>
                          <a:tab pos="2085975" algn="ctr"/>
                          <a:tab pos="3200400" algn="ctr"/>
                          <a:tab pos="4029075" algn="l"/>
                        </a:tabLst>
                      </a:pPr>
                      <a:r>
                        <a:rPr lang="en-US" sz="2000">
                          <a:latin typeface="Calibri"/>
                          <a:ea typeface="Calibri"/>
                          <a:cs typeface="Times New Roman"/>
                        </a:rPr>
                        <a:t>Square</a:t>
                      </a:r>
                    </a:p>
                  </a:txBody>
                  <a:tcPr marL="68580" marR="68580" marT="0" marB="0"/>
                </a:tc>
                <a:tc>
                  <a:txBody>
                    <a:bodyPr/>
                    <a:lstStyle/>
                    <a:p>
                      <a:pPr marL="0" marR="0" algn="ctr">
                        <a:lnSpc>
                          <a:spcPct val="115000"/>
                        </a:lnSpc>
                        <a:spcBef>
                          <a:spcPts val="0"/>
                        </a:spcBef>
                        <a:spcAft>
                          <a:spcPts val="1000"/>
                        </a:spcAft>
                        <a:tabLst>
                          <a:tab pos="457200" algn="l"/>
                          <a:tab pos="2085975" algn="ctr"/>
                          <a:tab pos="3200400" algn="ctr"/>
                          <a:tab pos="4029075" algn="l"/>
                        </a:tabLst>
                      </a:pPr>
                      <a:r>
                        <a:rPr lang="en-US" sz="2000">
                          <a:latin typeface="Calibri"/>
                          <a:ea typeface="Calibri"/>
                          <a:cs typeface="Times New Roman"/>
                        </a:rPr>
                        <a:t>12</a:t>
                      </a:r>
                    </a:p>
                  </a:txBody>
                  <a:tcPr marL="68580" marR="68580" marT="0" marB="0"/>
                </a:tc>
                <a:tc>
                  <a:txBody>
                    <a:bodyPr/>
                    <a:lstStyle/>
                    <a:p>
                      <a:pPr marL="0" marR="0">
                        <a:lnSpc>
                          <a:spcPct val="115000"/>
                        </a:lnSpc>
                        <a:spcBef>
                          <a:spcPts val="0"/>
                        </a:spcBef>
                        <a:spcAft>
                          <a:spcPts val="1000"/>
                        </a:spcAft>
                        <a:tabLst>
                          <a:tab pos="457200" algn="l"/>
                          <a:tab pos="2085975" algn="ctr"/>
                          <a:tab pos="3200400" algn="ctr"/>
                          <a:tab pos="4029075" algn="l"/>
                        </a:tabLst>
                      </a:pPr>
                      <a:r>
                        <a:rPr lang="en-US" sz="2000" dirty="0">
                          <a:latin typeface="Calibri"/>
                          <a:ea typeface="Calibri"/>
                          <a:cs typeface="Times New Roman"/>
                        </a:rPr>
                        <a:t>+2</a:t>
                      </a:r>
                    </a:p>
                  </a:txBody>
                  <a:tcPr marL="68580" marR="68580" marT="0" marB="0"/>
                </a:tc>
                <a:tc>
                  <a:txBody>
                    <a:bodyPr/>
                    <a:lstStyle/>
                    <a:p>
                      <a:pPr marL="0" marR="0" algn="ctr">
                        <a:lnSpc>
                          <a:spcPct val="115000"/>
                        </a:lnSpc>
                        <a:spcBef>
                          <a:spcPts val="0"/>
                        </a:spcBef>
                        <a:spcAft>
                          <a:spcPts val="1000"/>
                        </a:spcAft>
                        <a:tabLst>
                          <a:tab pos="457200" algn="l"/>
                          <a:tab pos="2085975" algn="ctr"/>
                          <a:tab pos="3200400" algn="ctr"/>
                          <a:tab pos="4029075" algn="l"/>
                        </a:tabLst>
                      </a:pPr>
                      <a:r>
                        <a:rPr lang="en-US" sz="2000">
                          <a:latin typeface="Calibri"/>
                          <a:ea typeface="Calibri"/>
                          <a:cs typeface="Times New Roman"/>
                        </a:rPr>
                        <a:t>15</a:t>
                      </a:r>
                    </a:p>
                  </a:txBody>
                  <a:tcPr marL="68580" marR="68580" marT="0" marB="0"/>
                </a:tc>
                <a:tc>
                  <a:txBody>
                    <a:bodyPr/>
                    <a:lstStyle/>
                    <a:p>
                      <a:pPr marL="0" marR="0">
                        <a:lnSpc>
                          <a:spcPct val="115000"/>
                        </a:lnSpc>
                        <a:spcBef>
                          <a:spcPts val="0"/>
                        </a:spcBef>
                        <a:spcAft>
                          <a:spcPts val="1000"/>
                        </a:spcAft>
                        <a:tabLst>
                          <a:tab pos="457200" algn="l"/>
                          <a:tab pos="2085975" algn="ctr"/>
                          <a:tab pos="3200400" algn="ctr"/>
                          <a:tab pos="4029075" algn="l"/>
                        </a:tabLst>
                      </a:pPr>
                      <a:r>
                        <a:rPr lang="en-US" sz="2000">
                          <a:latin typeface="Calibri"/>
                          <a:ea typeface="Calibri"/>
                          <a:cs typeface="Times New Roman"/>
                        </a:rPr>
                        <a:t>+4</a:t>
                      </a:r>
                    </a:p>
                  </a:txBody>
                  <a:tcPr marL="68580" marR="68580" marT="0" marB="0"/>
                </a:tc>
              </a:tr>
              <a:tr h="603973">
                <a:tc>
                  <a:txBody>
                    <a:bodyPr/>
                    <a:lstStyle/>
                    <a:p>
                      <a:pPr marL="0" marR="0">
                        <a:lnSpc>
                          <a:spcPct val="115000"/>
                        </a:lnSpc>
                        <a:spcBef>
                          <a:spcPts val="0"/>
                        </a:spcBef>
                        <a:spcAft>
                          <a:spcPts val="1000"/>
                        </a:spcAft>
                        <a:tabLst>
                          <a:tab pos="457200" algn="l"/>
                          <a:tab pos="2085975" algn="ctr"/>
                          <a:tab pos="3200400" algn="ctr"/>
                          <a:tab pos="4029075" algn="l"/>
                        </a:tabLst>
                      </a:pPr>
                      <a:r>
                        <a:rPr lang="en-US" sz="2000">
                          <a:latin typeface="Calibri"/>
                          <a:ea typeface="Calibri"/>
                          <a:cs typeface="Times New Roman"/>
                        </a:rPr>
                        <a:t>Pentagon</a:t>
                      </a:r>
                    </a:p>
                  </a:txBody>
                  <a:tcPr marL="68580" marR="68580" marT="0" marB="0"/>
                </a:tc>
                <a:tc>
                  <a:txBody>
                    <a:bodyPr/>
                    <a:lstStyle/>
                    <a:p>
                      <a:pPr marL="0" marR="0" algn="ctr">
                        <a:lnSpc>
                          <a:spcPct val="115000"/>
                        </a:lnSpc>
                        <a:spcBef>
                          <a:spcPts val="0"/>
                        </a:spcBef>
                        <a:spcAft>
                          <a:spcPts val="1000"/>
                        </a:spcAft>
                        <a:tabLst>
                          <a:tab pos="457200" algn="l"/>
                          <a:tab pos="2085975" algn="ctr"/>
                          <a:tab pos="3200400" algn="ctr"/>
                          <a:tab pos="4029075" algn="l"/>
                        </a:tabLst>
                      </a:pPr>
                      <a:r>
                        <a:rPr lang="en-US" sz="2000">
                          <a:latin typeface="Calibri"/>
                          <a:ea typeface="Calibri"/>
                          <a:cs typeface="Times New Roman"/>
                        </a:rPr>
                        <a:t>14</a:t>
                      </a:r>
                    </a:p>
                  </a:txBody>
                  <a:tcPr marL="68580" marR="68580" marT="0" marB="0"/>
                </a:tc>
                <a:tc>
                  <a:txBody>
                    <a:bodyPr/>
                    <a:lstStyle/>
                    <a:p>
                      <a:pPr marL="0" marR="0">
                        <a:lnSpc>
                          <a:spcPct val="115000"/>
                        </a:lnSpc>
                        <a:spcBef>
                          <a:spcPts val="0"/>
                        </a:spcBef>
                        <a:spcAft>
                          <a:spcPts val="1000"/>
                        </a:spcAft>
                        <a:tabLst>
                          <a:tab pos="457200" algn="l"/>
                          <a:tab pos="2085975" algn="ctr"/>
                          <a:tab pos="3200400" algn="ctr"/>
                          <a:tab pos="4029075" algn="l"/>
                        </a:tabLst>
                      </a:pPr>
                      <a:r>
                        <a:rPr lang="en-US" sz="2000" dirty="0">
                          <a:latin typeface="Calibri"/>
                          <a:ea typeface="Calibri"/>
                          <a:cs typeface="Times New Roman"/>
                        </a:rPr>
                        <a:t>+3</a:t>
                      </a:r>
                    </a:p>
                  </a:txBody>
                  <a:tcPr marL="68580" marR="68580" marT="0" marB="0"/>
                </a:tc>
                <a:tc>
                  <a:txBody>
                    <a:bodyPr/>
                    <a:lstStyle/>
                    <a:p>
                      <a:pPr marL="0" marR="0" algn="ctr">
                        <a:lnSpc>
                          <a:spcPct val="115000"/>
                        </a:lnSpc>
                        <a:spcBef>
                          <a:spcPts val="0"/>
                        </a:spcBef>
                        <a:spcAft>
                          <a:spcPts val="1000"/>
                        </a:spcAft>
                        <a:tabLst>
                          <a:tab pos="457200" algn="l"/>
                          <a:tab pos="2085975" algn="ctr"/>
                          <a:tab pos="3200400" algn="ctr"/>
                          <a:tab pos="4029075" algn="l"/>
                        </a:tabLst>
                      </a:pPr>
                      <a:r>
                        <a:rPr lang="en-US" sz="2000">
                          <a:latin typeface="Calibri"/>
                          <a:ea typeface="Calibri"/>
                          <a:cs typeface="Times New Roman"/>
                        </a:rPr>
                        <a:t>19</a:t>
                      </a:r>
                    </a:p>
                  </a:txBody>
                  <a:tcPr marL="68580" marR="68580" marT="0" marB="0"/>
                </a:tc>
                <a:tc>
                  <a:txBody>
                    <a:bodyPr/>
                    <a:lstStyle/>
                    <a:p>
                      <a:pPr marL="0" marR="0">
                        <a:lnSpc>
                          <a:spcPct val="115000"/>
                        </a:lnSpc>
                        <a:spcBef>
                          <a:spcPts val="0"/>
                        </a:spcBef>
                        <a:spcAft>
                          <a:spcPts val="1000"/>
                        </a:spcAft>
                        <a:tabLst>
                          <a:tab pos="457200" algn="l"/>
                          <a:tab pos="2085975" algn="ctr"/>
                          <a:tab pos="3200400" algn="ctr"/>
                          <a:tab pos="4029075" algn="l"/>
                        </a:tabLst>
                      </a:pPr>
                      <a:r>
                        <a:rPr lang="en-US" sz="2000">
                          <a:latin typeface="Calibri"/>
                          <a:ea typeface="Calibri"/>
                          <a:cs typeface="Times New Roman"/>
                        </a:rPr>
                        <a:t>+3</a:t>
                      </a:r>
                    </a:p>
                  </a:txBody>
                  <a:tcPr marL="68580" marR="68580" marT="0" marB="0"/>
                </a:tc>
              </a:tr>
              <a:tr h="603973">
                <a:tc>
                  <a:txBody>
                    <a:bodyPr/>
                    <a:lstStyle/>
                    <a:p>
                      <a:pPr marL="0" marR="0">
                        <a:lnSpc>
                          <a:spcPct val="115000"/>
                        </a:lnSpc>
                        <a:spcBef>
                          <a:spcPts val="0"/>
                        </a:spcBef>
                        <a:spcAft>
                          <a:spcPts val="1000"/>
                        </a:spcAft>
                        <a:tabLst>
                          <a:tab pos="457200" algn="l"/>
                          <a:tab pos="2085975" algn="ctr"/>
                          <a:tab pos="3200400" algn="ctr"/>
                          <a:tab pos="4029075" algn="l"/>
                        </a:tabLst>
                      </a:pPr>
                      <a:r>
                        <a:rPr lang="en-US" sz="2000">
                          <a:latin typeface="Calibri"/>
                          <a:ea typeface="Calibri"/>
                          <a:cs typeface="Times New Roman"/>
                        </a:rPr>
                        <a:t>Hexagon</a:t>
                      </a:r>
                    </a:p>
                  </a:txBody>
                  <a:tcPr marL="68580" marR="68580" marT="0" marB="0"/>
                </a:tc>
                <a:tc>
                  <a:txBody>
                    <a:bodyPr/>
                    <a:lstStyle/>
                    <a:p>
                      <a:pPr marL="0" marR="0" algn="ctr">
                        <a:lnSpc>
                          <a:spcPct val="115000"/>
                        </a:lnSpc>
                        <a:spcBef>
                          <a:spcPts val="0"/>
                        </a:spcBef>
                        <a:spcAft>
                          <a:spcPts val="1000"/>
                        </a:spcAft>
                        <a:tabLst>
                          <a:tab pos="457200" algn="l"/>
                          <a:tab pos="2085975" algn="ctr"/>
                          <a:tab pos="3200400" algn="ctr"/>
                          <a:tab pos="4029075" algn="l"/>
                        </a:tabLst>
                      </a:pPr>
                      <a:r>
                        <a:rPr lang="en-US" sz="2000">
                          <a:latin typeface="Calibri"/>
                          <a:ea typeface="Calibri"/>
                          <a:cs typeface="Times New Roman"/>
                        </a:rPr>
                        <a:t>17</a:t>
                      </a:r>
                    </a:p>
                  </a:txBody>
                  <a:tcPr marL="68580" marR="68580" marT="0" marB="0"/>
                </a:tc>
                <a:tc>
                  <a:txBody>
                    <a:bodyPr/>
                    <a:lstStyle/>
                    <a:p>
                      <a:pPr marL="0" marR="0">
                        <a:lnSpc>
                          <a:spcPct val="115000"/>
                        </a:lnSpc>
                        <a:spcBef>
                          <a:spcPts val="0"/>
                        </a:spcBef>
                        <a:spcAft>
                          <a:spcPts val="1000"/>
                        </a:spcAft>
                        <a:tabLst>
                          <a:tab pos="457200" algn="l"/>
                          <a:tab pos="2085975" algn="ctr"/>
                          <a:tab pos="3200400" algn="ctr"/>
                          <a:tab pos="4029075" algn="l"/>
                        </a:tabLst>
                      </a:pPr>
                      <a:r>
                        <a:rPr lang="en-US" sz="2000" dirty="0">
                          <a:latin typeface="Calibri"/>
                          <a:ea typeface="Calibri"/>
                          <a:cs typeface="Times New Roman"/>
                        </a:rPr>
                        <a:t>+2</a:t>
                      </a:r>
                    </a:p>
                  </a:txBody>
                  <a:tcPr marL="68580" marR="68580" marT="0" marB="0"/>
                </a:tc>
                <a:tc>
                  <a:txBody>
                    <a:bodyPr/>
                    <a:lstStyle/>
                    <a:p>
                      <a:pPr marL="0" marR="0" algn="ctr">
                        <a:lnSpc>
                          <a:spcPct val="115000"/>
                        </a:lnSpc>
                        <a:spcBef>
                          <a:spcPts val="0"/>
                        </a:spcBef>
                        <a:spcAft>
                          <a:spcPts val="1000"/>
                        </a:spcAft>
                        <a:tabLst>
                          <a:tab pos="457200" algn="l"/>
                          <a:tab pos="2085975" algn="ctr"/>
                          <a:tab pos="3200400" algn="ctr"/>
                          <a:tab pos="4029075" algn="l"/>
                        </a:tabLst>
                      </a:pPr>
                      <a:r>
                        <a:rPr lang="en-US" sz="2000">
                          <a:latin typeface="Calibri"/>
                          <a:ea typeface="Calibri"/>
                          <a:cs typeface="Times New Roman"/>
                        </a:rPr>
                        <a:t>22</a:t>
                      </a:r>
                    </a:p>
                  </a:txBody>
                  <a:tcPr marL="68580" marR="68580" marT="0" marB="0"/>
                </a:tc>
                <a:tc>
                  <a:txBody>
                    <a:bodyPr/>
                    <a:lstStyle/>
                    <a:p>
                      <a:pPr marL="0" marR="0">
                        <a:lnSpc>
                          <a:spcPct val="115000"/>
                        </a:lnSpc>
                        <a:spcBef>
                          <a:spcPts val="0"/>
                        </a:spcBef>
                        <a:spcAft>
                          <a:spcPts val="1000"/>
                        </a:spcAft>
                        <a:tabLst>
                          <a:tab pos="457200" algn="l"/>
                          <a:tab pos="2085975" algn="ctr"/>
                          <a:tab pos="3200400" algn="ctr"/>
                          <a:tab pos="4029075" algn="l"/>
                        </a:tabLst>
                      </a:pPr>
                      <a:r>
                        <a:rPr lang="en-US" sz="2000">
                          <a:latin typeface="Calibri"/>
                          <a:ea typeface="Calibri"/>
                          <a:cs typeface="Times New Roman"/>
                        </a:rPr>
                        <a:t>+4</a:t>
                      </a:r>
                    </a:p>
                  </a:txBody>
                  <a:tcPr marL="68580" marR="68580" marT="0" marB="0"/>
                </a:tc>
              </a:tr>
              <a:tr h="603973">
                <a:tc>
                  <a:txBody>
                    <a:bodyPr/>
                    <a:lstStyle/>
                    <a:p>
                      <a:pPr marL="0" marR="0">
                        <a:lnSpc>
                          <a:spcPct val="115000"/>
                        </a:lnSpc>
                        <a:spcBef>
                          <a:spcPts val="0"/>
                        </a:spcBef>
                        <a:spcAft>
                          <a:spcPts val="1000"/>
                        </a:spcAft>
                        <a:tabLst>
                          <a:tab pos="457200" algn="l"/>
                          <a:tab pos="2085975" algn="ctr"/>
                          <a:tab pos="3200400" algn="ctr"/>
                          <a:tab pos="4029075" algn="l"/>
                        </a:tabLst>
                      </a:pPr>
                      <a:r>
                        <a:rPr lang="en-US" sz="2000">
                          <a:latin typeface="Calibri"/>
                          <a:ea typeface="Calibri"/>
                          <a:cs typeface="Times New Roman"/>
                        </a:rPr>
                        <a:t>Heptagon</a:t>
                      </a:r>
                    </a:p>
                  </a:txBody>
                  <a:tcPr marL="68580" marR="68580" marT="0" marB="0"/>
                </a:tc>
                <a:tc>
                  <a:txBody>
                    <a:bodyPr/>
                    <a:lstStyle/>
                    <a:p>
                      <a:pPr marL="0" marR="0" algn="ctr">
                        <a:lnSpc>
                          <a:spcPct val="115000"/>
                        </a:lnSpc>
                        <a:spcBef>
                          <a:spcPts val="0"/>
                        </a:spcBef>
                        <a:spcAft>
                          <a:spcPts val="1000"/>
                        </a:spcAft>
                        <a:tabLst>
                          <a:tab pos="457200" algn="l"/>
                          <a:tab pos="2085975" algn="ctr"/>
                          <a:tab pos="3200400" algn="ctr"/>
                          <a:tab pos="4029075" algn="l"/>
                        </a:tabLst>
                      </a:pPr>
                      <a:r>
                        <a:rPr lang="en-US" sz="2000">
                          <a:latin typeface="Calibri"/>
                          <a:ea typeface="Calibri"/>
                          <a:cs typeface="Times New Roman"/>
                        </a:rPr>
                        <a:t>19</a:t>
                      </a:r>
                    </a:p>
                  </a:txBody>
                  <a:tcPr marL="68580" marR="68580" marT="0" marB="0"/>
                </a:tc>
                <a:tc>
                  <a:txBody>
                    <a:bodyPr/>
                    <a:lstStyle/>
                    <a:p>
                      <a:pPr marL="0" marR="0">
                        <a:lnSpc>
                          <a:spcPct val="115000"/>
                        </a:lnSpc>
                        <a:spcBef>
                          <a:spcPts val="0"/>
                        </a:spcBef>
                        <a:spcAft>
                          <a:spcPts val="1000"/>
                        </a:spcAft>
                        <a:tabLst>
                          <a:tab pos="457200" algn="l"/>
                          <a:tab pos="2085975" algn="ctr"/>
                          <a:tab pos="3200400" algn="ctr"/>
                          <a:tab pos="4029075" algn="l"/>
                        </a:tabLst>
                      </a:pPr>
                      <a:r>
                        <a:rPr lang="en-US" sz="2000" dirty="0">
                          <a:latin typeface="Calibri"/>
                          <a:ea typeface="Calibri"/>
                          <a:cs typeface="Times New Roman"/>
                        </a:rPr>
                        <a:t>+3</a:t>
                      </a:r>
                    </a:p>
                  </a:txBody>
                  <a:tcPr marL="68580" marR="68580" marT="0" marB="0"/>
                </a:tc>
                <a:tc>
                  <a:txBody>
                    <a:bodyPr/>
                    <a:lstStyle/>
                    <a:p>
                      <a:pPr marL="0" marR="0" algn="ctr">
                        <a:lnSpc>
                          <a:spcPct val="115000"/>
                        </a:lnSpc>
                        <a:spcBef>
                          <a:spcPts val="0"/>
                        </a:spcBef>
                        <a:spcAft>
                          <a:spcPts val="1000"/>
                        </a:spcAft>
                        <a:tabLst>
                          <a:tab pos="457200" algn="l"/>
                          <a:tab pos="2085975" algn="ctr"/>
                          <a:tab pos="3200400" algn="ctr"/>
                          <a:tab pos="4029075" algn="l"/>
                        </a:tabLst>
                      </a:pPr>
                      <a:r>
                        <a:rPr lang="en-US" sz="2000">
                          <a:latin typeface="Calibri"/>
                          <a:ea typeface="Calibri"/>
                          <a:cs typeface="Times New Roman"/>
                        </a:rPr>
                        <a:t>26</a:t>
                      </a:r>
                    </a:p>
                  </a:txBody>
                  <a:tcPr marL="68580" marR="68580" marT="0" marB="0"/>
                </a:tc>
                <a:tc>
                  <a:txBody>
                    <a:bodyPr/>
                    <a:lstStyle/>
                    <a:p>
                      <a:pPr marL="0" marR="0">
                        <a:lnSpc>
                          <a:spcPct val="115000"/>
                        </a:lnSpc>
                        <a:spcBef>
                          <a:spcPts val="0"/>
                        </a:spcBef>
                        <a:spcAft>
                          <a:spcPts val="1000"/>
                        </a:spcAft>
                        <a:tabLst>
                          <a:tab pos="457200" algn="l"/>
                          <a:tab pos="2085975" algn="ctr"/>
                          <a:tab pos="3200400" algn="ctr"/>
                          <a:tab pos="4029075" algn="l"/>
                        </a:tabLst>
                      </a:pPr>
                      <a:r>
                        <a:rPr lang="en-US" sz="2000">
                          <a:latin typeface="Calibri"/>
                          <a:ea typeface="Calibri"/>
                          <a:cs typeface="Times New Roman"/>
                        </a:rPr>
                        <a:t>+3</a:t>
                      </a:r>
                    </a:p>
                  </a:txBody>
                  <a:tcPr marL="68580" marR="68580" marT="0" marB="0"/>
                </a:tc>
              </a:tr>
              <a:tr h="603973">
                <a:tc>
                  <a:txBody>
                    <a:bodyPr/>
                    <a:lstStyle/>
                    <a:p>
                      <a:pPr marL="0" marR="0">
                        <a:lnSpc>
                          <a:spcPct val="115000"/>
                        </a:lnSpc>
                        <a:spcBef>
                          <a:spcPts val="0"/>
                        </a:spcBef>
                        <a:spcAft>
                          <a:spcPts val="1000"/>
                        </a:spcAft>
                        <a:tabLst>
                          <a:tab pos="457200" algn="l"/>
                          <a:tab pos="2085975" algn="ctr"/>
                          <a:tab pos="3200400" algn="ctr"/>
                          <a:tab pos="4029075" algn="l"/>
                        </a:tabLst>
                      </a:pPr>
                      <a:r>
                        <a:rPr lang="en-US" sz="2000">
                          <a:latin typeface="Calibri"/>
                          <a:ea typeface="Calibri"/>
                          <a:cs typeface="Times New Roman"/>
                        </a:rPr>
                        <a:t>Octagon</a:t>
                      </a:r>
                    </a:p>
                  </a:txBody>
                  <a:tcPr marL="68580" marR="68580" marT="0" marB="0"/>
                </a:tc>
                <a:tc>
                  <a:txBody>
                    <a:bodyPr/>
                    <a:lstStyle/>
                    <a:p>
                      <a:pPr marL="0" marR="0" algn="ctr">
                        <a:lnSpc>
                          <a:spcPct val="115000"/>
                        </a:lnSpc>
                        <a:spcBef>
                          <a:spcPts val="0"/>
                        </a:spcBef>
                        <a:spcAft>
                          <a:spcPts val="1000"/>
                        </a:spcAft>
                        <a:tabLst>
                          <a:tab pos="457200" algn="l"/>
                          <a:tab pos="2085975" algn="ctr"/>
                          <a:tab pos="3200400" algn="ctr"/>
                          <a:tab pos="4029075" algn="l"/>
                        </a:tabLst>
                      </a:pPr>
                      <a:r>
                        <a:rPr lang="en-US" sz="2000">
                          <a:latin typeface="Calibri"/>
                          <a:ea typeface="Calibri"/>
                          <a:cs typeface="Times New Roman"/>
                        </a:rPr>
                        <a:t>22</a:t>
                      </a:r>
                    </a:p>
                  </a:txBody>
                  <a:tcPr marL="68580" marR="68580" marT="0" marB="0"/>
                </a:tc>
                <a:tc>
                  <a:txBody>
                    <a:bodyPr/>
                    <a:lstStyle/>
                    <a:p>
                      <a:pPr marL="0" marR="0">
                        <a:lnSpc>
                          <a:spcPct val="115000"/>
                        </a:lnSpc>
                        <a:spcBef>
                          <a:spcPts val="0"/>
                        </a:spcBef>
                        <a:spcAft>
                          <a:spcPts val="1000"/>
                        </a:spcAft>
                        <a:tabLst>
                          <a:tab pos="457200" algn="l"/>
                          <a:tab pos="2085975" algn="ctr"/>
                          <a:tab pos="3200400" algn="ctr"/>
                          <a:tab pos="4029075" algn="l"/>
                        </a:tabLst>
                      </a:pPr>
                      <a:endParaRPr lang="en-US" sz="20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tabLst>
                          <a:tab pos="457200" algn="l"/>
                          <a:tab pos="2085975" algn="ctr"/>
                          <a:tab pos="3200400" algn="ctr"/>
                          <a:tab pos="4029075" algn="l"/>
                        </a:tabLst>
                      </a:pPr>
                      <a:r>
                        <a:rPr lang="en-US" sz="2000">
                          <a:latin typeface="Calibri"/>
                          <a:ea typeface="Calibri"/>
                          <a:cs typeface="Times New Roman"/>
                        </a:rPr>
                        <a:t>29</a:t>
                      </a:r>
                    </a:p>
                  </a:txBody>
                  <a:tcPr marL="68580" marR="68580" marT="0" marB="0"/>
                </a:tc>
                <a:tc>
                  <a:txBody>
                    <a:bodyPr/>
                    <a:lstStyle/>
                    <a:p>
                      <a:pPr marL="0" marR="0">
                        <a:lnSpc>
                          <a:spcPct val="115000"/>
                        </a:lnSpc>
                        <a:spcBef>
                          <a:spcPts val="0"/>
                        </a:spcBef>
                        <a:spcAft>
                          <a:spcPts val="1000"/>
                        </a:spcAft>
                        <a:tabLst>
                          <a:tab pos="457200" algn="l"/>
                          <a:tab pos="2085975" algn="ctr"/>
                          <a:tab pos="3200400" algn="ctr"/>
                          <a:tab pos="4029075" algn="l"/>
                        </a:tabLst>
                      </a:pPr>
                      <a:endParaRPr lang="en-US" sz="2000" dirty="0">
                        <a:latin typeface="Calibri"/>
                        <a:ea typeface="Calibri"/>
                        <a:cs typeface="Times New Roman"/>
                      </a:endParaRPr>
                    </a:p>
                  </a:txBody>
                  <a:tcPr marL="68580" marR="68580" marT="0" marB="0"/>
                </a:tc>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3200" b="1" dirty="0" smtClean="0">
                <a:latin typeface="+mn-lt"/>
              </a:rPr>
              <a:t>A Solution for an n-sided polygon, n odd</a:t>
            </a:r>
          </a:p>
        </p:txBody>
      </p:sp>
      <p:sp>
        <p:nvSpPr>
          <p:cNvPr id="20483" name="Content Placeholder 2"/>
          <p:cNvSpPr>
            <a:spLocks noGrp="1"/>
          </p:cNvSpPr>
          <p:nvPr>
            <p:ph idx="1"/>
          </p:nvPr>
        </p:nvSpPr>
        <p:spPr>
          <a:xfrm>
            <a:off x="457200" y="1371600"/>
            <a:ext cx="8229600" cy="4983163"/>
          </a:xfrm>
        </p:spPr>
        <p:txBody>
          <a:bodyPr>
            <a:normAutofit/>
          </a:bodyPr>
          <a:lstStyle/>
          <a:p>
            <a:pPr eaLnBrk="1" hangingPunct="1"/>
            <a:r>
              <a:rPr lang="en-US" dirty="0" smtClean="0">
                <a:latin typeface="+mn-lt"/>
              </a:rPr>
              <a:t>General solution for an n-</a:t>
            </a:r>
            <a:r>
              <a:rPr lang="en-US" dirty="0" err="1" smtClean="0">
                <a:latin typeface="+mn-lt"/>
              </a:rPr>
              <a:t>gon</a:t>
            </a:r>
            <a:r>
              <a:rPr lang="en-US" dirty="0" smtClean="0">
                <a:latin typeface="+mn-lt"/>
              </a:rPr>
              <a:t> where                  n = 2k + 1, n odd</a:t>
            </a:r>
          </a:p>
          <a:p>
            <a:pPr eaLnBrk="1" hangingPunct="1"/>
            <a:r>
              <a:rPr lang="en-US" dirty="0" smtClean="0">
                <a:latin typeface="+mn-lt"/>
              </a:rPr>
              <a:t>For a Heptagon Solution, n = 7; k = 3</a:t>
            </a:r>
          </a:p>
          <a:p>
            <a:pPr eaLnBrk="1" hangingPunct="1">
              <a:buFontTx/>
              <a:buNone/>
            </a:pPr>
            <a:r>
              <a:rPr lang="en-US" dirty="0" smtClean="0">
                <a:latin typeface="+mn-lt"/>
              </a:rPr>
              <a:t>				</a:t>
            </a:r>
            <a:r>
              <a:rPr lang="en-US" sz="2400" dirty="0" smtClean="0">
                <a:latin typeface="+mn-lt"/>
              </a:rPr>
              <a:t>To find the vertices begin with 1, move </a:t>
            </a:r>
          </a:p>
          <a:p>
            <a:pPr eaLnBrk="1" hangingPunct="1">
              <a:buFontTx/>
              <a:buNone/>
            </a:pPr>
            <a:r>
              <a:rPr lang="en-US" sz="2400" dirty="0" smtClean="0">
                <a:latin typeface="+mn-lt"/>
              </a:rPr>
              <a:t>				clockwise by k each time, and reduce</a:t>
            </a:r>
          </a:p>
          <a:p>
            <a:pPr eaLnBrk="1" hangingPunct="1">
              <a:buFontTx/>
              <a:buNone/>
            </a:pPr>
            <a:r>
              <a:rPr lang="en-US" sz="2400" dirty="0" smtClean="0">
                <a:latin typeface="+mn-lt"/>
              </a:rPr>
              <a:t>				mod n. The midpoints begin with 2n  </a:t>
            </a:r>
          </a:p>
          <a:p>
            <a:pPr eaLnBrk="1" hangingPunct="1">
              <a:buFontTx/>
              <a:buNone/>
            </a:pPr>
            <a:r>
              <a:rPr lang="en-US" sz="2400" dirty="0" smtClean="0">
                <a:latin typeface="+mn-lt"/>
              </a:rPr>
              <a:t>				between 1 and 1+k and move    </a:t>
            </a:r>
          </a:p>
          <a:p>
            <a:pPr eaLnBrk="1" hangingPunct="1">
              <a:buFontTx/>
              <a:buNone/>
            </a:pPr>
            <a:r>
              <a:rPr lang="en-US" sz="2400" dirty="0" smtClean="0">
                <a:latin typeface="+mn-lt"/>
              </a:rPr>
              <a:t>                                 	counterclockwise, subtracting 1 each</a:t>
            </a:r>
          </a:p>
          <a:p>
            <a:pPr eaLnBrk="1" hangingPunct="1">
              <a:buFontTx/>
              <a:buNone/>
            </a:pPr>
            <a:r>
              <a:rPr lang="en-US" sz="2400" dirty="0" smtClean="0">
                <a:latin typeface="+mn-lt"/>
              </a:rPr>
              <a:t>				time. For a heptagon, the                                        			Side Sum = 5k + 4.</a:t>
            </a:r>
          </a:p>
        </p:txBody>
      </p:sp>
      <p:sp>
        <p:nvSpPr>
          <p:cNvPr id="4" name="Heptagon 3"/>
          <p:cNvSpPr/>
          <p:nvPr/>
        </p:nvSpPr>
        <p:spPr>
          <a:xfrm>
            <a:off x="838200" y="3973513"/>
            <a:ext cx="1646238" cy="1646237"/>
          </a:xfrm>
          <a:prstGeom prst="heptagon">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p:cNvSpPr txBox="1"/>
          <p:nvPr/>
        </p:nvSpPr>
        <p:spPr>
          <a:xfrm>
            <a:off x="1524000" y="3681413"/>
            <a:ext cx="304800" cy="368300"/>
          </a:xfrm>
          <a:prstGeom prst="rect">
            <a:avLst/>
          </a:prstGeom>
          <a:noFill/>
        </p:spPr>
        <p:txBody>
          <a:bodyPr>
            <a:spAutoFit/>
          </a:bodyPr>
          <a:lstStyle/>
          <a:p>
            <a:pPr>
              <a:defRPr/>
            </a:pPr>
            <a:r>
              <a:rPr lang="en-US" dirty="0">
                <a:latin typeface="+mn-lt"/>
              </a:rPr>
              <a:t>1</a:t>
            </a:r>
          </a:p>
        </p:txBody>
      </p:sp>
      <p:sp>
        <p:nvSpPr>
          <p:cNvPr id="6" name="TextBox 5"/>
          <p:cNvSpPr txBox="1"/>
          <p:nvPr/>
        </p:nvSpPr>
        <p:spPr>
          <a:xfrm>
            <a:off x="1905000" y="3833813"/>
            <a:ext cx="457200" cy="368300"/>
          </a:xfrm>
          <a:prstGeom prst="rect">
            <a:avLst/>
          </a:prstGeom>
          <a:noFill/>
        </p:spPr>
        <p:txBody>
          <a:bodyPr>
            <a:spAutoFit/>
          </a:bodyPr>
          <a:lstStyle/>
          <a:p>
            <a:pPr>
              <a:defRPr/>
            </a:pPr>
            <a:r>
              <a:rPr lang="en-US" dirty="0">
                <a:latin typeface="+mn-lt"/>
              </a:rPr>
              <a:t>14</a:t>
            </a:r>
          </a:p>
        </p:txBody>
      </p:sp>
      <p:sp>
        <p:nvSpPr>
          <p:cNvPr id="7" name="TextBox 6"/>
          <p:cNvSpPr txBox="1"/>
          <p:nvPr/>
        </p:nvSpPr>
        <p:spPr>
          <a:xfrm>
            <a:off x="2286000" y="4049713"/>
            <a:ext cx="304800" cy="369887"/>
          </a:xfrm>
          <a:prstGeom prst="rect">
            <a:avLst/>
          </a:prstGeom>
          <a:noFill/>
        </p:spPr>
        <p:txBody>
          <a:bodyPr>
            <a:spAutoFit/>
          </a:bodyPr>
          <a:lstStyle/>
          <a:p>
            <a:pPr>
              <a:defRPr/>
            </a:pPr>
            <a:r>
              <a:rPr lang="en-US" dirty="0">
                <a:latin typeface="+mn-lt"/>
              </a:rPr>
              <a:t>4</a:t>
            </a:r>
          </a:p>
        </p:txBody>
      </p:sp>
      <p:sp>
        <p:nvSpPr>
          <p:cNvPr id="8" name="TextBox 7"/>
          <p:cNvSpPr txBox="1"/>
          <p:nvPr/>
        </p:nvSpPr>
        <p:spPr>
          <a:xfrm>
            <a:off x="2362200" y="4443413"/>
            <a:ext cx="304800" cy="368300"/>
          </a:xfrm>
          <a:prstGeom prst="rect">
            <a:avLst/>
          </a:prstGeom>
          <a:noFill/>
        </p:spPr>
        <p:txBody>
          <a:bodyPr>
            <a:spAutoFit/>
          </a:bodyPr>
          <a:lstStyle/>
          <a:p>
            <a:pPr>
              <a:defRPr/>
            </a:pPr>
            <a:r>
              <a:rPr lang="en-US" dirty="0">
                <a:latin typeface="+mn-lt"/>
              </a:rPr>
              <a:t>8</a:t>
            </a:r>
          </a:p>
        </p:txBody>
      </p:sp>
      <p:sp>
        <p:nvSpPr>
          <p:cNvPr id="9" name="TextBox 8"/>
          <p:cNvSpPr txBox="1"/>
          <p:nvPr/>
        </p:nvSpPr>
        <p:spPr>
          <a:xfrm>
            <a:off x="2438400" y="4824413"/>
            <a:ext cx="304800" cy="368300"/>
          </a:xfrm>
          <a:prstGeom prst="rect">
            <a:avLst/>
          </a:prstGeom>
          <a:noFill/>
        </p:spPr>
        <p:txBody>
          <a:bodyPr>
            <a:spAutoFit/>
          </a:bodyPr>
          <a:lstStyle/>
          <a:p>
            <a:pPr>
              <a:defRPr/>
            </a:pPr>
            <a:r>
              <a:rPr lang="en-US" dirty="0">
                <a:latin typeface="+mn-lt"/>
              </a:rPr>
              <a:t>7</a:t>
            </a:r>
          </a:p>
        </p:txBody>
      </p:sp>
      <p:sp>
        <p:nvSpPr>
          <p:cNvPr id="10" name="TextBox 9"/>
          <p:cNvSpPr txBox="1"/>
          <p:nvPr/>
        </p:nvSpPr>
        <p:spPr>
          <a:xfrm>
            <a:off x="2209800" y="5205413"/>
            <a:ext cx="304800" cy="368300"/>
          </a:xfrm>
          <a:prstGeom prst="rect">
            <a:avLst/>
          </a:prstGeom>
          <a:noFill/>
        </p:spPr>
        <p:txBody>
          <a:bodyPr>
            <a:spAutoFit/>
          </a:bodyPr>
          <a:lstStyle/>
          <a:p>
            <a:pPr>
              <a:defRPr/>
            </a:pPr>
            <a:r>
              <a:rPr lang="en-US" dirty="0">
                <a:latin typeface="+mn-lt"/>
              </a:rPr>
              <a:t>9</a:t>
            </a:r>
          </a:p>
        </p:txBody>
      </p:sp>
      <p:sp>
        <p:nvSpPr>
          <p:cNvPr id="11" name="TextBox 10"/>
          <p:cNvSpPr txBox="1"/>
          <p:nvPr/>
        </p:nvSpPr>
        <p:spPr>
          <a:xfrm>
            <a:off x="1981200" y="5497513"/>
            <a:ext cx="304800" cy="369887"/>
          </a:xfrm>
          <a:prstGeom prst="rect">
            <a:avLst/>
          </a:prstGeom>
          <a:noFill/>
        </p:spPr>
        <p:txBody>
          <a:bodyPr>
            <a:spAutoFit/>
          </a:bodyPr>
          <a:lstStyle/>
          <a:p>
            <a:pPr>
              <a:defRPr/>
            </a:pPr>
            <a:r>
              <a:rPr lang="en-US" dirty="0">
                <a:latin typeface="+mn-lt"/>
              </a:rPr>
              <a:t>3</a:t>
            </a:r>
          </a:p>
        </p:txBody>
      </p:sp>
      <p:sp>
        <p:nvSpPr>
          <p:cNvPr id="12" name="TextBox 11"/>
          <p:cNvSpPr txBox="1"/>
          <p:nvPr/>
        </p:nvSpPr>
        <p:spPr>
          <a:xfrm>
            <a:off x="1447800" y="5573713"/>
            <a:ext cx="533400" cy="369887"/>
          </a:xfrm>
          <a:prstGeom prst="rect">
            <a:avLst/>
          </a:prstGeom>
          <a:noFill/>
        </p:spPr>
        <p:txBody>
          <a:bodyPr>
            <a:spAutoFit/>
          </a:bodyPr>
          <a:lstStyle/>
          <a:p>
            <a:pPr>
              <a:defRPr/>
            </a:pPr>
            <a:r>
              <a:rPr lang="en-US" dirty="0">
                <a:latin typeface="+mn-lt"/>
              </a:rPr>
              <a:t>10</a:t>
            </a:r>
          </a:p>
        </p:txBody>
      </p:sp>
      <p:sp>
        <p:nvSpPr>
          <p:cNvPr id="13" name="TextBox 12"/>
          <p:cNvSpPr txBox="1"/>
          <p:nvPr/>
        </p:nvSpPr>
        <p:spPr>
          <a:xfrm>
            <a:off x="1066800" y="5573713"/>
            <a:ext cx="304800" cy="369887"/>
          </a:xfrm>
          <a:prstGeom prst="rect">
            <a:avLst/>
          </a:prstGeom>
          <a:noFill/>
        </p:spPr>
        <p:txBody>
          <a:bodyPr>
            <a:spAutoFit/>
          </a:bodyPr>
          <a:lstStyle/>
          <a:p>
            <a:pPr>
              <a:defRPr/>
            </a:pPr>
            <a:r>
              <a:rPr lang="en-US" dirty="0">
                <a:latin typeface="+mn-lt"/>
              </a:rPr>
              <a:t>6</a:t>
            </a:r>
          </a:p>
        </p:txBody>
      </p:sp>
      <p:sp>
        <p:nvSpPr>
          <p:cNvPr id="14" name="TextBox 13"/>
          <p:cNvSpPr txBox="1"/>
          <p:nvPr/>
        </p:nvSpPr>
        <p:spPr>
          <a:xfrm>
            <a:off x="762000" y="5268913"/>
            <a:ext cx="457200" cy="369887"/>
          </a:xfrm>
          <a:prstGeom prst="rect">
            <a:avLst/>
          </a:prstGeom>
          <a:noFill/>
        </p:spPr>
        <p:txBody>
          <a:bodyPr>
            <a:spAutoFit/>
          </a:bodyPr>
          <a:lstStyle/>
          <a:p>
            <a:pPr>
              <a:defRPr/>
            </a:pPr>
            <a:r>
              <a:rPr lang="en-US" dirty="0">
                <a:latin typeface="+mn-lt"/>
              </a:rPr>
              <a:t>11</a:t>
            </a:r>
          </a:p>
        </p:txBody>
      </p:sp>
      <p:sp>
        <p:nvSpPr>
          <p:cNvPr id="15" name="TextBox 14"/>
          <p:cNvSpPr txBox="1"/>
          <p:nvPr/>
        </p:nvSpPr>
        <p:spPr>
          <a:xfrm>
            <a:off x="609600" y="4887913"/>
            <a:ext cx="304800" cy="369887"/>
          </a:xfrm>
          <a:prstGeom prst="rect">
            <a:avLst/>
          </a:prstGeom>
          <a:noFill/>
        </p:spPr>
        <p:txBody>
          <a:bodyPr>
            <a:spAutoFit/>
          </a:bodyPr>
          <a:lstStyle/>
          <a:p>
            <a:pPr>
              <a:defRPr/>
            </a:pPr>
            <a:r>
              <a:rPr lang="en-US" dirty="0">
                <a:latin typeface="+mn-lt"/>
              </a:rPr>
              <a:t>2</a:t>
            </a:r>
          </a:p>
        </p:txBody>
      </p:sp>
      <p:sp>
        <p:nvSpPr>
          <p:cNvPr id="16" name="TextBox 15"/>
          <p:cNvSpPr txBox="1"/>
          <p:nvPr/>
        </p:nvSpPr>
        <p:spPr>
          <a:xfrm>
            <a:off x="533400" y="4443413"/>
            <a:ext cx="457200" cy="368300"/>
          </a:xfrm>
          <a:prstGeom prst="rect">
            <a:avLst/>
          </a:prstGeom>
          <a:noFill/>
        </p:spPr>
        <p:txBody>
          <a:bodyPr>
            <a:spAutoFit/>
          </a:bodyPr>
          <a:lstStyle/>
          <a:p>
            <a:pPr>
              <a:defRPr/>
            </a:pPr>
            <a:r>
              <a:rPr lang="en-US" dirty="0">
                <a:latin typeface="+mn-lt"/>
              </a:rPr>
              <a:t>12</a:t>
            </a:r>
          </a:p>
        </p:txBody>
      </p:sp>
      <p:sp>
        <p:nvSpPr>
          <p:cNvPr id="17" name="TextBox 16"/>
          <p:cNvSpPr txBox="1"/>
          <p:nvPr/>
        </p:nvSpPr>
        <p:spPr>
          <a:xfrm>
            <a:off x="762000" y="4062413"/>
            <a:ext cx="304800" cy="368300"/>
          </a:xfrm>
          <a:prstGeom prst="rect">
            <a:avLst/>
          </a:prstGeom>
          <a:noFill/>
        </p:spPr>
        <p:txBody>
          <a:bodyPr>
            <a:spAutoFit/>
          </a:bodyPr>
          <a:lstStyle/>
          <a:p>
            <a:pPr>
              <a:defRPr/>
            </a:pPr>
            <a:r>
              <a:rPr lang="en-US" dirty="0">
                <a:latin typeface="+mn-lt"/>
              </a:rPr>
              <a:t>5</a:t>
            </a:r>
          </a:p>
        </p:txBody>
      </p:sp>
      <p:sp>
        <p:nvSpPr>
          <p:cNvPr id="18" name="TextBox 17"/>
          <p:cNvSpPr txBox="1"/>
          <p:nvPr/>
        </p:nvSpPr>
        <p:spPr>
          <a:xfrm>
            <a:off x="1066800" y="3833813"/>
            <a:ext cx="457200" cy="368300"/>
          </a:xfrm>
          <a:prstGeom prst="rect">
            <a:avLst/>
          </a:prstGeom>
          <a:noFill/>
        </p:spPr>
        <p:txBody>
          <a:bodyPr>
            <a:spAutoFit/>
          </a:bodyPr>
          <a:lstStyle/>
          <a:p>
            <a:pPr>
              <a:defRPr/>
            </a:pPr>
            <a:r>
              <a:rPr lang="en-US" dirty="0">
                <a:latin typeface="+mn-lt"/>
              </a:rPr>
              <a:t>13</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MATH_PPT_2.tif"/>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14600" y="304800"/>
            <a:ext cx="5715000" cy="1905000"/>
          </a:xfrm>
          <a:prstGeom prst="rect">
            <a:avLst/>
          </a:prstGeom>
        </p:spPr>
        <p:txBody>
          <a:bodyPr/>
          <a:lstStyle/>
          <a:p>
            <a:pPr fontAlgn="auto">
              <a:spcAft>
                <a:spcPts val="0"/>
              </a:spcAft>
              <a:defRPr/>
            </a:pPr>
            <a:r>
              <a:rPr lang="en-US" sz="4000" b="1" dirty="0">
                <a:solidFill>
                  <a:srgbClr val="E20000"/>
                </a:solidFill>
                <a:latin typeface="+mj-lt"/>
                <a:ea typeface="+mj-ea"/>
                <a:cs typeface="+mj-cs"/>
              </a:rPr>
              <a:t>The Mathematical </a:t>
            </a:r>
            <a:br>
              <a:rPr lang="en-US" sz="4000" b="1" dirty="0">
                <a:solidFill>
                  <a:srgbClr val="E20000"/>
                </a:solidFill>
                <a:latin typeface="+mj-lt"/>
                <a:ea typeface="+mj-ea"/>
                <a:cs typeface="+mj-cs"/>
              </a:rPr>
            </a:br>
            <a:r>
              <a:rPr lang="en-US" sz="4000" b="1" dirty="0">
                <a:solidFill>
                  <a:srgbClr val="E20000"/>
                </a:solidFill>
                <a:latin typeface="+mj-lt"/>
                <a:ea typeface="+mj-ea"/>
                <a:cs typeface="+mj-cs"/>
              </a:rPr>
              <a:t>Education of Teachers</a:t>
            </a:r>
            <a:r>
              <a:rPr lang="en-US" sz="3200" b="1" dirty="0">
                <a:solidFill>
                  <a:srgbClr val="E20000"/>
                </a:solidFill>
                <a:latin typeface="+mj-lt"/>
                <a:ea typeface="+mj-ea"/>
                <a:cs typeface="+mj-cs"/>
              </a:rPr>
              <a:t/>
            </a:r>
            <a:br>
              <a:rPr lang="en-US" sz="3200" b="1" dirty="0">
                <a:solidFill>
                  <a:srgbClr val="E20000"/>
                </a:solidFill>
                <a:latin typeface="+mj-lt"/>
                <a:ea typeface="+mj-ea"/>
                <a:cs typeface="+mj-cs"/>
              </a:rPr>
            </a:br>
            <a:r>
              <a:rPr lang="en-US" sz="1000" b="1" dirty="0">
                <a:solidFill>
                  <a:srgbClr val="E20000"/>
                </a:solidFill>
                <a:latin typeface="+mj-lt"/>
                <a:ea typeface="+mj-ea"/>
                <a:cs typeface="+mj-cs"/>
              </a:rPr>
              <a:t/>
            </a:r>
            <a:br>
              <a:rPr lang="en-US" sz="1000" b="1" dirty="0">
                <a:solidFill>
                  <a:srgbClr val="E20000"/>
                </a:solidFill>
                <a:latin typeface="+mj-lt"/>
                <a:ea typeface="+mj-ea"/>
                <a:cs typeface="+mj-cs"/>
              </a:rPr>
            </a:br>
            <a:r>
              <a:rPr lang="en-US" sz="2400" b="1" dirty="0">
                <a:solidFill>
                  <a:srgbClr val="E20000"/>
                </a:solidFill>
                <a:latin typeface="+mj-lt"/>
                <a:ea typeface="+mj-ea"/>
                <a:cs typeface="+mj-cs"/>
              </a:rPr>
              <a:t>Recommendations</a:t>
            </a:r>
            <a:endParaRPr lang="en-US" sz="2000" b="1" dirty="0">
              <a:solidFill>
                <a:srgbClr val="E20000"/>
              </a:solidFill>
              <a:latin typeface="+mj-lt"/>
              <a:ea typeface="+mj-ea"/>
              <a:cs typeface="+mj-cs"/>
            </a:endParaRPr>
          </a:p>
        </p:txBody>
      </p:sp>
      <p:sp>
        <p:nvSpPr>
          <p:cNvPr id="11267" name="Rectangle 3"/>
          <p:cNvSpPr txBox="1">
            <a:spLocks noChangeArrowheads="1"/>
          </p:cNvSpPr>
          <p:nvPr/>
        </p:nvSpPr>
        <p:spPr bwMode="auto">
          <a:xfrm>
            <a:off x="381000" y="2209800"/>
            <a:ext cx="8229600" cy="4419600"/>
          </a:xfrm>
          <a:prstGeom prst="rect">
            <a:avLst/>
          </a:prstGeom>
          <a:noFill/>
          <a:ln w="9525">
            <a:noFill/>
            <a:miter lim="800000"/>
            <a:headEnd/>
            <a:tailEnd/>
          </a:ln>
        </p:spPr>
        <p:txBody>
          <a:bodyPr/>
          <a:lstStyle/>
          <a:p>
            <a:pPr marL="342900" indent="-342900" algn="ctr">
              <a:lnSpc>
                <a:spcPct val="80000"/>
              </a:lnSpc>
              <a:spcBef>
                <a:spcPct val="20000"/>
              </a:spcBef>
            </a:pPr>
            <a:endParaRPr lang="en-US" sz="900" dirty="0">
              <a:latin typeface="Calibri" pitchFamily="34" charset="0"/>
            </a:endParaRPr>
          </a:p>
          <a:p>
            <a:pPr marL="342900" indent="-342900">
              <a:lnSpc>
                <a:spcPct val="80000"/>
              </a:lnSpc>
              <a:spcBef>
                <a:spcPct val="20000"/>
              </a:spcBef>
              <a:buFont typeface="Arial" pitchFamily="34" charset="0"/>
              <a:buChar char="•"/>
            </a:pPr>
            <a:r>
              <a:rPr lang="en-US" sz="2800" dirty="0">
                <a:latin typeface="Calibri" pitchFamily="34" charset="0"/>
              </a:rPr>
              <a:t>Teachers need mathematics courses that develop a deep understanding of the math they teach.</a:t>
            </a:r>
          </a:p>
          <a:p>
            <a:pPr marL="342900" indent="-342900">
              <a:lnSpc>
                <a:spcPct val="80000"/>
              </a:lnSpc>
              <a:spcBef>
                <a:spcPct val="20000"/>
              </a:spcBef>
              <a:buFont typeface="Arial" pitchFamily="34" charset="0"/>
              <a:buChar char="•"/>
            </a:pPr>
            <a:r>
              <a:rPr lang="en-US" sz="2800" dirty="0">
                <a:latin typeface="Calibri" pitchFamily="34" charset="0"/>
              </a:rPr>
              <a:t>Mathematics courses should </a:t>
            </a:r>
          </a:p>
          <a:p>
            <a:pPr marL="742950" lvl="1" indent="-285750">
              <a:lnSpc>
                <a:spcPct val="80000"/>
              </a:lnSpc>
              <a:spcBef>
                <a:spcPct val="20000"/>
              </a:spcBef>
              <a:buFont typeface="Arial" pitchFamily="34" charset="0"/>
              <a:buChar char="–"/>
            </a:pPr>
            <a:r>
              <a:rPr lang="en-US" sz="2800" dirty="0">
                <a:latin typeface="Calibri" pitchFamily="34" charset="0"/>
              </a:rPr>
              <a:t>focus on a thorough development of basic mathematical ideas. </a:t>
            </a:r>
          </a:p>
          <a:p>
            <a:pPr marL="742950" lvl="1" indent="-285750">
              <a:lnSpc>
                <a:spcPct val="80000"/>
              </a:lnSpc>
              <a:spcBef>
                <a:spcPct val="20000"/>
              </a:spcBef>
              <a:buFont typeface="Arial" pitchFamily="34" charset="0"/>
              <a:buChar char="–"/>
            </a:pPr>
            <a:r>
              <a:rPr lang="en-US" sz="2800" dirty="0">
                <a:latin typeface="Calibri" pitchFamily="34" charset="0"/>
              </a:rPr>
              <a:t>develop careful reasoning and mathematical ‘common sense’. </a:t>
            </a:r>
          </a:p>
          <a:p>
            <a:pPr marL="742950" lvl="1" indent="-285750">
              <a:lnSpc>
                <a:spcPct val="80000"/>
              </a:lnSpc>
              <a:spcBef>
                <a:spcPct val="20000"/>
              </a:spcBef>
              <a:buFont typeface="Arial" pitchFamily="34" charset="0"/>
              <a:buChar char="–"/>
            </a:pPr>
            <a:r>
              <a:rPr lang="en-US" sz="2800" dirty="0">
                <a:latin typeface="Calibri" pitchFamily="34" charset="0"/>
              </a:rPr>
              <a:t>develop the </a:t>
            </a:r>
            <a:r>
              <a:rPr lang="en-US" sz="2800" b="1" dirty="0">
                <a:latin typeface="Calibri" pitchFamily="34" charset="0"/>
              </a:rPr>
              <a:t>habits of mind of a mathematical thinker </a:t>
            </a:r>
            <a:r>
              <a:rPr lang="en-US" sz="2800" dirty="0">
                <a:latin typeface="Calibri" pitchFamily="34" charset="0"/>
              </a:rPr>
              <a:t>and demonstrate flexible, interactive styles of teaching</a:t>
            </a:r>
            <a:r>
              <a:rPr lang="en-US" sz="2800" dirty="0" smtClean="0">
                <a:latin typeface="Calibri" pitchFamily="34" charset="0"/>
              </a:rPr>
              <a:t>.</a:t>
            </a:r>
            <a:endParaRPr lang="en-US" sz="2800" dirty="0">
              <a:latin typeface="Calibri" pitchFamily="34" charset="0"/>
            </a:endParaRPr>
          </a:p>
        </p:txBody>
      </p:sp>
      <p:pic>
        <p:nvPicPr>
          <p:cNvPr id="5" name="Picture 5" descr="cbmath-11"/>
          <p:cNvPicPr>
            <a:picLocks noChangeAspect="1" noChangeArrowheads="1"/>
          </p:cNvPicPr>
          <p:nvPr/>
        </p:nvPicPr>
        <p:blipFill>
          <a:blip r:embed="rId3" cstate="print"/>
          <a:srcRect/>
          <a:stretch>
            <a:fillRect/>
          </a:stretch>
        </p:blipFill>
        <p:spPr bwMode="auto">
          <a:xfrm>
            <a:off x="533400" y="228600"/>
            <a:ext cx="16637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43000" y="228600"/>
            <a:ext cx="5486400" cy="1143000"/>
          </a:xfrm>
        </p:spPr>
        <p:txBody>
          <a:bodyPr>
            <a:noAutofit/>
          </a:bodyPr>
          <a:lstStyle/>
          <a:p>
            <a:pPr algn="ctr"/>
            <a:r>
              <a:rPr lang="en-US" sz="3200" b="1" dirty="0" smtClean="0">
                <a:latin typeface="+mn-lt"/>
                <a:cs typeface="Arial" pitchFamily="34" charset="0"/>
              </a:rPr>
              <a:t>The habits of mind of a </a:t>
            </a:r>
            <a:br>
              <a:rPr lang="en-US" sz="3200" b="1" dirty="0" smtClean="0">
                <a:latin typeface="+mn-lt"/>
                <a:cs typeface="Arial" pitchFamily="34" charset="0"/>
              </a:rPr>
            </a:br>
            <a:r>
              <a:rPr lang="en-US" sz="3200" b="1" dirty="0" smtClean="0">
                <a:latin typeface="+mn-lt"/>
                <a:cs typeface="Arial" pitchFamily="34" charset="0"/>
              </a:rPr>
              <a:t>mathematical thinker</a:t>
            </a:r>
            <a:endParaRPr lang="en-US" sz="3200" b="1" dirty="0">
              <a:latin typeface="+mj-lt"/>
              <a:cs typeface="Arial" pitchFamily="34" charset="0"/>
            </a:endParaRPr>
          </a:p>
        </p:txBody>
      </p:sp>
      <p:sp>
        <p:nvSpPr>
          <p:cNvPr id="14" name="Content Placeholder 13"/>
          <p:cNvSpPr>
            <a:spLocks noGrp="1"/>
          </p:cNvSpPr>
          <p:nvPr>
            <p:ph idx="1"/>
          </p:nvPr>
        </p:nvSpPr>
        <p:spPr>
          <a:xfrm>
            <a:off x="304800" y="1524000"/>
            <a:ext cx="7696200" cy="4525963"/>
          </a:xfrm>
        </p:spPr>
        <p:txBody>
          <a:bodyPr>
            <a:normAutofit fontScale="92500" lnSpcReduction="20000"/>
          </a:bodyPr>
          <a:lstStyle/>
          <a:p>
            <a:pPr>
              <a:buNone/>
            </a:pPr>
            <a:r>
              <a:rPr lang="en-US" sz="2400" dirty="0" smtClean="0">
                <a:latin typeface="+mn-lt"/>
                <a:cs typeface="Arial" pitchFamily="34" charset="0"/>
              </a:rPr>
              <a:t>	Have you ever had two students (or do you know two teachers) who appear to know the same “facts” but for whom there is a marked difference in their ability to use that information to answer questions or solve problems?</a:t>
            </a:r>
          </a:p>
          <a:p>
            <a:pPr>
              <a:buNone/>
            </a:pPr>
            <a:endParaRPr lang="en-US" sz="1200" dirty="0" smtClean="0">
              <a:latin typeface="+mn-lt"/>
              <a:cs typeface="Arial" pitchFamily="34" charset="0"/>
            </a:endParaRPr>
          </a:p>
          <a:p>
            <a:pPr algn="ctr">
              <a:buNone/>
            </a:pPr>
            <a:r>
              <a:rPr lang="en-US" sz="2400" dirty="0" smtClean="0">
                <a:latin typeface="+mn-lt"/>
                <a:cs typeface="Arial" pitchFamily="34" charset="0"/>
              </a:rPr>
              <a:t>Why?</a:t>
            </a:r>
          </a:p>
          <a:p>
            <a:pPr>
              <a:buNone/>
            </a:pPr>
            <a:endParaRPr lang="en-US" sz="1200" dirty="0" smtClean="0">
              <a:latin typeface="+mn-lt"/>
              <a:cs typeface="Arial" pitchFamily="34" charset="0"/>
            </a:endParaRPr>
          </a:p>
          <a:p>
            <a:pPr>
              <a:buFont typeface="Arial" charset="0"/>
              <a:buChar char="•"/>
            </a:pPr>
            <a:r>
              <a:rPr lang="en-US" sz="2400" dirty="0" smtClean="0">
                <a:latin typeface="+mn-lt"/>
                <a:cs typeface="Arial" pitchFamily="34" charset="0"/>
              </a:rPr>
              <a:t>Do mathematical thinkers approach problems differently?</a:t>
            </a:r>
          </a:p>
          <a:p>
            <a:pPr>
              <a:buFont typeface="Arial" charset="0"/>
              <a:buChar char="•"/>
            </a:pPr>
            <a:r>
              <a:rPr lang="en-US" sz="2400" dirty="0" smtClean="0">
                <a:latin typeface="+mn-lt"/>
                <a:cs typeface="Arial" pitchFamily="34" charset="0"/>
              </a:rPr>
              <a:t>And, if so, how do we develop the “habits of mind of a mathematical thinker” in teachers and assist them in cultivating this knowledge among their students?</a:t>
            </a:r>
          </a:p>
          <a:p>
            <a:pPr>
              <a:buNone/>
            </a:pPr>
            <a:endParaRPr lang="en-US" sz="2400" dirty="0" smtClean="0">
              <a:latin typeface="+mn-lt"/>
              <a:cs typeface="Arial" pitchFamily="34" charset="0"/>
            </a:endParaRPr>
          </a:p>
          <a:p>
            <a:pPr>
              <a:buFont typeface="Arial" charset="0"/>
              <a:buChar char="•"/>
            </a:pPr>
            <a:r>
              <a:rPr lang="en-US" sz="2400" dirty="0" smtClean="0">
                <a:latin typeface="+mn-lt"/>
              </a:rPr>
              <a:t>To study this question, we developed a working definition based on experience and the work of other mathematics educators (e.g., </a:t>
            </a:r>
            <a:r>
              <a:rPr lang="en-US" sz="2400" dirty="0" err="1" smtClean="0">
                <a:latin typeface="+mn-lt"/>
              </a:rPr>
              <a:t>Cuoco</a:t>
            </a:r>
            <a:r>
              <a:rPr lang="en-US" sz="2400" dirty="0" smtClean="0">
                <a:latin typeface="+mn-lt"/>
              </a:rPr>
              <a:t>, et al., Driscoll)</a:t>
            </a:r>
            <a:endParaRPr lang="en-US" sz="2400" dirty="0">
              <a:latin typeface="+mn-lt"/>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4800" y="228600"/>
            <a:ext cx="7239000" cy="1143000"/>
          </a:xfrm>
        </p:spPr>
        <p:txBody>
          <a:bodyPr>
            <a:noAutofit/>
          </a:bodyPr>
          <a:lstStyle/>
          <a:p>
            <a:pPr algn="ctr"/>
            <a:r>
              <a:rPr lang="en-US" sz="3200" dirty="0" smtClean="0">
                <a:latin typeface="+mn-lt"/>
                <a:ea typeface="ＭＳ Ｐゴシック" charset="-128"/>
              </a:rPr>
              <a:t>Someone possessing a rich set of </a:t>
            </a:r>
            <a:br>
              <a:rPr lang="en-US" sz="3200" dirty="0" smtClean="0">
                <a:latin typeface="+mn-lt"/>
                <a:ea typeface="ＭＳ Ｐゴシック" charset="-128"/>
              </a:rPr>
            </a:br>
            <a:r>
              <a:rPr lang="en-US" sz="3200" dirty="0" smtClean="0">
                <a:latin typeface="+mn-lt"/>
                <a:ea typeface="ＭＳ Ｐゴシック" charset="-128"/>
              </a:rPr>
              <a:t>mathematical habits of mind:</a:t>
            </a:r>
            <a:endParaRPr lang="en-US" sz="3200" dirty="0">
              <a:latin typeface="+mn-lt"/>
              <a:cs typeface="Arial" pitchFamily="34" charset="0"/>
            </a:endParaRPr>
          </a:p>
        </p:txBody>
      </p:sp>
      <p:sp>
        <p:nvSpPr>
          <p:cNvPr id="14" name="Content Placeholder 13"/>
          <p:cNvSpPr>
            <a:spLocks noGrp="1"/>
          </p:cNvSpPr>
          <p:nvPr>
            <p:ph idx="1"/>
          </p:nvPr>
        </p:nvSpPr>
        <p:spPr>
          <a:xfrm>
            <a:off x="304800" y="1524000"/>
            <a:ext cx="7696200" cy="4525963"/>
          </a:xfrm>
        </p:spPr>
        <p:txBody>
          <a:bodyPr anchor="t">
            <a:normAutofit fontScale="70000" lnSpcReduction="20000"/>
          </a:bodyPr>
          <a:lstStyle/>
          <a:p>
            <a:pPr marL="609600" indent="-609600">
              <a:lnSpc>
                <a:spcPct val="80000"/>
              </a:lnSpc>
              <a:buFontTx/>
              <a:buNone/>
            </a:pPr>
            <a:endParaRPr lang="en-US" dirty="0" smtClean="0">
              <a:latin typeface="+mn-lt"/>
              <a:ea typeface="ＭＳ Ｐゴシック" charset="-128"/>
            </a:endParaRPr>
          </a:p>
          <a:p>
            <a:pPr marL="609600" indent="-609600">
              <a:lnSpc>
                <a:spcPct val="80000"/>
              </a:lnSpc>
              <a:buFontTx/>
              <a:buAutoNum type="arabicPeriod"/>
            </a:pPr>
            <a:r>
              <a:rPr lang="en-US" sz="2880" dirty="0" smtClean="0">
                <a:latin typeface="+mn-lt"/>
                <a:ea typeface="ＭＳ Ｐゴシック" charset="-128"/>
              </a:rPr>
              <a:t>Understands which tools are appropriate when solving a problem.</a:t>
            </a:r>
          </a:p>
          <a:p>
            <a:pPr marL="609600" indent="-609600">
              <a:lnSpc>
                <a:spcPct val="80000"/>
              </a:lnSpc>
              <a:buFontTx/>
              <a:buAutoNum type="arabicPeriod"/>
            </a:pPr>
            <a:r>
              <a:rPr lang="en-US" sz="2880" dirty="0" smtClean="0">
                <a:latin typeface="+mn-lt"/>
                <a:ea typeface="ＭＳ Ｐゴシック" charset="-128"/>
              </a:rPr>
              <a:t>Is flexible in their thinking.</a:t>
            </a:r>
          </a:p>
          <a:p>
            <a:pPr marL="609600" indent="-609600">
              <a:lnSpc>
                <a:spcPct val="80000"/>
              </a:lnSpc>
              <a:buFontTx/>
              <a:buAutoNum type="arabicPeriod"/>
            </a:pPr>
            <a:r>
              <a:rPr lang="en-US" sz="2880" dirty="0" smtClean="0">
                <a:latin typeface="+mn-lt"/>
                <a:ea typeface="ＭＳ Ｐゴシック" charset="-128"/>
              </a:rPr>
              <a:t>Uses precise mathematical definitions.</a:t>
            </a:r>
          </a:p>
          <a:p>
            <a:pPr marL="609600" indent="-609600">
              <a:lnSpc>
                <a:spcPct val="80000"/>
              </a:lnSpc>
              <a:buFontTx/>
              <a:buAutoNum type="arabicPeriod"/>
            </a:pPr>
            <a:r>
              <a:rPr lang="en-US" sz="2880" dirty="0" smtClean="0">
                <a:latin typeface="+mn-lt"/>
                <a:ea typeface="ＭＳ Ｐゴシック" charset="-128"/>
              </a:rPr>
              <a:t>Understands there exist (therefore encourages) multiple paths  to a solution.</a:t>
            </a:r>
          </a:p>
          <a:p>
            <a:pPr marL="609600" indent="-609600">
              <a:lnSpc>
                <a:spcPct val="80000"/>
              </a:lnSpc>
              <a:buFontTx/>
              <a:buAutoNum type="arabicPeriod"/>
            </a:pPr>
            <a:r>
              <a:rPr lang="en-US" sz="2880" dirty="0" smtClean="0">
                <a:latin typeface="+mn-lt"/>
                <a:ea typeface="ＭＳ Ｐゴシック" charset="-128"/>
              </a:rPr>
              <a:t>Is able to make connections between what they know and the problem.</a:t>
            </a:r>
          </a:p>
          <a:p>
            <a:pPr marL="609600" indent="-609600">
              <a:lnSpc>
                <a:spcPct val="80000"/>
              </a:lnSpc>
              <a:buFontTx/>
              <a:buAutoNum type="arabicPeriod"/>
            </a:pPr>
            <a:r>
              <a:rPr lang="en-US" sz="2880" dirty="0" smtClean="0">
                <a:latin typeface="+mn-lt"/>
                <a:ea typeface="ＭＳ Ｐゴシック" charset="-128"/>
              </a:rPr>
              <a:t>Knows what information in the problem is crucial to its being solved.</a:t>
            </a:r>
          </a:p>
          <a:p>
            <a:pPr marL="609600" indent="-609600">
              <a:lnSpc>
                <a:spcPct val="80000"/>
              </a:lnSpc>
              <a:buFontTx/>
              <a:buAutoNum type="arabicPeriod"/>
            </a:pPr>
            <a:r>
              <a:rPr lang="en-US" sz="2880" dirty="0" smtClean="0">
                <a:latin typeface="+mn-lt"/>
                <a:ea typeface="ＭＳ Ｐゴシック" charset="-128"/>
              </a:rPr>
              <a:t>Is able to develop strategies to solve a problem.</a:t>
            </a:r>
          </a:p>
          <a:p>
            <a:pPr marL="609600" indent="-609600">
              <a:lnSpc>
                <a:spcPct val="80000"/>
              </a:lnSpc>
              <a:buFontTx/>
              <a:buAutoNum type="arabicPeriod"/>
            </a:pPr>
            <a:r>
              <a:rPr lang="en-US" sz="2880" dirty="0" smtClean="0">
                <a:latin typeface="+mn-lt"/>
                <a:ea typeface="ＭＳ Ｐゴシック" charset="-128"/>
              </a:rPr>
              <a:t>Is able to explain solutions to others.</a:t>
            </a:r>
          </a:p>
          <a:p>
            <a:pPr marL="609600" indent="-609600">
              <a:lnSpc>
                <a:spcPct val="80000"/>
              </a:lnSpc>
              <a:buFontTx/>
              <a:buAutoNum type="arabicPeriod"/>
            </a:pPr>
            <a:r>
              <a:rPr lang="en-US" sz="2880" dirty="0" smtClean="0">
                <a:latin typeface="+mn-lt"/>
                <a:ea typeface="ＭＳ Ｐゴシック" charset="-128"/>
              </a:rPr>
              <a:t>Knows the effectiveness of algorithms within the context of the problem.</a:t>
            </a:r>
          </a:p>
          <a:p>
            <a:pPr marL="609600" indent="-609600">
              <a:lnSpc>
                <a:spcPct val="80000"/>
              </a:lnSpc>
              <a:buFontTx/>
              <a:buAutoNum type="arabicPeriod"/>
            </a:pPr>
            <a:r>
              <a:rPr lang="en-US" sz="2880" dirty="0" smtClean="0">
                <a:latin typeface="+mn-lt"/>
                <a:ea typeface="ＭＳ Ｐゴシック" charset="-128"/>
              </a:rPr>
              <a:t>Is persistent in their pursuit of a solution.</a:t>
            </a:r>
          </a:p>
          <a:p>
            <a:pPr marL="609600" indent="-609600">
              <a:lnSpc>
                <a:spcPct val="80000"/>
              </a:lnSpc>
              <a:buFontTx/>
              <a:buAutoNum type="arabicPeriod"/>
            </a:pPr>
            <a:r>
              <a:rPr lang="en-US" sz="2880" dirty="0" smtClean="0">
                <a:latin typeface="+mn-lt"/>
                <a:ea typeface="ＭＳ Ｐゴシック" charset="-128"/>
              </a:rPr>
              <a:t>Displays self-efficacy while doing problems.</a:t>
            </a:r>
          </a:p>
          <a:p>
            <a:pPr marL="609600" indent="-609600">
              <a:lnSpc>
                <a:spcPct val="80000"/>
              </a:lnSpc>
              <a:buFontTx/>
              <a:buAutoNum type="arabicPeriod"/>
            </a:pPr>
            <a:r>
              <a:rPr lang="en-US" sz="2880" dirty="0" smtClean="0">
                <a:latin typeface="+mn-lt"/>
                <a:ea typeface="ＭＳ Ｐゴシック" charset="-128"/>
              </a:rPr>
              <a:t>Engages in a meta-cognition by monitoring and reflecting on the processes of conjecturing, reasoning, proving, and problem solving.</a:t>
            </a:r>
          </a:p>
          <a:p>
            <a:pPr lvl="1">
              <a:lnSpc>
                <a:spcPct val="80000"/>
              </a:lnSpc>
              <a:buNone/>
            </a:pPr>
            <a:endParaRPr lang="en-US" sz="2000" dirty="0" smtClean="0">
              <a:ea typeface="ＭＳ Ｐゴシック"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4800" y="228600"/>
            <a:ext cx="7239000" cy="1143000"/>
          </a:xfrm>
        </p:spPr>
        <p:txBody>
          <a:bodyPr>
            <a:noAutofit/>
          </a:bodyPr>
          <a:lstStyle/>
          <a:p>
            <a:r>
              <a:rPr lang="en-US" sz="3200" dirty="0" smtClean="0">
                <a:latin typeface="+mn-lt"/>
                <a:ea typeface="ＭＳ Ｐゴシック" charset="-128"/>
              </a:rPr>
              <a:t>Mathematical Habits of Mind Problems</a:t>
            </a:r>
            <a:endParaRPr lang="en-US" sz="3200" dirty="0">
              <a:latin typeface="+mn-lt"/>
              <a:cs typeface="Arial" pitchFamily="34" charset="0"/>
            </a:endParaRPr>
          </a:p>
        </p:txBody>
      </p:sp>
      <p:sp>
        <p:nvSpPr>
          <p:cNvPr id="14" name="Content Placeholder 13"/>
          <p:cNvSpPr>
            <a:spLocks noGrp="1"/>
          </p:cNvSpPr>
          <p:nvPr>
            <p:ph idx="1"/>
          </p:nvPr>
        </p:nvSpPr>
        <p:spPr>
          <a:xfrm>
            <a:off x="304800" y="1524000"/>
            <a:ext cx="7696200" cy="4525963"/>
          </a:xfrm>
        </p:spPr>
        <p:txBody>
          <a:bodyPr anchor="t">
            <a:normAutofit/>
          </a:bodyPr>
          <a:lstStyle/>
          <a:p>
            <a:pPr marL="609600" indent="-609600">
              <a:lnSpc>
                <a:spcPct val="80000"/>
              </a:lnSpc>
              <a:buFontTx/>
              <a:buNone/>
            </a:pPr>
            <a:r>
              <a:rPr lang="en-US" sz="2800" b="1" dirty="0" smtClean="0">
                <a:latin typeface="+mn-lt"/>
                <a:ea typeface="ＭＳ Ｐゴシック" charset="-128"/>
              </a:rPr>
              <a:t>Goals</a:t>
            </a:r>
            <a:r>
              <a:rPr lang="en-US" sz="2800" dirty="0" smtClean="0">
                <a:latin typeface="+mn-lt"/>
                <a:ea typeface="ＭＳ Ｐゴシック" charset="-128"/>
              </a:rPr>
              <a:t>: Give teachers experiences with problems with multiple entry points and solution paths to develop their:</a:t>
            </a:r>
          </a:p>
          <a:p>
            <a:pPr marL="609600" indent="-609600">
              <a:lnSpc>
                <a:spcPct val="80000"/>
              </a:lnSpc>
              <a:buFontTx/>
              <a:buNone/>
            </a:pPr>
            <a:endParaRPr lang="en-US" sz="1050" dirty="0" smtClean="0">
              <a:latin typeface="+mn-lt"/>
              <a:ea typeface="ＭＳ Ｐゴシック" charset="-128"/>
            </a:endParaRPr>
          </a:p>
          <a:p>
            <a:pPr marL="609600" indent="-609600">
              <a:lnSpc>
                <a:spcPct val="80000"/>
              </a:lnSpc>
            </a:pPr>
            <a:r>
              <a:rPr lang="en-US" sz="2800" dirty="0" smtClean="0">
                <a:latin typeface="+mn-lt"/>
                <a:ea typeface="ＭＳ Ｐゴシック" charset="-128"/>
              </a:rPr>
              <a:t>Strategies for solving problems</a:t>
            </a:r>
          </a:p>
          <a:p>
            <a:pPr marL="609600" indent="-609600">
              <a:lnSpc>
                <a:spcPct val="80000"/>
              </a:lnSpc>
            </a:pPr>
            <a:r>
              <a:rPr lang="en-US" sz="2800" dirty="0" smtClean="0">
                <a:latin typeface="+mn-lt"/>
                <a:ea typeface="ＭＳ Ｐゴシック" charset="-128"/>
              </a:rPr>
              <a:t>Flexibility in thinking</a:t>
            </a:r>
          </a:p>
          <a:p>
            <a:pPr marL="609600" indent="-609600">
              <a:lnSpc>
                <a:spcPct val="80000"/>
              </a:lnSpc>
            </a:pPr>
            <a:r>
              <a:rPr lang="en-US" sz="2800" dirty="0" smtClean="0">
                <a:latin typeface="+mn-lt"/>
                <a:ea typeface="ＭＳ Ｐゴシック" charset="-128"/>
              </a:rPr>
              <a:t>An appreciation for the importance of precise mathematical definitions and careful reasoning</a:t>
            </a:r>
          </a:p>
          <a:p>
            <a:pPr marL="609600" indent="-609600">
              <a:lnSpc>
                <a:spcPct val="80000"/>
              </a:lnSpc>
            </a:pPr>
            <a:r>
              <a:rPr lang="en-US" sz="2800" dirty="0" smtClean="0">
                <a:latin typeface="+mn-lt"/>
                <a:ea typeface="ＭＳ Ｐゴシック" charset="-128"/>
              </a:rPr>
              <a:t>Ability to explain solutions to others</a:t>
            </a:r>
          </a:p>
          <a:p>
            <a:pPr marL="609600" indent="-609600">
              <a:lnSpc>
                <a:spcPct val="80000"/>
              </a:lnSpc>
            </a:pPr>
            <a:r>
              <a:rPr lang="en-US" sz="2800" dirty="0" smtClean="0">
                <a:latin typeface="+mn-lt"/>
                <a:ea typeface="ＭＳ Ｐゴシック" charset="-128"/>
              </a:rPr>
              <a:t>Persistence and self-efficacy</a:t>
            </a:r>
          </a:p>
          <a:p>
            <a:pPr marL="609600" indent="-609600">
              <a:lnSpc>
                <a:spcPct val="80000"/>
              </a:lnSpc>
              <a:buNone/>
            </a:pPr>
            <a:endParaRPr lang="en-US" sz="2000" dirty="0">
              <a:latin typeface="+mn-lt"/>
              <a:ea typeface="ＭＳ Ｐゴシック"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4800" y="228600"/>
            <a:ext cx="7239000" cy="685800"/>
          </a:xfrm>
        </p:spPr>
        <p:txBody>
          <a:bodyPr>
            <a:noAutofit/>
          </a:bodyPr>
          <a:lstStyle/>
          <a:p>
            <a:r>
              <a:rPr lang="en-US" sz="3200" dirty="0" smtClean="0">
                <a:latin typeface="+mj-lt"/>
                <a:cs typeface="Arial" pitchFamily="34" charset="0"/>
              </a:rPr>
              <a:t>The Chicken Nugget Conundrum</a:t>
            </a:r>
            <a:endParaRPr lang="en-US" sz="3200" dirty="0">
              <a:latin typeface="+mj-lt"/>
              <a:cs typeface="Arial" pitchFamily="34" charset="0"/>
            </a:endParaRPr>
          </a:p>
        </p:txBody>
      </p:sp>
      <p:sp>
        <p:nvSpPr>
          <p:cNvPr id="14" name="Content Placeholder 13"/>
          <p:cNvSpPr>
            <a:spLocks noGrp="1"/>
          </p:cNvSpPr>
          <p:nvPr>
            <p:ph idx="1"/>
          </p:nvPr>
        </p:nvSpPr>
        <p:spPr>
          <a:xfrm>
            <a:off x="304800" y="1066800"/>
            <a:ext cx="7696200" cy="5334000"/>
          </a:xfrm>
        </p:spPr>
        <p:txBody>
          <a:bodyPr>
            <a:noAutofit/>
          </a:bodyPr>
          <a:lstStyle/>
          <a:p>
            <a:r>
              <a:rPr lang="en-US" sz="2000" i="1" dirty="0" smtClean="0">
                <a:latin typeface="+mn-lt"/>
              </a:rPr>
              <a:t>There’s a famous fast-food restaurant where you can order chicken nuggets. They come in boxes of various sizes. You can only buy them in a box of 6, a box of 9, or a box of 20. Using these order sizes, you can order, for example, 32 pieces of chicken if you wanted. You’d order a box of 20 and two boxes of 6. Here’s the question: What is the largest number of chicken pieces that you cannot order? For example, if you wanted, say 31 of them, could you get 31? No. Is there a larger number of chicken nuggets that you cannot get? And if there is, what number is it? How do you know your answer is correct?</a:t>
            </a:r>
            <a:endParaRPr lang="en-US" sz="2000" dirty="0" smtClean="0">
              <a:latin typeface="+mn-lt"/>
            </a:endParaRPr>
          </a:p>
          <a:p>
            <a:pPr>
              <a:buNone/>
            </a:pPr>
            <a:endParaRPr lang="en-US" sz="1000" i="1" dirty="0" smtClean="0">
              <a:latin typeface="+mn-lt"/>
            </a:endParaRPr>
          </a:p>
          <a:p>
            <a:pPr>
              <a:buNone/>
            </a:pPr>
            <a:r>
              <a:rPr lang="en-US" sz="2000" i="1" dirty="0" smtClean="0">
                <a:latin typeface="+mn-lt"/>
              </a:rPr>
              <a:t>A complete answer will:</a:t>
            </a:r>
            <a:endParaRPr lang="en-US" sz="2000" dirty="0" smtClean="0">
              <a:latin typeface="+mn-lt"/>
            </a:endParaRPr>
          </a:p>
          <a:p>
            <a:pPr>
              <a:buNone/>
            </a:pPr>
            <a:r>
              <a:rPr lang="en-US" sz="2000" i="1" dirty="0" smtClean="0">
                <a:latin typeface="+mn-lt"/>
              </a:rPr>
              <a:t>	</a:t>
            </a:r>
            <a:r>
              <a:rPr lang="en-US" sz="2000" i="1" dirty="0" err="1" smtClean="0">
                <a:latin typeface="+mn-lt"/>
              </a:rPr>
              <a:t>i</a:t>
            </a:r>
            <a:r>
              <a:rPr lang="en-US" sz="2000" i="1" dirty="0" smtClean="0">
                <a:latin typeface="+mn-lt"/>
              </a:rPr>
              <a:t>) Choose a whole number “N” that is your answer to the question.</a:t>
            </a:r>
            <a:endParaRPr lang="en-US" sz="2000" dirty="0" smtClean="0">
              <a:latin typeface="+mn-lt"/>
            </a:endParaRPr>
          </a:p>
          <a:p>
            <a:pPr>
              <a:buNone/>
            </a:pPr>
            <a:r>
              <a:rPr lang="en-US" sz="2000" i="1" dirty="0" smtClean="0">
                <a:latin typeface="+mn-lt"/>
              </a:rPr>
              <a:t>	ii) Explain why it is not possible to have a combination of “boxes of 6” and “boxes of 9” and “boxes of 20” chicken nuggets that add to exactly N pieces of chicken.</a:t>
            </a:r>
            <a:endParaRPr lang="en-US" sz="2000" dirty="0" smtClean="0">
              <a:latin typeface="+mn-lt"/>
            </a:endParaRPr>
          </a:p>
          <a:p>
            <a:pPr>
              <a:buNone/>
            </a:pPr>
            <a:r>
              <a:rPr lang="en-US" sz="2000" i="1" dirty="0" smtClean="0">
                <a:latin typeface="+mn-lt"/>
              </a:rPr>
              <a:t>	iii) Explain why it is possible to have a combination that equals any number larger than N.</a:t>
            </a:r>
            <a:endParaRPr lang="en-US" sz="2000" dirty="0" smtClean="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792163"/>
          </a:xfrm>
        </p:spPr>
        <p:txBody>
          <a:bodyPr/>
          <a:lstStyle/>
          <a:p>
            <a:pPr eaLnBrk="1" hangingPunct="1"/>
            <a:r>
              <a:rPr lang="en-US" sz="3200" dirty="0" smtClean="0">
                <a:latin typeface="+mn-lt"/>
              </a:rPr>
              <a:t>Problematic Answers</a:t>
            </a:r>
          </a:p>
        </p:txBody>
      </p:sp>
      <p:sp>
        <p:nvSpPr>
          <p:cNvPr id="26627" name="Rectangle 3"/>
          <p:cNvSpPr>
            <a:spLocks noGrp="1" noChangeArrowheads="1"/>
          </p:cNvSpPr>
          <p:nvPr>
            <p:ph type="body" idx="1"/>
          </p:nvPr>
        </p:nvSpPr>
        <p:spPr>
          <a:xfrm>
            <a:off x="457200" y="762000"/>
            <a:ext cx="8229600" cy="5364163"/>
          </a:xfrm>
        </p:spPr>
        <p:txBody>
          <a:bodyPr>
            <a:normAutofit/>
          </a:bodyPr>
          <a:lstStyle/>
          <a:p>
            <a:pPr eaLnBrk="1" hangingPunct="1">
              <a:lnSpc>
                <a:spcPct val="80000"/>
              </a:lnSpc>
            </a:pPr>
            <a:r>
              <a:rPr lang="en-US" sz="2200" b="1" dirty="0" smtClean="0">
                <a:latin typeface="+mn-lt"/>
              </a:rPr>
              <a:t>Explain why it is not possible  to order exactly 43 pieces.</a:t>
            </a:r>
          </a:p>
          <a:p>
            <a:pPr eaLnBrk="1" hangingPunct="1">
              <a:lnSpc>
                <a:spcPct val="80000"/>
              </a:lnSpc>
            </a:pPr>
            <a:endParaRPr lang="en-US" sz="2200" dirty="0" smtClean="0">
              <a:latin typeface="+mn-lt"/>
            </a:endParaRPr>
          </a:p>
          <a:p>
            <a:pPr eaLnBrk="1" hangingPunct="1">
              <a:lnSpc>
                <a:spcPct val="80000"/>
              </a:lnSpc>
              <a:buFontTx/>
              <a:buNone/>
            </a:pPr>
            <a:r>
              <a:rPr lang="en-US" sz="2200" dirty="0" smtClean="0">
                <a:latin typeface="+mn-lt"/>
              </a:rPr>
              <a:t>Argument #1: You can not have any combination that adds to 43 because it can’t evenly divide by 6, 9, or 20. It is not a multiple of 15 and it can’t be evenly divided in half. </a:t>
            </a:r>
          </a:p>
          <a:p>
            <a:pPr eaLnBrk="1" hangingPunct="1">
              <a:lnSpc>
                <a:spcPct val="80000"/>
              </a:lnSpc>
            </a:pPr>
            <a:endParaRPr lang="en-US" sz="2200" dirty="0" smtClean="0">
              <a:latin typeface="+mn-lt"/>
            </a:endParaRPr>
          </a:p>
          <a:p>
            <a:pPr eaLnBrk="1" hangingPunct="1">
              <a:lnSpc>
                <a:spcPct val="80000"/>
              </a:lnSpc>
              <a:buFontTx/>
              <a:buNone/>
            </a:pPr>
            <a:r>
              <a:rPr lang="en-US" sz="2200" dirty="0" smtClean="0">
                <a:latin typeface="+mn-lt"/>
              </a:rPr>
              <a:t>Argument #2: You are not able to get the number 43 because none of the numbers add equally into that number. </a:t>
            </a:r>
          </a:p>
          <a:p>
            <a:pPr eaLnBrk="1" hangingPunct="1">
              <a:lnSpc>
                <a:spcPct val="80000"/>
              </a:lnSpc>
              <a:buFontTx/>
              <a:buNone/>
            </a:pPr>
            <a:endParaRPr lang="en-US" sz="2200" dirty="0" smtClean="0">
              <a:latin typeface="+mn-lt"/>
            </a:endParaRPr>
          </a:p>
          <a:p>
            <a:pPr>
              <a:lnSpc>
                <a:spcPct val="80000"/>
              </a:lnSpc>
              <a:buFont typeface="Arial" charset="0"/>
              <a:buChar char="•"/>
            </a:pPr>
            <a:r>
              <a:rPr lang="en-US" sz="2200" b="1" dirty="0" smtClean="0">
                <a:latin typeface="+mn-lt"/>
              </a:rPr>
              <a:t>Explain why it is possible to have a combination that equals any number larger than N.</a:t>
            </a:r>
            <a:r>
              <a:rPr lang="en-US" sz="2200" dirty="0" smtClean="0">
                <a:latin typeface="+mn-lt"/>
              </a:rPr>
              <a:t> </a:t>
            </a:r>
          </a:p>
          <a:p>
            <a:pPr>
              <a:lnSpc>
                <a:spcPct val="80000"/>
              </a:lnSpc>
              <a:buFont typeface="Arial" charset="0"/>
              <a:buChar char="•"/>
            </a:pPr>
            <a:endParaRPr lang="en-US" sz="2200" dirty="0" smtClean="0">
              <a:latin typeface="+mn-lt"/>
            </a:endParaRPr>
          </a:p>
          <a:p>
            <a:pPr>
              <a:lnSpc>
                <a:spcPct val="80000"/>
              </a:lnSpc>
              <a:buNone/>
            </a:pPr>
            <a:r>
              <a:rPr lang="en-US" sz="2200" dirty="0" smtClean="0">
                <a:latin typeface="+mn-lt"/>
              </a:rPr>
              <a:t>Argument: It’s possible to have a combination greater then 43. This is because you can buy all the multiples of the numbers. For example, if you buy 18, you can buy 36 and 70. Or if you by 20 you can buy 40, 60, 80, 100, etc.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914400"/>
          </a:xfrm>
        </p:spPr>
        <p:txBody>
          <a:bodyPr>
            <a:normAutofit/>
          </a:bodyPr>
          <a:lstStyle/>
          <a:p>
            <a:r>
              <a:rPr lang="en-US" sz="3600" dirty="0" smtClean="0">
                <a:latin typeface="+mj-lt"/>
              </a:rPr>
              <a:t>The Triangle Game </a:t>
            </a:r>
            <a:endParaRPr lang="en-US" sz="3600" dirty="0">
              <a:latin typeface="+mj-lt"/>
            </a:endParaRPr>
          </a:p>
        </p:txBody>
      </p:sp>
      <p:sp>
        <p:nvSpPr>
          <p:cNvPr id="3" name="Content Placeholder 2"/>
          <p:cNvSpPr>
            <a:spLocks noGrp="1"/>
          </p:cNvSpPr>
          <p:nvPr>
            <p:ph idx="1"/>
          </p:nvPr>
        </p:nvSpPr>
        <p:spPr/>
        <p:txBody>
          <a:bodyPr>
            <a:normAutofit/>
          </a:bodyPr>
          <a:lstStyle/>
          <a:p>
            <a:pPr>
              <a:lnSpc>
                <a:spcPct val="90000"/>
              </a:lnSpc>
              <a:buNone/>
            </a:pPr>
            <a:r>
              <a:rPr lang="en-US" sz="2400" dirty="0" smtClean="0">
                <a:latin typeface="+mn-lt"/>
              </a:rPr>
              <a:t>	(Paul Sally, U. Chicago) Consider an equilateral triangle with points located at each vertex and at each midpoint of a side. The problem uses the set of numbers {1, 2, 3, 4, 5, 6}. Find a way to put one of the numbers on each point so that the sum of the numbers along any side is equal to the sum of the numbers along each of the two other sides. (Call this an Equal Side Sum Solution.) </a:t>
            </a:r>
          </a:p>
          <a:p>
            <a:pPr lvl="1">
              <a:lnSpc>
                <a:spcPct val="90000"/>
              </a:lnSpc>
            </a:pPr>
            <a:r>
              <a:rPr lang="en-US" sz="2400" dirty="0" smtClean="0">
                <a:latin typeface="+mn-lt"/>
              </a:rPr>
              <a:t>Is it possible to have two different Equal Side Sum Solutions? </a:t>
            </a:r>
          </a:p>
          <a:p>
            <a:pPr lvl="1">
              <a:lnSpc>
                <a:spcPct val="90000"/>
              </a:lnSpc>
            </a:pPr>
            <a:r>
              <a:rPr lang="en-US" sz="2400" dirty="0" smtClean="0">
                <a:latin typeface="+mn-lt"/>
              </a:rPr>
              <a:t>Which Equal Side Sum Solutions are possible?</a:t>
            </a:r>
          </a:p>
          <a:p>
            <a:pPr lvl="1">
              <a:lnSpc>
                <a:spcPct val="90000"/>
              </a:lnSpc>
            </a:pPr>
            <a:r>
              <a:rPr lang="en-US" sz="2400" dirty="0" smtClean="0">
                <a:latin typeface="+mn-lt"/>
              </a:rPr>
              <a:t>How can you generalize this game?</a:t>
            </a:r>
            <a:endParaRPr lang="en-US" sz="2000" dirty="0" smtClean="0">
              <a:latin typeface="+mn-lt"/>
            </a:endParaRPr>
          </a:p>
          <a:p>
            <a:pPr eaLnBrk="1" hangingPunct="1">
              <a:buFontTx/>
              <a:buNone/>
            </a:pPr>
            <a:endParaRPr lang="en-US" dirty="0" smtClean="0">
              <a:latin typeface="+mn-lt"/>
            </a:endParaRPr>
          </a:p>
          <a:p>
            <a:pPr>
              <a:buFont typeface="Arial" charset="0"/>
              <a:buChar char="•"/>
            </a:pPr>
            <a:endParaRPr lang="en-US" dirty="0" smtClean="0">
              <a:latin typeface="+mn-lt"/>
            </a:endParaRPr>
          </a:p>
          <a:p>
            <a:pPr eaLnBrk="1" hangingPunct="1">
              <a:buNone/>
            </a:pPr>
            <a:endParaRPr lang="en-US" dirty="0" smtClean="0">
              <a:latin typeface="+mn-lt"/>
            </a:endParaRPr>
          </a:p>
          <a:p>
            <a:endParaRPr lang="en-US"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762000"/>
          </a:xfrm>
        </p:spPr>
        <p:txBody>
          <a:bodyPr>
            <a:normAutofit/>
          </a:bodyPr>
          <a:lstStyle/>
          <a:p>
            <a:r>
              <a:rPr lang="en-US" sz="3200" dirty="0" smtClean="0">
                <a:latin typeface="+mj-lt"/>
              </a:rPr>
              <a:t>Student A’s work on The Triangle Game </a:t>
            </a:r>
            <a:endParaRPr lang="en-US" sz="3200" dirty="0">
              <a:latin typeface="+mj-lt"/>
            </a:endParaRPr>
          </a:p>
        </p:txBody>
      </p:sp>
      <p:sp>
        <p:nvSpPr>
          <p:cNvPr id="3" name="Content Placeholder 2"/>
          <p:cNvSpPr>
            <a:spLocks noGrp="1"/>
          </p:cNvSpPr>
          <p:nvPr>
            <p:ph idx="1"/>
          </p:nvPr>
        </p:nvSpPr>
        <p:spPr>
          <a:xfrm>
            <a:off x="304800" y="1143000"/>
            <a:ext cx="8229600" cy="4906963"/>
          </a:xfrm>
        </p:spPr>
        <p:txBody>
          <a:bodyPr>
            <a:noAutofit/>
          </a:bodyPr>
          <a:lstStyle/>
          <a:p>
            <a:pPr>
              <a:buNone/>
            </a:pPr>
            <a:endParaRPr lang="en-US" sz="1800" dirty="0"/>
          </a:p>
        </p:txBody>
      </p:sp>
      <p:pic>
        <p:nvPicPr>
          <p:cNvPr id="5" name="Picture 4"/>
          <p:cNvPicPr>
            <a:picLocks noChangeAspect="1"/>
          </p:cNvPicPr>
          <p:nvPr/>
        </p:nvPicPr>
        <p:blipFill>
          <a:blip r:embed="rId2" cstate="print"/>
          <a:stretch>
            <a:fillRect/>
          </a:stretch>
        </p:blipFill>
        <p:spPr>
          <a:xfrm>
            <a:off x="381000" y="1219200"/>
            <a:ext cx="7543800" cy="522403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2115</TotalTime>
  <Words>1142</Words>
  <Application>Microsoft Office PowerPoint</Application>
  <PresentationFormat>On-screen Show (4:3)</PresentationFormat>
  <Paragraphs>189</Paragraphs>
  <Slides>19</Slides>
  <Notes>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1_Office Theme</vt:lpstr>
      <vt:lpstr>Developing  Mathematical Habits of Mind  in Mathematics Teachers</vt:lpstr>
      <vt:lpstr>Slide 2</vt:lpstr>
      <vt:lpstr>The habits of mind of a  mathematical thinker</vt:lpstr>
      <vt:lpstr>Someone possessing a rich set of  mathematical habits of mind:</vt:lpstr>
      <vt:lpstr>Mathematical Habits of Mind Problems</vt:lpstr>
      <vt:lpstr>The Chicken Nugget Conundrum</vt:lpstr>
      <vt:lpstr>Problematic Answers</vt:lpstr>
      <vt:lpstr>The Triangle Game </vt:lpstr>
      <vt:lpstr>Student A’s work on The Triangle Game </vt:lpstr>
      <vt:lpstr>Student B’s work on The Triangle Game</vt:lpstr>
      <vt:lpstr>The Rice Problem</vt:lpstr>
      <vt:lpstr>Mathville</vt:lpstr>
      <vt:lpstr>Pens</vt:lpstr>
      <vt:lpstr>Mind over Mathematics </vt:lpstr>
      <vt:lpstr>The Triangle Game - Revisited</vt:lpstr>
      <vt:lpstr>Side Sum Solutions for Hexagons</vt:lpstr>
      <vt:lpstr>Patterns with Minimums &amp; Maximums</vt:lpstr>
      <vt:lpstr>A Solution for an n-sided polygon, n odd</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Lindsay Augustyn</dc:creator>
  <cp:lastModifiedBy>Jim Lewis</cp:lastModifiedBy>
  <cp:revision>80</cp:revision>
  <cp:lastPrinted>2010-10-06T10:51:24Z</cp:lastPrinted>
  <dcterms:created xsi:type="dcterms:W3CDTF">2010-10-07T13:36:36Z</dcterms:created>
  <dcterms:modified xsi:type="dcterms:W3CDTF">2011-04-02T00:00:16Z</dcterms:modified>
</cp:coreProperties>
</file>