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handoutMasterIdLst>
    <p:handoutMasterId r:id="rId35"/>
  </p:handoutMasterIdLst>
  <p:sldIdLst>
    <p:sldId id="256" r:id="rId2"/>
    <p:sldId id="257" r:id="rId3"/>
    <p:sldId id="269" r:id="rId4"/>
    <p:sldId id="268" r:id="rId5"/>
    <p:sldId id="284" r:id="rId6"/>
    <p:sldId id="278" r:id="rId7"/>
    <p:sldId id="258" r:id="rId8"/>
    <p:sldId id="289" r:id="rId9"/>
    <p:sldId id="291" r:id="rId10"/>
    <p:sldId id="292" r:id="rId11"/>
    <p:sldId id="293" r:id="rId12"/>
    <p:sldId id="295" r:id="rId13"/>
    <p:sldId id="294" r:id="rId14"/>
    <p:sldId id="279" r:id="rId15"/>
    <p:sldId id="285" r:id="rId16"/>
    <p:sldId id="277" r:id="rId17"/>
    <p:sldId id="276" r:id="rId18"/>
    <p:sldId id="296" r:id="rId19"/>
    <p:sldId id="286" r:id="rId20"/>
    <p:sldId id="275" r:id="rId21"/>
    <p:sldId id="264" r:id="rId22"/>
    <p:sldId id="267" r:id="rId23"/>
    <p:sldId id="288" r:id="rId24"/>
    <p:sldId id="287" r:id="rId25"/>
    <p:sldId id="280" r:id="rId26"/>
    <p:sldId id="297" r:id="rId27"/>
    <p:sldId id="298" r:id="rId28"/>
    <p:sldId id="272" r:id="rId29"/>
    <p:sldId id="273" r:id="rId30"/>
    <p:sldId id="300" r:id="rId31"/>
    <p:sldId id="274" r:id="rId32"/>
    <p:sldId id="299" r:id="rId33"/>
  </p:sldIdLst>
  <p:sldSz cx="9144000" cy="6858000" type="screen4x3"/>
  <p:notesSz cx="6858000" cy="9083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Doron%20Shahar\Desktop\math%20112%20graph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Doron%20Shahar\Desktop\math%20112%20graph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scatterChart>
        <c:scatterStyle val="smoothMarker"/>
        <c:ser>
          <c:idx val="0"/>
          <c:order val="0"/>
          <c:spPr>
            <a:ln w="41275">
              <a:solidFill>
                <a:sysClr val="windowText" lastClr="000000"/>
              </a:solidFill>
            </a:ln>
          </c:spPr>
          <c:marker>
            <c:symbol val="none"/>
          </c:marker>
          <c:xVal>
            <c:numRef>
              <c:f>Sheet1!$A$35:$A$145</c:f>
              <c:numCache>
                <c:formatCode>General</c:formatCode>
                <c:ptCount val="111"/>
                <c:pt idx="0">
                  <c:v>-6</c:v>
                </c:pt>
                <c:pt idx="1">
                  <c:v>-5.9</c:v>
                </c:pt>
                <c:pt idx="2">
                  <c:v>-5.8</c:v>
                </c:pt>
                <c:pt idx="3">
                  <c:v>-5.7</c:v>
                </c:pt>
                <c:pt idx="4">
                  <c:v>-5.6</c:v>
                </c:pt>
                <c:pt idx="5">
                  <c:v>-5.5</c:v>
                </c:pt>
                <c:pt idx="6">
                  <c:v>-5.4</c:v>
                </c:pt>
                <c:pt idx="7">
                  <c:v>-5.3</c:v>
                </c:pt>
                <c:pt idx="8">
                  <c:v>-5.2</c:v>
                </c:pt>
                <c:pt idx="9">
                  <c:v>-5.0999999999999996</c:v>
                </c:pt>
                <c:pt idx="10">
                  <c:v>-5</c:v>
                </c:pt>
                <c:pt idx="11">
                  <c:v>-4.9000000000000004</c:v>
                </c:pt>
                <c:pt idx="12">
                  <c:v>-4.8</c:v>
                </c:pt>
                <c:pt idx="13">
                  <c:v>-4.7</c:v>
                </c:pt>
                <c:pt idx="14">
                  <c:v>-4.5999999999999996</c:v>
                </c:pt>
                <c:pt idx="15">
                  <c:v>-4.5</c:v>
                </c:pt>
                <c:pt idx="16">
                  <c:v>-4.3999999999999897</c:v>
                </c:pt>
                <c:pt idx="17">
                  <c:v>-4.2999999999999901</c:v>
                </c:pt>
                <c:pt idx="18">
                  <c:v>-4.1999999999999895</c:v>
                </c:pt>
                <c:pt idx="19">
                  <c:v>-4.0999999999999899</c:v>
                </c:pt>
                <c:pt idx="20">
                  <c:v>-3.9999999999999889</c:v>
                </c:pt>
                <c:pt idx="21">
                  <c:v>-3.8999999999999893</c:v>
                </c:pt>
                <c:pt idx="22">
                  <c:v>-3.7999999999999901</c:v>
                </c:pt>
                <c:pt idx="23">
                  <c:v>-3.69999999999999</c:v>
                </c:pt>
                <c:pt idx="24">
                  <c:v>-3.599999999999989</c:v>
                </c:pt>
                <c:pt idx="25">
                  <c:v>-3.4999999999999889</c:v>
                </c:pt>
                <c:pt idx="26">
                  <c:v>-3.3999999999999893</c:v>
                </c:pt>
                <c:pt idx="27">
                  <c:v>-3.2999999999999901</c:v>
                </c:pt>
                <c:pt idx="28">
                  <c:v>-3.19999999999999</c:v>
                </c:pt>
                <c:pt idx="29">
                  <c:v>-3.099999999999989</c:v>
                </c:pt>
                <c:pt idx="30">
                  <c:v>-2.9999999999999889</c:v>
                </c:pt>
                <c:pt idx="31">
                  <c:v>-2.8999999999999893</c:v>
                </c:pt>
                <c:pt idx="32">
                  <c:v>-2.7999999999999901</c:v>
                </c:pt>
                <c:pt idx="33">
                  <c:v>-2.69999999999999</c:v>
                </c:pt>
                <c:pt idx="34">
                  <c:v>-2.599999999999989</c:v>
                </c:pt>
                <c:pt idx="35">
                  <c:v>-2.4999999999999791</c:v>
                </c:pt>
                <c:pt idx="36">
                  <c:v>-2.399999999999979</c:v>
                </c:pt>
                <c:pt idx="37">
                  <c:v>-2.2999999999999798</c:v>
                </c:pt>
                <c:pt idx="38">
                  <c:v>-2.1999999999999797</c:v>
                </c:pt>
                <c:pt idx="39">
                  <c:v>-2.0999999999999797</c:v>
                </c:pt>
                <c:pt idx="40">
                  <c:v>-1.9999999999999793</c:v>
                </c:pt>
                <c:pt idx="41">
                  <c:v>-1.8999999999999795</c:v>
                </c:pt>
                <c:pt idx="42">
                  <c:v>-1.7999999999999798</c:v>
                </c:pt>
                <c:pt idx="43">
                  <c:v>-1.6999999999999795</c:v>
                </c:pt>
                <c:pt idx="44">
                  <c:v>-1.5999999999999794</c:v>
                </c:pt>
                <c:pt idx="45">
                  <c:v>-1.4999999999999793</c:v>
                </c:pt>
                <c:pt idx="46">
                  <c:v>-1.3999999999999795</c:v>
                </c:pt>
                <c:pt idx="47">
                  <c:v>-1.2999999999999794</c:v>
                </c:pt>
                <c:pt idx="48">
                  <c:v>-1.1999999999999795</c:v>
                </c:pt>
                <c:pt idx="49">
                  <c:v>-1.0999999999999794</c:v>
                </c:pt>
                <c:pt idx="50">
                  <c:v>-0.99999999999998002</c:v>
                </c:pt>
                <c:pt idx="51">
                  <c:v>-0.89999999999998026</c:v>
                </c:pt>
                <c:pt idx="52">
                  <c:v>-0.79999999999997995</c:v>
                </c:pt>
                <c:pt idx="53">
                  <c:v>-0.69999999999997031</c:v>
                </c:pt>
                <c:pt idx="54">
                  <c:v>-0.59999999999997022</c:v>
                </c:pt>
                <c:pt idx="55">
                  <c:v>-0.4999999999999713</c:v>
                </c:pt>
                <c:pt idx="56">
                  <c:v>-0.39999999999997032</c:v>
                </c:pt>
                <c:pt idx="57">
                  <c:v>-0.29999999999997123</c:v>
                </c:pt>
                <c:pt idx="58">
                  <c:v>-0.19999999999997012</c:v>
                </c:pt>
                <c:pt idx="59">
                  <c:v>-9.9999999999970349E-2</c:v>
                </c:pt>
                <c:pt idx="60">
                  <c:v>2.9309887850104152E-14</c:v>
                </c:pt>
                <c:pt idx="61">
                  <c:v>0.10000000000003002</c:v>
                </c:pt>
                <c:pt idx="62">
                  <c:v>0.20000000000002899</c:v>
                </c:pt>
                <c:pt idx="63">
                  <c:v>0.30000000000003002</c:v>
                </c:pt>
                <c:pt idx="64">
                  <c:v>0.40000000000003</c:v>
                </c:pt>
                <c:pt idx="65">
                  <c:v>0.50000000000002898</c:v>
                </c:pt>
                <c:pt idx="66">
                  <c:v>0.60000000000002995</c:v>
                </c:pt>
                <c:pt idx="67">
                  <c:v>0.70000000000002904</c:v>
                </c:pt>
                <c:pt idx="68">
                  <c:v>0.80000000000003002</c:v>
                </c:pt>
                <c:pt idx="69">
                  <c:v>0.90000000000003</c:v>
                </c:pt>
                <c:pt idx="70">
                  <c:v>1.00000000000003</c:v>
                </c:pt>
                <c:pt idx="71">
                  <c:v>1.1000000000000301</c:v>
                </c:pt>
                <c:pt idx="72">
                  <c:v>1.2000000000000399</c:v>
                </c:pt>
                <c:pt idx="73">
                  <c:v>1.30000000000004</c:v>
                </c:pt>
                <c:pt idx="74">
                  <c:v>1.4000000000000399</c:v>
                </c:pt>
                <c:pt idx="75">
                  <c:v>1.50000000000004</c:v>
                </c:pt>
                <c:pt idx="76">
                  <c:v>1.6000000000000401</c:v>
                </c:pt>
                <c:pt idx="77">
                  <c:v>1.7000000000000401</c:v>
                </c:pt>
                <c:pt idx="78">
                  <c:v>1.80000000000004</c:v>
                </c:pt>
                <c:pt idx="79">
                  <c:v>1.9000000000000399</c:v>
                </c:pt>
                <c:pt idx="80">
                  <c:v>2.00000000000004</c:v>
                </c:pt>
                <c:pt idx="81">
                  <c:v>2.1000000000000401</c:v>
                </c:pt>
                <c:pt idx="82">
                  <c:v>2.2000000000000401</c:v>
                </c:pt>
                <c:pt idx="83">
                  <c:v>2.3000000000000398</c:v>
                </c:pt>
                <c:pt idx="84">
                  <c:v>2.4000000000000399</c:v>
                </c:pt>
                <c:pt idx="85">
                  <c:v>2.50000000000004</c:v>
                </c:pt>
                <c:pt idx="86">
                  <c:v>2.6000000000000401</c:v>
                </c:pt>
                <c:pt idx="87">
                  <c:v>2.7000000000000401</c:v>
                </c:pt>
                <c:pt idx="88">
                  <c:v>2.8000000000000398</c:v>
                </c:pt>
                <c:pt idx="89">
                  <c:v>2.9000000000000399</c:v>
                </c:pt>
                <c:pt idx="90">
                  <c:v>3.00000000000004</c:v>
                </c:pt>
                <c:pt idx="91">
                  <c:v>3.1000000000000498</c:v>
                </c:pt>
                <c:pt idx="92">
                  <c:v>3.2000000000000499</c:v>
                </c:pt>
                <c:pt idx="93">
                  <c:v>3.30000000000005</c:v>
                </c:pt>
                <c:pt idx="94">
                  <c:v>3.4000000000000501</c:v>
                </c:pt>
                <c:pt idx="95">
                  <c:v>3.5000000000000502</c:v>
                </c:pt>
                <c:pt idx="96">
                  <c:v>3.6000000000000498</c:v>
                </c:pt>
                <c:pt idx="97">
                  <c:v>3.7000000000000499</c:v>
                </c:pt>
                <c:pt idx="98">
                  <c:v>3.80000000000005</c:v>
                </c:pt>
                <c:pt idx="99">
                  <c:v>3.9000000000000501</c:v>
                </c:pt>
                <c:pt idx="100">
                  <c:v>4.0000000000000497</c:v>
                </c:pt>
                <c:pt idx="101">
                  <c:v>4.1000000000000485</c:v>
                </c:pt>
                <c:pt idx="102">
                  <c:v>4.2000000000000499</c:v>
                </c:pt>
                <c:pt idx="103">
                  <c:v>4.3000000000000496</c:v>
                </c:pt>
                <c:pt idx="104">
                  <c:v>4.4000000000000501</c:v>
                </c:pt>
                <c:pt idx="105">
                  <c:v>4.5000000000000497</c:v>
                </c:pt>
                <c:pt idx="106">
                  <c:v>4.6000000000001</c:v>
                </c:pt>
                <c:pt idx="107">
                  <c:v>4.7000000000000997</c:v>
                </c:pt>
                <c:pt idx="108">
                  <c:v>4.8000000000001002</c:v>
                </c:pt>
                <c:pt idx="109">
                  <c:v>4.9000000000000998</c:v>
                </c:pt>
                <c:pt idx="110">
                  <c:v>5.0000000000001004</c:v>
                </c:pt>
              </c:numCache>
            </c:numRef>
          </c:xVal>
          <c:yVal>
            <c:numRef>
              <c:f>Sheet1!$B$35:$B$145</c:f>
              <c:numCache>
                <c:formatCode>General</c:formatCode>
                <c:ptCount val="111"/>
                <c:pt idx="0">
                  <c:v>0</c:v>
                </c:pt>
                <c:pt idx="1">
                  <c:v>0.1999999999999994</c:v>
                </c:pt>
                <c:pt idx="2">
                  <c:v>0.40000000000000036</c:v>
                </c:pt>
                <c:pt idx="3">
                  <c:v>0.59999999999999964</c:v>
                </c:pt>
                <c:pt idx="4">
                  <c:v>0.80000000000000071</c:v>
                </c:pt>
                <c:pt idx="5">
                  <c:v>1</c:v>
                </c:pt>
                <c:pt idx="6">
                  <c:v>1.1999999999999988</c:v>
                </c:pt>
                <c:pt idx="7">
                  <c:v>1.4000000000000004</c:v>
                </c:pt>
                <c:pt idx="8">
                  <c:v>1.5999999999999992</c:v>
                </c:pt>
                <c:pt idx="9">
                  <c:v>1.8000000000000007</c:v>
                </c:pt>
                <c:pt idx="10">
                  <c:v>2</c:v>
                </c:pt>
                <c:pt idx="11">
                  <c:v>1.9000000000000004</c:v>
                </c:pt>
                <c:pt idx="12">
                  <c:v>1.7999999999999998</c:v>
                </c:pt>
                <c:pt idx="13">
                  <c:v>1.7000000000000006</c:v>
                </c:pt>
                <c:pt idx="14">
                  <c:v>1.5999999999999992</c:v>
                </c:pt>
                <c:pt idx="15">
                  <c:v>1.5</c:v>
                </c:pt>
                <c:pt idx="16">
                  <c:v>1.3999999999999893</c:v>
                </c:pt>
                <c:pt idx="17">
                  <c:v>1.2999999999999894</c:v>
                </c:pt>
                <c:pt idx="18">
                  <c:v>1.19999999999999</c:v>
                </c:pt>
                <c:pt idx="19">
                  <c:v>1.0999999999999894</c:v>
                </c:pt>
                <c:pt idx="20">
                  <c:v>0.99999999999998979</c:v>
                </c:pt>
                <c:pt idx="21">
                  <c:v>1.2000000000000197</c:v>
                </c:pt>
                <c:pt idx="22">
                  <c:v>1.4000000000000199</c:v>
                </c:pt>
                <c:pt idx="23">
                  <c:v>1.6000000000000201</c:v>
                </c:pt>
                <c:pt idx="24">
                  <c:v>1.8000000000000203</c:v>
                </c:pt>
                <c:pt idx="25">
                  <c:v>2.0000000000000204</c:v>
                </c:pt>
                <c:pt idx="26">
                  <c:v>2.2000000000000202</c:v>
                </c:pt>
                <c:pt idx="27">
                  <c:v>2.4000000000000199</c:v>
                </c:pt>
                <c:pt idx="28">
                  <c:v>2.6000000000000201</c:v>
                </c:pt>
                <c:pt idx="29">
                  <c:v>2.8000000000000203</c:v>
                </c:pt>
                <c:pt idx="30">
                  <c:v>3.0000000000000204</c:v>
                </c:pt>
                <c:pt idx="31">
                  <c:v>2.6999999999999709</c:v>
                </c:pt>
                <c:pt idx="32">
                  <c:v>2.3999999999999693</c:v>
                </c:pt>
                <c:pt idx="33">
                  <c:v>2.0999999999999686</c:v>
                </c:pt>
                <c:pt idx="34">
                  <c:v>1.7999999999999696</c:v>
                </c:pt>
                <c:pt idx="35">
                  <c:v>1.4999999999999392</c:v>
                </c:pt>
                <c:pt idx="36">
                  <c:v>1.1999999999999398</c:v>
                </c:pt>
                <c:pt idx="37">
                  <c:v>0.89999999999994018</c:v>
                </c:pt>
                <c:pt idx="38">
                  <c:v>0.59999999999994102</c:v>
                </c:pt>
                <c:pt idx="39">
                  <c:v>0.29999999999994059</c:v>
                </c:pt>
                <c:pt idx="40">
                  <c:v>-6.0396132539608629E-14</c:v>
                </c:pt>
                <c:pt idx="41">
                  <c:v>-0.30000000000006033</c:v>
                </c:pt>
                <c:pt idx="42">
                  <c:v>-0.60000000000006004</c:v>
                </c:pt>
                <c:pt idx="43">
                  <c:v>-0.90000000000005986</c:v>
                </c:pt>
                <c:pt idx="44">
                  <c:v>-1.2000000000000597</c:v>
                </c:pt>
                <c:pt idx="45">
                  <c:v>-1.5000000000000604</c:v>
                </c:pt>
                <c:pt idx="46">
                  <c:v>-1.8000000000000602</c:v>
                </c:pt>
                <c:pt idx="47">
                  <c:v>-2.10000000000006</c:v>
                </c:pt>
                <c:pt idx="48">
                  <c:v>-2.4000000000000599</c:v>
                </c:pt>
                <c:pt idx="49">
                  <c:v>-2.7000000000000601</c:v>
                </c:pt>
                <c:pt idx="50">
                  <c:v>-3.00000000000006</c:v>
                </c:pt>
                <c:pt idx="51">
                  <c:v>-3.00000000000006</c:v>
                </c:pt>
                <c:pt idx="52">
                  <c:v>-3.00000000000006</c:v>
                </c:pt>
                <c:pt idx="53">
                  <c:v>-3.00000000000006</c:v>
                </c:pt>
                <c:pt idx="54">
                  <c:v>-3.00000000000006</c:v>
                </c:pt>
                <c:pt idx="55">
                  <c:v>-3.00000000000006</c:v>
                </c:pt>
                <c:pt idx="56">
                  <c:v>-3.00000000000006</c:v>
                </c:pt>
                <c:pt idx="57">
                  <c:v>-3.00000000000006</c:v>
                </c:pt>
                <c:pt idx="58">
                  <c:v>-3.00000000000006</c:v>
                </c:pt>
                <c:pt idx="59">
                  <c:v>-3.00000000000006</c:v>
                </c:pt>
                <c:pt idx="60">
                  <c:v>-3.00000000000006</c:v>
                </c:pt>
                <c:pt idx="61">
                  <c:v>-2.69999999999991</c:v>
                </c:pt>
                <c:pt idx="62">
                  <c:v>-2.3999999999999133</c:v>
                </c:pt>
                <c:pt idx="63">
                  <c:v>-2.0999999999999091</c:v>
                </c:pt>
                <c:pt idx="64">
                  <c:v>-1.7999999999999099</c:v>
                </c:pt>
                <c:pt idx="65">
                  <c:v>-1.4999999999999123</c:v>
                </c:pt>
                <c:pt idx="66">
                  <c:v>-1.1999999999999098</c:v>
                </c:pt>
                <c:pt idx="67">
                  <c:v>-0.89999999999991309</c:v>
                </c:pt>
                <c:pt idx="68">
                  <c:v>-0.59999999999990994</c:v>
                </c:pt>
                <c:pt idx="69">
                  <c:v>-0.29999999999991039</c:v>
                </c:pt>
                <c:pt idx="70">
                  <c:v>8.9706020389712825E-14</c:v>
                </c:pt>
                <c:pt idx="71">
                  <c:v>0.10000000000003006</c:v>
                </c:pt>
                <c:pt idx="72">
                  <c:v>0.20000000000003992</c:v>
                </c:pt>
                <c:pt idx="73">
                  <c:v>0.30000000000004012</c:v>
                </c:pt>
                <c:pt idx="74">
                  <c:v>0.40000000000004021</c:v>
                </c:pt>
                <c:pt idx="75">
                  <c:v>0.50000000000003997</c:v>
                </c:pt>
                <c:pt idx="76">
                  <c:v>0.60000000000004028</c:v>
                </c:pt>
                <c:pt idx="77">
                  <c:v>0.70000000000003992</c:v>
                </c:pt>
                <c:pt idx="78">
                  <c:v>0.80000000000004001</c:v>
                </c:pt>
                <c:pt idx="79">
                  <c:v>0.9000000000000401</c:v>
                </c:pt>
                <c:pt idx="80">
                  <c:v>1.00000000000004</c:v>
                </c:pt>
                <c:pt idx="81">
                  <c:v>1.00000000000004</c:v>
                </c:pt>
                <c:pt idx="82">
                  <c:v>1.00000000000004</c:v>
                </c:pt>
                <c:pt idx="83">
                  <c:v>1.00000000000004</c:v>
                </c:pt>
                <c:pt idx="84">
                  <c:v>1.00000000000004</c:v>
                </c:pt>
                <c:pt idx="85">
                  <c:v>1.00000000000004</c:v>
                </c:pt>
                <c:pt idx="86">
                  <c:v>1.00000000000004</c:v>
                </c:pt>
                <c:pt idx="87">
                  <c:v>1.00000000000004</c:v>
                </c:pt>
                <c:pt idx="88">
                  <c:v>1.00000000000004</c:v>
                </c:pt>
                <c:pt idx="89">
                  <c:v>1.00000000000004</c:v>
                </c:pt>
                <c:pt idx="90">
                  <c:v>1.00000000000004</c:v>
                </c:pt>
                <c:pt idx="91">
                  <c:v>0.8999999999999504</c:v>
                </c:pt>
                <c:pt idx="92">
                  <c:v>0.79999999999995008</c:v>
                </c:pt>
                <c:pt idx="93">
                  <c:v>0.69999999999995022</c:v>
                </c:pt>
                <c:pt idx="94">
                  <c:v>0.59999999999994991</c:v>
                </c:pt>
                <c:pt idx="95">
                  <c:v>0.4999999999999501</c:v>
                </c:pt>
                <c:pt idx="96">
                  <c:v>0.39999999999995051</c:v>
                </c:pt>
                <c:pt idx="97">
                  <c:v>0.29999999999995036</c:v>
                </c:pt>
                <c:pt idx="98">
                  <c:v>0.19999999999995011</c:v>
                </c:pt>
                <c:pt idx="99">
                  <c:v>9.9999999999949976E-2</c:v>
                </c:pt>
                <c:pt idx="100">
                  <c:v>-4.9737991503207114E-14</c:v>
                </c:pt>
                <c:pt idx="101">
                  <c:v>0.20000000000010054</c:v>
                </c:pt>
                <c:pt idx="102">
                  <c:v>0.40000000000009983</c:v>
                </c:pt>
                <c:pt idx="103">
                  <c:v>0.60000000000009934</c:v>
                </c:pt>
                <c:pt idx="104">
                  <c:v>0.80000000000010041</c:v>
                </c:pt>
                <c:pt idx="105">
                  <c:v>1.0000000000000995</c:v>
                </c:pt>
                <c:pt idx="106">
                  <c:v>1.2000000000002</c:v>
                </c:pt>
                <c:pt idx="107">
                  <c:v>1.4000000000001989</c:v>
                </c:pt>
                <c:pt idx="108">
                  <c:v>1.6000000000002008</c:v>
                </c:pt>
                <c:pt idx="109">
                  <c:v>1.8000000000001997</c:v>
                </c:pt>
                <c:pt idx="110">
                  <c:v>2.0000000000002007</c:v>
                </c:pt>
              </c:numCache>
            </c:numRef>
          </c:yVal>
          <c:smooth val="1"/>
        </c:ser>
        <c:axId val="56633984"/>
        <c:axId val="41275776"/>
      </c:scatterChart>
      <c:valAx>
        <c:axId val="56633984"/>
        <c:scaling>
          <c:orientation val="minMax"/>
          <c:max val="5"/>
          <c:min val="-7"/>
        </c:scaling>
        <c:axPos val="b"/>
        <c:numFmt formatCode="General" sourceLinked="1"/>
        <c:tickLblPos val="nextTo"/>
        <c:spPr>
          <a:ln w="53975">
            <a:solidFill>
              <a:schemeClr val="tx1"/>
            </a:solidFill>
          </a:ln>
        </c:spPr>
        <c:txPr>
          <a:bodyPr/>
          <a:lstStyle/>
          <a:p>
            <a:pPr>
              <a:defRPr sz="2400">
                <a:latin typeface="+mj-lt"/>
              </a:defRPr>
            </a:pPr>
            <a:endParaRPr lang="en-US"/>
          </a:p>
        </c:txPr>
        <c:crossAx val="41275776"/>
        <c:crosses val="autoZero"/>
        <c:crossBetween val="midCat"/>
        <c:majorUnit val="1"/>
      </c:valAx>
      <c:valAx>
        <c:axId val="41275776"/>
        <c:scaling>
          <c:orientation val="minMax"/>
          <c:max val="4"/>
          <c:min val="-4"/>
        </c:scaling>
        <c:axPos val="l"/>
        <c:numFmt formatCode="General" sourceLinked="1"/>
        <c:tickLblPos val="nextTo"/>
        <c:spPr>
          <a:ln w="53975">
            <a:solidFill>
              <a:schemeClr val="tx1"/>
            </a:solidFill>
          </a:ln>
        </c:spPr>
        <c:txPr>
          <a:bodyPr/>
          <a:lstStyle/>
          <a:p>
            <a:pPr>
              <a:defRPr sz="2400">
                <a:latin typeface="+mj-lt"/>
              </a:defRPr>
            </a:pPr>
            <a:endParaRPr lang="en-US"/>
          </a:p>
        </c:txPr>
        <c:crossAx val="56633984"/>
        <c:crosses val="autoZero"/>
        <c:crossBetween val="midCat"/>
        <c:majorUnit val="1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scatterChart>
        <c:scatterStyle val="smoothMarker"/>
        <c:ser>
          <c:idx val="0"/>
          <c:order val="0"/>
          <c:spPr>
            <a:ln w="41275">
              <a:solidFill>
                <a:sysClr val="windowText" lastClr="000000"/>
              </a:solidFill>
            </a:ln>
          </c:spPr>
          <c:marker>
            <c:symbol val="none"/>
          </c:marker>
          <c:xVal>
            <c:numRef>
              <c:f>Sheet1!$A$35:$A$145</c:f>
              <c:numCache>
                <c:formatCode>General</c:formatCode>
                <c:ptCount val="111"/>
                <c:pt idx="0">
                  <c:v>-6</c:v>
                </c:pt>
                <c:pt idx="1">
                  <c:v>-5.9</c:v>
                </c:pt>
                <c:pt idx="2">
                  <c:v>-5.8</c:v>
                </c:pt>
                <c:pt idx="3">
                  <c:v>-5.7</c:v>
                </c:pt>
                <c:pt idx="4">
                  <c:v>-5.6</c:v>
                </c:pt>
                <c:pt idx="5">
                  <c:v>-5.5</c:v>
                </c:pt>
                <c:pt idx="6">
                  <c:v>-5.4</c:v>
                </c:pt>
                <c:pt idx="7">
                  <c:v>-5.3</c:v>
                </c:pt>
                <c:pt idx="8">
                  <c:v>-5.2</c:v>
                </c:pt>
                <c:pt idx="9">
                  <c:v>-5.0999999999999996</c:v>
                </c:pt>
                <c:pt idx="10">
                  <c:v>-5</c:v>
                </c:pt>
                <c:pt idx="11">
                  <c:v>-4.9000000000000004</c:v>
                </c:pt>
                <c:pt idx="12">
                  <c:v>-4.8</c:v>
                </c:pt>
                <c:pt idx="13">
                  <c:v>-4.7</c:v>
                </c:pt>
                <c:pt idx="14">
                  <c:v>-4.5999999999999996</c:v>
                </c:pt>
                <c:pt idx="15">
                  <c:v>-4.5</c:v>
                </c:pt>
                <c:pt idx="16">
                  <c:v>-4.3999999999999897</c:v>
                </c:pt>
                <c:pt idx="17">
                  <c:v>-4.2999999999999901</c:v>
                </c:pt>
                <c:pt idx="18">
                  <c:v>-4.1999999999999895</c:v>
                </c:pt>
                <c:pt idx="19">
                  <c:v>-4.0999999999999899</c:v>
                </c:pt>
                <c:pt idx="20">
                  <c:v>-3.9999999999999889</c:v>
                </c:pt>
                <c:pt idx="21">
                  <c:v>-3.8999999999999893</c:v>
                </c:pt>
                <c:pt idx="22">
                  <c:v>-3.7999999999999901</c:v>
                </c:pt>
                <c:pt idx="23">
                  <c:v>-3.69999999999999</c:v>
                </c:pt>
                <c:pt idx="24">
                  <c:v>-3.599999999999989</c:v>
                </c:pt>
                <c:pt idx="25">
                  <c:v>-3.4999999999999889</c:v>
                </c:pt>
                <c:pt idx="26">
                  <c:v>-3.3999999999999893</c:v>
                </c:pt>
                <c:pt idx="27">
                  <c:v>-3.2999999999999901</c:v>
                </c:pt>
                <c:pt idx="28">
                  <c:v>-3.19999999999999</c:v>
                </c:pt>
                <c:pt idx="29">
                  <c:v>-3.099999999999989</c:v>
                </c:pt>
                <c:pt idx="30">
                  <c:v>-2.9999999999999889</c:v>
                </c:pt>
                <c:pt idx="31">
                  <c:v>-2.8999999999999893</c:v>
                </c:pt>
                <c:pt idx="32">
                  <c:v>-2.7999999999999901</c:v>
                </c:pt>
                <c:pt idx="33">
                  <c:v>-2.69999999999999</c:v>
                </c:pt>
                <c:pt idx="34">
                  <c:v>-2.599999999999989</c:v>
                </c:pt>
                <c:pt idx="35">
                  <c:v>-2.4999999999999791</c:v>
                </c:pt>
                <c:pt idx="36">
                  <c:v>-2.399999999999979</c:v>
                </c:pt>
                <c:pt idx="37">
                  <c:v>-2.2999999999999798</c:v>
                </c:pt>
                <c:pt idx="38">
                  <c:v>-2.1999999999999797</c:v>
                </c:pt>
                <c:pt idx="39">
                  <c:v>-2.0999999999999797</c:v>
                </c:pt>
                <c:pt idx="40">
                  <c:v>-1.9999999999999798</c:v>
                </c:pt>
                <c:pt idx="41">
                  <c:v>-1.8999999999999795</c:v>
                </c:pt>
                <c:pt idx="42">
                  <c:v>-1.7999999999999794</c:v>
                </c:pt>
                <c:pt idx="43">
                  <c:v>-1.6999999999999795</c:v>
                </c:pt>
                <c:pt idx="44">
                  <c:v>-1.5999999999999794</c:v>
                </c:pt>
                <c:pt idx="45">
                  <c:v>-1.4999999999999793</c:v>
                </c:pt>
                <c:pt idx="46">
                  <c:v>-1.3999999999999795</c:v>
                </c:pt>
                <c:pt idx="47">
                  <c:v>-1.2999999999999794</c:v>
                </c:pt>
                <c:pt idx="48">
                  <c:v>-1.1999999999999795</c:v>
                </c:pt>
                <c:pt idx="49">
                  <c:v>-1.0999999999999794</c:v>
                </c:pt>
                <c:pt idx="50">
                  <c:v>-0.99999999999998002</c:v>
                </c:pt>
                <c:pt idx="51">
                  <c:v>-0.89999999999998004</c:v>
                </c:pt>
                <c:pt idx="52">
                  <c:v>-0.79999999999997995</c:v>
                </c:pt>
                <c:pt idx="53">
                  <c:v>-0.69999999999996998</c:v>
                </c:pt>
                <c:pt idx="54">
                  <c:v>-0.59999999999997</c:v>
                </c:pt>
                <c:pt idx="55">
                  <c:v>-0.4999999999999713</c:v>
                </c:pt>
                <c:pt idx="56">
                  <c:v>-0.39999999999997032</c:v>
                </c:pt>
                <c:pt idx="57">
                  <c:v>-0.29999999999997123</c:v>
                </c:pt>
                <c:pt idx="58">
                  <c:v>-0.19999999999997006</c:v>
                </c:pt>
                <c:pt idx="59">
                  <c:v>-9.9999999999970335E-2</c:v>
                </c:pt>
                <c:pt idx="60">
                  <c:v>2.9309887850104152E-14</c:v>
                </c:pt>
                <c:pt idx="61">
                  <c:v>0.10000000000003002</c:v>
                </c:pt>
                <c:pt idx="62">
                  <c:v>0.20000000000002899</c:v>
                </c:pt>
                <c:pt idx="63">
                  <c:v>0.30000000000003002</c:v>
                </c:pt>
                <c:pt idx="64">
                  <c:v>0.40000000000003</c:v>
                </c:pt>
                <c:pt idx="65">
                  <c:v>0.50000000000002898</c:v>
                </c:pt>
                <c:pt idx="66">
                  <c:v>0.60000000000002995</c:v>
                </c:pt>
                <c:pt idx="67">
                  <c:v>0.70000000000002904</c:v>
                </c:pt>
                <c:pt idx="68">
                  <c:v>0.80000000000003002</c:v>
                </c:pt>
                <c:pt idx="69">
                  <c:v>0.90000000000003</c:v>
                </c:pt>
                <c:pt idx="70">
                  <c:v>1.00000000000003</c:v>
                </c:pt>
                <c:pt idx="71">
                  <c:v>1.1000000000000301</c:v>
                </c:pt>
                <c:pt idx="72">
                  <c:v>1.2000000000000399</c:v>
                </c:pt>
                <c:pt idx="73">
                  <c:v>1.30000000000004</c:v>
                </c:pt>
                <c:pt idx="74">
                  <c:v>1.4000000000000399</c:v>
                </c:pt>
                <c:pt idx="75">
                  <c:v>1.50000000000004</c:v>
                </c:pt>
                <c:pt idx="76">
                  <c:v>1.6000000000000401</c:v>
                </c:pt>
                <c:pt idx="77">
                  <c:v>1.7000000000000399</c:v>
                </c:pt>
                <c:pt idx="78">
                  <c:v>1.80000000000004</c:v>
                </c:pt>
                <c:pt idx="79">
                  <c:v>1.9000000000000401</c:v>
                </c:pt>
                <c:pt idx="80">
                  <c:v>2.00000000000004</c:v>
                </c:pt>
                <c:pt idx="81">
                  <c:v>2.1000000000000401</c:v>
                </c:pt>
                <c:pt idx="82">
                  <c:v>2.2000000000000401</c:v>
                </c:pt>
                <c:pt idx="83">
                  <c:v>2.3000000000000398</c:v>
                </c:pt>
                <c:pt idx="84">
                  <c:v>2.4000000000000399</c:v>
                </c:pt>
                <c:pt idx="85">
                  <c:v>2.50000000000004</c:v>
                </c:pt>
                <c:pt idx="86">
                  <c:v>2.6000000000000401</c:v>
                </c:pt>
                <c:pt idx="87">
                  <c:v>2.7000000000000401</c:v>
                </c:pt>
                <c:pt idx="88">
                  <c:v>2.8000000000000398</c:v>
                </c:pt>
                <c:pt idx="89">
                  <c:v>2.9000000000000399</c:v>
                </c:pt>
                <c:pt idx="90">
                  <c:v>3.00000000000004</c:v>
                </c:pt>
                <c:pt idx="91">
                  <c:v>3.1000000000000498</c:v>
                </c:pt>
                <c:pt idx="92">
                  <c:v>3.2000000000000499</c:v>
                </c:pt>
                <c:pt idx="93">
                  <c:v>3.30000000000005</c:v>
                </c:pt>
                <c:pt idx="94">
                  <c:v>3.4000000000000501</c:v>
                </c:pt>
                <c:pt idx="95">
                  <c:v>3.5000000000000502</c:v>
                </c:pt>
                <c:pt idx="96">
                  <c:v>3.6000000000000498</c:v>
                </c:pt>
                <c:pt idx="97">
                  <c:v>3.7000000000000499</c:v>
                </c:pt>
                <c:pt idx="98">
                  <c:v>3.80000000000005</c:v>
                </c:pt>
                <c:pt idx="99">
                  <c:v>3.9000000000000501</c:v>
                </c:pt>
                <c:pt idx="100">
                  <c:v>4.0000000000000497</c:v>
                </c:pt>
                <c:pt idx="101">
                  <c:v>4.1000000000000485</c:v>
                </c:pt>
                <c:pt idx="102">
                  <c:v>4.2000000000000499</c:v>
                </c:pt>
                <c:pt idx="103">
                  <c:v>4.3000000000000496</c:v>
                </c:pt>
                <c:pt idx="104">
                  <c:v>4.4000000000000501</c:v>
                </c:pt>
                <c:pt idx="105">
                  <c:v>4.5000000000000497</c:v>
                </c:pt>
                <c:pt idx="106">
                  <c:v>4.6000000000001</c:v>
                </c:pt>
                <c:pt idx="107">
                  <c:v>4.7000000000000997</c:v>
                </c:pt>
                <c:pt idx="108">
                  <c:v>4.8000000000001002</c:v>
                </c:pt>
                <c:pt idx="109">
                  <c:v>4.9000000000000998</c:v>
                </c:pt>
                <c:pt idx="110">
                  <c:v>5.0000000000001004</c:v>
                </c:pt>
              </c:numCache>
            </c:numRef>
          </c:xVal>
          <c:yVal>
            <c:numRef>
              <c:f>Sheet1!$B$35:$B$145</c:f>
              <c:numCache>
                <c:formatCode>General</c:formatCode>
                <c:ptCount val="111"/>
                <c:pt idx="0">
                  <c:v>0</c:v>
                </c:pt>
                <c:pt idx="1">
                  <c:v>0.19999999999999937</c:v>
                </c:pt>
                <c:pt idx="2">
                  <c:v>0.40000000000000036</c:v>
                </c:pt>
                <c:pt idx="3">
                  <c:v>0.59999999999999953</c:v>
                </c:pt>
                <c:pt idx="4">
                  <c:v>0.80000000000000071</c:v>
                </c:pt>
                <c:pt idx="5">
                  <c:v>1</c:v>
                </c:pt>
                <c:pt idx="6">
                  <c:v>1.1999999999999988</c:v>
                </c:pt>
                <c:pt idx="7">
                  <c:v>1.4000000000000004</c:v>
                </c:pt>
                <c:pt idx="8">
                  <c:v>1.5999999999999992</c:v>
                </c:pt>
                <c:pt idx="9">
                  <c:v>1.8000000000000007</c:v>
                </c:pt>
                <c:pt idx="10">
                  <c:v>2</c:v>
                </c:pt>
                <c:pt idx="11">
                  <c:v>1.9000000000000008</c:v>
                </c:pt>
                <c:pt idx="12">
                  <c:v>1.7999999999999994</c:v>
                </c:pt>
                <c:pt idx="13">
                  <c:v>1.7000000000000002</c:v>
                </c:pt>
                <c:pt idx="14">
                  <c:v>1.5999999999999992</c:v>
                </c:pt>
                <c:pt idx="15">
                  <c:v>1.5</c:v>
                </c:pt>
                <c:pt idx="16">
                  <c:v>1.3999999999999893</c:v>
                </c:pt>
                <c:pt idx="17">
                  <c:v>1.2999999999999894</c:v>
                </c:pt>
                <c:pt idx="18">
                  <c:v>1.19999999999999</c:v>
                </c:pt>
                <c:pt idx="19">
                  <c:v>1.0999999999999894</c:v>
                </c:pt>
                <c:pt idx="20">
                  <c:v>0.99999999999998979</c:v>
                </c:pt>
                <c:pt idx="21">
                  <c:v>1.2000000000000197</c:v>
                </c:pt>
                <c:pt idx="22">
                  <c:v>1.4000000000000199</c:v>
                </c:pt>
                <c:pt idx="23">
                  <c:v>1.6000000000000201</c:v>
                </c:pt>
                <c:pt idx="24">
                  <c:v>1.8000000000000203</c:v>
                </c:pt>
                <c:pt idx="25">
                  <c:v>2.0000000000000204</c:v>
                </c:pt>
                <c:pt idx="26">
                  <c:v>2.2000000000000202</c:v>
                </c:pt>
                <c:pt idx="27">
                  <c:v>2.4000000000000199</c:v>
                </c:pt>
                <c:pt idx="28">
                  <c:v>2.6000000000000201</c:v>
                </c:pt>
                <c:pt idx="29">
                  <c:v>2.8000000000000203</c:v>
                </c:pt>
                <c:pt idx="30">
                  <c:v>3.0000000000000204</c:v>
                </c:pt>
                <c:pt idx="31">
                  <c:v>2.6999999999999709</c:v>
                </c:pt>
                <c:pt idx="32">
                  <c:v>2.3999999999999693</c:v>
                </c:pt>
                <c:pt idx="33">
                  <c:v>2.0999999999999686</c:v>
                </c:pt>
                <c:pt idx="34">
                  <c:v>1.7999999999999692</c:v>
                </c:pt>
                <c:pt idx="35">
                  <c:v>1.4999999999999392</c:v>
                </c:pt>
                <c:pt idx="36">
                  <c:v>1.1999999999999398</c:v>
                </c:pt>
                <c:pt idx="37">
                  <c:v>0.89999999999993996</c:v>
                </c:pt>
                <c:pt idx="38">
                  <c:v>0.5999999999999408</c:v>
                </c:pt>
                <c:pt idx="39">
                  <c:v>0.29999999999994059</c:v>
                </c:pt>
                <c:pt idx="40">
                  <c:v>-6.0396132539608629E-14</c:v>
                </c:pt>
                <c:pt idx="41">
                  <c:v>-0.30000000000006033</c:v>
                </c:pt>
                <c:pt idx="42">
                  <c:v>-0.60000000000006004</c:v>
                </c:pt>
                <c:pt idx="43">
                  <c:v>-0.90000000000005986</c:v>
                </c:pt>
                <c:pt idx="44">
                  <c:v>-1.2000000000000597</c:v>
                </c:pt>
                <c:pt idx="45">
                  <c:v>-1.5000000000000604</c:v>
                </c:pt>
                <c:pt idx="46">
                  <c:v>-1.8000000000000602</c:v>
                </c:pt>
                <c:pt idx="47">
                  <c:v>-2.10000000000006</c:v>
                </c:pt>
                <c:pt idx="48">
                  <c:v>-2.4000000000000599</c:v>
                </c:pt>
                <c:pt idx="49">
                  <c:v>-2.7000000000000601</c:v>
                </c:pt>
                <c:pt idx="50">
                  <c:v>-3.00000000000006</c:v>
                </c:pt>
                <c:pt idx="51">
                  <c:v>-3.00000000000006</c:v>
                </c:pt>
                <c:pt idx="52">
                  <c:v>-3.00000000000006</c:v>
                </c:pt>
                <c:pt idx="53">
                  <c:v>-3.00000000000006</c:v>
                </c:pt>
                <c:pt idx="54">
                  <c:v>-3.00000000000006</c:v>
                </c:pt>
                <c:pt idx="55">
                  <c:v>-3.00000000000006</c:v>
                </c:pt>
                <c:pt idx="56">
                  <c:v>-3.00000000000006</c:v>
                </c:pt>
                <c:pt idx="57">
                  <c:v>-3.00000000000006</c:v>
                </c:pt>
                <c:pt idx="58">
                  <c:v>-3.00000000000006</c:v>
                </c:pt>
                <c:pt idx="59">
                  <c:v>-3.00000000000006</c:v>
                </c:pt>
                <c:pt idx="60">
                  <c:v>-3.00000000000006</c:v>
                </c:pt>
                <c:pt idx="61">
                  <c:v>-2.69999999999991</c:v>
                </c:pt>
                <c:pt idx="62">
                  <c:v>-2.3999999999999133</c:v>
                </c:pt>
                <c:pt idx="63">
                  <c:v>-2.0999999999999091</c:v>
                </c:pt>
                <c:pt idx="64">
                  <c:v>-1.7999999999999095</c:v>
                </c:pt>
                <c:pt idx="65">
                  <c:v>-1.4999999999999123</c:v>
                </c:pt>
                <c:pt idx="66">
                  <c:v>-1.1999999999999098</c:v>
                </c:pt>
                <c:pt idx="67">
                  <c:v>-0.89999999999991287</c:v>
                </c:pt>
                <c:pt idx="68">
                  <c:v>-0.59999999999990972</c:v>
                </c:pt>
                <c:pt idx="69">
                  <c:v>-0.29999999999991039</c:v>
                </c:pt>
                <c:pt idx="70">
                  <c:v>8.9706020389712825E-14</c:v>
                </c:pt>
                <c:pt idx="71">
                  <c:v>0.10000000000003006</c:v>
                </c:pt>
                <c:pt idx="72">
                  <c:v>0.20000000000003992</c:v>
                </c:pt>
                <c:pt idx="73">
                  <c:v>0.30000000000004012</c:v>
                </c:pt>
                <c:pt idx="74">
                  <c:v>0.40000000000004021</c:v>
                </c:pt>
                <c:pt idx="75">
                  <c:v>0.50000000000003997</c:v>
                </c:pt>
                <c:pt idx="76">
                  <c:v>0.60000000000004028</c:v>
                </c:pt>
                <c:pt idx="77">
                  <c:v>0.70000000000003992</c:v>
                </c:pt>
                <c:pt idx="78">
                  <c:v>0.80000000000004001</c:v>
                </c:pt>
                <c:pt idx="79">
                  <c:v>0.9000000000000401</c:v>
                </c:pt>
                <c:pt idx="80">
                  <c:v>1.00000000000004</c:v>
                </c:pt>
                <c:pt idx="81">
                  <c:v>1.00000000000004</c:v>
                </c:pt>
                <c:pt idx="82">
                  <c:v>1.00000000000004</c:v>
                </c:pt>
                <c:pt idx="83">
                  <c:v>1.00000000000004</c:v>
                </c:pt>
                <c:pt idx="84">
                  <c:v>1.00000000000004</c:v>
                </c:pt>
                <c:pt idx="85">
                  <c:v>1.00000000000004</c:v>
                </c:pt>
                <c:pt idx="86">
                  <c:v>1.00000000000004</c:v>
                </c:pt>
                <c:pt idx="87">
                  <c:v>1.00000000000004</c:v>
                </c:pt>
                <c:pt idx="88">
                  <c:v>1.00000000000004</c:v>
                </c:pt>
                <c:pt idx="89">
                  <c:v>1.00000000000004</c:v>
                </c:pt>
                <c:pt idx="90">
                  <c:v>1.00000000000004</c:v>
                </c:pt>
                <c:pt idx="91">
                  <c:v>0.89999999999995017</c:v>
                </c:pt>
                <c:pt idx="92">
                  <c:v>0.79999999999995008</c:v>
                </c:pt>
                <c:pt idx="93">
                  <c:v>0.69999999999995</c:v>
                </c:pt>
                <c:pt idx="94">
                  <c:v>0.59999999999994968</c:v>
                </c:pt>
                <c:pt idx="95">
                  <c:v>0.4999999999999501</c:v>
                </c:pt>
                <c:pt idx="96">
                  <c:v>0.39999999999995051</c:v>
                </c:pt>
                <c:pt idx="97">
                  <c:v>0.29999999999995036</c:v>
                </c:pt>
                <c:pt idx="98">
                  <c:v>0.19999999999995005</c:v>
                </c:pt>
                <c:pt idx="99">
                  <c:v>9.9999999999949976E-2</c:v>
                </c:pt>
                <c:pt idx="100">
                  <c:v>-4.9737991503207114E-14</c:v>
                </c:pt>
                <c:pt idx="101">
                  <c:v>0.20000000000010054</c:v>
                </c:pt>
                <c:pt idx="102">
                  <c:v>0.40000000000009983</c:v>
                </c:pt>
                <c:pt idx="103">
                  <c:v>0.60000000000009934</c:v>
                </c:pt>
                <c:pt idx="104">
                  <c:v>0.80000000000010041</c:v>
                </c:pt>
                <c:pt idx="105">
                  <c:v>1.0000000000000995</c:v>
                </c:pt>
                <c:pt idx="106">
                  <c:v>1.2000000000002</c:v>
                </c:pt>
                <c:pt idx="107">
                  <c:v>1.4000000000001989</c:v>
                </c:pt>
                <c:pt idx="108">
                  <c:v>1.6000000000002008</c:v>
                </c:pt>
                <c:pt idx="109">
                  <c:v>1.8000000000001997</c:v>
                </c:pt>
                <c:pt idx="110">
                  <c:v>2.0000000000002007</c:v>
                </c:pt>
              </c:numCache>
            </c:numRef>
          </c:yVal>
          <c:smooth val="1"/>
        </c:ser>
        <c:axId val="41282944"/>
        <c:axId val="56538240"/>
      </c:scatterChart>
      <c:valAx>
        <c:axId val="41282944"/>
        <c:scaling>
          <c:orientation val="minMax"/>
          <c:max val="5"/>
          <c:min val="-7"/>
        </c:scaling>
        <c:axPos val="b"/>
        <c:numFmt formatCode="General" sourceLinked="1"/>
        <c:tickLblPos val="nextTo"/>
        <c:spPr>
          <a:ln w="53975">
            <a:solidFill>
              <a:schemeClr val="tx1"/>
            </a:solidFill>
          </a:ln>
        </c:spPr>
        <c:txPr>
          <a:bodyPr/>
          <a:lstStyle/>
          <a:p>
            <a:pPr>
              <a:defRPr sz="2400">
                <a:latin typeface="+mj-lt"/>
              </a:defRPr>
            </a:pPr>
            <a:endParaRPr lang="en-US"/>
          </a:p>
        </c:txPr>
        <c:crossAx val="56538240"/>
        <c:crosses val="autoZero"/>
        <c:crossBetween val="midCat"/>
        <c:majorUnit val="1"/>
      </c:valAx>
      <c:valAx>
        <c:axId val="56538240"/>
        <c:scaling>
          <c:orientation val="minMax"/>
          <c:max val="4"/>
          <c:min val="-4"/>
        </c:scaling>
        <c:axPos val="l"/>
        <c:numFmt formatCode="General" sourceLinked="1"/>
        <c:tickLblPos val="nextTo"/>
        <c:spPr>
          <a:ln w="53975">
            <a:solidFill>
              <a:schemeClr val="tx1"/>
            </a:solidFill>
          </a:ln>
        </c:spPr>
        <c:txPr>
          <a:bodyPr/>
          <a:lstStyle/>
          <a:p>
            <a:pPr>
              <a:defRPr sz="2400">
                <a:latin typeface="+mj-lt"/>
              </a:defRPr>
            </a:pPr>
            <a:endParaRPr lang="en-US"/>
          </a:p>
        </c:txPr>
        <c:crossAx val="41282944"/>
        <c:crosses val="autoZero"/>
        <c:crossBetween val="midCat"/>
        <c:majorUnit val="1"/>
      </c:valAx>
    </c:plotArea>
    <c:plotVisOnly val="1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image" Target="../media/image44.wmf"/><Relationship Id="rId7" Type="http://schemas.openxmlformats.org/officeDocument/2006/relationships/image" Target="../media/image48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47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Relationship Id="rId9" Type="http://schemas.openxmlformats.org/officeDocument/2006/relationships/image" Target="../media/image50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4" Type="http://schemas.openxmlformats.org/officeDocument/2006/relationships/image" Target="../media/image5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Relationship Id="rId5" Type="http://schemas.openxmlformats.org/officeDocument/2006/relationships/image" Target="../media/image59.wmf"/><Relationship Id="rId4" Type="http://schemas.openxmlformats.org/officeDocument/2006/relationships/image" Target="../media/image5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4" Type="http://schemas.openxmlformats.org/officeDocument/2006/relationships/image" Target="../media/image6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4" Type="http://schemas.openxmlformats.org/officeDocument/2006/relationships/image" Target="../media/image2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4" Type="http://schemas.openxmlformats.org/officeDocument/2006/relationships/image" Target="../media/image3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41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41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E02490-F60B-48D9-966C-75D3B87E56FE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27915"/>
            <a:ext cx="2971800" cy="4541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27915"/>
            <a:ext cx="2971800" cy="4541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FEA4E8-6E0F-4EDA-8AA3-355CBFE91FD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41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41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389758-58D0-4766-9E3D-61FAD3F9B33C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7288" y="681038"/>
            <a:ext cx="4543425" cy="34067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14746"/>
            <a:ext cx="5486400" cy="40876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27915"/>
            <a:ext cx="2971800" cy="4541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27915"/>
            <a:ext cx="2971800" cy="4541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DF32A1-C4A3-4BF6-AF9C-D317928BFB8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F32A1-C4A3-4BF6-AF9C-D317928BFB8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F32A1-C4A3-4BF6-AF9C-D317928BFB82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C51550F-E29E-46FB-BBF3-E6D357D0E16F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3A4AD6C-EE5B-4B85-AEA0-88C306894AF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6.bin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0.bin"/><Relationship Id="rId5" Type="http://schemas.openxmlformats.org/officeDocument/2006/relationships/oleObject" Target="../embeddings/oleObject19.bin"/><Relationship Id="rId4" Type="http://schemas.openxmlformats.org/officeDocument/2006/relationships/oleObject" Target="../embeddings/oleObject18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4.bin"/><Relationship Id="rId5" Type="http://schemas.openxmlformats.org/officeDocument/2006/relationships/oleObject" Target="../embeddings/oleObject23.bin"/><Relationship Id="rId4" Type="http://schemas.openxmlformats.org/officeDocument/2006/relationships/oleObject" Target="../embeddings/oleObject22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27.bin"/><Relationship Id="rId4" Type="http://schemas.openxmlformats.org/officeDocument/2006/relationships/oleObject" Target="../embeddings/oleObject26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29.bin"/><Relationship Id="rId4" Type="http://schemas.openxmlformats.org/officeDocument/2006/relationships/oleObject" Target="../embeddings/oleObject28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3.bin"/><Relationship Id="rId5" Type="http://schemas.openxmlformats.org/officeDocument/2006/relationships/oleObject" Target="../embeddings/oleObject32.bin"/><Relationship Id="rId4" Type="http://schemas.openxmlformats.org/officeDocument/2006/relationships/oleObject" Target="../embeddings/oleObject31.bin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7.bin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6.bin"/><Relationship Id="rId10" Type="http://schemas.openxmlformats.org/officeDocument/2006/relationships/oleObject" Target="../embeddings/oleObject41.bin"/><Relationship Id="rId4" Type="http://schemas.openxmlformats.org/officeDocument/2006/relationships/oleObject" Target="../embeddings/oleObject35.bin"/><Relationship Id="rId9" Type="http://schemas.openxmlformats.org/officeDocument/2006/relationships/oleObject" Target="../embeddings/oleObject40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46.bin"/><Relationship Id="rId5" Type="http://schemas.openxmlformats.org/officeDocument/2006/relationships/oleObject" Target="../embeddings/oleObject45.bin"/><Relationship Id="rId4" Type="http://schemas.openxmlformats.org/officeDocument/2006/relationships/oleObject" Target="../embeddings/oleObject44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50.bin"/><Relationship Id="rId5" Type="http://schemas.openxmlformats.org/officeDocument/2006/relationships/oleObject" Target="../embeddings/oleObject49.bin"/><Relationship Id="rId4" Type="http://schemas.openxmlformats.org/officeDocument/2006/relationships/oleObject" Target="../embeddings/oleObject48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55.bin"/><Relationship Id="rId5" Type="http://schemas.openxmlformats.org/officeDocument/2006/relationships/oleObject" Target="../embeddings/oleObject54.bin"/><Relationship Id="rId4" Type="http://schemas.openxmlformats.org/officeDocument/2006/relationships/oleObject" Target="../embeddings/oleObject53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3 Section 3.2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Properties of a Function’s Graph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Warm-up: Finding Zeros Algebraically</a:t>
            </a:r>
            <a:endParaRPr lang="en-US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52400" y="1524000"/>
            <a:ext cx="91440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Determine the zeros of the following function algebraically.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533400" y="2895600"/>
            <a:ext cx="61722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To find the zeros, set 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=0 and solve for 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5562600" y="3144836"/>
          <a:ext cx="2882835" cy="1427163"/>
        </p:xfrm>
        <a:graphic>
          <a:graphicData uri="http://schemas.openxmlformats.org/presentationml/2006/ole">
            <p:oleObj spid="_x0000_s32770" name="Equation" r:id="rId3" imgW="939600" imgH="393480" progId="Equation.3">
              <p:embed/>
            </p:oleObj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5675313" y="5486400"/>
          <a:ext cx="1303337" cy="703262"/>
        </p:xfrm>
        <a:graphic>
          <a:graphicData uri="http://schemas.openxmlformats.org/presentationml/2006/ole">
            <p:oleObj spid="_x0000_s32771" name="Equation" r:id="rId4" imgW="342720" imgH="177480" progId="Equation.3">
              <p:embed/>
            </p:oleObj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381000" y="3505200"/>
            <a:ext cx="419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Setting </a:t>
            </a:r>
            <a:r>
              <a:rPr lang="en-US" sz="3200" i="1" dirty="0" smtClean="0">
                <a:latin typeface="+mj-lt"/>
              </a:rPr>
              <a:t>y</a:t>
            </a:r>
            <a:r>
              <a:rPr lang="en-US" sz="3200" dirty="0" smtClean="0">
                <a:latin typeface="+mj-lt"/>
              </a:rPr>
              <a:t> equal to zero</a:t>
            </a:r>
            <a:endParaRPr lang="en-US" sz="3200" dirty="0"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43000" y="5589012"/>
            <a:ext cx="16705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Solution</a:t>
            </a:r>
            <a:endParaRPr lang="en-US" sz="3200" dirty="0">
              <a:latin typeface="+mj-lt"/>
            </a:endParaRP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1263650" y="1857375"/>
          <a:ext cx="2698750" cy="1114425"/>
        </p:xfrm>
        <a:graphic>
          <a:graphicData uri="http://schemas.openxmlformats.org/presentationml/2006/ole">
            <p:oleObj spid="_x0000_s32772" name="Equation" r:id="rId5" imgW="952200" imgH="393480" progId="Equation.3">
              <p:embed/>
            </p:oleObj>
          </a:graphicData>
        </a:graphic>
      </p:graphicFrame>
      <p:sp>
        <p:nvSpPr>
          <p:cNvPr id="27" name="Rectangle 26"/>
          <p:cNvSpPr/>
          <p:nvPr/>
        </p:nvSpPr>
        <p:spPr>
          <a:xfrm>
            <a:off x="304800" y="2209800"/>
            <a:ext cx="8851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+mj-lt"/>
              </a:rPr>
              <a:t>2.(A)</a:t>
            </a:r>
            <a:endParaRPr lang="en-US" sz="2800" dirty="0">
              <a:latin typeface="+mj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04800" y="4749225"/>
            <a:ext cx="518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Multiply by the denominator</a:t>
            </a:r>
            <a:endParaRPr lang="en-US" sz="3200" dirty="0">
              <a:latin typeface="+mj-lt"/>
            </a:endParaRPr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/>
        </p:nvGraphicFramePr>
        <p:xfrm>
          <a:off x="5599112" y="4749800"/>
          <a:ext cx="1716088" cy="660400"/>
        </p:xfrm>
        <a:graphic>
          <a:graphicData uri="http://schemas.openxmlformats.org/presentationml/2006/ole">
            <p:oleObj spid="_x0000_s32773" name="Equation" r:id="rId6" imgW="545760" imgH="177480" progId="Equation.3">
              <p:embed/>
            </p:oleObj>
          </a:graphicData>
        </a:graphic>
      </p:graphicFrame>
      <p:sp>
        <p:nvSpPr>
          <p:cNvPr id="17" name="Content Placeholder 2"/>
          <p:cNvSpPr txBox="1">
            <a:spLocks/>
          </p:cNvSpPr>
          <p:nvPr/>
        </p:nvSpPr>
        <p:spPr>
          <a:xfrm>
            <a:off x="457200" y="6172200"/>
            <a:ext cx="76962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Warning: Check that your solution is in the domain</a:t>
            </a:r>
            <a:r>
              <a:rPr lang="en-US" sz="2800" noProof="0" dirty="0" smtClean="0">
                <a:solidFill>
                  <a:srgbClr val="FF0000"/>
                </a:solidFill>
                <a:latin typeface="+mj-lt"/>
              </a:rPr>
              <a:t>.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5" grpId="0"/>
      <p:bldP spid="16" grpId="0"/>
      <p:bldP spid="27" grpId="0"/>
      <p:bldP spid="29" grpId="0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Warm-up: Finding Zeros Algebraically</a:t>
            </a:r>
            <a:endParaRPr lang="en-US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52400" y="1524000"/>
            <a:ext cx="91440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Determine the zeros of the following function algebraically.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533400" y="2895600"/>
            <a:ext cx="61722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To find the zeros, set 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=0 and solve for 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5991225" y="3144838"/>
          <a:ext cx="2025650" cy="1427162"/>
        </p:xfrm>
        <a:graphic>
          <a:graphicData uri="http://schemas.openxmlformats.org/presentationml/2006/ole">
            <p:oleObj spid="_x0000_s34818" name="Equation" r:id="rId3" imgW="660240" imgH="393480" progId="Equation.3">
              <p:embed/>
            </p:oleObj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5781675" y="5410200"/>
          <a:ext cx="2219325" cy="852488"/>
        </p:xfrm>
        <a:graphic>
          <a:graphicData uri="http://schemas.openxmlformats.org/presentationml/2006/ole">
            <p:oleObj spid="_x0000_s34819" name="Equation" r:id="rId4" imgW="583920" imgH="215640" progId="Equation.3">
              <p:embed/>
            </p:oleObj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381000" y="3505200"/>
            <a:ext cx="419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Setting </a:t>
            </a:r>
            <a:r>
              <a:rPr lang="en-US" sz="3200" i="1" dirty="0" smtClean="0">
                <a:latin typeface="+mj-lt"/>
              </a:rPr>
              <a:t>y</a:t>
            </a:r>
            <a:r>
              <a:rPr lang="en-US" sz="3200" dirty="0" smtClean="0">
                <a:latin typeface="+mj-lt"/>
              </a:rPr>
              <a:t> equal to zero</a:t>
            </a:r>
            <a:endParaRPr lang="en-US" sz="3200" dirty="0"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43000" y="5587425"/>
            <a:ext cx="16705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Solution</a:t>
            </a:r>
            <a:endParaRPr lang="en-US" sz="3200" dirty="0">
              <a:latin typeface="+mj-lt"/>
            </a:endParaRP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1522413" y="1857375"/>
          <a:ext cx="1906587" cy="1114425"/>
        </p:xfrm>
        <a:graphic>
          <a:graphicData uri="http://schemas.openxmlformats.org/presentationml/2006/ole">
            <p:oleObj spid="_x0000_s34820" name="Equation" r:id="rId5" imgW="672840" imgH="393480" progId="Equation.3">
              <p:embed/>
            </p:oleObj>
          </a:graphicData>
        </a:graphic>
      </p:graphicFrame>
      <p:sp>
        <p:nvSpPr>
          <p:cNvPr id="27" name="Rectangle 26"/>
          <p:cNvSpPr/>
          <p:nvPr/>
        </p:nvSpPr>
        <p:spPr>
          <a:xfrm>
            <a:off x="304800" y="2209800"/>
            <a:ext cx="8723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+mj-lt"/>
              </a:rPr>
              <a:t>2.(B)</a:t>
            </a:r>
            <a:endParaRPr lang="en-US" sz="2800" dirty="0">
              <a:latin typeface="+mj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04800" y="4749225"/>
            <a:ext cx="518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Multiply by the denominator</a:t>
            </a:r>
            <a:endParaRPr lang="en-US" sz="3200" dirty="0">
              <a:latin typeface="+mj-lt"/>
            </a:endParaRPr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/>
        </p:nvGraphicFramePr>
        <p:xfrm>
          <a:off x="5929313" y="4749800"/>
          <a:ext cx="1995487" cy="660400"/>
        </p:xfrm>
        <a:graphic>
          <a:graphicData uri="http://schemas.openxmlformats.org/presentationml/2006/ole">
            <p:oleObj spid="_x0000_s34821" name="Equation" r:id="rId6" imgW="634680" imgH="177480" progId="Equation.3">
              <p:embed/>
            </p:oleObj>
          </a:graphicData>
        </a:graphic>
      </p:graphicFrame>
      <p:sp>
        <p:nvSpPr>
          <p:cNvPr id="17" name="Content Placeholder 2"/>
          <p:cNvSpPr txBox="1">
            <a:spLocks/>
          </p:cNvSpPr>
          <p:nvPr/>
        </p:nvSpPr>
        <p:spPr>
          <a:xfrm>
            <a:off x="457200" y="6172200"/>
            <a:ext cx="76962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Warning: Check that your solution is in the domain</a:t>
            </a:r>
            <a:r>
              <a:rPr lang="en-US" sz="2800" noProof="0" dirty="0" smtClean="0">
                <a:solidFill>
                  <a:srgbClr val="FF0000"/>
                </a:solidFill>
                <a:latin typeface="+mj-lt"/>
              </a:rPr>
              <a:t>.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5" grpId="0"/>
      <p:bldP spid="16" grpId="0"/>
      <p:bldP spid="27" grpId="0"/>
      <p:bldP spid="29" grpId="0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3.2.1 Finding Zeros Algebraically</a:t>
            </a:r>
            <a:endParaRPr lang="en-US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52400" y="1524000"/>
            <a:ext cx="91440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Determine the zeros of the following function algebraically.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457200" y="3048000"/>
            <a:ext cx="6172200" cy="533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To find the zeros, set </a:t>
            </a:r>
            <a:r>
              <a:rPr lang="en-US" sz="2800" i="1" noProof="0" dirty="0" smtClean="0">
                <a:solidFill>
                  <a:srgbClr val="00B050"/>
                </a:solidFill>
                <a:latin typeface="+mj-lt"/>
              </a:rPr>
              <a:t>p</a:t>
            </a: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(</a:t>
            </a:r>
            <a:r>
              <a:rPr lang="en-US" sz="2800" i="1" dirty="0" smtClean="0">
                <a:solidFill>
                  <a:srgbClr val="00B050"/>
                </a:solidFill>
                <a:latin typeface="+mj-lt"/>
              </a:rPr>
              <a:t>n</a:t>
            </a: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)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=0 and solve for </a:t>
            </a:r>
            <a:r>
              <a:rPr lang="en-US" sz="2800" i="1" dirty="0" smtClean="0">
                <a:solidFill>
                  <a:srgbClr val="00B050"/>
                </a:solidFill>
                <a:latin typeface="+mj-lt"/>
              </a:rPr>
              <a:t>n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5197475" y="3314700"/>
          <a:ext cx="3024188" cy="1257300"/>
        </p:xfrm>
        <a:graphic>
          <a:graphicData uri="http://schemas.openxmlformats.org/presentationml/2006/ole">
            <p:oleObj spid="_x0000_s36866" name="Equation" r:id="rId3" imgW="863280" imgH="419040" progId="Equation.3">
              <p:embed/>
            </p:oleObj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4989513" y="5468938"/>
          <a:ext cx="3089275" cy="703262"/>
        </p:xfrm>
        <a:graphic>
          <a:graphicData uri="http://schemas.openxmlformats.org/presentationml/2006/ole">
            <p:oleObj spid="_x0000_s36867" name="Equation" r:id="rId4" imgW="812520" imgH="177480" progId="Equation.3">
              <p:embed/>
            </p:oleObj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381000" y="3641725"/>
            <a:ext cx="449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Setting </a:t>
            </a:r>
            <a:r>
              <a:rPr lang="en-US" sz="3200" i="1" dirty="0" smtClean="0">
                <a:latin typeface="+mj-lt"/>
              </a:rPr>
              <a:t>p</a:t>
            </a:r>
            <a:r>
              <a:rPr lang="en-US" sz="3200" dirty="0" smtClean="0">
                <a:latin typeface="+mj-lt"/>
              </a:rPr>
              <a:t>(</a:t>
            </a:r>
            <a:r>
              <a:rPr lang="en-US" sz="3200" i="1" dirty="0" smtClean="0">
                <a:latin typeface="+mj-lt"/>
              </a:rPr>
              <a:t>n</a:t>
            </a:r>
            <a:r>
              <a:rPr lang="en-US" sz="3200" dirty="0" smtClean="0">
                <a:latin typeface="+mj-lt"/>
              </a:rPr>
              <a:t>) equal to zero</a:t>
            </a:r>
            <a:endParaRPr lang="en-US" sz="3200" dirty="0"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43000" y="5571550"/>
            <a:ext cx="198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Solutions</a:t>
            </a:r>
            <a:endParaRPr lang="en-US" sz="3200" dirty="0">
              <a:latin typeface="+mj-lt"/>
            </a:endParaRP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990600" y="1863725"/>
          <a:ext cx="3444875" cy="1184275"/>
        </p:xfrm>
        <a:graphic>
          <a:graphicData uri="http://schemas.openxmlformats.org/presentationml/2006/ole">
            <p:oleObj spid="_x0000_s36868" name="Equation" r:id="rId5" imgW="1079280" imgH="419040" progId="Equation.3">
              <p:embed/>
            </p:oleObj>
          </a:graphicData>
        </a:graphic>
      </p:graphicFrame>
      <p:sp>
        <p:nvSpPr>
          <p:cNvPr id="27" name="Rectangle 26"/>
          <p:cNvSpPr/>
          <p:nvPr/>
        </p:nvSpPr>
        <p:spPr>
          <a:xfrm>
            <a:off x="359605" y="2274195"/>
            <a:ext cx="5982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+mj-lt"/>
              </a:rPr>
              <a:t>(B)</a:t>
            </a:r>
            <a:endParaRPr lang="en-US" sz="2800" dirty="0">
              <a:latin typeface="+mj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04800" y="4712712"/>
            <a:ext cx="525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Multiply by the denominator</a:t>
            </a:r>
            <a:endParaRPr lang="en-US" sz="3200" dirty="0">
              <a:latin typeface="+mj-lt"/>
            </a:endParaRPr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/>
        </p:nvGraphicFramePr>
        <p:xfrm>
          <a:off x="5616575" y="4648200"/>
          <a:ext cx="1995488" cy="754062"/>
        </p:xfrm>
        <a:graphic>
          <a:graphicData uri="http://schemas.openxmlformats.org/presentationml/2006/ole">
            <p:oleObj spid="_x0000_s36869" name="Equation" r:id="rId6" imgW="634680" imgH="203040" progId="Equation.3">
              <p:embed/>
            </p:oleObj>
          </a:graphicData>
        </a:graphic>
      </p:graphicFrame>
      <p:sp>
        <p:nvSpPr>
          <p:cNvPr id="17" name="Content Placeholder 2"/>
          <p:cNvSpPr txBox="1">
            <a:spLocks/>
          </p:cNvSpPr>
          <p:nvPr/>
        </p:nvSpPr>
        <p:spPr>
          <a:xfrm>
            <a:off x="457200" y="6172200"/>
            <a:ext cx="76962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Warning: Check that your solution is in the domain</a:t>
            </a:r>
            <a:r>
              <a:rPr lang="en-US" sz="2800" noProof="0" dirty="0" smtClean="0">
                <a:solidFill>
                  <a:srgbClr val="FF0000"/>
                </a:solidFill>
                <a:latin typeface="+mj-lt"/>
              </a:rPr>
              <a:t>.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5" grpId="0"/>
      <p:bldP spid="16" grpId="0"/>
      <p:bldP spid="27" grpId="0"/>
      <p:bldP spid="29" grpId="0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Warm-up: Finding Zeros Algebraically</a:t>
            </a:r>
            <a:endParaRPr lang="en-US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52400" y="1524000"/>
            <a:ext cx="91440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Determine the zeros of the following function algebraically.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533400" y="2895600"/>
            <a:ext cx="61722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To find the zeros, set 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=0 and solve for 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5562600" y="3098800"/>
          <a:ext cx="2882900" cy="1519238"/>
        </p:xfrm>
        <a:graphic>
          <a:graphicData uri="http://schemas.openxmlformats.org/presentationml/2006/ole">
            <p:oleObj spid="_x0000_s35842" name="Equation" r:id="rId3" imgW="939600" imgH="419040" progId="Equation.3">
              <p:embed/>
            </p:oleObj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4724400" y="5562600"/>
          <a:ext cx="3811587" cy="701675"/>
        </p:xfrm>
        <a:graphic>
          <a:graphicData uri="http://schemas.openxmlformats.org/presentationml/2006/ole">
            <p:oleObj spid="_x0000_s35843" name="Equation" r:id="rId4" imgW="1002960" imgH="177480" progId="Equation.3">
              <p:embed/>
            </p:oleObj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381000" y="3505200"/>
            <a:ext cx="419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Setting </a:t>
            </a:r>
            <a:r>
              <a:rPr lang="en-US" sz="3200" i="1" dirty="0" smtClean="0">
                <a:latin typeface="+mj-lt"/>
              </a:rPr>
              <a:t>y</a:t>
            </a:r>
            <a:r>
              <a:rPr lang="en-US" sz="3200" dirty="0" smtClean="0">
                <a:latin typeface="+mj-lt"/>
              </a:rPr>
              <a:t> equal to zero</a:t>
            </a:r>
            <a:endParaRPr lang="en-US" sz="3200" dirty="0"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43000" y="5665212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Solutions</a:t>
            </a:r>
            <a:endParaRPr lang="en-US" sz="3200" dirty="0">
              <a:latin typeface="+mj-lt"/>
            </a:endParaRP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1127125" y="1820863"/>
          <a:ext cx="2698750" cy="1187450"/>
        </p:xfrm>
        <a:graphic>
          <a:graphicData uri="http://schemas.openxmlformats.org/presentationml/2006/ole">
            <p:oleObj spid="_x0000_s35844" name="Equation" r:id="rId5" imgW="952200" imgH="419040" progId="Equation.3">
              <p:embed/>
            </p:oleObj>
          </a:graphicData>
        </a:graphic>
      </p:graphicFrame>
      <p:sp>
        <p:nvSpPr>
          <p:cNvPr id="27" name="Rectangle 26"/>
          <p:cNvSpPr/>
          <p:nvPr/>
        </p:nvSpPr>
        <p:spPr>
          <a:xfrm>
            <a:off x="304800" y="2209800"/>
            <a:ext cx="8675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+mj-lt"/>
              </a:rPr>
              <a:t>2.(C)</a:t>
            </a:r>
            <a:endParaRPr lang="en-US" sz="2800" dirty="0">
              <a:latin typeface="+mj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04800" y="4749225"/>
            <a:ext cx="518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Multiply by the denominator</a:t>
            </a:r>
            <a:endParaRPr lang="en-US" sz="3200" dirty="0">
              <a:latin typeface="+mj-lt"/>
            </a:endParaRPr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/>
        </p:nvGraphicFramePr>
        <p:xfrm>
          <a:off x="5491163" y="4702175"/>
          <a:ext cx="2873375" cy="755650"/>
        </p:xfrm>
        <a:graphic>
          <a:graphicData uri="http://schemas.openxmlformats.org/presentationml/2006/ole">
            <p:oleObj spid="_x0000_s35845" name="Equation" r:id="rId6" imgW="914400" imgH="203040" progId="Equation.3">
              <p:embed/>
            </p:oleObj>
          </a:graphicData>
        </a:graphic>
      </p:graphicFrame>
      <p:sp>
        <p:nvSpPr>
          <p:cNvPr id="17" name="Content Placeholder 2"/>
          <p:cNvSpPr txBox="1">
            <a:spLocks/>
          </p:cNvSpPr>
          <p:nvPr/>
        </p:nvSpPr>
        <p:spPr>
          <a:xfrm>
            <a:off x="457200" y="6172200"/>
            <a:ext cx="76962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Warning: Check that your solution is in the domain</a:t>
            </a:r>
            <a:r>
              <a:rPr lang="en-US" sz="2800" noProof="0" dirty="0" smtClean="0">
                <a:solidFill>
                  <a:srgbClr val="FF0000"/>
                </a:solidFill>
                <a:latin typeface="+mj-lt"/>
              </a:rPr>
              <a:t>.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5" grpId="0"/>
      <p:bldP spid="16" grpId="0"/>
      <p:bldP spid="27" grpId="0"/>
      <p:bldP spid="29" grpId="0"/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868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Finding Zeros with a Calculator</a:t>
            </a:r>
            <a:endParaRPr lang="en-US" dirty="0"/>
          </a:p>
        </p:txBody>
      </p:sp>
      <p:pic>
        <p:nvPicPr>
          <p:cNvPr id="11266" name="Picture 2" descr="http://ecx.images-amazon.com/images/I/71HlMIzU63L._SL1394_.jpg"/>
          <p:cNvPicPr>
            <a:picLocks noChangeAspect="1" noChangeArrowheads="1"/>
          </p:cNvPicPr>
          <p:nvPr/>
        </p:nvPicPr>
        <p:blipFill>
          <a:blip r:embed="rId2" cstate="print"/>
          <a:srcRect t="31988" b="4570"/>
          <a:stretch>
            <a:fillRect/>
          </a:stretch>
        </p:blipFill>
        <p:spPr bwMode="auto">
          <a:xfrm>
            <a:off x="5334000" y="1492394"/>
            <a:ext cx="3733800" cy="5289406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0" y="1524001"/>
            <a:ext cx="556260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Press </a:t>
            </a:r>
            <a:r>
              <a:rPr lang="en-US" sz="2600" dirty="0" smtClean="0">
                <a:solidFill>
                  <a:srgbClr val="0070C0"/>
                </a:solidFill>
                <a:latin typeface="+mj-lt"/>
              </a:rPr>
              <a:t>Y=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Enter the function (e.g. </a:t>
            </a:r>
            <a:r>
              <a:rPr lang="en-US" sz="2600" i="1" dirty="0" smtClean="0">
                <a:latin typeface="+mj-lt"/>
              </a:rPr>
              <a:t>y</a:t>
            </a:r>
            <a:r>
              <a:rPr lang="en-US" sz="2600" dirty="0" smtClean="0">
                <a:latin typeface="+mj-lt"/>
              </a:rPr>
              <a:t>=</a:t>
            </a:r>
            <a:r>
              <a:rPr lang="en-US" sz="2600" i="1" dirty="0" smtClean="0">
                <a:latin typeface="+mj-lt"/>
              </a:rPr>
              <a:t>x</a:t>
            </a:r>
            <a:r>
              <a:rPr lang="en-US" sz="2600" baseline="30000" dirty="0" smtClean="0">
                <a:latin typeface="+mj-lt"/>
              </a:rPr>
              <a:t>2</a:t>
            </a:r>
            <a:r>
              <a:rPr lang="en-US" sz="2600" dirty="0" smtClean="0">
                <a:latin typeface="+mj-lt"/>
              </a:rPr>
              <a:t>−1</a:t>
            </a: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)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Press </a:t>
            </a:r>
            <a:r>
              <a:rPr lang="en-US" sz="2600" dirty="0" smtClean="0">
                <a:solidFill>
                  <a:srgbClr val="0070C0"/>
                </a:solidFill>
                <a:latin typeface="+mj-lt"/>
              </a:rPr>
              <a:t>GRAPH</a:t>
            </a:r>
            <a:r>
              <a:rPr lang="en-US" sz="2600" dirty="0" smtClean="0">
                <a:latin typeface="+mj-lt"/>
              </a:rPr>
              <a:t>                                        </a:t>
            </a: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(If you cannot see the graph,      Press </a:t>
            </a:r>
            <a:r>
              <a:rPr lang="en-US" sz="2600" dirty="0" smtClean="0">
                <a:solidFill>
                  <a:srgbClr val="0070C0"/>
                </a:solidFill>
                <a:latin typeface="+mj-lt"/>
              </a:rPr>
              <a:t>ZOOM</a:t>
            </a: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, then </a:t>
            </a:r>
            <a:r>
              <a:rPr lang="en-US" sz="2600" dirty="0" smtClean="0">
                <a:latin typeface="+mj-lt"/>
              </a:rPr>
              <a:t>6</a:t>
            </a: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Press </a:t>
            </a:r>
            <a:r>
              <a:rPr lang="en-US" sz="2600" dirty="0" smtClean="0">
                <a:latin typeface="+mj-lt"/>
              </a:rPr>
              <a:t>2nd</a:t>
            </a: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 , then </a:t>
            </a:r>
            <a:r>
              <a:rPr lang="en-US" sz="2600" dirty="0" smtClean="0">
                <a:solidFill>
                  <a:srgbClr val="0070C0"/>
                </a:solidFill>
                <a:latin typeface="+mj-lt"/>
              </a:rPr>
              <a:t>TRACE</a:t>
            </a: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 (</a:t>
            </a:r>
            <a:r>
              <a:rPr lang="en-US" sz="2600" dirty="0" smtClean="0">
                <a:latin typeface="+mj-lt"/>
              </a:rPr>
              <a:t>CALC</a:t>
            </a: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Scroll down to </a:t>
            </a:r>
            <a:r>
              <a:rPr lang="en-US" sz="2600" dirty="0" smtClean="0">
                <a:latin typeface="+mj-lt"/>
              </a:rPr>
              <a:t>2:</a:t>
            </a: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 and press</a:t>
            </a:r>
            <a:r>
              <a:rPr lang="en-US" sz="2600" dirty="0" smtClean="0">
                <a:latin typeface="+mj-lt"/>
              </a:rPr>
              <a:t> </a:t>
            </a:r>
            <a:r>
              <a:rPr lang="en-US" sz="2600" dirty="0" smtClean="0">
                <a:solidFill>
                  <a:srgbClr val="0070C0"/>
                </a:solidFill>
                <a:latin typeface="+mj-lt"/>
              </a:rPr>
              <a:t>ENTER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Move to the left of a zero and press </a:t>
            </a:r>
            <a:r>
              <a:rPr lang="en-US" sz="2600" dirty="0" smtClean="0">
                <a:solidFill>
                  <a:srgbClr val="0070C0"/>
                </a:solidFill>
                <a:latin typeface="+mj-lt"/>
              </a:rPr>
              <a:t>ENTER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Move to the right of the same zero and press </a:t>
            </a:r>
            <a:r>
              <a:rPr lang="en-US" sz="2600" dirty="0" smtClean="0">
                <a:solidFill>
                  <a:srgbClr val="0070C0"/>
                </a:solidFill>
                <a:latin typeface="+mj-lt"/>
              </a:rPr>
              <a:t>ENTER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Press </a:t>
            </a:r>
            <a:r>
              <a:rPr lang="en-US" sz="2600" dirty="0" smtClean="0">
                <a:solidFill>
                  <a:srgbClr val="0070C0"/>
                </a:solidFill>
                <a:latin typeface="+mj-lt"/>
              </a:rPr>
              <a:t>ENTER</a:t>
            </a: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 again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 smtClean="0">
              <a:solidFill>
                <a:srgbClr val="00B050"/>
              </a:solidFill>
              <a:latin typeface="+mj-lt"/>
            </a:endParaRPr>
          </a:p>
          <a:p>
            <a:pPr marL="514350" indent="-514350"/>
            <a:endParaRPr lang="en-US" sz="2600" dirty="0" smtClean="0">
              <a:solidFill>
                <a:srgbClr val="00B050"/>
              </a:solidFill>
              <a:latin typeface="+mj-lt"/>
            </a:endParaRPr>
          </a:p>
          <a:p>
            <a:pPr marL="514350" indent="-514350"/>
            <a:endParaRPr lang="en-US" sz="2600" dirty="0" smtClean="0">
              <a:solidFill>
                <a:srgbClr val="00B050"/>
              </a:solidFill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endParaRPr lang="en-US" sz="2600" dirty="0">
              <a:solidFill>
                <a:srgbClr val="00B050"/>
              </a:solidFill>
              <a:latin typeface="+mj-lt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800600" y="1600200"/>
            <a:ext cx="914400" cy="2286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3505200" y="1981200"/>
            <a:ext cx="4800600" cy="6858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4724400" y="2667000"/>
            <a:ext cx="1143000" cy="10668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4724400" y="1981200"/>
            <a:ext cx="2971800" cy="17526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2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4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7" dur="8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8" dur="8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8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4" dur="8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5" dur="8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8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8100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Increasing, Decreasing, and Constant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9144000" cy="51816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1100" dirty="0" smtClean="0">
              <a:latin typeface="+mj-lt"/>
            </a:endParaRPr>
          </a:p>
          <a:p>
            <a:pPr>
              <a:buNone/>
            </a:pPr>
            <a:r>
              <a:rPr lang="en-US" dirty="0" smtClean="0">
                <a:latin typeface="+mj-lt"/>
              </a:rPr>
              <a:t>A function </a:t>
            </a:r>
            <a:r>
              <a:rPr lang="en-US" i="1" dirty="0" smtClean="0">
                <a:latin typeface="+mj-lt"/>
              </a:rPr>
              <a:t>f</a:t>
            </a:r>
            <a:r>
              <a:rPr lang="en-US" dirty="0" smtClean="0">
                <a:latin typeface="+mj-lt"/>
              </a:rPr>
              <a:t>(</a:t>
            </a:r>
            <a:r>
              <a:rPr lang="en-US" i="1" dirty="0" smtClean="0">
                <a:latin typeface="+mj-lt"/>
              </a:rPr>
              <a:t>x</a:t>
            </a:r>
            <a:r>
              <a:rPr lang="en-US" dirty="0" smtClean="0">
                <a:latin typeface="+mj-lt"/>
              </a:rPr>
              <a:t>) is </a:t>
            </a:r>
            <a:r>
              <a:rPr lang="en-US" b="1" dirty="0" smtClean="0">
                <a:latin typeface="+mj-lt"/>
              </a:rPr>
              <a:t>increasing</a:t>
            </a:r>
            <a:r>
              <a:rPr lang="en-US" dirty="0" smtClean="0">
                <a:latin typeface="+mj-lt"/>
              </a:rPr>
              <a:t> on an open interval if</a:t>
            </a:r>
          </a:p>
          <a:p>
            <a:pPr>
              <a:buNone/>
            </a:pPr>
            <a:endParaRPr lang="en-US" sz="1100" dirty="0" smtClean="0">
              <a:latin typeface="+mj-lt"/>
            </a:endParaRPr>
          </a:p>
          <a:p>
            <a:pPr>
              <a:buNone/>
            </a:pPr>
            <a:r>
              <a:rPr lang="en-US" dirty="0" smtClean="0">
                <a:latin typeface="+mj-lt"/>
              </a:rPr>
              <a:t>___________________________________________</a:t>
            </a:r>
          </a:p>
          <a:p>
            <a:pPr>
              <a:buNone/>
            </a:pPr>
            <a:endParaRPr lang="en-US" dirty="0" smtClean="0">
              <a:latin typeface="+mj-lt"/>
            </a:endParaRPr>
          </a:p>
          <a:p>
            <a:pPr>
              <a:buNone/>
            </a:pPr>
            <a:r>
              <a:rPr lang="en-US" dirty="0" smtClean="0">
                <a:latin typeface="+mj-lt"/>
              </a:rPr>
              <a:t>A function </a:t>
            </a:r>
            <a:r>
              <a:rPr lang="en-US" i="1" dirty="0" smtClean="0">
                <a:latin typeface="+mj-lt"/>
              </a:rPr>
              <a:t>f</a:t>
            </a:r>
            <a:r>
              <a:rPr lang="en-US" dirty="0" smtClean="0">
                <a:latin typeface="+mj-lt"/>
              </a:rPr>
              <a:t>(</a:t>
            </a:r>
            <a:r>
              <a:rPr lang="en-US" i="1" dirty="0" smtClean="0">
                <a:latin typeface="+mj-lt"/>
              </a:rPr>
              <a:t>x</a:t>
            </a:r>
            <a:r>
              <a:rPr lang="en-US" dirty="0" smtClean="0">
                <a:latin typeface="+mj-lt"/>
              </a:rPr>
              <a:t>) is </a:t>
            </a:r>
            <a:r>
              <a:rPr lang="en-US" b="1" dirty="0" smtClean="0">
                <a:latin typeface="+mj-lt"/>
              </a:rPr>
              <a:t>decreasing</a:t>
            </a:r>
            <a:r>
              <a:rPr lang="en-US" dirty="0" smtClean="0">
                <a:latin typeface="+mj-lt"/>
              </a:rPr>
              <a:t> on an open interval if</a:t>
            </a:r>
          </a:p>
          <a:p>
            <a:pPr>
              <a:buNone/>
            </a:pPr>
            <a:endParaRPr lang="en-US" sz="1100" dirty="0" smtClean="0">
              <a:latin typeface="+mj-lt"/>
            </a:endParaRPr>
          </a:p>
          <a:p>
            <a:pPr>
              <a:buNone/>
            </a:pPr>
            <a:r>
              <a:rPr lang="en-US" dirty="0" smtClean="0">
                <a:latin typeface="+mj-lt"/>
              </a:rPr>
              <a:t>__________________________________________</a:t>
            </a:r>
          </a:p>
          <a:p>
            <a:pPr>
              <a:buNone/>
            </a:pPr>
            <a:endParaRPr lang="en-US" dirty="0" smtClean="0">
              <a:latin typeface="+mj-lt"/>
            </a:endParaRPr>
          </a:p>
          <a:p>
            <a:pPr>
              <a:buNone/>
            </a:pPr>
            <a:r>
              <a:rPr lang="en-US" dirty="0" smtClean="0">
                <a:latin typeface="+mj-lt"/>
              </a:rPr>
              <a:t>A function </a:t>
            </a:r>
            <a:r>
              <a:rPr lang="en-US" i="1" dirty="0" smtClean="0">
                <a:latin typeface="+mj-lt"/>
              </a:rPr>
              <a:t>f</a:t>
            </a:r>
            <a:r>
              <a:rPr lang="en-US" dirty="0" smtClean="0">
                <a:latin typeface="+mj-lt"/>
              </a:rPr>
              <a:t>(</a:t>
            </a:r>
            <a:r>
              <a:rPr lang="en-US" i="1" dirty="0" smtClean="0">
                <a:latin typeface="+mj-lt"/>
              </a:rPr>
              <a:t>x</a:t>
            </a:r>
            <a:r>
              <a:rPr lang="en-US" dirty="0" smtClean="0">
                <a:latin typeface="+mj-lt"/>
              </a:rPr>
              <a:t>) is </a:t>
            </a:r>
            <a:r>
              <a:rPr lang="en-US" b="1" dirty="0" smtClean="0">
                <a:latin typeface="+mj-lt"/>
              </a:rPr>
              <a:t>constant</a:t>
            </a:r>
            <a:r>
              <a:rPr lang="en-US" dirty="0" smtClean="0">
                <a:latin typeface="+mj-lt"/>
              </a:rPr>
              <a:t> on an open interval if</a:t>
            </a:r>
          </a:p>
          <a:p>
            <a:pPr>
              <a:buNone/>
            </a:pPr>
            <a:endParaRPr lang="en-US" sz="1100" dirty="0" smtClean="0">
              <a:latin typeface="+mj-lt"/>
            </a:endParaRPr>
          </a:p>
          <a:p>
            <a:pPr>
              <a:buNone/>
            </a:pPr>
            <a:r>
              <a:rPr lang="en-US" dirty="0" smtClean="0">
                <a:latin typeface="+mj-lt"/>
              </a:rPr>
              <a:t>___________________________________________</a:t>
            </a:r>
          </a:p>
          <a:p>
            <a:pPr>
              <a:buNone/>
            </a:pPr>
            <a:endParaRPr lang="en-US" sz="1100" dirty="0" smtClean="0">
              <a:latin typeface="+mj-lt"/>
            </a:endParaRPr>
          </a:p>
          <a:p>
            <a:pPr>
              <a:buNone/>
            </a:pPr>
            <a:endParaRPr lang="en-US" dirty="0">
              <a:latin typeface="+mj-lt"/>
            </a:endParaRPr>
          </a:p>
        </p:txBody>
      </p:sp>
      <p:graphicFrame>
        <p:nvGraphicFramePr>
          <p:cNvPr id="5121" name="Object 1"/>
          <p:cNvGraphicFramePr>
            <a:graphicFrameLocks noChangeAspect="1"/>
          </p:cNvGraphicFramePr>
          <p:nvPr/>
        </p:nvGraphicFramePr>
        <p:xfrm>
          <a:off x="692150" y="2311400"/>
          <a:ext cx="5645150" cy="609600"/>
        </p:xfrm>
        <a:graphic>
          <a:graphicData uri="http://schemas.openxmlformats.org/presentationml/2006/ole">
            <p:oleObj spid="_x0000_s5121" name="Equation" r:id="rId3" imgW="1917360" imgH="203040" progId="Equation.3">
              <p:embed/>
            </p:oleObj>
          </a:graphicData>
        </a:graphic>
      </p:graphicFrame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609600" y="3924300"/>
          <a:ext cx="5905500" cy="609600"/>
        </p:xfrm>
        <a:graphic>
          <a:graphicData uri="http://schemas.openxmlformats.org/presentationml/2006/ole">
            <p:oleObj spid="_x0000_s5122" name="Equation" r:id="rId4" imgW="2006280" imgH="203040" progId="Equation.3">
              <p:embed/>
            </p:oleObj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474663" y="5549900"/>
          <a:ext cx="6207125" cy="609600"/>
        </p:xfrm>
        <a:graphic>
          <a:graphicData uri="http://schemas.openxmlformats.org/presentationml/2006/ole">
            <p:oleObj spid="_x0000_s5123" name="Equation" r:id="rId5" imgW="2108160" imgH="203040" progId="Equation.3">
              <p:embed/>
            </p:oleObj>
          </a:graphicData>
        </a:graphic>
      </p:graphicFrame>
      <p:sp>
        <p:nvSpPr>
          <p:cNvPr id="8" name="Freeform 7"/>
          <p:cNvSpPr/>
          <p:nvPr/>
        </p:nvSpPr>
        <p:spPr>
          <a:xfrm>
            <a:off x="7349300" y="1893194"/>
            <a:ext cx="1472728" cy="1339655"/>
          </a:xfrm>
          <a:custGeom>
            <a:avLst/>
            <a:gdLst>
              <a:gd name="connsiteX0" fmla="*/ 68931 w 1472728"/>
              <a:gd name="connsiteY0" fmla="*/ 1313645 h 1339655"/>
              <a:gd name="connsiteX1" fmla="*/ 339387 w 1472728"/>
              <a:gd name="connsiteY1" fmla="*/ 1275009 h 1339655"/>
              <a:gd name="connsiteX2" fmla="*/ 390903 w 1472728"/>
              <a:gd name="connsiteY2" fmla="*/ 1236372 h 1339655"/>
              <a:gd name="connsiteX3" fmla="*/ 429539 w 1472728"/>
              <a:gd name="connsiteY3" fmla="*/ 1210614 h 1339655"/>
              <a:gd name="connsiteX4" fmla="*/ 442418 w 1472728"/>
              <a:gd name="connsiteY4" fmla="*/ 1171978 h 1339655"/>
              <a:gd name="connsiteX5" fmla="*/ 455297 w 1472728"/>
              <a:gd name="connsiteY5" fmla="*/ 1094705 h 1339655"/>
              <a:gd name="connsiteX6" fmla="*/ 493934 w 1472728"/>
              <a:gd name="connsiteY6" fmla="*/ 1081826 h 1339655"/>
              <a:gd name="connsiteX7" fmla="*/ 519692 w 1472728"/>
              <a:gd name="connsiteY7" fmla="*/ 1043189 h 1339655"/>
              <a:gd name="connsiteX8" fmla="*/ 558328 w 1472728"/>
              <a:gd name="connsiteY8" fmla="*/ 1017431 h 1339655"/>
              <a:gd name="connsiteX9" fmla="*/ 609844 w 1472728"/>
              <a:gd name="connsiteY9" fmla="*/ 978795 h 1339655"/>
              <a:gd name="connsiteX10" fmla="*/ 687117 w 1472728"/>
              <a:gd name="connsiteY10" fmla="*/ 914400 h 1339655"/>
              <a:gd name="connsiteX11" fmla="*/ 725754 w 1472728"/>
              <a:gd name="connsiteY11" fmla="*/ 798491 h 1339655"/>
              <a:gd name="connsiteX12" fmla="*/ 738632 w 1472728"/>
              <a:gd name="connsiteY12" fmla="*/ 759854 h 1339655"/>
              <a:gd name="connsiteX13" fmla="*/ 790148 w 1472728"/>
              <a:gd name="connsiteY13" fmla="*/ 721217 h 1339655"/>
              <a:gd name="connsiteX14" fmla="*/ 803027 w 1472728"/>
              <a:gd name="connsiteY14" fmla="*/ 682581 h 1339655"/>
              <a:gd name="connsiteX15" fmla="*/ 828785 w 1472728"/>
              <a:gd name="connsiteY15" fmla="*/ 553792 h 1339655"/>
              <a:gd name="connsiteX16" fmla="*/ 854542 w 1472728"/>
              <a:gd name="connsiteY16" fmla="*/ 515155 h 1339655"/>
              <a:gd name="connsiteX17" fmla="*/ 931815 w 1472728"/>
              <a:gd name="connsiteY17" fmla="*/ 463640 h 1339655"/>
              <a:gd name="connsiteX18" fmla="*/ 996210 w 1472728"/>
              <a:gd name="connsiteY18" fmla="*/ 386367 h 1339655"/>
              <a:gd name="connsiteX19" fmla="*/ 1034846 w 1472728"/>
              <a:gd name="connsiteY19" fmla="*/ 360609 h 1339655"/>
              <a:gd name="connsiteX20" fmla="*/ 1137877 w 1472728"/>
              <a:gd name="connsiteY20" fmla="*/ 347730 h 1339655"/>
              <a:gd name="connsiteX21" fmla="*/ 1189393 w 1472728"/>
              <a:gd name="connsiteY21" fmla="*/ 334851 h 1339655"/>
              <a:gd name="connsiteX22" fmla="*/ 1279545 w 1472728"/>
              <a:gd name="connsiteY22" fmla="*/ 270457 h 1339655"/>
              <a:gd name="connsiteX23" fmla="*/ 1318182 w 1472728"/>
              <a:gd name="connsiteY23" fmla="*/ 244699 h 1339655"/>
              <a:gd name="connsiteX24" fmla="*/ 1395455 w 1472728"/>
              <a:gd name="connsiteY24" fmla="*/ 180305 h 1339655"/>
              <a:gd name="connsiteX25" fmla="*/ 1408334 w 1472728"/>
              <a:gd name="connsiteY25" fmla="*/ 141668 h 1339655"/>
              <a:gd name="connsiteX26" fmla="*/ 1421213 w 1472728"/>
              <a:gd name="connsiteY26" fmla="*/ 77274 h 1339655"/>
              <a:gd name="connsiteX27" fmla="*/ 1472728 w 1472728"/>
              <a:gd name="connsiteY27" fmla="*/ 0 h 13396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472728" h="1339655">
                <a:moveTo>
                  <a:pt x="68931" y="1313645"/>
                </a:moveTo>
                <a:cubicBezTo>
                  <a:pt x="212432" y="1241896"/>
                  <a:pt x="0" y="1339655"/>
                  <a:pt x="339387" y="1275009"/>
                </a:cubicBezTo>
                <a:cubicBezTo>
                  <a:pt x="360473" y="1270993"/>
                  <a:pt x="373436" y="1248848"/>
                  <a:pt x="390903" y="1236372"/>
                </a:cubicBezTo>
                <a:cubicBezTo>
                  <a:pt x="403498" y="1227375"/>
                  <a:pt x="416660" y="1219200"/>
                  <a:pt x="429539" y="1210614"/>
                </a:cubicBezTo>
                <a:cubicBezTo>
                  <a:pt x="433832" y="1197735"/>
                  <a:pt x="439473" y="1185230"/>
                  <a:pt x="442418" y="1171978"/>
                </a:cubicBezTo>
                <a:cubicBezTo>
                  <a:pt x="448083" y="1146487"/>
                  <a:pt x="442341" y="1117377"/>
                  <a:pt x="455297" y="1094705"/>
                </a:cubicBezTo>
                <a:cubicBezTo>
                  <a:pt x="462032" y="1082918"/>
                  <a:pt x="481055" y="1086119"/>
                  <a:pt x="493934" y="1081826"/>
                </a:cubicBezTo>
                <a:cubicBezTo>
                  <a:pt x="502520" y="1068947"/>
                  <a:pt x="508747" y="1054134"/>
                  <a:pt x="519692" y="1043189"/>
                </a:cubicBezTo>
                <a:cubicBezTo>
                  <a:pt x="530637" y="1032244"/>
                  <a:pt x="545733" y="1026428"/>
                  <a:pt x="558328" y="1017431"/>
                </a:cubicBezTo>
                <a:cubicBezTo>
                  <a:pt x="575795" y="1004955"/>
                  <a:pt x="593547" y="992764"/>
                  <a:pt x="609844" y="978795"/>
                </a:cubicBezTo>
                <a:cubicBezTo>
                  <a:pt x="696618" y="904417"/>
                  <a:pt x="601717" y="971333"/>
                  <a:pt x="687117" y="914400"/>
                </a:cubicBezTo>
                <a:lnTo>
                  <a:pt x="725754" y="798491"/>
                </a:lnTo>
                <a:cubicBezTo>
                  <a:pt x="730047" y="785612"/>
                  <a:pt x="727772" y="767999"/>
                  <a:pt x="738632" y="759854"/>
                </a:cubicBezTo>
                <a:lnTo>
                  <a:pt x="790148" y="721217"/>
                </a:lnTo>
                <a:cubicBezTo>
                  <a:pt x="794441" y="708338"/>
                  <a:pt x="800365" y="695893"/>
                  <a:pt x="803027" y="682581"/>
                </a:cubicBezTo>
                <a:cubicBezTo>
                  <a:pt x="810938" y="643025"/>
                  <a:pt x="809387" y="592589"/>
                  <a:pt x="828785" y="553792"/>
                </a:cubicBezTo>
                <a:cubicBezTo>
                  <a:pt x="835707" y="539948"/>
                  <a:pt x="842893" y="525348"/>
                  <a:pt x="854542" y="515155"/>
                </a:cubicBezTo>
                <a:cubicBezTo>
                  <a:pt x="877839" y="494770"/>
                  <a:pt x="931815" y="463640"/>
                  <a:pt x="931815" y="463640"/>
                </a:cubicBezTo>
                <a:cubicBezTo>
                  <a:pt x="957143" y="425648"/>
                  <a:pt x="959022" y="417357"/>
                  <a:pt x="996210" y="386367"/>
                </a:cubicBezTo>
                <a:cubicBezTo>
                  <a:pt x="1008101" y="376458"/>
                  <a:pt x="1019913" y="364682"/>
                  <a:pt x="1034846" y="360609"/>
                </a:cubicBezTo>
                <a:cubicBezTo>
                  <a:pt x="1068237" y="351502"/>
                  <a:pt x="1103737" y="353420"/>
                  <a:pt x="1137877" y="347730"/>
                </a:cubicBezTo>
                <a:cubicBezTo>
                  <a:pt x="1155337" y="344820"/>
                  <a:pt x="1172221" y="339144"/>
                  <a:pt x="1189393" y="334851"/>
                </a:cubicBezTo>
                <a:cubicBezTo>
                  <a:pt x="1280449" y="274147"/>
                  <a:pt x="1167723" y="350330"/>
                  <a:pt x="1279545" y="270457"/>
                </a:cubicBezTo>
                <a:cubicBezTo>
                  <a:pt x="1292140" y="261460"/>
                  <a:pt x="1306291" y="254608"/>
                  <a:pt x="1318182" y="244699"/>
                </a:cubicBezTo>
                <a:cubicBezTo>
                  <a:pt x="1417337" y="162069"/>
                  <a:pt x="1299533" y="244250"/>
                  <a:pt x="1395455" y="180305"/>
                </a:cubicBezTo>
                <a:cubicBezTo>
                  <a:pt x="1399748" y="167426"/>
                  <a:pt x="1405041" y="154838"/>
                  <a:pt x="1408334" y="141668"/>
                </a:cubicBezTo>
                <a:cubicBezTo>
                  <a:pt x="1413643" y="120432"/>
                  <a:pt x="1412155" y="97202"/>
                  <a:pt x="1421213" y="77274"/>
                </a:cubicBezTo>
                <a:cubicBezTo>
                  <a:pt x="1434023" y="49092"/>
                  <a:pt x="1472728" y="0"/>
                  <a:pt x="1472728" y="0"/>
                </a:cubicBezTo>
              </a:path>
            </a:pathLst>
          </a:cu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 rot="196966">
            <a:off x="7237927" y="3618963"/>
            <a:ext cx="1815921" cy="975936"/>
          </a:xfrm>
          <a:custGeom>
            <a:avLst/>
            <a:gdLst>
              <a:gd name="connsiteX0" fmla="*/ 0 w 1815921"/>
              <a:gd name="connsiteY0" fmla="*/ 0 h 975936"/>
              <a:gd name="connsiteX1" fmla="*/ 77273 w 1815921"/>
              <a:gd name="connsiteY1" fmla="*/ 51516 h 975936"/>
              <a:gd name="connsiteX2" fmla="*/ 90152 w 1815921"/>
              <a:gd name="connsiteY2" fmla="*/ 90152 h 975936"/>
              <a:gd name="connsiteX3" fmla="*/ 128788 w 1815921"/>
              <a:gd name="connsiteY3" fmla="*/ 103031 h 975936"/>
              <a:gd name="connsiteX4" fmla="*/ 167425 w 1815921"/>
              <a:gd name="connsiteY4" fmla="*/ 128789 h 975936"/>
              <a:gd name="connsiteX5" fmla="*/ 463639 w 1815921"/>
              <a:gd name="connsiteY5" fmla="*/ 167426 h 975936"/>
              <a:gd name="connsiteX6" fmla="*/ 528034 w 1815921"/>
              <a:gd name="connsiteY6" fmla="*/ 180305 h 975936"/>
              <a:gd name="connsiteX7" fmla="*/ 618186 w 1815921"/>
              <a:gd name="connsiteY7" fmla="*/ 257578 h 975936"/>
              <a:gd name="connsiteX8" fmla="*/ 682580 w 1815921"/>
              <a:gd name="connsiteY8" fmla="*/ 296214 h 975936"/>
              <a:gd name="connsiteX9" fmla="*/ 759853 w 1815921"/>
              <a:gd name="connsiteY9" fmla="*/ 321972 h 975936"/>
              <a:gd name="connsiteX10" fmla="*/ 850005 w 1815921"/>
              <a:gd name="connsiteY10" fmla="*/ 347730 h 975936"/>
              <a:gd name="connsiteX11" fmla="*/ 888642 w 1815921"/>
              <a:gd name="connsiteY11" fmla="*/ 386367 h 975936"/>
              <a:gd name="connsiteX12" fmla="*/ 953036 w 1815921"/>
              <a:gd name="connsiteY12" fmla="*/ 399245 h 975936"/>
              <a:gd name="connsiteX13" fmla="*/ 1030310 w 1815921"/>
              <a:gd name="connsiteY13" fmla="*/ 437882 h 975936"/>
              <a:gd name="connsiteX14" fmla="*/ 1056067 w 1815921"/>
              <a:gd name="connsiteY14" fmla="*/ 476519 h 975936"/>
              <a:gd name="connsiteX15" fmla="*/ 1120462 w 1815921"/>
              <a:gd name="connsiteY15" fmla="*/ 502276 h 975936"/>
              <a:gd name="connsiteX16" fmla="*/ 1352281 w 1815921"/>
              <a:gd name="connsiteY16" fmla="*/ 540913 h 975936"/>
              <a:gd name="connsiteX17" fmla="*/ 1390918 w 1815921"/>
              <a:gd name="connsiteY17" fmla="*/ 553792 h 975936"/>
              <a:gd name="connsiteX18" fmla="*/ 1429555 w 1815921"/>
              <a:gd name="connsiteY18" fmla="*/ 579550 h 975936"/>
              <a:gd name="connsiteX19" fmla="*/ 1493949 w 1815921"/>
              <a:gd name="connsiteY19" fmla="*/ 592429 h 975936"/>
              <a:gd name="connsiteX20" fmla="*/ 1545465 w 1815921"/>
              <a:gd name="connsiteY20" fmla="*/ 643944 h 975936"/>
              <a:gd name="connsiteX21" fmla="*/ 1622738 w 1815921"/>
              <a:gd name="connsiteY21" fmla="*/ 669702 h 975936"/>
              <a:gd name="connsiteX22" fmla="*/ 1687132 w 1815921"/>
              <a:gd name="connsiteY22" fmla="*/ 734096 h 975936"/>
              <a:gd name="connsiteX23" fmla="*/ 1712890 w 1815921"/>
              <a:gd name="connsiteY23" fmla="*/ 837127 h 975936"/>
              <a:gd name="connsiteX24" fmla="*/ 1751527 w 1815921"/>
              <a:gd name="connsiteY24" fmla="*/ 875764 h 975936"/>
              <a:gd name="connsiteX25" fmla="*/ 1815921 w 1815921"/>
              <a:gd name="connsiteY25" fmla="*/ 940158 h 975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815921" h="975936">
                <a:moveTo>
                  <a:pt x="0" y="0"/>
                </a:moveTo>
                <a:cubicBezTo>
                  <a:pt x="25758" y="17172"/>
                  <a:pt x="67483" y="22148"/>
                  <a:pt x="77273" y="51516"/>
                </a:cubicBezTo>
                <a:cubicBezTo>
                  <a:pt x="81566" y="64395"/>
                  <a:pt x="80553" y="80553"/>
                  <a:pt x="90152" y="90152"/>
                </a:cubicBezTo>
                <a:cubicBezTo>
                  <a:pt x="99751" y="99751"/>
                  <a:pt x="116646" y="96960"/>
                  <a:pt x="128788" y="103031"/>
                </a:cubicBezTo>
                <a:cubicBezTo>
                  <a:pt x="142632" y="109953"/>
                  <a:pt x="153280" y="122502"/>
                  <a:pt x="167425" y="128789"/>
                </a:cubicBezTo>
                <a:cubicBezTo>
                  <a:pt x="271805" y="175180"/>
                  <a:pt x="331351" y="159644"/>
                  <a:pt x="463639" y="167426"/>
                </a:cubicBezTo>
                <a:cubicBezTo>
                  <a:pt x="485104" y="171719"/>
                  <a:pt x="507538" y="172619"/>
                  <a:pt x="528034" y="180305"/>
                </a:cubicBezTo>
                <a:cubicBezTo>
                  <a:pt x="566231" y="194629"/>
                  <a:pt x="588117" y="234191"/>
                  <a:pt x="618186" y="257578"/>
                </a:cubicBezTo>
                <a:cubicBezTo>
                  <a:pt x="637945" y="272946"/>
                  <a:pt x="659792" y="285856"/>
                  <a:pt x="682580" y="296214"/>
                </a:cubicBezTo>
                <a:cubicBezTo>
                  <a:pt x="707297" y="307449"/>
                  <a:pt x="734095" y="313386"/>
                  <a:pt x="759853" y="321972"/>
                </a:cubicBezTo>
                <a:cubicBezTo>
                  <a:pt x="815280" y="340448"/>
                  <a:pt x="785322" y="331559"/>
                  <a:pt x="850005" y="347730"/>
                </a:cubicBezTo>
                <a:cubicBezTo>
                  <a:pt x="862884" y="360609"/>
                  <a:pt x="872351" y="378222"/>
                  <a:pt x="888642" y="386367"/>
                </a:cubicBezTo>
                <a:cubicBezTo>
                  <a:pt x="908221" y="396156"/>
                  <a:pt x="931800" y="393936"/>
                  <a:pt x="953036" y="399245"/>
                </a:cubicBezTo>
                <a:cubicBezTo>
                  <a:pt x="995692" y="409909"/>
                  <a:pt x="992537" y="412700"/>
                  <a:pt x="1030310" y="437882"/>
                </a:cubicBezTo>
                <a:cubicBezTo>
                  <a:pt x="1038896" y="450761"/>
                  <a:pt x="1043472" y="467522"/>
                  <a:pt x="1056067" y="476519"/>
                </a:cubicBezTo>
                <a:cubicBezTo>
                  <a:pt x="1074879" y="489956"/>
                  <a:pt x="1098735" y="494376"/>
                  <a:pt x="1120462" y="502276"/>
                </a:cubicBezTo>
                <a:cubicBezTo>
                  <a:pt x="1233124" y="543244"/>
                  <a:pt x="1196670" y="527945"/>
                  <a:pt x="1352281" y="540913"/>
                </a:cubicBezTo>
                <a:cubicBezTo>
                  <a:pt x="1365160" y="545206"/>
                  <a:pt x="1378776" y="547721"/>
                  <a:pt x="1390918" y="553792"/>
                </a:cubicBezTo>
                <a:cubicBezTo>
                  <a:pt x="1404763" y="560714"/>
                  <a:pt x="1415062" y="574115"/>
                  <a:pt x="1429555" y="579550"/>
                </a:cubicBezTo>
                <a:cubicBezTo>
                  <a:pt x="1450051" y="587236"/>
                  <a:pt x="1472484" y="588136"/>
                  <a:pt x="1493949" y="592429"/>
                </a:cubicBezTo>
                <a:cubicBezTo>
                  <a:pt x="1511121" y="609601"/>
                  <a:pt x="1524641" y="631450"/>
                  <a:pt x="1545465" y="643944"/>
                </a:cubicBezTo>
                <a:cubicBezTo>
                  <a:pt x="1568747" y="657913"/>
                  <a:pt x="1622738" y="669702"/>
                  <a:pt x="1622738" y="669702"/>
                </a:cubicBezTo>
                <a:cubicBezTo>
                  <a:pt x="1654218" y="690689"/>
                  <a:pt x="1672823" y="695938"/>
                  <a:pt x="1687132" y="734096"/>
                </a:cubicBezTo>
                <a:cubicBezTo>
                  <a:pt x="1692706" y="748959"/>
                  <a:pt x="1699270" y="816698"/>
                  <a:pt x="1712890" y="837127"/>
                </a:cubicBezTo>
                <a:cubicBezTo>
                  <a:pt x="1722993" y="852282"/>
                  <a:pt x="1740345" y="861387"/>
                  <a:pt x="1751527" y="875764"/>
                </a:cubicBezTo>
                <a:cubicBezTo>
                  <a:pt x="1811555" y="952943"/>
                  <a:pt x="1780143" y="975936"/>
                  <a:pt x="1815921" y="940158"/>
                </a:cubicBezTo>
              </a:path>
            </a:pathLst>
          </a:cu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7391400" y="5562600"/>
            <a:ext cx="1447800" cy="0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76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1000"/>
                                        <p:tgtEl>
                                          <p:spTgt spid="5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760"/>
                            </p:stCondLst>
                            <p:childTnLst>
                              <p:par>
                                <p:cTn id="34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680"/>
                            </p:stCondLst>
                            <p:childTnLst>
                              <p:par>
                                <p:cTn id="5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00200"/>
            <a:ext cx="51816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Right Brace 24"/>
          <p:cNvSpPr/>
          <p:nvPr/>
        </p:nvSpPr>
        <p:spPr>
          <a:xfrm rot="8987838">
            <a:off x="2688605" y="4462549"/>
            <a:ext cx="388387" cy="1607290"/>
          </a:xfrm>
          <a:prstGeom prst="rightBrace">
            <a:avLst/>
          </a:prstGeom>
          <a:ln w="508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Increasing, Decreasing, and Constant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495800" y="1524000"/>
            <a:ext cx="411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On what interval(s) is </a:t>
            </a:r>
            <a:r>
              <a:rPr lang="en-US" sz="2800" i="1" dirty="0" smtClean="0">
                <a:solidFill>
                  <a:srgbClr val="FFC000"/>
                </a:solidFill>
                <a:latin typeface="+mj-lt"/>
              </a:rPr>
              <a:t>f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(</a:t>
            </a:r>
            <a:r>
              <a:rPr lang="en-US" sz="2800" i="1" dirty="0" smtClean="0">
                <a:solidFill>
                  <a:srgbClr val="FFC000"/>
                </a:solidFill>
                <a:latin typeface="+mj-lt"/>
              </a:rPr>
              <a:t>x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)…</a:t>
            </a:r>
            <a:endParaRPr lang="en-US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10200" y="3820180"/>
            <a:ext cx="251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… increasing?</a:t>
            </a:r>
            <a:endParaRPr lang="en-US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10200" y="519178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… decreasing?</a:t>
            </a:r>
            <a:endParaRPr lang="en-US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" y="16764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3.2.3</a:t>
            </a:r>
            <a:endParaRPr lang="en-US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562600" y="25146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… constant?</a:t>
            </a:r>
            <a:endParaRPr lang="en-US" dirty="0">
              <a:solidFill>
                <a:srgbClr val="FFC000"/>
              </a:solidFill>
              <a:latin typeface="+mj-lt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3555642" y="4813479"/>
            <a:ext cx="1219200" cy="0"/>
          </a:xfrm>
          <a:prstGeom prst="line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512195" y="4825284"/>
            <a:ext cx="1219200" cy="0"/>
          </a:xfrm>
          <a:prstGeom prst="line">
            <a:avLst/>
          </a:prstGeom>
          <a:ln w="508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85800" y="4813479"/>
            <a:ext cx="799563" cy="25758"/>
          </a:xfrm>
          <a:prstGeom prst="line">
            <a:avLst/>
          </a:prstGeom>
          <a:ln w="50800">
            <a:solidFill>
              <a:srgbClr val="00B0F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2743200" y="4813479"/>
            <a:ext cx="838200" cy="25760"/>
          </a:xfrm>
          <a:prstGeom prst="line">
            <a:avLst/>
          </a:prstGeom>
          <a:ln w="50800">
            <a:solidFill>
              <a:srgbClr val="00B0F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ight Brace 21"/>
          <p:cNvSpPr/>
          <p:nvPr/>
        </p:nvSpPr>
        <p:spPr>
          <a:xfrm rot="16200000">
            <a:off x="1929683" y="3428999"/>
            <a:ext cx="381000" cy="1220275"/>
          </a:xfrm>
          <a:prstGeom prst="rightBrace">
            <a:avLst/>
          </a:prstGeom>
          <a:ln w="508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Brace 22"/>
          <p:cNvSpPr/>
          <p:nvPr/>
        </p:nvSpPr>
        <p:spPr>
          <a:xfrm rot="12121757" flipH="1">
            <a:off x="4300656" y="2571752"/>
            <a:ext cx="476438" cy="3521631"/>
          </a:xfrm>
          <a:prstGeom prst="rightBrac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ight Brace 23"/>
          <p:cNvSpPr/>
          <p:nvPr/>
        </p:nvSpPr>
        <p:spPr>
          <a:xfrm rot="8987838">
            <a:off x="654795" y="2851094"/>
            <a:ext cx="363856" cy="1707569"/>
          </a:xfrm>
          <a:prstGeom prst="rightBrace">
            <a:avLst/>
          </a:prstGeom>
          <a:ln w="508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5867400" y="30480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(−2,1)</a:t>
            </a:r>
            <a:endParaRPr lang="en-US" dirty="0">
              <a:latin typeface="+mj-lt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019800" y="450598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(3,∞)</a:t>
            </a:r>
            <a:endParaRPr lang="en-US" dirty="0">
              <a:latin typeface="+mj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562600" y="580138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(−4,−2)</a:t>
            </a:r>
            <a:endParaRPr lang="en-US" dirty="0">
              <a:latin typeface="+mj-lt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315200" y="57912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(1,3)</a:t>
            </a:r>
            <a:endParaRPr lang="en-US" dirty="0">
              <a:latin typeface="+mj-lt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5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6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4" grpId="0"/>
      <p:bldP spid="7" grpId="0"/>
      <p:bldP spid="8" grpId="0"/>
      <p:bldP spid="9" grpId="0"/>
      <p:bldP spid="10" grpId="0"/>
      <p:bldP spid="22" grpId="0" animBg="1"/>
      <p:bldP spid="23" grpId="0" animBg="1"/>
      <p:bldP spid="24" grpId="0" animBg="1"/>
      <p:bldP spid="26" grpId="0"/>
      <p:bldP spid="28" grpId="0"/>
      <p:bldP spid="29" grpId="0"/>
      <p:bldP spid="3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8100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Increasing, Decreasing, and Constant</a:t>
            </a:r>
            <a:endParaRPr lang="en-US" dirty="0"/>
          </a:p>
        </p:txBody>
      </p:sp>
      <p:pic>
        <p:nvPicPr>
          <p:cNvPr id="3" name="Picture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76400"/>
            <a:ext cx="51816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304800" y="167640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3.2.4 (D)</a:t>
            </a:r>
            <a:endParaRPr lang="en-US" dirty="0">
              <a:latin typeface="+mj-lt"/>
            </a:endParaRPr>
          </a:p>
        </p:txBody>
      </p:sp>
      <p:sp>
        <p:nvSpPr>
          <p:cNvPr id="8" name="Right Brace 7"/>
          <p:cNvSpPr/>
          <p:nvPr/>
        </p:nvSpPr>
        <p:spPr>
          <a:xfrm rot="8819759" flipH="1">
            <a:off x="2633306" y="1817928"/>
            <a:ext cx="679896" cy="3374168"/>
          </a:xfrm>
          <a:prstGeom prst="rightBrace">
            <a:avLst/>
          </a:prstGeom>
          <a:ln w="508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495800" y="1524000"/>
            <a:ext cx="411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On what interval(s) is </a:t>
            </a:r>
            <a:r>
              <a:rPr lang="en-US" sz="2800" i="1" dirty="0" smtClean="0">
                <a:solidFill>
                  <a:srgbClr val="FFC000"/>
                </a:solidFill>
                <a:latin typeface="+mj-lt"/>
              </a:rPr>
              <a:t>f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(</a:t>
            </a:r>
            <a:r>
              <a:rPr lang="en-US" sz="2800" i="1" dirty="0" smtClean="0">
                <a:solidFill>
                  <a:srgbClr val="FFC000"/>
                </a:solidFill>
                <a:latin typeface="+mj-lt"/>
              </a:rPr>
              <a:t>x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)…</a:t>
            </a:r>
            <a:endParaRPr lang="en-US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10200" y="3820180"/>
            <a:ext cx="251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… increasing?</a:t>
            </a:r>
            <a:endParaRPr lang="en-US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10200" y="519178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… decreasing?</a:t>
            </a:r>
            <a:endParaRPr lang="en-US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62600" y="25146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… constant?</a:t>
            </a:r>
            <a:endParaRPr lang="en-US" dirty="0">
              <a:solidFill>
                <a:srgbClr val="FFC000"/>
              </a:solidFill>
              <a:latin typeface="+mj-lt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4038600" y="4267200"/>
            <a:ext cx="457200" cy="0"/>
          </a:xfrm>
          <a:prstGeom prst="line">
            <a:avLst/>
          </a:prstGeom>
          <a:ln w="508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518079" y="4267200"/>
            <a:ext cx="533400" cy="0"/>
          </a:xfrm>
          <a:prstGeom prst="line">
            <a:avLst/>
          </a:prstGeom>
          <a:ln w="508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85800" y="4267200"/>
            <a:ext cx="990600" cy="0"/>
          </a:xfrm>
          <a:prstGeom prst="line">
            <a:avLst/>
          </a:prstGeom>
          <a:ln w="508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676400" y="4267200"/>
            <a:ext cx="1828800" cy="0"/>
          </a:xfrm>
          <a:prstGeom prst="line">
            <a:avLst/>
          </a:prstGeom>
          <a:ln w="50800">
            <a:solidFill>
              <a:srgbClr val="00B0F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ight Brace 16"/>
          <p:cNvSpPr/>
          <p:nvPr/>
        </p:nvSpPr>
        <p:spPr>
          <a:xfrm rot="16200000" flipH="1">
            <a:off x="3588378" y="5226141"/>
            <a:ext cx="380999" cy="444319"/>
          </a:xfrm>
          <a:prstGeom prst="rightBrace">
            <a:avLst/>
          </a:prstGeom>
          <a:ln w="508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Brace 17"/>
          <p:cNvSpPr/>
          <p:nvPr/>
        </p:nvSpPr>
        <p:spPr>
          <a:xfrm rot="12330023" flipH="1">
            <a:off x="4308323" y="4347886"/>
            <a:ext cx="434559" cy="1057188"/>
          </a:xfrm>
          <a:prstGeom prst="rightBrac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Brace 18"/>
          <p:cNvSpPr/>
          <p:nvPr/>
        </p:nvSpPr>
        <p:spPr>
          <a:xfrm rot="12322894">
            <a:off x="812453" y="2122655"/>
            <a:ext cx="280094" cy="2076178"/>
          </a:xfrm>
          <a:prstGeom prst="rightBrac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867400" y="30480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(2,3)</a:t>
            </a:r>
            <a:endParaRPr lang="en-US" dirty="0">
              <a:latin typeface="+mj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162800" y="44958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(3,4)</a:t>
            </a:r>
            <a:endParaRPr lang="en-US" dirty="0">
              <a:latin typeface="+mj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486400" y="44958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(−4,−2)</a:t>
            </a:r>
            <a:endParaRPr lang="en-US" dirty="0">
              <a:latin typeface="+mj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715000" y="57912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(−2,2)</a:t>
            </a:r>
            <a:endParaRPr lang="en-US" dirty="0">
              <a:latin typeface="+mj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0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1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/>
      <p:bldP spid="10" grpId="0"/>
      <p:bldP spid="11" grpId="0"/>
      <p:bldP spid="12" grpId="0"/>
      <p:bldP spid="17" grpId="0" animBg="1"/>
      <p:bldP spid="18" grpId="0" animBg="1"/>
      <p:bldP spid="19" grpId="0" animBg="1"/>
      <p:bldP spid="20" grpId="0"/>
      <p:bldP spid="21" grpId="0"/>
      <p:bldP spid="22" grpId="0"/>
      <p:bldP spid="2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Increasing Decreasing and constant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9144000" cy="5105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>
                <a:latin typeface="+mj-lt"/>
              </a:rPr>
              <a:t>Sketch the graph of a function that has the properties described.</a:t>
            </a:r>
          </a:p>
          <a:p>
            <a:pPr>
              <a:buNone/>
            </a:pPr>
            <a:r>
              <a:rPr lang="en-US" sz="2400" dirty="0" smtClean="0">
                <a:latin typeface="+mj-lt"/>
              </a:rPr>
              <a:t>3.2.5 (1</a:t>
            </a:r>
            <a:r>
              <a:rPr lang="en-US" sz="2400" baseline="30000" dirty="0" smtClean="0">
                <a:latin typeface="+mj-lt"/>
              </a:rPr>
              <a:t>st</a:t>
            </a:r>
            <a:r>
              <a:rPr lang="en-US" sz="2400" dirty="0" smtClean="0">
                <a:latin typeface="+mj-lt"/>
              </a:rPr>
              <a:t>)(A) </a:t>
            </a:r>
          </a:p>
          <a:p>
            <a:pPr>
              <a:buNone/>
            </a:pPr>
            <a:r>
              <a:rPr lang="en-US" sz="2400" dirty="0" smtClean="0">
                <a:latin typeface="+mj-lt"/>
              </a:rPr>
              <a:t>A function whose range is (0, </a:t>
            </a:r>
            <a:r>
              <a:rPr lang="en-US" sz="2800" dirty="0" smtClean="0">
                <a:latin typeface="+mj-lt"/>
              </a:rPr>
              <a:t>∞</a:t>
            </a:r>
            <a:r>
              <a:rPr lang="en-US" sz="2400" dirty="0" smtClean="0">
                <a:latin typeface="+mj-lt"/>
              </a:rPr>
              <a:t>) which is increasing on the interval </a:t>
            </a:r>
          </a:p>
          <a:p>
            <a:pPr>
              <a:buNone/>
            </a:pPr>
            <a:r>
              <a:rPr lang="en-US" sz="2400" dirty="0" smtClean="0">
                <a:latin typeface="+mj-lt"/>
              </a:rPr>
              <a:t>(−3,5) and decreasing on the intervals (−</a:t>
            </a:r>
            <a:r>
              <a:rPr lang="en-US" sz="2800" dirty="0" smtClean="0">
                <a:latin typeface="+mj-lt"/>
              </a:rPr>
              <a:t>∞</a:t>
            </a:r>
            <a:r>
              <a:rPr lang="en-US" sz="2400" dirty="0" smtClean="0">
                <a:latin typeface="+mj-lt"/>
              </a:rPr>
              <a:t>, −3) and (5, </a:t>
            </a:r>
            <a:r>
              <a:rPr lang="en-US" sz="2800" dirty="0" smtClean="0">
                <a:latin typeface="+mj-lt"/>
              </a:rPr>
              <a:t>∞</a:t>
            </a:r>
            <a:r>
              <a:rPr lang="en-US" sz="2400" dirty="0" smtClean="0">
                <a:latin typeface="+mj-lt"/>
              </a:rPr>
              <a:t>).</a:t>
            </a:r>
          </a:p>
          <a:p>
            <a:pPr>
              <a:buNone/>
            </a:pPr>
            <a:endParaRPr lang="en-US" sz="2400" dirty="0" smtClean="0">
              <a:latin typeface="+mj-lt"/>
            </a:endParaRPr>
          </a:p>
          <a:p>
            <a:pPr>
              <a:buNone/>
            </a:pPr>
            <a:r>
              <a:rPr lang="en-US" sz="2400" dirty="0" smtClean="0">
                <a:latin typeface="+mj-lt"/>
              </a:rPr>
              <a:t>3.2.5 (1</a:t>
            </a:r>
            <a:r>
              <a:rPr lang="en-US" sz="2400" baseline="30000" dirty="0" smtClean="0">
                <a:latin typeface="+mj-lt"/>
              </a:rPr>
              <a:t>st</a:t>
            </a:r>
            <a:r>
              <a:rPr lang="en-US" sz="2400" dirty="0" smtClean="0">
                <a:latin typeface="+mj-lt"/>
              </a:rPr>
              <a:t>)(B) </a:t>
            </a:r>
          </a:p>
          <a:p>
            <a:pPr>
              <a:buNone/>
            </a:pPr>
            <a:r>
              <a:rPr lang="en-US" sz="2400" dirty="0" smtClean="0">
                <a:latin typeface="+mj-lt"/>
              </a:rPr>
              <a:t>A function whose domain is [− 4,4) and range is [2, </a:t>
            </a:r>
            <a:r>
              <a:rPr lang="en-US" sz="2800" dirty="0" smtClean="0">
                <a:latin typeface="+mj-lt"/>
              </a:rPr>
              <a:t>∞</a:t>
            </a:r>
            <a:r>
              <a:rPr lang="en-US" sz="2400" dirty="0" smtClean="0">
                <a:latin typeface="+mj-lt"/>
              </a:rPr>
              <a:t>) that is </a:t>
            </a:r>
          </a:p>
          <a:p>
            <a:pPr>
              <a:buNone/>
            </a:pPr>
            <a:r>
              <a:rPr lang="en-US" sz="2400" dirty="0" smtClean="0">
                <a:latin typeface="+mj-lt"/>
              </a:rPr>
              <a:t>decreasing on the interval (− 4, − 2) and increasing on the interval (− 2,4)</a:t>
            </a:r>
          </a:p>
          <a:p>
            <a:pPr>
              <a:buNone/>
            </a:pPr>
            <a:endParaRPr lang="en-US" sz="2400" dirty="0" smtClean="0">
              <a:latin typeface="+mj-lt"/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7030A0"/>
                </a:solidFill>
                <a:latin typeface="+mj-lt"/>
              </a:rPr>
              <a:t>Tell joke about mathematician with a can of food on a deserted island.</a:t>
            </a:r>
            <a:endParaRPr lang="en-US" sz="2400" dirty="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19"/>
          <p:cNvSpPr/>
          <p:nvPr/>
        </p:nvSpPr>
        <p:spPr>
          <a:xfrm>
            <a:off x="5982237" y="5003441"/>
            <a:ext cx="2234485" cy="1560490"/>
          </a:xfrm>
          <a:custGeom>
            <a:avLst/>
            <a:gdLst>
              <a:gd name="connsiteX0" fmla="*/ 0 w 2202288"/>
              <a:gd name="connsiteY0" fmla="*/ 0 h 1378039"/>
              <a:gd name="connsiteX1" fmla="*/ 759854 w 2202288"/>
              <a:gd name="connsiteY1" fmla="*/ 1081825 h 1378039"/>
              <a:gd name="connsiteX2" fmla="*/ 1622738 w 2202288"/>
              <a:gd name="connsiteY2" fmla="*/ 244698 h 1378039"/>
              <a:gd name="connsiteX3" fmla="*/ 2202288 w 2202288"/>
              <a:gd name="connsiteY3" fmla="*/ 1378039 h 1378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02288" h="1378039">
                <a:moveTo>
                  <a:pt x="0" y="0"/>
                </a:moveTo>
                <a:cubicBezTo>
                  <a:pt x="244699" y="520521"/>
                  <a:pt x="489398" y="1041042"/>
                  <a:pt x="759854" y="1081825"/>
                </a:cubicBezTo>
                <a:cubicBezTo>
                  <a:pt x="1030310" y="1122608"/>
                  <a:pt x="1382332" y="195329"/>
                  <a:pt x="1622738" y="244698"/>
                </a:cubicBezTo>
                <a:cubicBezTo>
                  <a:pt x="1863144" y="294067"/>
                  <a:pt x="2032716" y="836053"/>
                  <a:pt x="2202288" y="1378039"/>
                </a:cubicBezTo>
              </a:path>
            </a:pathLst>
          </a:custGeom>
          <a:ln w="508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Relative Minima and Maxima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3886200"/>
            <a:ext cx="4267200" cy="76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+mj-lt"/>
              </a:rPr>
              <a:t>What is a </a:t>
            </a:r>
            <a:r>
              <a:rPr lang="en-US" b="1" dirty="0" smtClean="0">
                <a:latin typeface="+mj-lt"/>
              </a:rPr>
              <a:t>relative minimum</a:t>
            </a:r>
            <a:r>
              <a:rPr lang="en-US" dirty="0" smtClean="0">
                <a:latin typeface="+mj-lt"/>
              </a:rPr>
              <a:t>?  </a:t>
            </a:r>
          </a:p>
        </p:txBody>
      </p:sp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106363" y="4419600"/>
          <a:ext cx="8656637" cy="533400"/>
        </p:xfrm>
        <a:graphic>
          <a:graphicData uri="http://schemas.openxmlformats.org/presentationml/2006/ole">
            <p:oleObj spid="_x0000_s37890" name="Equation" r:id="rId4" imgW="3288960" imgH="203040" progId="Equation.3">
              <p:embed/>
            </p:oleObj>
          </a:graphicData>
        </a:graphic>
      </p:graphicFrame>
      <p:sp>
        <p:nvSpPr>
          <p:cNvPr id="10" name="Oval 9"/>
          <p:cNvSpPr/>
          <p:nvPr/>
        </p:nvSpPr>
        <p:spPr>
          <a:xfrm>
            <a:off x="6232804" y="5714999"/>
            <a:ext cx="1082396" cy="949177"/>
          </a:xfrm>
          <a:prstGeom prst="ellipse">
            <a:avLst/>
          </a:prstGeom>
          <a:noFill/>
          <a:ln w="34925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730244" y="6172199"/>
            <a:ext cx="77314" cy="86289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4572000" y="5677437"/>
            <a:ext cx="2057400" cy="533400"/>
          </a:xfrm>
          <a:prstGeom prst="straightConnector1">
            <a:avLst/>
          </a:prstGeom>
          <a:ln w="3492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reeform 21"/>
          <p:cNvSpPr/>
          <p:nvPr/>
        </p:nvSpPr>
        <p:spPr>
          <a:xfrm>
            <a:off x="6019800" y="2812961"/>
            <a:ext cx="2202288" cy="1378039"/>
          </a:xfrm>
          <a:custGeom>
            <a:avLst/>
            <a:gdLst>
              <a:gd name="connsiteX0" fmla="*/ 0 w 2202288"/>
              <a:gd name="connsiteY0" fmla="*/ 0 h 1378039"/>
              <a:gd name="connsiteX1" fmla="*/ 759854 w 2202288"/>
              <a:gd name="connsiteY1" fmla="*/ 1081825 h 1378039"/>
              <a:gd name="connsiteX2" fmla="*/ 1622738 w 2202288"/>
              <a:gd name="connsiteY2" fmla="*/ 244698 h 1378039"/>
              <a:gd name="connsiteX3" fmla="*/ 2202288 w 2202288"/>
              <a:gd name="connsiteY3" fmla="*/ 1378039 h 1378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02288" h="1378039">
                <a:moveTo>
                  <a:pt x="0" y="0"/>
                </a:moveTo>
                <a:cubicBezTo>
                  <a:pt x="244699" y="520521"/>
                  <a:pt x="489398" y="1041042"/>
                  <a:pt x="759854" y="1081825"/>
                </a:cubicBezTo>
                <a:cubicBezTo>
                  <a:pt x="1030310" y="1122608"/>
                  <a:pt x="1382332" y="195329"/>
                  <a:pt x="1622738" y="244698"/>
                </a:cubicBezTo>
                <a:cubicBezTo>
                  <a:pt x="1863144" y="294067"/>
                  <a:pt x="2032716" y="836053"/>
                  <a:pt x="2202288" y="1378039"/>
                </a:cubicBezTo>
              </a:path>
            </a:pathLst>
          </a:custGeom>
          <a:ln w="508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ontent Placeholder 2"/>
          <p:cNvSpPr txBox="1">
            <a:spLocks/>
          </p:cNvSpPr>
          <p:nvPr/>
        </p:nvSpPr>
        <p:spPr>
          <a:xfrm>
            <a:off x="76200" y="1524000"/>
            <a:ext cx="4267200" cy="76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What is a 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relative maximum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?</a:t>
            </a:r>
          </a:p>
        </p:txBody>
      </p:sp>
      <p:graphicFrame>
        <p:nvGraphicFramePr>
          <p:cNvPr id="24" name="Object 4"/>
          <p:cNvGraphicFramePr>
            <a:graphicFrameLocks noChangeAspect="1"/>
          </p:cNvGraphicFramePr>
          <p:nvPr/>
        </p:nvGraphicFramePr>
        <p:xfrm>
          <a:off x="152400" y="1981200"/>
          <a:ext cx="8534400" cy="533400"/>
        </p:xfrm>
        <a:graphic>
          <a:graphicData uri="http://schemas.openxmlformats.org/presentationml/2006/ole">
            <p:oleObj spid="_x0000_s37893" name="Equation" r:id="rId5" imgW="3200400" imgH="203040" progId="Equation.3">
              <p:embed/>
            </p:oleObj>
          </a:graphicData>
        </a:graphic>
      </p:graphicFrame>
      <p:sp>
        <p:nvSpPr>
          <p:cNvPr id="25" name="Oval 24"/>
          <p:cNvSpPr/>
          <p:nvPr/>
        </p:nvSpPr>
        <p:spPr>
          <a:xfrm>
            <a:off x="7188558" y="2723881"/>
            <a:ext cx="838200" cy="647163"/>
          </a:xfrm>
          <a:prstGeom prst="ellipse">
            <a:avLst/>
          </a:prstGeom>
          <a:noFill/>
          <a:ln w="3492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C000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7569558" y="3015803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C000"/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4724400" y="3080198"/>
            <a:ext cx="2743200" cy="5334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10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0" grpId="0" animBg="1"/>
      <p:bldP spid="11" grpId="0" animBg="1"/>
      <p:bldP spid="22" grpId="0" animBg="1"/>
      <p:bldP spid="25" grpId="0" animBg="1"/>
      <p:bldP spid="2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 smtClean="0"/>
              <a:t>Warm-up: page 40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9144000" cy="5181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>
                <a:latin typeface="+mj-lt"/>
              </a:rPr>
              <a:t>What is a </a:t>
            </a:r>
            <a:r>
              <a:rPr lang="en-US" i="1" dirty="0" smtClean="0">
                <a:latin typeface="+mj-lt"/>
              </a:rPr>
              <a:t>y</a:t>
            </a:r>
            <a:r>
              <a:rPr lang="en-US" dirty="0" smtClean="0">
                <a:latin typeface="+mj-lt"/>
              </a:rPr>
              <a:t>-intercept?   What is an </a:t>
            </a:r>
            <a:r>
              <a:rPr lang="en-US" i="1" dirty="0" smtClean="0">
                <a:latin typeface="+mj-lt"/>
              </a:rPr>
              <a:t>x</a:t>
            </a:r>
            <a:r>
              <a:rPr lang="en-US" dirty="0" smtClean="0">
                <a:latin typeface="+mj-lt"/>
              </a:rPr>
              <a:t>-intercept?</a:t>
            </a:r>
          </a:p>
          <a:p>
            <a:pPr>
              <a:buNone/>
            </a:pPr>
            <a:r>
              <a:rPr lang="en-US" dirty="0" smtClean="0">
                <a:latin typeface="+mj-lt"/>
              </a:rPr>
              <a:t>What is meant by a </a:t>
            </a:r>
            <a:r>
              <a:rPr lang="en-US" b="1" dirty="0" smtClean="0">
                <a:latin typeface="+mj-lt"/>
              </a:rPr>
              <a:t>zero</a:t>
            </a:r>
            <a:r>
              <a:rPr lang="en-US" dirty="0" smtClean="0">
                <a:latin typeface="+mj-lt"/>
              </a:rPr>
              <a:t> of a function?</a:t>
            </a:r>
          </a:p>
          <a:p>
            <a:pPr>
              <a:buNone/>
            </a:pPr>
            <a:endParaRPr lang="en-US" sz="1100" dirty="0" smtClean="0">
              <a:latin typeface="+mj-lt"/>
            </a:endParaRPr>
          </a:p>
          <a:p>
            <a:pPr>
              <a:buNone/>
            </a:pPr>
            <a:r>
              <a:rPr lang="en-US" dirty="0" smtClean="0">
                <a:latin typeface="+mj-lt"/>
              </a:rPr>
              <a:t>A function </a:t>
            </a:r>
            <a:r>
              <a:rPr lang="en-US" i="1" dirty="0" smtClean="0">
                <a:latin typeface="+mj-lt"/>
              </a:rPr>
              <a:t>f</a:t>
            </a:r>
            <a:r>
              <a:rPr lang="en-US" dirty="0" smtClean="0">
                <a:latin typeface="+mj-lt"/>
              </a:rPr>
              <a:t>(</a:t>
            </a:r>
            <a:r>
              <a:rPr lang="en-US" i="1" dirty="0" smtClean="0">
                <a:latin typeface="+mj-lt"/>
              </a:rPr>
              <a:t>x</a:t>
            </a:r>
            <a:r>
              <a:rPr lang="en-US" dirty="0" smtClean="0">
                <a:latin typeface="+mj-lt"/>
              </a:rPr>
              <a:t>) is </a:t>
            </a:r>
            <a:r>
              <a:rPr lang="en-US" b="1" dirty="0" smtClean="0">
                <a:latin typeface="+mj-lt"/>
              </a:rPr>
              <a:t>increasing</a:t>
            </a:r>
            <a:r>
              <a:rPr lang="en-US" dirty="0" smtClean="0">
                <a:latin typeface="+mj-lt"/>
              </a:rPr>
              <a:t> on an open interval if________</a:t>
            </a:r>
          </a:p>
          <a:p>
            <a:pPr>
              <a:buNone/>
            </a:pPr>
            <a:r>
              <a:rPr lang="en-US" dirty="0" smtClean="0">
                <a:latin typeface="+mj-lt"/>
              </a:rPr>
              <a:t>A function </a:t>
            </a:r>
            <a:r>
              <a:rPr lang="en-US" i="1" dirty="0" smtClean="0">
                <a:latin typeface="+mj-lt"/>
              </a:rPr>
              <a:t>f</a:t>
            </a:r>
            <a:r>
              <a:rPr lang="en-US" dirty="0" smtClean="0">
                <a:latin typeface="+mj-lt"/>
              </a:rPr>
              <a:t>(</a:t>
            </a:r>
            <a:r>
              <a:rPr lang="en-US" i="1" dirty="0" smtClean="0">
                <a:latin typeface="+mj-lt"/>
              </a:rPr>
              <a:t>x</a:t>
            </a:r>
            <a:r>
              <a:rPr lang="en-US" dirty="0" smtClean="0">
                <a:latin typeface="+mj-lt"/>
              </a:rPr>
              <a:t>) is </a:t>
            </a:r>
            <a:r>
              <a:rPr lang="en-US" b="1" dirty="0" smtClean="0">
                <a:latin typeface="+mj-lt"/>
              </a:rPr>
              <a:t>decreasing</a:t>
            </a:r>
            <a:r>
              <a:rPr lang="en-US" dirty="0" smtClean="0">
                <a:latin typeface="+mj-lt"/>
              </a:rPr>
              <a:t> on an open interval if________</a:t>
            </a:r>
          </a:p>
          <a:p>
            <a:pPr>
              <a:buNone/>
            </a:pPr>
            <a:r>
              <a:rPr lang="en-US" dirty="0" smtClean="0">
                <a:latin typeface="+mj-lt"/>
              </a:rPr>
              <a:t>A function </a:t>
            </a:r>
            <a:r>
              <a:rPr lang="en-US" i="1" dirty="0" smtClean="0">
                <a:latin typeface="+mj-lt"/>
              </a:rPr>
              <a:t>f</a:t>
            </a:r>
            <a:r>
              <a:rPr lang="en-US" dirty="0" smtClean="0">
                <a:latin typeface="+mj-lt"/>
              </a:rPr>
              <a:t>(</a:t>
            </a:r>
            <a:r>
              <a:rPr lang="en-US" i="1" dirty="0" smtClean="0">
                <a:latin typeface="+mj-lt"/>
              </a:rPr>
              <a:t>x</a:t>
            </a:r>
            <a:r>
              <a:rPr lang="en-US" dirty="0" smtClean="0">
                <a:latin typeface="+mj-lt"/>
              </a:rPr>
              <a:t>) is </a:t>
            </a:r>
            <a:r>
              <a:rPr lang="en-US" b="1" dirty="0" smtClean="0">
                <a:latin typeface="+mj-lt"/>
              </a:rPr>
              <a:t>constant</a:t>
            </a:r>
            <a:r>
              <a:rPr lang="en-US" dirty="0" smtClean="0">
                <a:latin typeface="+mj-lt"/>
              </a:rPr>
              <a:t> on an open interval if________</a:t>
            </a:r>
          </a:p>
          <a:p>
            <a:pPr>
              <a:buNone/>
            </a:pPr>
            <a:endParaRPr lang="en-US" sz="1100" dirty="0" smtClean="0">
              <a:latin typeface="+mj-lt"/>
            </a:endParaRPr>
          </a:p>
          <a:p>
            <a:pPr>
              <a:buNone/>
            </a:pPr>
            <a:r>
              <a:rPr lang="en-US" dirty="0" smtClean="0">
                <a:latin typeface="+mj-lt"/>
              </a:rPr>
              <a:t>What is a </a:t>
            </a:r>
            <a:r>
              <a:rPr lang="en-US" b="1" dirty="0" smtClean="0">
                <a:latin typeface="+mj-lt"/>
              </a:rPr>
              <a:t>relative minimum</a:t>
            </a:r>
            <a:r>
              <a:rPr lang="en-US" dirty="0" smtClean="0">
                <a:latin typeface="+mj-lt"/>
              </a:rPr>
              <a:t>?  What is a </a:t>
            </a:r>
            <a:r>
              <a:rPr lang="en-US" b="1" dirty="0" smtClean="0">
                <a:latin typeface="+mj-lt"/>
              </a:rPr>
              <a:t>relative maximum</a:t>
            </a:r>
            <a:r>
              <a:rPr lang="en-US" dirty="0" smtClean="0">
                <a:latin typeface="+mj-lt"/>
              </a:rPr>
              <a:t>?</a:t>
            </a:r>
          </a:p>
          <a:p>
            <a:pPr>
              <a:buNone/>
            </a:pPr>
            <a:endParaRPr lang="en-US" sz="1100" dirty="0" smtClean="0">
              <a:latin typeface="+mj-lt"/>
            </a:endParaRPr>
          </a:p>
          <a:p>
            <a:pPr>
              <a:buNone/>
            </a:pPr>
            <a:r>
              <a:rPr lang="en-US" dirty="0" smtClean="0">
                <a:latin typeface="+mj-lt"/>
              </a:rPr>
              <a:t>What is an </a:t>
            </a:r>
            <a:r>
              <a:rPr lang="en-US" b="1" dirty="0" smtClean="0">
                <a:latin typeface="+mj-lt"/>
              </a:rPr>
              <a:t>even function</a:t>
            </a:r>
            <a:r>
              <a:rPr lang="en-US" dirty="0" smtClean="0">
                <a:latin typeface="+mj-lt"/>
              </a:rPr>
              <a:t>? </a:t>
            </a:r>
          </a:p>
          <a:p>
            <a:pPr>
              <a:buNone/>
            </a:pPr>
            <a:r>
              <a:rPr lang="en-US" dirty="0" smtClean="0">
                <a:latin typeface="+mj-lt"/>
              </a:rPr>
              <a:t>What kind of symmetry does the graph of an even function have?</a:t>
            </a:r>
          </a:p>
          <a:p>
            <a:pPr>
              <a:buNone/>
            </a:pPr>
            <a:r>
              <a:rPr lang="en-US" dirty="0" smtClean="0">
                <a:latin typeface="+mj-lt"/>
              </a:rPr>
              <a:t>What is an </a:t>
            </a:r>
            <a:r>
              <a:rPr lang="en-US" b="1" dirty="0" smtClean="0">
                <a:latin typeface="+mj-lt"/>
              </a:rPr>
              <a:t>odd function</a:t>
            </a:r>
            <a:r>
              <a:rPr lang="en-US" dirty="0" smtClean="0">
                <a:latin typeface="+mj-lt"/>
              </a:rPr>
              <a:t>?</a:t>
            </a:r>
          </a:p>
          <a:p>
            <a:pPr>
              <a:buNone/>
            </a:pPr>
            <a:r>
              <a:rPr lang="en-US" dirty="0" smtClean="0">
                <a:latin typeface="+mj-lt"/>
              </a:rPr>
              <a:t>What kind of symmetry does the graph of an odd function have?</a:t>
            </a:r>
          </a:p>
          <a:p>
            <a:pPr>
              <a:buNone/>
            </a:pPr>
            <a:endParaRPr lang="en-US" dirty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Extra: Relative Minima and Maxima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191000" y="144780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What are the relative maxima?</a:t>
            </a:r>
            <a:endParaRPr lang="en-US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67200" y="488698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F0"/>
                </a:solidFill>
                <a:latin typeface="+mj-lt"/>
              </a:rPr>
              <a:t>What are the relative minima?</a:t>
            </a:r>
            <a:endParaRPr lang="en-US" dirty="0">
              <a:solidFill>
                <a:srgbClr val="00B0F0"/>
              </a:solidFill>
              <a:latin typeface="+mj-lt"/>
            </a:endParaRPr>
          </a:p>
        </p:txBody>
      </p:sp>
      <p:graphicFrame>
        <p:nvGraphicFramePr>
          <p:cNvPr id="10" name="Chart 9"/>
          <p:cNvGraphicFramePr/>
          <p:nvPr/>
        </p:nvGraphicFramePr>
        <p:xfrm>
          <a:off x="-152400" y="1600200"/>
          <a:ext cx="59436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Oval 5"/>
          <p:cNvSpPr/>
          <p:nvPr/>
        </p:nvSpPr>
        <p:spPr>
          <a:xfrm>
            <a:off x="1524000" y="2133599"/>
            <a:ext cx="812442" cy="672921"/>
          </a:xfrm>
          <a:prstGeom prst="ellipse">
            <a:avLst/>
          </a:prstGeom>
          <a:noFill/>
          <a:ln w="3492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880316" y="2425521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737316" y="1764405"/>
            <a:ext cx="1092558" cy="635358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687504" y="2728048"/>
            <a:ext cx="724437" cy="672921"/>
          </a:xfrm>
          <a:prstGeom prst="ellipse">
            <a:avLst/>
          </a:prstGeom>
          <a:noFill/>
          <a:ln w="3492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990600" y="3035121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39521" y="2094963"/>
            <a:ext cx="800637" cy="9144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Multiply 15"/>
          <p:cNvSpPr/>
          <p:nvPr/>
        </p:nvSpPr>
        <p:spPr>
          <a:xfrm>
            <a:off x="3899079" y="3174642"/>
            <a:ext cx="914400" cy="914400"/>
          </a:xfrm>
          <a:prstGeom prst="mathMultiply">
            <a:avLst>
              <a:gd name="adj1" fmla="val 6186"/>
            </a:avLst>
          </a:prstGeom>
          <a:solidFill>
            <a:srgbClr val="FF0000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Multiply 16"/>
          <p:cNvSpPr/>
          <p:nvPr/>
        </p:nvSpPr>
        <p:spPr>
          <a:xfrm>
            <a:off x="5105400" y="2667000"/>
            <a:ext cx="914400" cy="914400"/>
          </a:xfrm>
          <a:prstGeom prst="mathMultiply">
            <a:avLst>
              <a:gd name="adj1" fmla="val 6186"/>
            </a:avLst>
          </a:prstGeom>
          <a:solidFill>
            <a:srgbClr val="FF0000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4698642" y="3886200"/>
            <a:ext cx="838200" cy="647163"/>
          </a:xfrm>
          <a:prstGeom prst="ellipse">
            <a:avLst/>
          </a:prstGeom>
          <a:noFill/>
          <a:ln w="34925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5079642" y="4178122"/>
            <a:ext cx="76200" cy="762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3810000" y="4319792"/>
            <a:ext cx="1232079" cy="709408"/>
          </a:xfrm>
          <a:prstGeom prst="straightConnector1">
            <a:avLst/>
          </a:prstGeom>
          <a:ln w="3492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1142999" y="3352800"/>
            <a:ext cx="685801" cy="602340"/>
          </a:xfrm>
          <a:prstGeom prst="ellipse">
            <a:avLst/>
          </a:prstGeom>
          <a:noFill/>
          <a:ln w="34925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1437699" y="3599899"/>
            <a:ext cx="76200" cy="762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703729" y="3758423"/>
            <a:ext cx="726141" cy="1503859"/>
          </a:xfrm>
          <a:prstGeom prst="straightConnector1">
            <a:avLst/>
          </a:prstGeom>
          <a:ln w="3492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Multiply 26"/>
          <p:cNvSpPr/>
          <p:nvPr/>
        </p:nvSpPr>
        <p:spPr>
          <a:xfrm>
            <a:off x="2679879" y="5562600"/>
            <a:ext cx="914400" cy="914400"/>
          </a:xfrm>
          <a:prstGeom prst="mathMultiply">
            <a:avLst>
              <a:gd name="adj1" fmla="val 6186"/>
            </a:avLst>
          </a:prstGeom>
          <a:solidFill>
            <a:srgbClr val="00B0F0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Multiply 27"/>
          <p:cNvSpPr/>
          <p:nvPr/>
        </p:nvSpPr>
        <p:spPr>
          <a:xfrm>
            <a:off x="152400" y="3657600"/>
            <a:ext cx="914400" cy="914400"/>
          </a:xfrm>
          <a:prstGeom prst="mathMultiply">
            <a:avLst>
              <a:gd name="adj1" fmla="val 6186"/>
            </a:avLst>
          </a:prstGeom>
          <a:solidFill>
            <a:srgbClr val="00B0F0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5522259" y="1864659"/>
            <a:ext cx="3733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+mj-lt"/>
              </a:rPr>
              <a:t>The function obtains a </a:t>
            </a:r>
          </a:p>
          <a:p>
            <a:r>
              <a:rPr lang="en-US" sz="2200" dirty="0" smtClean="0">
                <a:latin typeface="+mj-lt"/>
              </a:rPr>
              <a:t>relative maximum of 2 at </a:t>
            </a:r>
            <a:r>
              <a:rPr lang="en-US" sz="2200" i="1" dirty="0" smtClean="0">
                <a:latin typeface="+mj-lt"/>
              </a:rPr>
              <a:t>x</a:t>
            </a:r>
            <a:r>
              <a:rPr lang="en-US" sz="2200" dirty="0" smtClean="0">
                <a:latin typeface="+mj-lt"/>
              </a:rPr>
              <a:t>=−5</a:t>
            </a:r>
            <a:endParaRPr lang="en-US" sz="2200" dirty="0">
              <a:latin typeface="+mj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267200" y="199138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2 and 3</a:t>
            </a:r>
            <a:endParaRPr lang="en-US" dirty="0">
              <a:latin typeface="+mj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602941" y="2528047"/>
            <a:ext cx="3733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+mj-lt"/>
              </a:rPr>
              <a:t>The function obtains a </a:t>
            </a:r>
          </a:p>
          <a:p>
            <a:r>
              <a:rPr lang="en-US" sz="2200" dirty="0" smtClean="0">
                <a:latin typeface="+mj-lt"/>
              </a:rPr>
              <a:t>relative maximum of 3 at </a:t>
            </a:r>
            <a:r>
              <a:rPr lang="en-US" sz="2200" i="1" dirty="0" smtClean="0">
                <a:latin typeface="+mj-lt"/>
              </a:rPr>
              <a:t>x</a:t>
            </a:r>
            <a:r>
              <a:rPr lang="en-US" sz="2200" dirty="0" smtClean="0">
                <a:latin typeface="+mj-lt"/>
              </a:rPr>
              <a:t>=−3</a:t>
            </a:r>
            <a:endParaRPr lang="en-US" sz="2200" dirty="0">
              <a:latin typeface="+mj-lt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522259" y="5348971"/>
            <a:ext cx="3733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+mj-lt"/>
              </a:rPr>
              <a:t>The function obtains a </a:t>
            </a:r>
          </a:p>
          <a:p>
            <a:r>
              <a:rPr lang="en-US" sz="2200" dirty="0" smtClean="0">
                <a:latin typeface="+mj-lt"/>
              </a:rPr>
              <a:t>relative minimum of 1 at </a:t>
            </a:r>
            <a:r>
              <a:rPr lang="en-US" sz="2200" i="1" dirty="0" smtClean="0">
                <a:latin typeface="+mj-lt"/>
              </a:rPr>
              <a:t>x</a:t>
            </a:r>
            <a:r>
              <a:rPr lang="en-US" sz="2200" dirty="0" smtClean="0">
                <a:latin typeface="+mj-lt"/>
              </a:rPr>
              <a:t>=−4</a:t>
            </a:r>
            <a:endParaRPr lang="en-US" sz="2200" dirty="0">
              <a:latin typeface="+mj-lt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267200" y="5475692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1 and 0</a:t>
            </a:r>
            <a:endParaRPr lang="en-US" dirty="0">
              <a:latin typeface="+mj-lt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602941" y="6012359"/>
            <a:ext cx="3733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+mj-lt"/>
              </a:rPr>
              <a:t>The function obtains a </a:t>
            </a:r>
          </a:p>
          <a:p>
            <a:r>
              <a:rPr lang="en-US" sz="2200" dirty="0" smtClean="0">
                <a:latin typeface="+mj-lt"/>
              </a:rPr>
              <a:t>relative minimum of 0 at </a:t>
            </a:r>
            <a:r>
              <a:rPr lang="en-US" sz="2200" i="1" dirty="0" smtClean="0">
                <a:latin typeface="+mj-lt"/>
              </a:rPr>
              <a:t>x</a:t>
            </a:r>
            <a:r>
              <a:rPr lang="en-US" sz="2200" dirty="0" smtClean="0">
                <a:latin typeface="+mj-lt"/>
              </a:rPr>
              <a:t>=4</a:t>
            </a:r>
            <a:endParaRPr lang="en-US" sz="2200" dirty="0">
              <a:latin typeface="+mj-lt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7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8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9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7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8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6" grpId="0" animBg="1"/>
      <p:bldP spid="8" grpId="0" animBg="1"/>
      <p:bldP spid="12" grpId="0" animBg="1"/>
      <p:bldP spid="13" grpId="0" animBg="1"/>
      <p:bldP spid="16" grpId="0" animBg="1"/>
      <p:bldP spid="17" grpId="0" animBg="1"/>
      <p:bldP spid="18" grpId="0" animBg="1"/>
      <p:bldP spid="19" grpId="0" animBg="1"/>
      <p:bldP spid="23" grpId="0" animBg="1"/>
      <p:bldP spid="24" grpId="0" animBg="1"/>
      <p:bldP spid="27" grpId="0" animBg="1"/>
      <p:bldP spid="28" grpId="0" animBg="1"/>
      <p:bldP spid="30" grpId="0"/>
      <p:bldP spid="31" grpId="0"/>
      <p:bldP spid="32" grpId="0"/>
      <p:bldP spid="33" grpId="0"/>
      <p:bldP spid="34" grpId="0"/>
      <p:bldP spid="3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991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3.2.4(E) Relative maxima and minima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76400"/>
            <a:ext cx="51816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191000" y="167640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What are the relative maxima?</a:t>
            </a:r>
            <a:endParaRPr lang="en-US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67200" y="511558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F0"/>
                </a:solidFill>
                <a:latin typeface="+mj-lt"/>
              </a:rPr>
              <a:t>What are the relative minima?</a:t>
            </a:r>
            <a:endParaRPr lang="en-US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10" name="Oval 9"/>
          <p:cNvSpPr/>
          <p:nvPr/>
        </p:nvSpPr>
        <p:spPr>
          <a:xfrm>
            <a:off x="1269642" y="2084231"/>
            <a:ext cx="812442" cy="672921"/>
          </a:xfrm>
          <a:prstGeom prst="ellipse">
            <a:avLst/>
          </a:prstGeom>
          <a:noFill/>
          <a:ln w="3492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625958" y="2337516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482958" y="1676400"/>
            <a:ext cx="1092558" cy="635358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Multiply 12"/>
          <p:cNvSpPr/>
          <p:nvPr/>
        </p:nvSpPr>
        <p:spPr>
          <a:xfrm>
            <a:off x="4038600" y="3962400"/>
            <a:ext cx="914400" cy="914400"/>
          </a:xfrm>
          <a:prstGeom prst="mathMultiply">
            <a:avLst>
              <a:gd name="adj1" fmla="val 6186"/>
            </a:avLst>
          </a:prstGeom>
          <a:solidFill>
            <a:srgbClr val="FF0000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572000" y="22098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4</a:t>
            </a:r>
            <a:endParaRPr lang="en-US" dirty="0"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48583" y="2133600"/>
            <a:ext cx="3733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+mj-lt"/>
              </a:rPr>
              <a:t>The function obtains a </a:t>
            </a:r>
          </a:p>
          <a:p>
            <a:r>
              <a:rPr lang="en-US" sz="2200" dirty="0" smtClean="0">
                <a:latin typeface="+mj-lt"/>
              </a:rPr>
              <a:t>relative maximum of 4 at </a:t>
            </a:r>
            <a:r>
              <a:rPr lang="en-US" sz="2200" i="1" dirty="0" smtClean="0">
                <a:latin typeface="+mj-lt"/>
              </a:rPr>
              <a:t>x</a:t>
            </a:r>
            <a:r>
              <a:rPr lang="en-US" sz="2200" dirty="0" smtClean="0">
                <a:latin typeface="+mj-lt"/>
              </a:rPr>
              <a:t>=−2</a:t>
            </a:r>
            <a:endParaRPr lang="en-US" sz="2200" dirty="0">
              <a:latin typeface="+mj-lt"/>
            </a:endParaRPr>
          </a:p>
        </p:txBody>
      </p:sp>
      <p:sp>
        <p:nvSpPr>
          <p:cNvPr id="16" name="Multiply 15"/>
          <p:cNvSpPr/>
          <p:nvPr/>
        </p:nvSpPr>
        <p:spPr>
          <a:xfrm>
            <a:off x="3276600" y="4724400"/>
            <a:ext cx="914400" cy="914400"/>
          </a:xfrm>
          <a:prstGeom prst="mathMultiply">
            <a:avLst>
              <a:gd name="adj1" fmla="val 6186"/>
            </a:avLst>
          </a:prstGeom>
          <a:solidFill>
            <a:srgbClr val="00B0F0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Multiply 16"/>
          <p:cNvSpPr/>
          <p:nvPr/>
        </p:nvSpPr>
        <p:spPr>
          <a:xfrm>
            <a:off x="368121" y="3581400"/>
            <a:ext cx="914400" cy="914400"/>
          </a:xfrm>
          <a:prstGeom prst="mathMultiply">
            <a:avLst>
              <a:gd name="adj1" fmla="val 6186"/>
            </a:avLst>
          </a:prstGeom>
          <a:solidFill>
            <a:srgbClr val="00B0F0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4495800" y="5675293"/>
            <a:ext cx="4343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+mj-lt"/>
              </a:rPr>
              <a:t>There are no relative minima.</a:t>
            </a:r>
            <a:endParaRPr lang="en-US" sz="2600" dirty="0">
              <a:latin typeface="+mj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 animBg="1"/>
      <p:bldP spid="11" grpId="0" animBg="1"/>
      <p:bldP spid="13" grpId="0" animBg="1"/>
      <p:bldP spid="14" grpId="0"/>
      <p:bldP spid="15" grpId="0"/>
      <p:bldP spid="16" grpId="0" animBg="1"/>
      <p:bldP spid="17" grpId="0" animBg="1"/>
      <p:bldP spid="1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3.2.3 Relative maxima and minima</a:t>
            </a:r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00200"/>
            <a:ext cx="51816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4191000" y="137160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What are the relative maxima?</a:t>
            </a:r>
            <a:endParaRPr lang="en-US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97758" y="327660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F0"/>
                </a:solidFill>
                <a:latin typeface="+mj-lt"/>
              </a:rPr>
              <a:t>What are the relative minima?</a:t>
            </a:r>
            <a:endParaRPr lang="en-US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11" name="Multiply 10"/>
          <p:cNvSpPr/>
          <p:nvPr/>
        </p:nvSpPr>
        <p:spPr>
          <a:xfrm>
            <a:off x="2133600" y="3886200"/>
            <a:ext cx="914400" cy="914400"/>
          </a:xfrm>
          <a:prstGeom prst="mathMultiply">
            <a:avLst>
              <a:gd name="adj1" fmla="val 6186"/>
            </a:avLst>
          </a:prstGeom>
          <a:solidFill>
            <a:srgbClr val="FF0000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800600" y="39624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−2</a:t>
            </a:r>
            <a:endParaRPr lang="en-US" dirty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512158" y="3886200"/>
            <a:ext cx="3733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+mj-lt"/>
              </a:rPr>
              <a:t>The function obtains a </a:t>
            </a:r>
          </a:p>
          <a:p>
            <a:r>
              <a:rPr lang="en-US" sz="2200" dirty="0" smtClean="0">
                <a:latin typeface="+mj-lt"/>
              </a:rPr>
              <a:t>relative minimum of −2 at </a:t>
            </a:r>
            <a:r>
              <a:rPr lang="en-US" sz="2200" i="1" dirty="0" smtClean="0">
                <a:latin typeface="+mj-lt"/>
              </a:rPr>
              <a:t>x</a:t>
            </a:r>
            <a:r>
              <a:rPr lang="en-US" sz="2200" dirty="0" smtClean="0">
                <a:latin typeface="+mj-lt"/>
              </a:rPr>
              <a:t>=3</a:t>
            </a:r>
            <a:endParaRPr lang="en-US" sz="2200" dirty="0">
              <a:latin typeface="+mj-lt"/>
            </a:endParaRPr>
          </a:p>
        </p:txBody>
      </p:sp>
      <p:sp>
        <p:nvSpPr>
          <p:cNvPr id="14" name="Multiply 13"/>
          <p:cNvSpPr/>
          <p:nvPr/>
        </p:nvSpPr>
        <p:spPr>
          <a:xfrm>
            <a:off x="1206321" y="3860442"/>
            <a:ext cx="914400" cy="914400"/>
          </a:xfrm>
          <a:prstGeom prst="mathMultiply">
            <a:avLst>
              <a:gd name="adj1" fmla="val 6186"/>
            </a:avLst>
          </a:prstGeom>
          <a:solidFill>
            <a:srgbClr val="00B0F0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572000" y="1828800"/>
            <a:ext cx="4343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+mj-lt"/>
              </a:rPr>
              <a:t>There are no relative maxima.</a:t>
            </a:r>
            <a:endParaRPr lang="en-US" sz="2600" dirty="0">
              <a:latin typeface="+mj-lt"/>
            </a:endParaRPr>
          </a:p>
        </p:txBody>
      </p:sp>
      <p:sp>
        <p:nvSpPr>
          <p:cNvPr id="16" name="Multiply 15"/>
          <p:cNvSpPr/>
          <p:nvPr/>
        </p:nvSpPr>
        <p:spPr>
          <a:xfrm>
            <a:off x="304800" y="2667000"/>
            <a:ext cx="914400" cy="914400"/>
          </a:xfrm>
          <a:prstGeom prst="mathMultiply">
            <a:avLst>
              <a:gd name="adj1" fmla="val 6186"/>
            </a:avLst>
          </a:prstGeom>
          <a:solidFill>
            <a:srgbClr val="FF0000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3137079" y="5486400"/>
            <a:ext cx="838200" cy="647163"/>
          </a:xfrm>
          <a:prstGeom prst="ellipse">
            <a:avLst/>
          </a:prstGeom>
          <a:noFill/>
          <a:ln w="34925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3518079" y="5778322"/>
            <a:ext cx="76200" cy="762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2248437" y="5919992"/>
            <a:ext cx="1232079" cy="709408"/>
          </a:xfrm>
          <a:prstGeom prst="straightConnector1">
            <a:avLst/>
          </a:prstGeom>
          <a:ln w="3492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 animBg="1"/>
      <p:bldP spid="12" grpId="0"/>
      <p:bldP spid="13" grpId="0"/>
      <p:bldP spid="14" grpId="0" animBg="1"/>
      <p:bldP spid="15" grpId="0"/>
      <p:bldP spid="16" grpId="0" animBg="1"/>
      <p:bldP spid="17" grpId="0" animBg="1"/>
      <p:bldP spid="1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Find Minima/Maxima on a Calculator</a:t>
            </a:r>
            <a:endParaRPr lang="en-US" dirty="0"/>
          </a:p>
        </p:txBody>
      </p:sp>
      <p:pic>
        <p:nvPicPr>
          <p:cNvPr id="11266" name="Picture 2" descr="http://ecx.images-amazon.com/images/I/71HlMIzU63L._SL1394_.jpg"/>
          <p:cNvPicPr>
            <a:picLocks noChangeAspect="1" noChangeArrowheads="1"/>
          </p:cNvPicPr>
          <p:nvPr/>
        </p:nvPicPr>
        <p:blipFill>
          <a:blip r:embed="rId2" cstate="print"/>
          <a:srcRect t="31988" b="4570"/>
          <a:stretch>
            <a:fillRect/>
          </a:stretch>
        </p:blipFill>
        <p:spPr bwMode="auto">
          <a:xfrm>
            <a:off x="5334000" y="1492394"/>
            <a:ext cx="3733800" cy="5289406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0" y="1524001"/>
            <a:ext cx="5562600" cy="6894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Press </a:t>
            </a:r>
            <a:r>
              <a:rPr lang="en-US" sz="2600" dirty="0" smtClean="0">
                <a:solidFill>
                  <a:srgbClr val="0070C0"/>
                </a:solidFill>
                <a:latin typeface="+mj-lt"/>
              </a:rPr>
              <a:t>Y=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Enter the function (e.g. </a:t>
            </a:r>
            <a:r>
              <a:rPr lang="en-US" sz="2600" i="1" dirty="0" smtClean="0">
                <a:latin typeface="+mj-lt"/>
              </a:rPr>
              <a:t>y</a:t>
            </a:r>
            <a:r>
              <a:rPr lang="en-US" sz="2600" dirty="0" smtClean="0">
                <a:latin typeface="+mj-lt"/>
              </a:rPr>
              <a:t>=</a:t>
            </a:r>
            <a:r>
              <a:rPr lang="en-US" sz="2600" i="1" dirty="0" smtClean="0">
                <a:latin typeface="+mj-lt"/>
              </a:rPr>
              <a:t>x</a:t>
            </a:r>
            <a:r>
              <a:rPr lang="en-US" sz="2600" baseline="30000" dirty="0" smtClean="0">
                <a:latin typeface="+mj-lt"/>
              </a:rPr>
              <a:t>2</a:t>
            </a:r>
            <a:r>
              <a:rPr lang="en-US" sz="2600" dirty="0" smtClean="0">
                <a:latin typeface="+mj-lt"/>
              </a:rPr>
              <a:t>−1</a:t>
            </a: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)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Press </a:t>
            </a:r>
            <a:r>
              <a:rPr lang="en-US" sz="2600" dirty="0" smtClean="0">
                <a:solidFill>
                  <a:srgbClr val="0070C0"/>
                </a:solidFill>
                <a:latin typeface="+mj-lt"/>
              </a:rPr>
              <a:t>GRAPH</a:t>
            </a:r>
            <a:r>
              <a:rPr lang="en-US" sz="2600" dirty="0" smtClean="0">
                <a:latin typeface="+mj-lt"/>
              </a:rPr>
              <a:t>                                        </a:t>
            </a: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(If you cannot see the graph,      Press </a:t>
            </a:r>
            <a:r>
              <a:rPr lang="en-US" sz="2600" dirty="0" smtClean="0">
                <a:solidFill>
                  <a:srgbClr val="0070C0"/>
                </a:solidFill>
                <a:latin typeface="+mj-lt"/>
              </a:rPr>
              <a:t>ZOOM</a:t>
            </a: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, then </a:t>
            </a:r>
            <a:r>
              <a:rPr lang="en-US" sz="2600" dirty="0" smtClean="0">
                <a:latin typeface="+mj-lt"/>
              </a:rPr>
              <a:t>6</a:t>
            </a: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Press </a:t>
            </a:r>
            <a:r>
              <a:rPr lang="en-US" sz="2600" dirty="0" smtClean="0">
                <a:latin typeface="+mj-lt"/>
              </a:rPr>
              <a:t>2nd</a:t>
            </a: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 , then </a:t>
            </a:r>
            <a:r>
              <a:rPr lang="en-US" sz="2600" dirty="0" smtClean="0">
                <a:solidFill>
                  <a:srgbClr val="0070C0"/>
                </a:solidFill>
                <a:latin typeface="+mj-lt"/>
              </a:rPr>
              <a:t>TRACE</a:t>
            </a: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 (</a:t>
            </a:r>
            <a:r>
              <a:rPr lang="en-US" sz="2600" dirty="0" smtClean="0">
                <a:latin typeface="+mj-lt"/>
              </a:rPr>
              <a:t>CALC</a:t>
            </a: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Scroll down to </a:t>
            </a:r>
            <a:r>
              <a:rPr lang="en-US" sz="2600" dirty="0" smtClean="0">
                <a:latin typeface="+mj-lt"/>
              </a:rPr>
              <a:t>3: (for minima) </a:t>
            </a: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or</a:t>
            </a:r>
            <a:r>
              <a:rPr lang="en-US" sz="2600" dirty="0" smtClean="0">
                <a:latin typeface="+mj-lt"/>
              </a:rPr>
              <a:t>    4: (for maxima)</a:t>
            </a: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 and press</a:t>
            </a:r>
            <a:r>
              <a:rPr lang="en-US" sz="2600" dirty="0" smtClean="0">
                <a:latin typeface="+mj-lt"/>
              </a:rPr>
              <a:t> </a:t>
            </a:r>
            <a:r>
              <a:rPr lang="en-US" sz="2600" dirty="0" smtClean="0">
                <a:solidFill>
                  <a:srgbClr val="0070C0"/>
                </a:solidFill>
                <a:latin typeface="+mj-lt"/>
              </a:rPr>
              <a:t>ENTER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Move to the left of a minima/maxima and press </a:t>
            </a:r>
            <a:r>
              <a:rPr lang="en-US" sz="2600" dirty="0" smtClean="0">
                <a:solidFill>
                  <a:srgbClr val="0070C0"/>
                </a:solidFill>
                <a:latin typeface="+mj-lt"/>
              </a:rPr>
              <a:t>ENTER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Move to the right of the same minima/maxima and press </a:t>
            </a:r>
            <a:r>
              <a:rPr lang="en-US" sz="2600" dirty="0" smtClean="0">
                <a:solidFill>
                  <a:srgbClr val="0070C0"/>
                </a:solidFill>
                <a:latin typeface="+mj-lt"/>
              </a:rPr>
              <a:t>ENTER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Press </a:t>
            </a:r>
            <a:r>
              <a:rPr lang="en-US" sz="2600" dirty="0" smtClean="0">
                <a:solidFill>
                  <a:srgbClr val="0070C0"/>
                </a:solidFill>
                <a:latin typeface="+mj-lt"/>
              </a:rPr>
              <a:t>ENTER</a:t>
            </a: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 again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 smtClean="0">
              <a:solidFill>
                <a:srgbClr val="00B050"/>
              </a:solidFill>
              <a:latin typeface="+mj-lt"/>
            </a:endParaRPr>
          </a:p>
          <a:p>
            <a:pPr marL="514350" indent="-514350"/>
            <a:endParaRPr lang="en-US" sz="2600" dirty="0" smtClean="0">
              <a:solidFill>
                <a:srgbClr val="00B050"/>
              </a:solidFill>
              <a:latin typeface="+mj-lt"/>
            </a:endParaRPr>
          </a:p>
          <a:p>
            <a:pPr marL="514350" indent="-514350"/>
            <a:endParaRPr lang="en-US" sz="2600" dirty="0" smtClean="0">
              <a:solidFill>
                <a:srgbClr val="00B050"/>
              </a:solidFill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endParaRPr lang="en-US" sz="2600" dirty="0">
              <a:solidFill>
                <a:srgbClr val="00B050"/>
              </a:solidFill>
              <a:latin typeface="+mj-lt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800600" y="1600200"/>
            <a:ext cx="914400" cy="2286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3505200" y="1981200"/>
            <a:ext cx="4800600" cy="6858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4724400" y="2667000"/>
            <a:ext cx="1143000" cy="10668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4724400" y="1981200"/>
            <a:ext cx="2971800" cy="17526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2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4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7" dur="8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8" dur="8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8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4" dur="8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5" dur="8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8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Even and Odd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9144000" cy="5181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+mj-lt"/>
              </a:rPr>
              <a:t>What is an </a:t>
            </a:r>
            <a:r>
              <a:rPr lang="en-US" b="1" dirty="0" smtClean="0">
                <a:latin typeface="+mj-lt"/>
              </a:rPr>
              <a:t>even function</a:t>
            </a:r>
            <a:r>
              <a:rPr lang="en-US" dirty="0" smtClean="0">
                <a:latin typeface="+mj-lt"/>
              </a:rPr>
              <a:t>? </a:t>
            </a:r>
          </a:p>
          <a:p>
            <a:pPr>
              <a:buNone/>
            </a:pPr>
            <a:endParaRPr lang="en-US" dirty="0" smtClean="0">
              <a:latin typeface="+mj-lt"/>
            </a:endParaRPr>
          </a:p>
          <a:p>
            <a:pPr>
              <a:buNone/>
            </a:pPr>
            <a:r>
              <a:rPr lang="en-US" dirty="0" smtClean="0">
                <a:latin typeface="+mj-lt"/>
              </a:rPr>
              <a:t>What kind of symmetry does the graph of an even function have?</a:t>
            </a:r>
          </a:p>
          <a:p>
            <a:pPr>
              <a:buNone/>
            </a:pPr>
            <a:endParaRPr lang="en-US" dirty="0" smtClean="0">
              <a:latin typeface="+mj-lt"/>
            </a:endParaRPr>
          </a:p>
          <a:p>
            <a:pPr>
              <a:buNone/>
            </a:pPr>
            <a:endParaRPr lang="en-US" dirty="0" smtClean="0">
              <a:latin typeface="+mj-lt"/>
            </a:endParaRPr>
          </a:p>
          <a:p>
            <a:pPr>
              <a:buNone/>
            </a:pPr>
            <a:r>
              <a:rPr lang="en-US" dirty="0" smtClean="0">
                <a:latin typeface="+mj-lt"/>
              </a:rPr>
              <a:t>What is an </a:t>
            </a:r>
            <a:r>
              <a:rPr lang="en-US" b="1" dirty="0" smtClean="0">
                <a:latin typeface="+mj-lt"/>
              </a:rPr>
              <a:t>odd function</a:t>
            </a:r>
            <a:r>
              <a:rPr lang="en-US" dirty="0" smtClean="0">
                <a:latin typeface="+mj-lt"/>
              </a:rPr>
              <a:t>?</a:t>
            </a:r>
          </a:p>
          <a:p>
            <a:pPr>
              <a:buNone/>
            </a:pPr>
            <a:endParaRPr lang="en-US" dirty="0" smtClean="0">
              <a:latin typeface="+mj-lt"/>
            </a:endParaRPr>
          </a:p>
          <a:p>
            <a:pPr>
              <a:buNone/>
            </a:pPr>
            <a:r>
              <a:rPr lang="en-US" dirty="0" smtClean="0">
                <a:latin typeface="+mj-lt"/>
              </a:rPr>
              <a:t>What kind of symmetry does the graph of an odd function have?</a:t>
            </a:r>
          </a:p>
          <a:p>
            <a:pPr>
              <a:buNone/>
            </a:pPr>
            <a:endParaRPr lang="en-US" dirty="0">
              <a:latin typeface="+mj-lt"/>
            </a:endParaRPr>
          </a:p>
        </p:txBody>
      </p:sp>
      <p:graphicFrame>
        <p:nvGraphicFramePr>
          <p:cNvPr id="38914" name="Object 2"/>
          <p:cNvGraphicFramePr>
            <a:graphicFrameLocks noChangeAspect="1"/>
          </p:cNvGraphicFramePr>
          <p:nvPr/>
        </p:nvGraphicFramePr>
        <p:xfrm>
          <a:off x="3073758" y="2057400"/>
          <a:ext cx="5791200" cy="533400"/>
        </p:xfrm>
        <a:graphic>
          <a:graphicData uri="http://schemas.openxmlformats.org/presentationml/2006/ole">
            <p:oleObj spid="_x0000_s38914" name="Equation" r:id="rId3" imgW="2171520" imgH="203040" progId="Equation.3">
              <p:embed/>
            </p:oleObj>
          </a:graphicData>
        </a:graphic>
      </p:graphicFrame>
      <p:graphicFrame>
        <p:nvGraphicFramePr>
          <p:cNvPr id="38915" name="Object 3"/>
          <p:cNvGraphicFramePr>
            <a:graphicFrameLocks noChangeAspect="1"/>
          </p:cNvGraphicFramePr>
          <p:nvPr/>
        </p:nvGraphicFramePr>
        <p:xfrm>
          <a:off x="1303338" y="3048000"/>
          <a:ext cx="7688262" cy="533400"/>
        </p:xfrm>
        <a:graphic>
          <a:graphicData uri="http://schemas.openxmlformats.org/presentationml/2006/ole">
            <p:oleObj spid="_x0000_s38915" name="Equation" r:id="rId4" imgW="2882880" imgH="203040" progId="Equation.3">
              <p:embed/>
            </p:oleObj>
          </a:graphicData>
        </a:graphic>
      </p:graphicFrame>
      <p:graphicFrame>
        <p:nvGraphicFramePr>
          <p:cNvPr id="38916" name="Object 4"/>
          <p:cNvGraphicFramePr>
            <a:graphicFrameLocks noChangeAspect="1"/>
          </p:cNvGraphicFramePr>
          <p:nvPr/>
        </p:nvGraphicFramePr>
        <p:xfrm>
          <a:off x="2895600" y="4445000"/>
          <a:ext cx="6027737" cy="533400"/>
        </p:xfrm>
        <a:graphic>
          <a:graphicData uri="http://schemas.openxmlformats.org/presentationml/2006/ole">
            <p:oleObj spid="_x0000_s38916" name="Equation" r:id="rId5" imgW="2260440" imgH="203040" progId="Equation.3">
              <p:embed/>
            </p:oleObj>
          </a:graphicData>
        </a:graphic>
      </p:graphicFrame>
      <p:graphicFrame>
        <p:nvGraphicFramePr>
          <p:cNvPr id="38917" name="Object 5"/>
          <p:cNvGraphicFramePr>
            <a:graphicFrameLocks noChangeAspect="1"/>
          </p:cNvGraphicFramePr>
          <p:nvPr/>
        </p:nvGraphicFramePr>
        <p:xfrm>
          <a:off x="1684338" y="5486400"/>
          <a:ext cx="7383462" cy="533400"/>
        </p:xfrm>
        <a:graphic>
          <a:graphicData uri="http://schemas.openxmlformats.org/presentationml/2006/ole">
            <p:oleObj spid="_x0000_s38917" name="Equation" r:id="rId6" imgW="2768400" imgH="203040" progId="Equation.3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38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1000"/>
                                        <p:tgtEl>
                                          <p:spTgt spid="38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3.2.5(2</a:t>
            </a:r>
            <a:r>
              <a:rPr lang="en-US" baseline="30000" dirty="0" smtClean="0"/>
              <a:t>nd</a:t>
            </a:r>
            <a:r>
              <a:rPr lang="en-US" dirty="0" smtClean="0"/>
              <a:t>) Even and Odd functions</a:t>
            </a:r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09800"/>
            <a:ext cx="47244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38637" y="1676400"/>
            <a:ext cx="9144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FFC000"/>
                </a:solidFill>
                <a:latin typeface="+mj-lt"/>
              </a:rPr>
              <a:t>Determine if the function graphed below is even, odd, or neither?</a:t>
            </a:r>
            <a:endParaRPr lang="en-US" sz="2600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237238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3.2.5 (B)</a:t>
            </a:r>
            <a:endParaRPr lang="en-US" dirty="0">
              <a:latin typeface="+mj-lt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648200" y="2286000"/>
            <a:ext cx="4648200" cy="106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What type of symmetry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does the function have</a:t>
            </a: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?</a:t>
            </a:r>
            <a:endParaRPr kumimoji="0" lang="en-US" sz="2800" b="0" u="none" strike="noStrike" kern="1200" cap="none" spc="0" normalizeH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648200" y="3352800"/>
            <a:ext cx="4495800" cy="1143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dirty="0" smtClean="0">
                <a:latin typeface="+mj-lt"/>
              </a:rPr>
              <a:t>The function is symmetric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dirty="0" smtClean="0">
                <a:latin typeface="+mj-lt"/>
              </a:rPr>
              <a:t>about the </a:t>
            </a:r>
            <a:r>
              <a:rPr lang="en-US" sz="2800" i="1" dirty="0" smtClean="0">
                <a:latin typeface="+mj-lt"/>
              </a:rPr>
              <a:t>y</a:t>
            </a:r>
            <a:r>
              <a:rPr lang="en-US" sz="2800" dirty="0" smtClean="0">
                <a:latin typeface="+mj-lt"/>
              </a:rPr>
              <a:t>-axis.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2362200" y="2362200"/>
            <a:ext cx="0" cy="4114800"/>
          </a:xfrm>
          <a:prstGeom prst="line">
            <a:avLst/>
          </a:prstGeom>
          <a:ln w="88900">
            <a:solidFill>
              <a:srgbClr val="92D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/>
          <p:cNvSpPr txBox="1">
            <a:spLocks/>
          </p:cNvSpPr>
          <p:nvPr/>
        </p:nvSpPr>
        <p:spPr>
          <a:xfrm>
            <a:off x="4648200" y="5334000"/>
            <a:ext cx="39624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 smtClean="0">
                <a:latin typeface="+mj-lt"/>
              </a:rPr>
              <a:t>The function is even.</a:t>
            </a:r>
            <a:endParaRPr kumimoji="0" lang="en-US" sz="32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09800"/>
            <a:ext cx="44958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3.2.5(2</a:t>
            </a:r>
            <a:r>
              <a:rPr lang="en-US" baseline="30000" dirty="0" smtClean="0"/>
              <a:t>nd</a:t>
            </a:r>
            <a:r>
              <a:rPr lang="en-US" dirty="0" smtClean="0"/>
              <a:t>) Even and Odd functions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637" y="1676400"/>
            <a:ext cx="9144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FFC000"/>
                </a:solidFill>
                <a:latin typeface="+mj-lt"/>
              </a:rPr>
              <a:t>Determine if the function graphed below is even, odd, or neither?</a:t>
            </a:r>
            <a:endParaRPr lang="en-US" sz="2600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237238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3.2.5 (C)</a:t>
            </a:r>
            <a:endParaRPr lang="en-US" dirty="0">
              <a:latin typeface="+mj-lt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648200" y="2286000"/>
            <a:ext cx="4648200" cy="106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What type of symmetry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does the function have</a:t>
            </a: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?</a:t>
            </a:r>
            <a:endParaRPr kumimoji="0" lang="en-US" sz="2800" b="0" u="none" strike="noStrike" kern="1200" cap="none" spc="0" normalizeH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648200" y="3352800"/>
            <a:ext cx="4495800" cy="1143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dirty="0" smtClean="0">
                <a:latin typeface="+mj-lt"/>
              </a:rPr>
              <a:t>The function is symmetric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dirty="0" smtClean="0">
                <a:latin typeface="+mj-lt"/>
              </a:rPr>
              <a:t>about the origin.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2235558" y="2438400"/>
            <a:ext cx="0" cy="4114800"/>
          </a:xfrm>
          <a:prstGeom prst="line">
            <a:avLst/>
          </a:prstGeom>
          <a:ln w="88900">
            <a:solidFill>
              <a:srgbClr val="92D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/>
          <p:cNvSpPr txBox="1">
            <a:spLocks/>
          </p:cNvSpPr>
          <p:nvPr/>
        </p:nvSpPr>
        <p:spPr>
          <a:xfrm>
            <a:off x="4648200" y="5334000"/>
            <a:ext cx="39624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 smtClean="0">
                <a:latin typeface="+mj-lt"/>
              </a:rPr>
              <a:t>The function is odd.</a:t>
            </a:r>
            <a:endParaRPr kumimoji="0" lang="en-US" sz="32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 flipH="1">
            <a:off x="229674" y="4532289"/>
            <a:ext cx="4038600" cy="0"/>
          </a:xfrm>
          <a:prstGeom prst="line">
            <a:avLst/>
          </a:prstGeom>
          <a:ln w="88900">
            <a:solidFill>
              <a:srgbClr val="92D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reeform 23"/>
          <p:cNvSpPr/>
          <p:nvPr/>
        </p:nvSpPr>
        <p:spPr>
          <a:xfrm flipH="1">
            <a:off x="762000" y="2743199"/>
            <a:ext cx="2971800" cy="3618964"/>
          </a:xfrm>
          <a:custGeom>
            <a:avLst/>
            <a:gdLst>
              <a:gd name="connsiteX0" fmla="*/ 0 w 2975020"/>
              <a:gd name="connsiteY0" fmla="*/ 3618964 h 3618964"/>
              <a:gd name="connsiteX1" fmla="*/ 643944 w 2975020"/>
              <a:gd name="connsiteY1" fmla="*/ 2137893 h 3618964"/>
              <a:gd name="connsiteX2" fmla="*/ 1468192 w 2975020"/>
              <a:gd name="connsiteY2" fmla="*/ 1790164 h 3618964"/>
              <a:gd name="connsiteX3" fmla="*/ 2240924 w 2975020"/>
              <a:gd name="connsiteY3" fmla="*/ 1584102 h 3618964"/>
              <a:gd name="connsiteX4" fmla="*/ 2975020 w 2975020"/>
              <a:gd name="connsiteY4" fmla="*/ 0 h 3618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75020" h="3618964">
                <a:moveTo>
                  <a:pt x="0" y="3618964"/>
                </a:moveTo>
                <a:cubicBezTo>
                  <a:pt x="199622" y="3030828"/>
                  <a:pt x="399245" y="2442693"/>
                  <a:pt x="643944" y="2137893"/>
                </a:cubicBezTo>
                <a:cubicBezTo>
                  <a:pt x="888643" y="1833093"/>
                  <a:pt x="1202029" y="1882463"/>
                  <a:pt x="1468192" y="1790164"/>
                </a:cubicBezTo>
                <a:cubicBezTo>
                  <a:pt x="1734355" y="1697866"/>
                  <a:pt x="1989786" y="1882463"/>
                  <a:pt x="2240924" y="1584102"/>
                </a:cubicBezTo>
                <a:cubicBezTo>
                  <a:pt x="2492062" y="1285741"/>
                  <a:pt x="2733541" y="642870"/>
                  <a:pt x="2975020" y="0"/>
                </a:cubicBezTo>
              </a:path>
            </a:pathLst>
          </a:custGeom>
          <a:ln w="50800">
            <a:solidFill>
              <a:srgbClr val="00B0F0"/>
            </a:solidFill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 flipH="1" flipV="1">
            <a:off x="698679" y="2615483"/>
            <a:ext cx="3124200" cy="3810000"/>
          </a:xfrm>
          <a:custGeom>
            <a:avLst/>
            <a:gdLst>
              <a:gd name="connsiteX0" fmla="*/ 0 w 2975020"/>
              <a:gd name="connsiteY0" fmla="*/ 3618964 h 3618964"/>
              <a:gd name="connsiteX1" fmla="*/ 643944 w 2975020"/>
              <a:gd name="connsiteY1" fmla="*/ 2137893 h 3618964"/>
              <a:gd name="connsiteX2" fmla="*/ 1468192 w 2975020"/>
              <a:gd name="connsiteY2" fmla="*/ 1790164 h 3618964"/>
              <a:gd name="connsiteX3" fmla="*/ 2240924 w 2975020"/>
              <a:gd name="connsiteY3" fmla="*/ 1584102 h 3618964"/>
              <a:gd name="connsiteX4" fmla="*/ 2975020 w 2975020"/>
              <a:gd name="connsiteY4" fmla="*/ 0 h 3618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75020" h="3618964">
                <a:moveTo>
                  <a:pt x="0" y="3618964"/>
                </a:moveTo>
                <a:cubicBezTo>
                  <a:pt x="199622" y="3030828"/>
                  <a:pt x="399245" y="2442693"/>
                  <a:pt x="643944" y="2137893"/>
                </a:cubicBezTo>
                <a:cubicBezTo>
                  <a:pt x="888643" y="1833093"/>
                  <a:pt x="1202029" y="1882463"/>
                  <a:pt x="1468192" y="1790164"/>
                </a:cubicBezTo>
                <a:cubicBezTo>
                  <a:pt x="1734355" y="1697866"/>
                  <a:pt x="1989786" y="1882463"/>
                  <a:pt x="2240924" y="1584102"/>
                </a:cubicBezTo>
                <a:cubicBezTo>
                  <a:pt x="2492062" y="1285741"/>
                  <a:pt x="2733541" y="642870"/>
                  <a:pt x="2975020" y="0"/>
                </a:cubicBezTo>
              </a:path>
            </a:pathLst>
          </a:custGeom>
          <a:ln w="50800"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2" grpId="0"/>
      <p:bldP spid="24" grpId="0" animBg="1"/>
      <p:bldP spid="2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438400"/>
            <a:ext cx="4800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3.2.5(2</a:t>
            </a:r>
            <a:r>
              <a:rPr lang="en-US" baseline="30000" dirty="0" smtClean="0"/>
              <a:t>nd</a:t>
            </a:r>
            <a:r>
              <a:rPr lang="en-US" dirty="0" smtClean="0"/>
              <a:t>) Even and Odd functions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637" y="1676400"/>
            <a:ext cx="9144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FFC000"/>
                </a:solidFill>
                <a:latin typeface="+mj-lt"/>
              </a:rPr>
              <a:t>Determine if the function graphed below is even, odd, or neither?</a:t>
            </a:r>
            <a:endParaRPr lang="en-US" sz="2600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205740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3.2.5 (A)</a:t>
            </a:r>
            <a:endParaRPr lang="en-US" dirty="0">
              <a:latin typeface="+mj-lt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648200" y="2286000"/>
            <a:ext cx="4648200" cy="106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What type of symmetry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does the function have</a:t>
            </a: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?</a:t>
            </a:r>
            <a:endParaRPr kumimoji="0" lang="en-US" sz="2800" b="0" u="none" strike="noStrike" kern="1200" cap="none" spc="0" normalizeH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648200" y="3352800"/>
            <a:ext cx="4495800" cy="1143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dirty="0" smtClean="0">
                <a:latin typeface="+mj-lt"/>
              </a:rPr>
              <a:t>Neither symmetric about the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i="1" dirty="0" smtClean="0">
                <a:latin typeface="+mj-lt"/>
              </a:rPr>
              <a:t>y</a:t>
            </a:r>
            <a:r>
              <a:rPr lang="en-US" sz="2800" dirty="0" smtClean="0">
                <a:latin typeface="+mj-lt"/>
              </a:rPr>
              <a:t>-axis nor about the origin.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2413716" y="2606901"/>
            <a:ext cx="0" cy="4114800"/>
          </a:xfrm>
          <a:prstGeom prst="line">
            <a:avLst/>
          </a:prstGeom>
          <a:ln w="88900">
            <a:solidFill>
              <a:srgbClr val="92D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/>
          <p:cNvSpPr txBox="1">
            <a:spLocks/>
          </p:cNvSpPr>
          <p:nvPr/>
        </p:nvSpPr>
        <p:spPr>
          <a:xfrm>
            <a:off x="2895600" y="5715000"/>
            <a:ext cx="64008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 smtClean="0">
                <a:latin typeface="+mj-lt"/>
              </a:rPr>
              <a:t>The function is neither even nor odd.</a:t>
            </a:r>
            <a:endParaRPr kumimoji="0" lang="en-US" sz="32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86000"/>
            <a:ext cx="4419600" cy="4572000"/>
          </a:xfrm>
          <a:prstGeom prst="rect">
            <a:avLst/>
          </a:prstGeom>
          <a:noFill/>
          <a:ln w="0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0" name="Picture 9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5800" y="2286000"/>
            <a:ext cx="441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3.2.6 Even and Odd functions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6200" y="1676400"/>
            <a:ext cx="906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Complete the graph for negative values of x if the function is</a:t>
            </a:r>
            <a:endParaRPr lang="en-US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221998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(A) Even</a:t>
            </a:r>
            <a:endParaRPr lang="en-US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53000" y="221998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(B) Odd</a:t>
            </a:r>
            <a:endParaRPr lang="en-US" dirty="0">
              <a:latin typeface="+mj-lt"/>
            </a:endParaRPr>
          </a:p>
        </p:txBody>
      </p:sp>
      <p:sp>
        <p:nvSpPr>
          <p:cNvPr id="17" name="Freeform 16"/>
          <p:cNvSpPr/>
          <p:nvPr/>
        </p:nvSpPr>
        <p:spPr>
          <a:xfrm flipH="1">
            <a:off x="368182" y="3200400"/>
            <a:ext cx="1834482" cy="1422940"/>
          </a:xfrm>
          <a:custGeom>
            <a:avLst/>
            <a:gdLst>
              <a:gd name="connsiteX0" fmla="*/ 0 w 6898341"/>
              <a:gd name="connsiteY0" fmla="*/ 4773706 h 4773706"/>
              <a:gd name="connsiteX1" fmla="*/ 13447 w 6898341"/>
              <a:gd name="connsiteY1" fmla="*/ 4733365 h 4773706"/>
              <a:gd name="connsiteX2" fmla="*/ 40341 w 6898341"/>
              <a:gd name="connsiteY2" fmla="*/ 4397188 h 4773706"/>
              <a:gd name="connsiteX3" fmla="*/ 67236 w 6898341"/>
              <a:gd name="connsiteY3" fmla="*/ 4370294 h 4773706"/>
              <a:gd name="connsiteX4" fmla="*/ 94130 w 6898341"/>
              <a:gd name="connsiteY4" fmla="*/ 4329953 h 4773706"/>
              <a:gd name="connsiteX5" fmla="*/ 94130 w 6898341"/>
              <a:gd name="connsiteY5" fmla="*/ 4020671 h 4773706"/>
              <a:gd name="connsiteX6" fmla="*/ 107577 w 6898341"/>
              <a:gd name="connsiteY6" fmla="*/ 3832412 h 4773706"/>
              <a:gd name="connsiteX7" fmla="*/ 134471 w 6898341"/>
              <a:gd name="connsiteY7" fmla="*/ 3738283 h 4773706"/>
              <a:gd name="connsiteX8" fmla="*/ 147918 w 6898341"/>
              <a:gd name="connsiteY8" fmla="*/ 3334871 h 4773706"/>
              <a:gd name="connsiteX9" fmla="*/ 174812 w 6898341"/>
              <a:gd name="connsiteY9" fmla="*/ 3012141 h 4773706"/>
              <a:gd name="connsiteX10" fmla="*/ 201706 w 6898341"/>
              <a:gd name="connsiteY10" fmla="*/ 2501153 h 4773706"/>
              <a:gd name="connsiteX11" fmla="*/ 215153 w 6898341"/>
              <a:gd name="connsiteY11" fmla="*/ 2326341 h 4773706"/>
              <a:gd name="connsiteX12" fmla="*/ 228600 w 6898341"/>
              <a:gd name="connsiteY12" fmla="*/ 2030506 h 4773706"/>
              <a:gd name="connsiteX13" fmla="*/ 255494 w 6898341"/>
              <a:gd name="connsiteY13" fmla="*/ 1775012 h 4773706"/>
              <a:gd name="connsiteX14" fmla="*/ 268941 w 6898341"/>
              <a:gd name="connsiteY14" fmla="*/ 1680883 h 4773706"/>
              <a:gd name="connsiteX15" fmla="*/ 295836 w 6898341"/>
              <a:gd name="connsiteY15" fmla="*/ 1277471 h 4773706"/>
              <a:gd name="connsiteX16" fmla="*/ 309283 w 6898341"/>
              <a:gd name="connsiteY16" fmla="*/ 1237130 h 4773706"/>
              <a:gd name="connsiteX17" fmla="*/ 322730 w 6898341"/>
              <a:gd name="connsiteY17" fmla="*/ 1183341 h 4773706"/>
              <a:gd name="connsiteX18" fmla="*/ 349624 w 6898341"/>
              <a:gd name="connsiteY18" fmla="*/ 1102659 h 4773706"/>
              <a:gd name="connsiteX19" fmla="*/ 336177 w 6898341"/>
              <a:gd name="connsiteY19" fmla="*/ 820271 h 4773706"/>
              <a:gd name="connsiteX20" fmla="*/ 363071 w 6898341"/>
              <a:gd name="connsiteY20" fmla="*/ 779930 h 4773706"/>
              <a:gd name="connsiteX21" fmla="*/ 416859 w 6898341"/>
              <a:gd name="connsiteY21" fmla="*/ 658906 h 4773706"/>
              <a:gd name="connsiteX22" fmla="*/ 457200 w 6898341"/>
              <a:gd name="connsiteY22" fmla="*/ 551330 h 4773706"/>
              <a:gd name="connsiteX23" fmla="*/ 484094 w 6898341"/>
              <a:gd name="connsiteY23" fmla="*/ 470647 h 4773706"/>
              <a:gd name="connsiteX24" fmla="*/ 497541 w 6898341"/>
              <a:gd name="connsiteY24" fmla="*/ 282388 h 4773706"/>
              <a:gd name="connsiteX25" fmla="*/ 510989 w 6898341"/>
              <a:gd name="connsiteY25" fmla="*/ 228600 h 4773706"/>
              <a:gd name="connsiteX26" fmla="*/ 537883 w 6898341"/>
              <a:gd name="connsiteY26" fmla="*/ 147918 h 4773706"/>
              <a:gd name="connsiteX27" fmla="*/ 618565 w 6898341"/>
              <a:gd name="connsiteY27" fmla="*/ 40341 h 4773706"/>
              <a:gd name="connsiteX28" fmla="*/ 658906 w 6898341"/>
              <a:gd name="connsiteY28" fmla="*/ 13447 h 4773706"/>
              <a:gd name="connsiteX29" fmla="*/ 699247 w 6898341"/>
              <a:gd name="connsiteY29" fmla="*/ 0 h 4773706"/>
              <a:gd name="connsiteX30" fmla="*/ 739589 w 6898341"/>
              <a:gd name="connsiteY30" fmla="*/ 13447 h 4773706"/>
              <a:gd name="connsiteX31" fmla="*/ 806824 w 6898341"/>
              <a:gd name="connsiteY31" fmla="*/ 26894 h 4773706"/>
              <a:gd name="connsiteX32" fmla="*/ 833718 w 6898341"/>
              <a:gd name="connsiteY32" fmla="*/ 107577 h 4773706"/>
              <a:gd name="connsiteX33" fmla="*/ 860612 w 6898341"/>
              <a:gd name="connsiteY33" fmla="*/ 147918 h 4773706"/>
              <a:gd name="connsiteX34" fmla="*/ 941294 w 6898341"/>
              <a:gd name="connsiteY34" fmla="*/ 188259 h 4773706"/>
              <a:gd name="connsiteX35" fmla="*/ 968189 w 6898341"/>
              <a:gd name="connsiteY35" fmla="*/ 268941 h 4773706"/>
              <a:gd name="connsiteX36" fmla="*/ 1021977 w 6898341"/>
              <a:gd name="connsiteY36" fmla="*/ 336177 h 4773706"/>
              <a:gd name="connsiteX37" fmla="*/ 1075765 w 6898341"/>
              <a:gd name="connsiteY37" fmla="*/ 403412 h 4773706"/>
              <a:gd name="connsiteX38" fmla="*/ 1143000 w 6898341"/>
              <a:gd name="connsiteY38" fmla="*/ 497541 h 4773706"/>
              <a:gd name="connsiteX39" fmla="*/ 1169894 w 6898341"/>
              <a:gd name="connsiteY39" fmla="*/ 524436 h 4773706"/>
              <a:gd name="connsiteX40" fmla="*/ 1183341 w 6898341"/>
              <a:gd name="connsiteY40" fmla="*/ 578224 h 4773706"/>
              <a:gd name="connsiteX41" fmla="*/ 1223683 w 6898341"/>
              <a:gd name="connsiteY41" fmla="*/ 591671 h 4773706"/>
              <a:gd name="connsiteX42" fmla="*/ 1250577 w 6898341"/>
              <a:gd name="connsiteY42" fmla="*/ 672353 h 4773706"/>
              <a:gd name="connsiteX43" fmla="*/ 1264024 w 6898341"/>
              <a:gd name="connsiteY43" fmla="*/ 779930 h 4773706"/>
              <a:gd name="connsiteX44" fmla="*/ 1331259 w 6898341"/>
              <a:gd name="connsiteY44" fmla="*/ 847165 h 4773706"/>
              <a:gd name="connsiteX45" fmla="*/ 1358153 w 6898341"/>
              <a:gd name="connsiteY45" fmla="*/ 927847 h 4773706"/>
              <a:gd name="connsiteX46" fmla="*/ 1371600 w 6898341"/>
              <a:gd name="connsiteY46" fmla="*/ 968188 h 4773706"/>
              <a:gd name="connsiteX47" fmla="*/ 1385047 w 6898341"/>
              <a:gd name="connsiteY47" fmla="*/ 1035424 h 4773706"/>
              <a:gd name="connsiteX48" fmla="*/ 1425389 w 6898341"/>
              <a:gd name="connsiteY48" fmla="*/ 1062318 h 4773706"/>
              <a:gd name="connsiteX49" fmla="*/ 1479177 w 6898341"/>
              <a:gd name="connsiteY49" fmla="*/ 1183341 h 4773706"/>
              <a:gd name="connsiteX50" fmla="*/ 1506071 w 6898341"/>
              <a:gd name="connsiteY50" fmla="*/ 1277471 h 4773706"/>
              <a:gd name="connsiteX51" fmla="*/ 1532965 w 6898341"/>
              <a:gd name="connsiteY51" fmla="*/ 1317812 h 4773706"/>
              <a:gd name="connsiteX52" fmla="*/ 1546412 w 6898341"/>
              <a:gd name="connsiteY52" fmla="*/ 1358153 h 4773706"/>
              <a:gd name="connsiteX53" fmla="*/ 1627094 w 6898341"/>
              <a:gd name="connsiteY53" fmla="*/ 1371600 h 4773706"/>
              <a:gd name="connsiteX54" fmla="*/ 1667436 w 6898341"/>
              <a:gd name="connsiteY54" fmla="*/ 1385047 h 4773706"/>
              <a:gd name="connsiteX55" fmla="*/ 1694330 w 6898341"/>
              <a:gd name="connsiteY55" fmla="*/ 1492624 h 4773706"/>
              <a:gd name="connsiteX56" fmla="*/ 1707777 w 6898341"/>
              <a:gd name="connsiteY56" fmla="*/ 1559859 h 4773706"/>
              <a:gd name="connsiteX57" fmla="*/ 1748118 w 6898341"/>
              <a:gd name="connsiteY57" fmla="*/ 1586753 h 4773706"/>
              <a:gd name="connsiteX58" fmla="*/ 1775012 w 6898341"/>
              <a:gd name="connsiteY58" fmla="*/ 1667436 h 4773706"/>
              <a:gd name="connsiteX59" fmla="*/ 1815353 w 6898341"/>
              <a:gd name="connsiteY59" fmla="*/ 1761565 h 4773706"/>
              <a:gd name="connsiteX60" fmla="*/ 1855694 w 6898341"/>
              <a:gd name="connsiteY60" fmla="*/ 1788459 h 4773706"/>
              <a:gd name="connsiteX61" fmla="*/ 1882589 w 6898341"/>
              <a:gd name="connsiteY61" fmla="*/ 1815353 h 4773706"/>
              <a:gd name="connsiteX62" fmla="*/ 1963271 w 6898341"/>
              <a:gd name="connsiteY62" fmla="*/ 1869141 h 4773706"/>
              <a:gd name="connsiteX63" fmla="*/ 2003612 w 6898341"/>
              <a:gd name="connsiteY63" fmla="*/ 1990165 h 4773706"/>
              <a:gd name="connsiteX64" fmla="*/ 2017059 w 6898341"/>
              <a:gd name="connsiteY64" fmla="*/ 2030506 h 4773706"/>
              <a:gd name="connsiteX65" fmla="*/ 2057400 w 6898341"/>
              <a:gd name="connsiteY65" fmla="*/ 2057400 h 4773706"/>
              <a:gd name="connsiteX66" fmla="*/ 2084294 w 6898341"/>
              <a:gd name="connsiteY66" fmla="*/ 2097741 h 4773706"/>
              <a:gd name="connsiteX67" fmla="*/ 2111189 w 6898341"/>
              <a:gd name="connsiteY67" fmla="*/ 2178424 h 4773706"/>
              <a:gd name="connsiteX68" fmla="*/ 2151530 w 6898341"/>
              <a:gd name="connsiteY68" fmla="*/ 2205318 h 4773706"/>
              <a:gd name="connsiteX69" fmla="*/ 2164977 w 6898341"/>
              <a:gd name="connsiteY69" fmla="*/ 2245659 h 4773706"/>
              <a:gd name="connsiteX70" fmla="*/ 2205318 w 6898341"/>
              <a:gd name="connsiteY70" fmla="*/ 2259106 h 4773706"/>
              <a:gd name="connsiteX71" fmla="*/ 2245659 w 6898341"/>
              <a:gd name="connsiteY71" fmla="*/ 2286000 h 4773706"/>
              <a:gd name="connsiteX72" fmla="*/ 2299447 w 6898341"/>
              <a:gd name="connsiteY72" fmla="*/ 2353236 h 4773706"/>
              <a:gd name="connsiteX73" fmla="*/ 2339789 w 6898341"/>
              <a:gd name="connsiteY73" fmla="*/ 2366683 h 4773706"/>
              <a:gd name="connsiteX74" fmla="*/ 2420471 w 6898341"/>
              <a:gd name="connsiteY74" fmla="*/ 2528047 h 4773706"/>
              <a:gd name="connsiteX75" fmla="*/ 2447365 w 6898341"/>
              <a:gd name="connsiteY75" fmla="*/ 2568388 h 4773706"/>
              <a:gd name="connsiteX76" fmla="*/ 2460812 w 6898341"/>
              <a:gd name="connsiteY76" fmla="*/ 2608730 h 4773706"/>
              <a:gd name="connsiteX77" fmla="*/ 2581836 w 6898341"/>
              <a:gd name="connsiteY77" fmla="*/ 2662518 h 4773706"/>
              <a:gd name="connsiteX78" fmla="*/ 2622177 w 6898341"/>
              <a:gd name="connsiteY78" fmla="*/ 2675965 h 4773706"/>
              <a:gd name="connsiteX79" fmla="*/ 2689412 w 6898341"/>
              <a:gd name="connsiteY79" fmla="*/ 2796988 h 4773706"/>
              <a:gd name="connsiteX80" fmla="*/ 2716306 w 6898341"/>
              <a:gd name="connsiteY80" fmla="*/ 2823883 h 4773706"/>
              <a:gd name="connsiteX81" fmla="*/ 2796989 w 6898341"/>
              <a:gd name="connsiteY81" fmla="*/ 2931459 h 4773706"/>
              <a:gd name="connsiteX82" fmla="*/ 2837330 w 6898341"/>
              <a:gd name="connsiteY82" fmla="*/ 2944906 h 4773706"/>
              <a:gd name="connsiteX83" fmla="*/ 2877671 w 6898341"/>
              <a:gd name="connsiteY83" fmla="*/ 2971800 h 4773706"/>
              <a:gd name="connsiteX84" fmla="*/ 2904565 w 6898341"/>
              <a:gd name="connsiteY84" fmla="*/ 3012141 h 4773706"/>
              <a:gd name="connsiteX85" fmla="*/ 2931459 w 6898341"/>
              <a:gd name="connsiteY85" fmla="*/ 3039036 h 4773706"/>
              <a:gd name="connsiteX86" fmla="*/ 2985247 w 6898341"/>
              <a:gd name="connsiteY86" fmla="*/ 3119718 h 4773706"/>
              <a:gd name="connsiteX87" fmla="*/ 3092824 w 6898341"/>
              <a:gd name="connsiteY87" fmla="*/ 3146612 h 4773706"/>
              <a:gd name="connsiteX88" fmla="*/ 3133165 w 6898341"/>
              <a:gd name="connsiteY88" fmla="*/ 3227294 h 4773706"/>
              <a:gd name="connsiteX89" fmla="*/ 3294530 w 6898341"/>
              <a:gd name="connsiteY89" fmla="*/ 3267636 h 4773706"/>
              <a:gd name="connsiteX90" fmla="*/ 3375212 w 6898341"/>
              <a:gd name="connsiteY90" fmla="*/ 3294530 h 4773706"/>
              <a:gd name="connsiteX91" fmla="*/ 3402106 w 6898341"/>
              <a:gd name="connsiteY91" fmla="*/ 3334871 h 4773706"/>
              <a:gd name="connsiteX92" fmla="*/ 3455894 w 6898341"/>
              <a:gd name="connsiteY92" fmla="*/ 3348318 h 4773706"/>
              <a:gd name="connsiteX93" fmla="*/ 3509683 w 6898341"/>
              <a:gd name="connsiteY93" fmla="*/ 3429000 h 4773706"/>
              <a:gd name="connsiteX94" fmla="*/ 3590365 w 6898341"/>
              <a:gd name="connsiteY94" fmla="*/ 3469341 h 4773706"/>
              <a:gd name="connsiteX95" fmla="*/ 3617259 w 6898341"/>
              <a:gd name="connsiteY95" fmla="*/ 3496236 h 4773706"/>
              <a:gd name="connsiteX96" fmla="*/ 3657600 w 6898341"/>
              <a:gd name="connsiteY96" fmla="*/ 3523130 h 4773706"/>
              <a:gd name="connsiteX97" fmla="*/ 3738283 w 6898341"/>
              <a:gd name="connsiteY97" fmla="*/ 3550024 h 4773706"/>
              <a:gd name="connsiteX98" fmla="*/ 3818965 w 6898341"/>
              <a:gd name="connsiteY98" fmla="*/ 3590365 h 4773706"/>
              <a:gd name="connsiteX99" fmla="*/ 3859306 w 6898341"/>
              <a:gd name="connsiteY99" fmla="*/ 3617259 h 4773706"/>
              <a:gd name="connsiteX100" fmla="*/ 4007224 w 6898341"/>
              <a:gd name="connsiteY100" fmla="*/ 3657600 h 4773706"/>
              <a:gd name="connsiteX101" fmla="*/ 4047565 w 6898341"/>
              <a:gd name="connsiteY101" fmla="*/ 3671047 h 4773706"/>
              <a:gd name="connsiteX102" fmla="*/ 4061012 w 6898341"/>
              <a:gd name="connsiteY102" fmla="*/ 3724836 h 4773706"/>
              <a:gd name="connsiteX103" fmla="*/ 4101353 w 6898341"/>
              <a:gd name="connsiteY103" fmla="*/ 3738283 h 4773706"/>
              <a:gd name="connsiteX104" fmla="*/ 4182036 w 6898341"/>
              <a:gd name="connsiteY104" fmla="*/ 3778624 h 4773706"/>
              <a:gd name="connsiteX105" fmla="*/ 4222377 w 6898341"/>
              <a:gd name="connsiteY105" fmla="*/ 3805518 h 4773706"/>
              <a:gd name="connsiteX106" fmla="*/ 4262718 w 6898341"/>
              <a:gd name="connsiteY106" fmla="*/ 3818965 h 4773706"/>
              <a:gd name="connsiteX107" fmla="*/ 4424083 w 6898341"/>
              <a:gd name="connsiteY107" fmla="*/ 3845859 h 4773706"/>
              <a:gd name="connsiteX108" fmla="*/ 4491318 w 6898341"/>
              <a:gd name="connsiteY108" fmla="*/ 3899647 h 4773706"/>
              <a:gd name="connsiteX109" fmla="*/ 4598894 w 6898341"/>
              <a:gd name="connsiteY109" fmla="*/ 3926541 h 4773706"/>
              <a:gd name="connsiteX110" fmla="*/ 4800600 w 6898341"/>
              <a:gd name="connsiteY110" fmla="*/ 3966883 h 4773706"/>
              <a:gd name="connsiteX111" fmla="*/ 4814047 w 6898341"/>
              <a:gd name="connsiteY111" fmla="*/ 4007224 h 4773706"/>
              <a:gd name="connsiteX112" fmla="*/ 4894730 w 6898341"/>
              <a:gd name="connsiteY112" fmla="*/ 4034118 h 4773706"/>
              <a:gd name="connsiteX113" fmla="*/ 4961965 w 6898341"/>
              <a:gd name="connsiteY113" fmla="*/ 4047565 h 4773706"/>
              <a:gd name="connsiteX114" fmla="*/ 5002306 w 6898341"/>
              <a:gd name="connsiteY114" fmla="*/ 4061012 h 4773706"/>
              <a:gd name="connsiteX115" fmla="*/ 5109883 w 6898341"/>
              <a:gd name="connsiteY115" fmla="*/ 4074459 h 4773706"/>
              <a:gd name="connsiteX116" fmla="*/ 5338483 w 6898341"/>
              <a:gd name="connsiteY116" fmla="*/ 4114800 h 4773706"/>
              <a:gd name="connsiteX117" fmla="*/ 5378824 w 6898341"/>
              <a:gd name="connsiteY117" fmla="*/ 4128247 h 4773706"/>
              <a:gd name="connsiteX118" fmla="*/ 5419165 w 6898341"/>
              <a:gd name="connsiteY118" fmla="*/ 4155141 h 4773706"/>
              <a:gd name="connsiteX119" fmla="*/ 5513294 w 6898341"/>
              <a:gd name="connsiteY119" fmla="*/ 4168588 h 4773706"/>
              <a:gd name="connsiteX120" fmla="*/ 5580530 w 6898341"/>
              <a:gd name="connsiteY120" fmla="*/ 4182036 h 4773706"/>
              <a:gd name="connsiteX121" fmla="*/ 5620871 w 6898341"/>
              <a:gd name="connsiteY121" fmla="*/ 4195483 h 4773706"/>
              <a:gd name="connsiteX122" fmla="*/ 5661212 w 6898341"/>
              <a:gd name="connsiteY122" fmla="*/ 4222377 h 4773706"/>
              <a:gd name="connsiteX123" fmla="*/ 5970494 w 6898341"/>
              <a:gd name="connsiteY123" fmla="*/ 4249271 h 4773706"/>
              <a:gd name="connsiteX124" fmla="*/ 6078071 w 6898341"/>
              <a:gd name="connsiteY124" fmla="*/ 4276165 h 4773706"/>
              <a:gd name="connsiteX125" fmla="*/ 6131859 w 6898341"/>
              <a:gd name="connsiteY125" fmla="*/ 4289612 h 4773706"/>
              <a:gd name="connsiteX126" fmla="*/ 6212541 w 6898341"/>
              <a:gd name="connsiteY126" fmla="*/ 4316506 h 4773706"/>
              <a:gd name="connsiteX127" fmla="*/ 6279777 w 6898341"/>
              <a:gd name="connsiteY127" fmla="*/ 4329953 h 4773706"/>
              <a:gd name="connsiteX128" fmla="*/ 6360459 w 6898341"/>
              <a:gd name="connsiteY128" fmla="*/ 4356847 h 4773706"/>
              <a:gd name="connsiteX129" fmla="*/ 6736977 w 6898341"/>
              <a:gd name="connsiteY129" fmla="*/ 4370294 h 4773706"/>
              <a:gd name="connsiteX130" fmla="*/ 6898341 w 6898341"/>
              <a:gd name="connsiteY130" fmla="*/ 4397188 h 4773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</a:cxnLst>
            <a:rect l="l" t="t" r="r" b="b"/>
            <a:pathLst>
              <a:path w="6898341" h="4773706">
                <a:moveTo>
                  <a:pt x="0" y="4773706"/>
                </a:moveTo>
                <a:cubicBezTo>
                  <a:pt x="4482" y="4760259"/>
                  <a:pt x="11882" y="4747453"/>
                  <a:pt x="13447" y="4733365"/>
                </a:cubicBezTo>
                <a:cubicBezTo>
                  <a:pt x="13449" y="4733350"/>
                  <a:pt x="31181" y="4433829"/>
                  <a:pt x="40341" y="4397188"/>
                </a:cubicBezTo>
                <a:cubicBezTo>
                  <a:pt x="43416" y="4384888"/>
                  <a:pt x="59316" y="4380194"/>
                  <a:pt x="67236" y="4370294"/>
                </a:cubicBezTo>
                <a:cubicBezTo>
                  <a:pt x="77332" y="4357674"/>
                  <a:pt x="85165" y="4343400"/>
                  <a:pt x="94130" y="4329953"/>
                </a:cubicBezTo>
                <a:cubicBezTo>
                  <a:pt x="70830" y="4166853"/>
                  <a:pt x="78005" y="4262550"/>
                  <a:pt x="94130" y="4020671"/>
                </a:cubicBezTo>
                <a:cubicBezTo>
                  <a:pt x="98315" y="3957897"/>
                  <a:pt x="100629" y="3894940"/>
                  <a:pt x="107577" y="3832412"/>
                </a:cubicBezTo>
                <a:cubicBezTo>
                  <a:pt x="110391" y="3807085"/>
                  <a:pt x="125971" y="3763782"/>
                  <a:pt x="134471" y="3738283"/>
                </a:cubicBezTo>
                <a:cubicBezTo>
                  <a:pt x="138953" y="3603812"/>
                  <a:pt x="142646" y="3469313"/>
                  <a:pt x="147918" y="3334871"/>
                </a:cubicBezTo>
                <a:cubicBezTo>
                  <a:pt x="159215" y="3046797"/>
                  <a:pt x="131990" y="3140609"/>
                  <a:pt x="174812" y="3012141"/>
                </a:cubicBezTo>
                <a:cubicBezTo>
                  <a:pt x="186136" y="2763022"/>
                  <a:pt x="186022" y="2728567"/>
                  <a:pt x="201706" y="2501153"/>
                </a:cubicBezTo>
                <a:cubicBezTo>
                  <a:pt x="205727" y="2442849"/>
                  <a:pt x="211819" y="2384689"/>
                  <a:pt x="215153" y="2326341"/>
                </a:cubicBezTo>
                <a:cubicBezTo>
                  <a:pt x="220785" y="2227788"/>
                  <a:pt x="223412" y="2129083"/>
                  <a:pt x="228600" y="2030506"/>
                </a:cubicBezTo>
                <a:cubicBezTo>
                  <a:pt x="240244" y="1809267"/>
                  <a:pt x="219854" y="1881933"/>
                  <a:pt x="255494" y="1775012"/>
                </a:cubicBezTo>
                <a:cubicBezTo>
                  <a:pt x="259976" y="1743636"/>
                  <a:pt x="266309" y="1712468"/>
                  <a:pt x="268941" y="1680883"/>
                </a:cubicBezTo>
                <a:cubicBezTo>
                  <a:pt x="275405" y="1603319"/>
                  <a:pt x="284510" y="1368081"/>
                  <a:pt x="295836" y="1277471"/>
                </a:cubicBezTo>
                <a:cubicBezTo>
                  <a:pt x="297594" y="1263406"/>
                  <a:pt x="305389" y="1250759"/>
                  <a:pt x="309283" y="1237130"/>
                </a:cubicBezTo>
                <a:cubicBezTo>
                  <a:pt x="314360" y="1219360"/>
                  <a:pt x="317419" y="1201043"/>
                  <a:pt x="322730" y="1183341"/>
                </a:cubicBezTo>
                <a:cubicBezTo>
                  <a:pt x="330876" y="1156188"/>
                  <a:pt x="349624" y="1102659"/>
                  <a:pt x="349624" y="1102659"/>
                </a:cubicBezTo>
                <a:cubicBezTo>
                  <a:pt x="307872" y="977402"/>
                  <a:pt x="305512" y="1004265"/>
                  <a:pt x="336177" y="820271"/>
                </a:cubicBezTo>
                <a:cubicBezTo>
                  <a:pt x="338834" y="804330"/>
                  <a:pt x="354106" y="793377"/>
                  <a:pt x="363071" y="779930"/>
                </a:cubicBezTo>
                <a:cubicBezTo>
                  <a:pt x="395076" y="683915"/>
                  <a:pt x="374240" y="722835"/>
                  <a:pt x="416859" y="658906"/>
                </a:cubicBezTo>
                <a:cubicBezTo>
                  <a:pt x="448739" y="499508"/>
                  <a:pt x="406835" y="664651"/>
                  <a:pt x="457200" y="551330"/>
                </a:cubicBezTo>
                <a:cubicBezTo>
                  <a:pt x="468714" y="525424"/>
                  <a:pt x="484094" y="470647"/>
                  <a:pt x="484094" y="470647"/>
                </a:cubicBezTo>
                <a:cubicBezTo>
                  <a:pt x="488576" y="407894"/>
                  <a:pt x="490593" y="344916"/>
                  <a:pt x="497541" y="282388"/>
                </a:cubicBezTo>
                <a:cubicBezTo>
                  <a:pt x="499582" y="264020"/>
                  <a:pt x="505678" y="246302"/>
                  <a:pt x="510989" y="228600"/>
                </a:cubicBezTo>
                <a:cubicBezTo>
                  <a:pt x="519135" y="201447"/>
                  <a:pt x="522158" y="171506"/>
                  <a:pt x="537883" y="147918"/>
                </a:cubicBezTo>
                <a:cubicBezTo>
                  <a:pt x="562461" y="111052"/>
                  <a:pt x="583032" y="68768"/>
                  <a:pt x="618565" y="40341"/>
                </a:cubicBezTo>
                <a:cubicBezTo>
                  <a:pt x="631185" y="30245"/>
                  <a:pt x="644451" y="20675"/>
                  <a:pt x="658906" y="13447"/>
                </a:cubicBezTo>
                <a:cubicBezTo>
                  <a:pt x="671584" y="7108"/>
                  <a:pt x="685800" y="4482"/>
                  <a:pt x="699247" y="0"/>
                </a:cubicBezTo>
                <a:cubicBezTo>
                  <a:pt x="712694" y="4482"/>
                  <a:pt x="725838" y="10009"/>
                  <a:pt x="739589" y="13447"/>
                </a:cubicBezTo>
                <a:cubicBezTo>
                  <a:pt x="761762" y="18990"/>
                  <a:pt x="790663" y="10733"/>
                  <a:pt x="806824" y="26894"/>
                </a:cubicBezTo>
                <a:cubicBezTo>
                  <a:pt x="826870" y="46940"/>
                  <a:pt x="817993" y="83989"/>
                  <a:pt x="833718" y="107577"/>
                </a:cubicBezTo>
                <a:cubicBezTo>
                  <a:pt x="842683" y="121024"/>
                  <a:pt x="849184" y="136490"/>
                  <a:pt x="860612" y="147918"/>
                </a:cubicBezTo>
                <a:cubicBezTo>
                  <a:pt x="886679" y="173985"/>
                  <a:pt x="908484" y="177322"/>
                  <a:pt x="941294" y="188259"/>
                </a:cubicBezTo>
                <a:cubicBezTo>
                  <a:pt x="950259" y="215153"/>
                  <a:pt x="948144" y="248895"/>
                  <a:pt x="968189" y="268941"/>
                </a:cubicBezTo>
                <a:cubicBezTo>
                  <a:pt x="993203" y="293956"/>
                  <a:pt x="1005014" y="302252"/>
                  <a:pt x="1021977" y="336177"/>
                </a:cubicBezTo>
                <a:cubicBezTo>
                  <a:pt x="1054453" y="401129"/>
                  <a:pt x="1007761" y="358076"/>
                  <a:pt x="1075765" y="403412"/>
                </a:cubicBezTo>
                <a:cubicBezTo>
                  <a:pt x="1107141" y="497541"/>
                  <a:pt x="1075765" y="475129"/>
                  <a:pt x="1143000" y="497541"/>
                </a:cubicBezTo>
                <a:cubicBezTo>
                  <a:pt x="1151965" y="506506"/>
                  <a:pt x="1164224" y="513096"/>
                  <a:pt x="1169894" y="524436"/>
                </a:cubicBezTo>
                <a:cubicBezTo>
                  <a:pt x="1178159" y="540966"/>
                  <a:pt x="1171796" y="563793"/>
                  <a:pt x="1183341" y="578224"/>
                </a:cubicBezTo>
                <a:cubicBezTo>
                  <a:pt x="1192196" y="589292"/>
                  <a:pt x="1210236" y="587189"/>
                  <a:pt x="1223683" y="591671"/>
                </a:cubicBezTo>
                <a:cubicBezTo>
                  <a:pt x="1232648" y="618565"/>
                  <a:pt x="1247061" y="644223"/>
                  <a:pt x="1250577" y="672353"/>
                </a:cubicBezTo>
                <a:cubicBezTo>
                  <a:pt x="1255059" y="708212"/>
                  <a:pt x="1254516" y="745065"/>
                  <a:pt x="1264024" y="779930"/>
                </a:cubicBezTo>
                <a:cubicBezTo>
                  <a:pt x="1273985" y="816453"/>
                  <a:pt x="1303369" y="828572"/>
                  <a:pt x="1331259" y="847165"/>
                </a:cubicBezTo>
                <a:lnTo>
                  <a:pt x="1358153" y="927847"/>
                </a:lnTo>
                <a:cubicBezTo>
                  <a:pt x="1362635" y="941294"/>
                  <a:pt x="1368820" y="954289"/>
                  <a:pt x="1371600" y="968188"/>
                </a:cubicBezTo>
                <a:cubicBezTo>
                  <a:pt x="1376082" y="990600"/>
                  <a:pt x="1373707" y="1015580"/>
                  <a:pt x="1385047" y="1035424"/>
                </a:cubicBezTo>
                <a:cubicBezTo>
                  <a:pt x="1393065" y="1049456"/>
                  <a:pt x="1411942" y="1053353"/>
                  <a:pt x="1425389" y="1062318"/>
                </a:cubicBezTo>
                <a:cubicBezTo>
                  <a:pt x="1460710" y="1115299"/>
                  <a:pt x="1459975" y="1106531"/>
                  <a:pt x="1479177" y="1183341"/>
                </a:cubicBezTo>
                <a:cubicBezTo>
                  <a:pt x="1483486" y="1200576"/>
                  <a:pt x="1496425" y="1258179"/>
                  <a:pt x="1506071" y="1277471"/>
                </a:cubicBezTo>
                <a:cubicBezTo>
                  <a:pt x="1513299" y="1291926"/>
                  <a:pt x="1525737" y="1303357"/>
                  <a:pt x="1532965" y="1317812"/>
                </a:cubicBezTo>
                <a:cubicBezTo>
                  <a:pt x="1539304" y="1330490"/>
                  <a:pt x="1534105" y="1351121"/>
                  <a:pt x="1546412" y="1358153"/>
                </a:cubicBezTo>
                <a:cubicBezTo>
                  <a:pt x="1570085" y="1371680"/>
                  <a:pt x="1600478" y="1365685"/>
                  <a:pt x="1627094" y="1371600"/>
                </a:cubicBezTo>
                <a:cubicBezTo>
                  <a:pt x="1640931" y="1374675"/>
                  <a:pt x="1653989" y="1380565"/>
                  <a:pt x="1667436" y="1385047"/>
                </a:cubicBezTo>
                <a:cubicBezTo>
                  <a:pt x="1676401" y="1420906"/>
                  <a:pt x="1687081" y="1456379"/>
                  <a:pt x="1694330" y="1492624"/>
                </a:cubicBezTo>
                <a:cubicBezTo>
                  <a:pt x="1698812" y="1515036"/>
                  <a:pt x="1696437" y="1540015"/>
                  <a:pt x="1707777" y="1559859"/>
                </a:cubicBezTo>
                <a:cubicBezTo>
                  <a:pt x="1715795" y="1573891"/>
                  <a:pt x="1734671" y="1577788"/>
                  <a:pt x="1748118" y="1586753"/>
                </a:cubicBezTo>
                <a:cubicBezTo>
                  <a:pt x="1757083" y="1613647"/>
                  <a:pt x="1768136" y="1639933"/>
                  <a:pt x="1775012" y="1667436"/>
                </a:cubicBezTo>
                <a:cubicBezTo>
                  <a:pt x="1785299" y="1708584"/>
                  <a:pt x="1784398" y="1730610"/>
                  <a:pt x="1815353" y="1761565"/>
                </a:cubicBezTo>
                <a:cubicBezTo>
                  <a:pt x="1826781" y="1772993"/>
                  <a:pt x="1843074" y="1778363"/>
                  <a:pt x="1855694" y="1788459"/>
                </a:cubicBezTo>
                <a:cubicBezTo>
                  <a:pt x="1865594" y="1796379"/>
                  <a:pt x="1872446" y="1807746"/>
                  <a:pt x="1882589" y="1815353"/>
                </a:cubicBezTo>
                <a:cubicBezTo>
                  <a:pt x="1908447" y="1834746"/>
                  <a:pt x="1963271" y="1869141"/>
                  <a:pt x="1963271" y="1869141"/>
                </a:cubicBezTo>
                <a:lnTo>
                  <a:pt x="2003612" y="1990165"/>
                </a:lnTo>
                <a:cubicBezTo>
                  <a:pt x="2008094" y="2003612"/>
                  <a:pt x="2005265" y="2022643"/>
                  <a:pt x="2017059" y="2030506"/>
                </a:cubicBezTo>
                <a:lnTo>
                  <a:pt x="2057400" y="2057400"/>
                </a:lnTo>
                <a:cubicBezTo>
                  <a:pt x="2066365" y="2070847"/>
                  <a:pt x="2077730" y="2082973"/>
                  <a:pt x="2084294" y="2097741"/>
                </a:cubicBezTo>
                <a:cubicBezTo>
                  <a:pt x="2095808" y="2123647"/>
                  <a:pt x="2087601" y="2162699"/>
                  <a:pt x="2111189" y="2178424"/>
                </a:cubicBezTo>
                <a:lnTo>
                  <a:pt x="2151530" y="2205318"/>
                </a:lnTo>
                <a:cubicBezTo>
                  <a:pt x="2156012" y="2218765"/>
                  <a:pt x="2154954" y="2235636"/>
                  <a:pt x="2164977" y="2245659"/>
                </a:cubicBezTo>
                <a:cubicBezTo>
                  <a:pt x="2175000" y="2255682"/>
                  <a:pt x="2192640" y="2252767"/>
                  <a:pt x="2205318" y="2259106"/>
                </a:cubicBezTo>
                <a:cubicBezTo>
                  <a:pt x="2219773" y="2266334"/>
                  <a:pt x="2232212" y="2277035"/>
                  <a:pt x="2245659" y="2286000"/>
                </a:cubicBezTo>
                <a:cubicBezTo>
                  <a:pt x="2257873" y="2304321"/>
                  <a:pt x="2278159" y="2340463"/>
                  <a:pt x="2299447" y="2353236"/>
                </a:cubicBezTo>
                <a:cubicBezTo>
                  <a:pt x="2311602" y="2360529"/>
                  <a:pt x="2326342" y="2362201"/>
                  <a:pt x="2339789" y="2366683"/>
                </a:cubicBezTo>
                <a:cubicBezTo>
                  <a:pt x="2376904" y="2478029"/>
                  <a:pt x="2350958" y="2423777"/>
                  <a:pt x="2420471" y="2528047"/>
                </a:cubicBezTo>
                <a:lnTo>
                  <a:pt x="2447365" y="2568388"/>
                </a:lnTo>
                <a:cubicBezTo>
                  <a:pt x="2451847" y="2581835"/>
                  <a:pt x="2451738" y="2597841"/>
                  <a:pt x="2460812" y="2608730"/>
                </a:cubicBezTo>
                <a:cubicBezTo>
                  <a:pt x="2503349" y="2659775"/>
                  <a:pt x="2522745" y="2647745"/>
                  <a:pt x="2581836" y="2662518"/>
                </a:cubicBezTo>
                <a:cubicBezTo>
                  <a:pt x="2595587" y="2665956"/>
                  <a:pt x="2608730" y="2671483"/>
                  <a:pt x="2622177" y="2675965"/>
                </a:cubicBezTo>
                <a:cubicBezTo>
                  <a:pt x="2639087" y="2726694"/>
                  <a:pt x="2643173" y="2750748"/>
                  <a:pt x="2689412" y="2796988"/>
                </a:cubicBezTo>
                <a:cubicBezTo>
                  <a:pt x="2698377" y="2805953"/>
                  <a:pt x="2708699" y="2813740"/>
                  <a:pt x="2716306" y="2823883"/>
                </a:cubicBezTo>
                <a:cubicBezTo>
                  <a:pt x="2721770" y="2831169"/>
                  <a:pt x="2768951" y="2914636"/>
                  <a:pt x="2796989" y="2931459"/>
                </a:cubicBezTo>
                <a:cubicBezTo>
                  <a:pt x="2809143" y="2938752"/>
                  <a:pt x="2824652" y="2938567"/>
                  <a:pt x="2837330" y="2944906"/>
                </a:cubicBezTo>
                <a:cubicBezTo>
                  <a:pt x="2851785" y="2952134"/>
                  <a:pt x="2864224" y="2962835"/>
                  <a:pt x="2877671" y="2971800"/>
                </a:cubicBezTo>
                <a:cubicBezTo>
                  <a:pt x="2886636" y="2985247"/>
                  <a:pt x="2894469" y="2999521"/>
                  <a:pt x="2904565" y="3012141"/>
                </a:cubicBezTo>
                <a:cubicBezTo>
                  <a:pt x="2912485" y="3022041"/>
                  <a:pt x="2923852" y="3028893"/>
                  <a:pt x="2931459" y="3039036"/>
                </a:cubicBezTo>
                <a:cubicBezTo>
                  <a:pt x="2950852" y="3064894"/>
                  <a:pt x="2953889" y="3111879"/>
                  <a:pt x="2985247" y="3119718"/>
                </a:cubicBezTo>
                <a:lnTo>
                  <a:pt x="3092824" y="3146612"/>
                </a:lnTo>
                <a:cubicBezTo>
                  <a:pt x="3099188" y="3165705"/>
                  <a:pt x="3112311" y="3216867"/>
                  <a:pt x="3133165" y="3227294"/>
                </a:cubicBezTo>
                <a:cubicBezTo>
                  <a:pt x="3160043" y="3240733"/>
                  <a:pt x="3254198" y="3254192"/>
                  <a:pt x="3294530" y="3267636"/>
                </a:cubicBezTo>
                <a:lnTo>
                  <a:pt x="3375212" y="3294530"/>
                </a:lnTo>
                <a:cubicBezTo>
                  <a:pt x="3384177" y="3307977"/>
                  <a:pt x="3388659" y="3325906"/>
                  <a:pt x="3402106" y="3334871"/>
                </a:cubicBezTo>
                <a:cubicBezTo>
                  <a:pt x="3417483" y="3345122"/>
                  <a:pt x="3441985" y="3336148"/>
                  <a:pt x="3455894" y="3348318"/>
                </a:cubicBezTo>
                <a:cubicBezTo>
                  <a:pt x="3480219" y="3369603"/>
                  <a:pt x="3479019" y="3418779"/>
                  <a:pt x="3509683" y="3429000"/>
                </a:cubicBezTo>
                <a:cubicBezTo>
                  <a:pt x="3552291" y="3443203"/>
                  <a:pt x="3553127" y="3439550"/>
                  <a:pt x="3590365" y="3469341"/>
                </a:cubicBezTo>
                <a:cubicBezTo>
                  <a:pt x="3600265" y="3477261"/>
                  <a:pt x="3607359" y="3488316"/>
                  <a:pt x="3617259" y="3496236"/>
                </a:cubicBezTo>
                <a:cubicBezTo>
                  <a:pt x="3629879" y="3506332"/>
                  <a:pt x="3642832" y="3516566"/>
                  <a:pt x="3657600" y="3523130"/>
                </a:cubicBezTo>
                <a:cubicBezTo>
                  <a:pt x="3683506" y="3534644"/>
                  <a:pt x="3738283" y="3550024"/>
                  <a:pt x="3738283" y="3550024"/>
                </a:cubicBezTo>
                <a:cubicBezTo>
                  <a:pt x="3853895" y="3627098"/>
                  <a:pt x="3707619" y="3534692"/>
                  <a:pt x="3818965" y="3590365"/>
                </a:cubicBezTo>
                <a:cubicBezTo>
                  <a:pt x="3833420" y="3597593"/>
                  <a:pt x="3844538" y="3610695"/>
                  <a:pt x="3859306" y="3617259"/>
                </a:cubicBezTo>
                <a:cubicBezTo>
                  <a:pt x="3933487" y="3650228"/>
                  <a:pt x="3934913" y="3639522"/>
                  <a:pt x="4007224" y="3657600"/>
                </a:cubicBezTo>
                <a:cubicBezTo>
                  <a:pt x="4020975" y="3661038"/>
                  <a:pt x="4034118" y="3666565"/>
                  <a:pt x="4047565" y="3671047"/>
                </a:cubicBezTo>
                <a:cubicBezTo>
                  <a:pt x="4052047" y="3688977"/>
                  <a:pt x="4049467" y="3710404"/>
                  <a:pt x="4061012" y="3724836"/>
                </a:cubicBezTo>
                <a:cubicBezTo>
                  <a:pt x="4069867" y="3735904"/>
                  <a:pt x="4088675" y="3731944"/>
                  <a:pt x="4101353" y="3738283"/>
                </a:cubicBezTo>
                <a:cubicBezTo>
                  <a:pt x="4205621" y="3790417"/>
                  <a:pt x="4080638" y="3744825"/>
                  <a:pt x="4182036" y="3778624"/>
                </a:cubicBezTo>
                <a:cubicBezTo>
                  <a:pt x="4195483" y="3787589"/>
                  <a:pt x="4207922" y="3798290"/>
                  <a:pt x="4222377" y="3805518"/>
                </a:cubicBezTo>
                <a:cubicBezTo>
                  <a:pt x="4235055" y="3811857"/>
                  <a:pt x="4248967" y="3815527"/>
                  <a:pt x="4262718" y="3818965"/>
                </a:cubicBezTo>
                <a:cubicBezTo>
                  <a:pt x="4315153" y="3832074"/>
                  <a:pt x="4370951" y="3838269"/>
                  <a:pt x="4424083" y="3845859"/>
                </a:cubicBezTo>
                <a:cubicBezTo>
                  <a:pt x="4525481" y="3879658"/>
                  <a:pt x="4404427" y="3830134"/>
                  <a:pt x="4491318" y="3899647"/>
                </a:cubicBezTo>
                <a:cubicBezTo>
                  <a:pt x="4505387" y="3910903"/>
                  <a:pt x="4595084" y="3925502"/>
                  <a:pt x="4598894" y="3926541"/>
                </a:cubicBezTo>
                <a:cubicBezTo>
                  <a:pt x="4762780" y="3971238"/>
                  <a:pt x="4587406" y="3943195"/>
                  <a:pt x="4800600" y="3966883"/>
                </a:cubicBezTo>
                <a:cubicBezTo>
                  <a:pt x="4805082" y="3980330"/>
                  <a:pt x="4802513" y="3998985"/>
                  <a:pt x="4814047" y="4007224"/>
                </a:cubicBezTo>
                <a:cubicBezTo>
                  <a:pt x="4837116" y="4023701"/>
                  <a:pt x="4866931" y="4028558"/>
                  <a:pt x="4894730" y="4034118"/>
                </a:cubicBezTo>
                <a:cubicBezTo>
                  <a:pt x="4917142" y="4038600"/>
                  <a:pt x="4939792" y="4042022"/>
                  <a:pt x="4961965" y="4047565"/>
                </a:cubicBezTo>
                <a:cubicBezTo>
                  <a:pt x="4975716" y="4051003"/>
                  <a:pt x="4988360" y="4058476"/>
                  <a:pt x="5002306" y="4061012"/>
                </a:cubicBezTo>
                <a:cubicBezTo>
                  <a:pt x="5037861" y="4067477"/>
                  <a:pt x="5074024" y="4069977"/>
                  <a:pt x="5109883" y="4074459"/>
                </a:cubicBezTo>
                <a:cubicBezTo>
                  <a:pt x="5237534" y="4117009"/>
                  <a:pt x="5162333" y="4098786"/>
                  <a:pt x="5338483" y="4114800"/>
                </a:cubicBezTo>
                <a:cubicBezTo>
                  <a:pt x="5351930" y="4119282"/>
                  <a:pt x="5366146" y="4121908"/>
                  <a:pt x="5378824" y="4128247"/>
                </a:cubicBezTo>
                <a:cubicBezTo>
                  <a:pt x="5393279" y="4135475"/>
                  <a:pt x="5403685" y="4150497"/>
                  <a:pt x="5419165" y="4155141"/>
                </a:cubicBezTo>
                <a:cubicBezTo>
                  <a:pt x="5449523" y="4164248"/>
                  <a:pt x="5482030" y="4163377"/>
                  <a:pt x="5513294" y="4168588"/>
                </a:cubicBezTo>
                <a:cubicBezTo>
                  <a:pt x="5535839" y="4172346"/>
                  <a:pt x="5558357" y="4176492"/>
                  <a:pt x="5580530" y="4182036"/>
                </a:cubicBezTo>
                <a:cubicBezTo>
                  <a:pt x="5594281" y="4185474"/>
                  <a:pt x="5608193" y="4189144"/>
                  <a:pt x="5620871" y="4195483"/>
                </a:cubicBezTo>
                <a:cubicBezTo>
                  <a:pt x="5635326" y="4202711"/>
                  <a:pt x="5645239" y="4219920"/>
                  <a:pt x="5661212" y="4222377"/>
                </a:cubicBezTo>
                <a:cubicBezTo>
                  <a:pt x="5763492" y="4238112"/>
                  <a:pt x="5970494" y="4249271"/>
                  <a:pt x="5970494" y="4249271"/>
                </a:cubicBezTo>
                <a:cubicBezTo>
                  <a:pt x="6042583" y="4273300"/>
                  <a:pt x="5980708" y="4254529"/>
                  <a:pt x="6078071" y="4276165"/>
                </a:cubicBezTo>
                <a:cubicBezTo>
                  <a:pt x="6096112" y="4280174"/>
                  <a:pt x="6114157" y="4284301"/>
                  <a:pt x="6131859" y="4289612"/>
                </a:cubicBezTo>
                <a:cubicBezTo>
                  <a:pt x="6159012" y="4297758"/>
                  <a:pt x="6184743" y="4310946"/>
                  <a:pt x="6212541" y="4316506"/>
                </a:cubicBezTo>
                <a:cubicBezTo>
                  <a:pt x="6234953" y="4320988"/>
                  <a:pt x="6257727" y="4323939"/>
                  <a:pt x="6279777" y="4329953"/>
                </a:cubicBezTo>
                <a:cubicBezTo>
                  <a:pt x="6307127" y="4337412"/>
                  <a:pt x="6332128" y="4355835"/>
                  <a:pt x="6360459" y="4356847"/>
                </a:cubicBezTo>
                <a:lnTo>
                  <a:pt x="6736977" y="4370294"/>
                </a:lnTo>
                <a:cubicBezTo>
                  <a:pt x="6843173" y="4405693"/>
                  <a:pt x="6789310" y="4397188"/>
                  <a:pt x="6898341" y="4397188"/>
                </a:cubicBezTo>
              </a:path>
            </a:pathLst>
          </a:custGeom>
          <a:ln w="730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 rot="10800000">
            <a:off x="5181600" y="4546242"/>
            <a:ext cx="1524000" cy="1233215"/>
          </a:xfrm>
          <a:custGeom>
            <a:avLst/>
            <a:gdLst>
              <a:gd name="connsiteX0" fmla="*/ 0 w 6898341"/>
              <a:gd name="connsiteY0" fmla="*/ 4773706 h 4773706"/>
              <a:gd name="connsiteX1" fmla="*/ 13447 w 6898341"/>
              <a:gd name="connsiteY1" fmla="*/ 4733365 h 4773706"/>
              <a:gd name="connsiteX2" fmla="*/ 40341 w 6898341"/>
              <a:gd name="connsiteY2" fmla="*/ 4397188 h 4773706"/>
              <a:gd name="connsiteX3" fmla="*/ 67236 w 6898341"/>
              <a:gd name="connsiteY3" fmla="*/ 4370294 h 4773706"/>
              <a:gd name="connsiteX4" fmla="*/ 94130 w 6898341"/>
              <a:gd name="connsiteY4" fmla="*/ 4329953 h 4773706"/>
              <a:gd name="connsiteX5" fmla="*/ 94130 w 6898341"/>
              <a:gd name="connsiteY5" fmla="*/ 4020671 h 4773706"/>
              <a:gd name="connsiteX6" fmla="*/ 107577 w 6898341"/>
              <a:gd name="connsiteY6" fmla="*/ 3832412 h 4773706"/>
              <a:gd name="connsiteX7" fmla="*/ 134471 w 6898341"/>
              <a:gd name="connsiteY7" fmla="*/ 3738283 h 4773706"/>
              <a:gd name="connsiteX8" fmla="*/ 147918 w 6898341"/>
              <a:gd name="connsiteY8" fmla="*/ 3334871 h 4773706"/>
              <a:gd name="connsiteX9" fmla="*/ 174812 w 6898341"/>
              <a:gd name="connsiteY9" fmla="*/ 3012141 h 4773706"/>
              <a:gd name="connsiteX10" fmla="*/ 201706 w 6898341"/>
              <a:gd name="connsiteY10" fmla="*/ 2501153 h 4773706"/>
              <a:gd name="connsiteX11" fmla="*/ 215153 w 6898341"/>
              <a:gd name="connsiteY11" fmla="*/ 2326341 h 4773706"/>
              <a:gd name="connsiteX12" fmla="*/ 228600 w 6898341"/>
              <a:gd name="connsiteY12" fmla="*/ 2030506 h 4773706"/>
              <a:gd name="connsiteX13" fmla="*/ 255494 w 6898341"/>
              <a:gd name="connsiteY13" fmla="*/ 1775012 h 4773706"/>
              <a:gd name="connsiteX14" fmla="*/ 268941 w 6898341"/>
              <a:gd name="connsiteY14" fmla="*/ 1680883 h 4773706"/>
              <a:gd name="connsiteX15" fmla="*/ 295836 w 6898341"/>
              <a:gd name="connsiteY15" fmla="*/ 1277471 h 4773706"/>
              <a:gd name="connsiteX16" fmla="*/ 309283 w 6898341"/>
              <a:gd name="connsiteY16" fmla="*/ 1237130 h 4773706"/>
              <a:gd name="connsiteX17" fmla="*/ 322730 w 6898341"/>
              <a:gd name="connsiteY17" fmla="*/ 1183341 h 4773706"/>
              <a:gd name="connsiteX18" fmla="*/ 349624 w 6898341"/>
              <a:gd name="connsiteY18" fmla="*/ 1102659 h 4773706"/>
              <a:gd name="connsiteX19" fmla="*/ 336177 w 6898341"/>
              <a:gd name="connsiteY19" fmla="*/ 820271 h 4773706"/>
              <a:gd name="connsiteX20" fmla="*/ 363071 w 6898341"/>
              <a:gd name="connsiteY20" fmla="*/ 779930 h 4773706"/>
              <a:gd name="connsiteX21" fmla="*/ 416859 w 6898341"/>
              <a:gd name="connsiteY21" fmla="*/ 658906 h 4773706"/>
              <a:gd name="connsiteX22" fmla="*/ 457200 w 6898341"/>
              <a:gd name="connsiteY22" fmla="*/ 551330 h 4773706"/>
              <a:gd name="connsiteX23" fmla="*/ 484094 w 6898341"/>
              <a:gd name="connsiteY23" fmla="*/ 470647 h 4773706"/>
              <a:gd name="connsiteX24" fmla="*/ 497541 w 6898341"/>
              <a:gd name="connsiteY24" fmla="*/ 282388 h 4773706"/>
              <a:gd name="connsiteX25" fmla="*/ 510989 w 6898341"/>
              <a:gd name="connsiteY25" fmla="*/ 228600 h 4773706"/>
              <a:gd name="connsiteX26" fmla="*/ 537883 w 6898341"/>
              <a:gd name="connsiteY26" fmla="*/ 147918 h 4773706"/>
              <a:gd name="connsiteX27" fmla="*/ 618565 w 6898341"/>
              <a:gd name="connsiteY27" fmla="*/ 40341 h 4773706"/>
              <a:gd name="connsiteX28" fmla="*/ 658906 w 6898341"/>
              <a:gd name="connsiteY28" fmla="*/ 13447 h 4773706"/>
              <a:gd name="connsiteX29" fmla="*/ 699247 w 6898341"/>
              <a:gd name="connsiteY29" fmla="*/ 0 h 4773706"/>
              <a:gd name="connsiteX30" fmla="*/ 739589 w 6898341"/>
              <a:gd name="connsiteY30" fmla="*/ 13447 h 4773706"/>
              <a:gd name="connsiteX31" fmla="*/ 806824 w 6898341"/>
              <a:gd name="connsiteY31" fmla="*/ 26894 h 4773706"/>
              <a:gd name="connsiteX32" fmla="*/ 833718 w 6898341"/>
              <a:gd name="connsiteY32" fmla="*/ 107577 h 4773706"/>
              <a:gd name="connsiteX33" fmla="*/ 860612 w 6898341"/>
              <a:gd name="connsiteY33" fmla="*/ 147918 h 4773706"/>
              <a:gd name="connsiteX34" fmla="*/ 941294 w 6898341"/>
              <a:gd name="connsiteY34" fmla="*/ 188259 h 4773706"/>
              <a:gd name="connsiteX35" fmla="*/ 968189 w 6898341"/>
              <a:gd name="connsiteY35" fmla="*/ 268941 h 4773706"/>
              <a:gd name="connsiteX36" fmla="*/ 1021977 w 6898341"/>
              <a:gd name="connsiteY36" fmla="*/ 336177 h 4773706"/>
              <a:gd name="connsiteX37" fmla="*/ 1075765 w 6898341"/>
              <a:gd name="connsiteY37" fmla="*/ 403412 h 4773706"/>
              <a:gd name="connsiteX38" fmla="*/ 1143000 w 6898341"/>
              <a:gd name="connsiteY38" fmla="*/ 497541 h 4773706"/>
              <a:gd name="connsiteX39" fmla="*/ 1169894 w 6898341"/>
              <a:gd name="connsiteY39" fmla="*/ 524436 h 4773706"/>
              <a:gd name="connsiteX40" fmla="*/ 1183341 w 6898341"/>
              <a:gd name="connsiteY40" fmla="*/ 578224 h 4773706"/>
              <a:gd name="connsiteX41" fmla="*/ 1223683 w 6898341"/>
              <a:gd name="connsiteY41" fmla="*/ 591671 h 4773706"/>
              <a:gd name="connsiteX42" fmla="*/ 1250577 w 6898341"/>
              <a:gd name="connsiteY42" fmla="*/ 672353 h 4773706"/>
              <a:gd name="connsiteX43" fmla="*/ 1264024 w 6898341"/>
              <a:gd name="connsiteY43" fmla="*/ 779930 h 4773706"/>
              <a:gd name="connsiteX44" fmla="*/ 1331259 w 6898341"/>
              <a:gd name="connsiteY44" fmla="*/ 847165 h 4773706"/>
              <a:gd name="connsiteX45" fmla="*/ 1358153 w 6898341"/>
              <a:gd name="connsiteY45" fmla="*/ 927847 h 4773706"/>
              <a:gd name="connsiteX46" fmla="*/ 1371600 w 6898341"/>
              <a:gd name="connsiteY46" fmla="*/ 968188 h 4773706"/>
              <a:gd name="connsiteX47" fmla="*/ 1385047 w 6898341"/>
              <a:gd name="connsiteY47" fmla="*/ 1035424 h 4773706"/>
              <a:gd name="connsiteX48" fmla="*/ 1425389 w 6898341"/>
              <a:gd name="connsiteY48" fmla="*/ 1062318 h 4773706"/>
              <a:gd name="connsiteX49" fmla="*/ 1479177 w 6898341"/>
              <a:gd name="connsiteY49" fmla="*/ 1183341 h 4773706"/>
              <a:gd name="connsiteX50" fmla="*/ 1506071 w 6898341"/>
              <a:gd name="connsiteY50" fmla="*/ 1277471 h 4773706"/>
              <a:gd name="connsiteX51" fmla="*/ 1532965 w 6898341"/>
              <a:gd name="connsiteY51" fmla="*/ 1317812 h 4773706"/>
              <a:gd name="connsiteX52" fmla="*/ 1546412 w 6898341"/>
              <a:gd name="connsiteY52" fmla="*/ 1358153 h 4773706"/>
              <a:gd name="connsiteX53" fmla="*/ 1627094 w 6898341"/>
              <a:gd name="connsiteY53" fmla="*/ 1371600 h 4773706"/>
              <a:gd name="connsiteX54" fmla="*/ 1667436 w 6898341"/>
              <a:gd name="connsiteY54" fmla="*/ 1385047 h 4773706"/>
              <a:gd name="connsiteX55" fmla="*/ 1694330 w 6898341"/>
              <a:gd name="connsiteY55" fmla="*/ 1492624 h 4773706"/>
              <a:gd name="connsiteX56" fmla="*/ 1707777 w 6898341"/>
              <a:gd name="connsiteY56" fmla="*/ 1559859 h 4773706"/>
              <a:gd name="connsiteX57" fmla="*/ 1748118 w 6898341"/>
              <a:gd name="connsiteY57" fmla="*/ 1586753 h 4773706"/>
              <a:gd name="connsiteX58" fmla="*/ 1775012 w 6898341"/>
              <a:gd name="connsiteY58" fmla="*/ 1667436 h 4773706"/>
              <a:gd name="connsiteX59" fmla="*/ 1815353 w 6898341"/>
              <a:gd name="connsiteY59" fmla="*/ 1761565 h 4773706"/>
              <a:gd name="connsiteX60" fmla="*/ 1855694 w 6898341"/>
              <a:gd name="connsiteY60" fmla="*/ 1788459 h 4773706"/>
              <a:gd name="connsiteX61" fmla="*/ 1882589 w 6898341"/>
              <a:gd name="connsiteY61" fmla="*/ 1815353 h 4773706"/>
              <a:gd name="connsiteX62" fmla="*/ 1963271 w 6898341"/>
              <a:gd name="connsiteY62" fmla="*/ 1869141 h 4773706"/>
              <a:gd name="connsiteX63" fmla="*/ 2003612 w 6898341"/>
              <a:gd name="connsiteY63" fmla="*/ 1990165 h 4773706"/>
              <a:gd name="connsiteX64" fmla="*/ 2017059 w 6898341"/>
              <a:gd name="connsiteY64" fmla="*/ 2030506 h 4773706"/>
              <a:gd name="connsiteX65" fmla="*/ 2057400 w 6898341"/>
              <a:gd name="connsiteY65" fmla="*/ 2057400 h 4773706"/>
              <a:gd name="connsiteX66" fmla="*/ 2084294 w 6898341"/>
              <a:gd name="connsiteY66" fmla="*/ 2097741 h 4773706"/>
              <a:gd name="connsiteX67" fmla="*/ 2111189 w 6898341"/>
              <a:gd name="connsiteY67" fmla="*/ 2178424 h 4773706"/>
              <a:gd name="connsiteX68" fmla="*/ 2151530 w 6898341"/>
              <a:gd name="connsiteY68" fmla="*/ 2205318 h 4773706"/>
              <a:gd name="connsiteX69" fmla="*/ 2164977 w 6898341"/>
              <a:gd name="connsiteY69" fmla="*/ 2245659 h 4773706"/>
              <a:gd name="connsiteX70" fmla="*/ 2205318 w 6898341"/>
              <a:gd name="connsiteY70" fmla="*/ 2259106 h 4773706"/>
              <a:gd name="connsiteX71" fmla="*/ 2245659 w 6898341"/>
              <a:gd name="connsiteY71" fmla="*/ 2286000 h 4773706"/>
              <a:gd name="connsiteX72" fmla="*/ 2299447 w 6898341"/>
              <a:gd name="connsiteY72" fmla="*/ 2353236 h 4773706"/>
              <a:gd name="connsiteX73" fmla="*/ 2339789 w 6898341"/>
              <a:gd name="connsiteY73" fmla="*/ 2366683 h 4773706"/>
              <a:gd name="connsiteX74" fmla="*/ 2420471 w 6898341"/>
              <a:gd name="connsiteY74" fmla="*/ 2528047 h 4773706"/>
              <a:gd name="connsiteX75" fmla="*/ 2447365 w 6898341"/>
              <a:gd name="connsiteY75" fmla="*/ 2568388 h 4773706"/>
              <a:gd name="connsiteX76" fmla="*/ 2460812 w 6898341"/>
              <a:gd name="connsiteY76" fmla="*/ 2608730 h 4773706"/>
              <a:gd name="connsiteX77" fmla="*/ 2581836 w 6898341"/>
              <a:gd name="connsiteY77" fmla="*/ 2662518 h 4773706"/>
              <a:gd name="connsiteX78" fmla="*/ 2622177 w 6898341"/>
              <a:gd name="connsiteY78" fmla="*/ 2675965 h 4773706"/>
              <a:gd name="connsiteX79" fmla="*/ 2689412 w 6898341"/>
              <a:gd name="connsiteY79" fmla="*/ 2796988 h 4773706"/>
              <a:gd name="connsiteX80" fmla="*/ 2716306 w 6898341"/>
              <a:gd name="connsiteY80" fmla="*/ 2823883 h 4773706"/>
              <a:gd name="connsiteX81" fmla="*/ 2796989 w 6898341"/>
              <a:gd name="connsiteY81" fmla="*/ 2931459 h 4773706"/>
              <a:gd name="connsiteX82" fmla="*/ 2837330 w 6898341"/>
              <a:gd name="connsiteY82" fmla="*/ 2944906 h 4773706"/>
              <a:gd name="connsiteX83" fmla="*/ 2877671 w 6898341"/>
              <a:gd name="connsiteY83" fmla="*/ 2971800 h 4773706"/>
              <a:gd name="connsiteX84" fmla="*/ 2904565 w 6898341"/>
              <a:gd name="connsiteY84" fmla="*/ 3012141 h 4773706"/>
              <a:gd name="connsiteX85" fmla="*/ 2931459 w 6898341"/>
              <a:gd name="connsiteY85" fmla="*/ 3039036 h 4773706"/>
              <a:gd name="connsiteX86" fmla="*/ 2985247 w 6898341"/>
              <a:gd name="connsiteY86" fmla="*/ 3119718 h 4773706"/>
              <a:gd name="connsiteX87" fmla="*/ 3092824 w 6898341"/>
              <a:gd name="connsiteY87" fmla="*/ 3146612 h 4773706"/>
              <a:gd name="connsiteX88" fmla="*/ 3133165 w 6898341"/>
              <a:gd name="connsiteY88" fmla="*/ 3227294 h 4773706"/>
              <a:gd name="connsiteX89" fmla="*/ 3294530 w 6898341"/>
              <a:gd name="connsiteY89" fmla="*/ 3267636 h 4773706"/>
              <a:gd name="connsiteX90" fmla="*/ 3375212 w 6898341"/>
              <a:gd name="connsiteY90" fmla="*/ 3294530 h 4773706"/>
              <a:gd name="connsiteX91" fmla="*/ 3402106 w 6898341"/>
              <a:gd name="connsiteY91" fmla="*/ 3334871 h 4773706"/>
              <a:gd name="connsiteX92" fmla="*/ 3455894 w 6898341"/>
              <a:gd name="connsiteY92" fmla="*/ 3348318 h 4773706"/>
              <a:gd name="connsiteX93" fmla="*/ 3509683 w 6898341"/>
              <a:gd name="connsiteY93" fmla="*/ 3429000 h 4773706"/>
              <a:gd name="connsiteX94" fmla="*/ 3590365 w 6898341"/>
              <a:gd name="connsiteY94" fmla="*/ 3469341 h 4773706"/>
              <a:gd name="connsiteX95" fmla="*/ 3617259 w 6898341"/>
              <a:gd name="connsiteY95" fmla="*/ 3496236 h 4773706"/>
              <a:gd name="connsiteX96" fmla="*/ 3657600 w 6898341"/>
              <a:gd name="connsiteY96" fmla="*/ 3523130 h 4773706"/>
              <a:gd name="connsiteX97" fmla="*/ 3738283 w 6898341"/>
              <a:gd name="connsiteY97" fmla="*/ 3550024 h 4773706"/>
              <a:gd name="connsiteX98" fmla="*/ 3818965 w 6898341"/>
              <a:gd name="connsiteY98" fmla="*/ 3590365 h 4773706"/>
              <a:gd name="connsiteX99" fmla="*/ 3859306 w 6898341"/>
              <a:gd name="connsiteY99" fmla="*/ 3617259 h 4773706"/>
              <a:gd name="connsiteX100" fmla="*/ 4007224 w 6898341"/>
              <a:gd name="connsiteY100" fmla="*/ 3657600 h 4773706"/>
              <a:gd name="connsiteX101" fmla="*/ 4047565 w 6898341"/>
              <a:gd name="connsiteY101" fmla="*/ 3671047 h 4773706"/>
              <a:gd name="connsiteX102" fmla="*/ 4061012 w 6898341"/>
              <a:gd name="connsiteY102" fmla="*/ 3724836 h 4773706"/>
              <a:gd name="connsiteX103" fmla="*/ 4101353 w 6898341"/>
              <a:gd name="connsiteY103" fmla="*/ 3738283 h 4773706"/>
              <a:gd name="connsiteX104" fmla="*/ 4182036 w 6898341"/>
              <a:gd name="connsiteY104" fmla="*/ 3778624 h 4773706"/>
              <a:gd name="connsiteX105" fmla="*/ 4222377 w 6898341"/>
              <a:gd name="connsiteY105" fmla="*/ 3805518 h 4773706"/>
              <a:gd name="connsiteX106" fmla="*/ 4262718 w 6898341"/>
              <a:gd name="connsiteY106" fmla="*/ 3818965 h 4773706"/>
              <a:gd name="connsiteX107" fmla="*/ 4424083 w 6898341"/>
              <a:gd name="connsiteY107" fmla="*/ 3845859 h 4773706"/>
              <a:gd name="connsiteX108" fmla="*/ 4491318 w 6898341"/>
              <a:gd name="connsiteY108" fmla="*/ 3899647 h 4773706"/>
              <a:gd name="connsiteX109" fmla="*/ 4598894 w 6898341"/>
              <a:gd name="connsiteY109" fmla="*/ 3926541 h 4773706"/>
              <a:gd name="connsiteX110" fmla="*/ 4800600 w 6898341"/>
              <a:gd name="connsiteY110" fmla="*/ 3966883 h 4773706"/>
              <a:gd name="connsiteX111" fmla="*/ 4814047 w 6898341"/>
              <a:gd name="connsiteY111" fmla="*/ 4007224 h 4773706"/>
              <a:gd name="connsiteX112" fmla="*/ 4894730 w 6898341"/>
              <a:gd name="connsiteY112" fmla="*/ 4034118 h 4773706"/>
              <a:gd name="connsiteX113" fmla="*/ 4961965 w 6898341"/>
              <a:gd name="connsiteY113" fmla="*/ 4047565 h 4773706"/>
              <a:gd name="connsiteX114" fmla="*/ 5002306 w 6898341"/>
              <a:gd name="connsiteY114" fmla="*/ 4061012 h 4773706"/>
              <a:gd name="connsiteX115" fmla="*/ 5109883 w 6898341"/>
              <a:gd name="connsiteY115" fmla="*/ 4074459 h 4773706"/>
              <a:gd name="connsiteX116" fmla="*/ 5338483 w 6898341"/>
              <a:gd name="connsiteY116" fmla="*/ 4114800 h 4773706"/>
              <a:gd name="connsiteX117" fmla="*/ 5378824 w 6898341"/>
              <a:gd name="connsiteY117" fmla="*/ 4128247 h 4773706"/>
              <a:gd name="connsiteX118" fmla="*/ 5419165 w 6898341"/>
              <a:gd name="connsiteY118" fmla="*/ 4155141 h 4773706"/>
              <a:gd name="connsiteX119" fmla="*/ 5513294 w 6898341"/>
              <a:gd name="connsiteY119" fmla="*/ 4168588 h 4773706"/>
              <a:gd name="connsiteX120" fmla="*/ 5580530 w 6898341"/>
              <a:gd name="connsiteY120" fmla="*/ 4182036 h 4773706"/>
              <a:gd name="connsiteX121" fmla="*/ 5620871 w 6898341"/>
              <a:gd name="connsiteY121" fmla="*/ 4195483 h 4773706"/>
              <a:gd name="connsiteX122" fmla="*/ 5661212 w 6898341"/>
              <a:gd name="connsiteY122" fmla="*/ 4222377 h 4773706"/>
              <a:gd name="connsiteX123" fmla="*/ 5970494 w 6898341"/>
              <a:gd name="connsiteY123" fmla="*/ 4249271 h 4773706"/>
              <a:gd name="connsiteX124" fmla="*/ 6078071 w 6898341"/>
              <a:gd name="connsiteY124" fmla="*/ 4276165 h 4773706"/>
              <a:gd name="connsiteX125" fmla="*/ 6131859 w 6898341"/>
              <a:gd name="connsiteY125" fmla="*/ 4289612 h 4773706"/>
              <a:gd name="connsiteX126" fmla="*/ 6212541 w 6898341"/>
              <a:gd name="connsiteY126" fmla="*/ 4316506 h 4773706"/>
              <a:gd name="connsiteX127" fmla="*/ 6279777 w 6898341"/>
              <a:gd name="connsiteY127" fmla="*/ 4329953 h 4773706"/>
              <a:gd name="connsiteX128" fmla="*/ 6360459 w 6898341"/>
              <a:gd name="connsiteY128" fmla="*/ 4356847 h 4773706"/>
              <a:gd name="connsiteX129" fmla="*/ 6736977 w 6898341"/>
              <a:gd name="connsiteY129" fmla="*/ 4370294 h 4773706"/>
              <a:gd name="connsiteX130" fmla="*/ 6898341 w 6898341"/>
              <a:gd name="connsiteY130" fmla="*/ 4397188 h 4773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</a:cxnLst>
            <a:rect l="l" t="t" r="r" b="b"/>
            <a:pathLst>
              <a:path w="6898341" h="4773706">
                <a:moveTo>
                  <a:pt x="0" y="4773706"/>
                </a:moveTo>
                <a:cubicBezTo>
                  <a:pt x="4482" y="4760259"/>
                  <a:pt x="11882" y="4747453"/>
                  <a:pt x="13447" y="4733365"/>
                </a:cubicBezTo>
                <a:cubicBezTo>
                  <a:pt x="13449" y="4733350"/>
                  <a:pt x="31181" y="4433829"/>
                  <a:pt x="40341" y="4397188"/>
                </a:cubicBezTo>
                <a:cubicBezTo>
                  <a:pt x="43416" y="4384888"/>
                  <a:pt x="59316" y="4380194"/>
                  <a:pt x="67236" y="4370294"/>
                </a:cubicBezTo>
                <a:cubicBezTo>
                  <a:pt x="77332" y="4357674"/>
                  <a:pt x="85165" y="4343400"/>
                  <a:pt x="94130" y="4329953"/>
                </a:cubicBezTo>
                <a:cubicBezTo>
                  <a:pt x="70830" y="4166853"/>
                  <a:pt x="78005" y="4262550"/>
                  <a:pt x="94130" y="4020671"/>
                </a:cubicBezTo>
                <a:cubicBezTo>
                  <a:pt x="98315" y="3957897"/>
                  <a:pt x="100629" y="3894940"/>
                  <a:pt x="107577" y="3832412"/>
                </a:cubicBezTo>
                <a:cubicBezTo>
                  <a:pt x="110391" y="3807085"/>
                  <a:pt x="125971" y="3763782"/>
                  <a:pt x="134471" y="3738283"/>
                </a:cubicBezTo>
                <a:cubicBezTo>
                  <a:pt x="138953" y="3603812"/>
                  <a:pt x="142646" y="3469313"/>
                  <a:pt x="147918" y="3334871"/>
                </a:cubicBezTo>
                <a:cubicBezTo>
                  <a:pt x="159215" y="3046797"/>
                  <a:pt x="131990" y="3140609"/>
                  <a:pt x="174812" y="3012141"/>
                </a:cubicBezTo>
                <a:cubicBezTo>
                  <a:pt x="186136" y="2763022"/>
                  <a:pt x="186022" y="2728567"/>
                  <a:pt x="201706" y="2501153"/>
                </a:cubicBezTo>
                <a:cubicBezTo>
                  <a:pt x="205727" y="2442849"/>
                  <a:pt x="211819" y="2384689"/>
                  <a:pt x="215153" y="2326341"/>
                </a:cubicBezTo>
                <a:cubicBezTo>
                  <a:pt x="220785" y="2227788"/>
                  <a:pt x="223412" y="2129083"/>
                  <a:pt x="228600" y="2030506"/>
                </a:cubicBezTo>
                <a:cubicBezTo>
                  <a:pt x="240244" y="1809267"/>
                  <a:pt x="219854" y="1881933"/>
                  <a:pt x="255494" y="1775012"/>
                </a:cubicBezTo>
                <a:cubicBezTo>
                  <a:pt x="259976" y="1743636"/>
                  <a:pt x="266309" y="1712468"/>
                  <a:pt x="268941" y="1680883"/>
                </a:cubicBezTo>
                <a:cubicBezTo>
                  <a:pt x="275405" y="1603319"/>
                  <a:pt x="284510" y="1368081"/>
                  <a:pt x="295836" y="1277471"/>
                </a:cubicBezTo>
                <a:cubicBezTo>
                  <a:pt x="297594" y="1263406"/>
                  <a:pt x="305389" y="1250759"/>
                  <a:pt x="309283" y="1237130"/>
                </a:cubicBezTo>
                <a:cubicBezTo>
                  <a:pt x="314360" y="1219360"/>
                  <a:pt x="317419" y="1201043"/>
                  <a:pt x="322730" y="1183341"/>
                </a:cubicBezTo>
                <a:cubicBezTo>
                  <a:pt x="330876" y="1156188"/>
                  <a:pt x="349624" y="1102659"/>
                  <a:pt x="349624" y="1102659"/>
                </a:cubicBezTo>
                <a:cubicBezTo>
                  <a:pt x="307872" y="977402"/>
                  <a:pt x="305512" y="1004265"/>
                  <a:pt x="336177" y="820271"/>
                </a:cubicBezTo>
                <a:cubicBezTo>
                  <a:pt x="338834" y="804330"/>
                  <a:pt x="354106" y="793377"/>
                  <a:pt x="363071" y="779930"/>
                </a:cubicBezTo>
                <a:cubicBezTo>
                  <a:pt x="395076" y="683915"/>
                  <a:pt x="374240" y="722835"/>
                  <a:pt x="416859" y="658906"/>
                </a:cubicBezTo>
                <a:cubicBezTo>
                  <a:pt x="448739" y="499508"/>
                  <a:pt x="406835" y="664651"/>
                  <a:pt x="457200" y="551330"/>
                </a:cubicBezTo>
                <a:cubicBezTo>
                  <a:pt x="468714" y="525424"/>
                  <a:pt x="484094" y="470647"/>
                  <a:pt x="484094" y="470647"/>
                </a:cubicBezTo>
                <a:cubicBezTo>
                  <a:pt x="488576" y="407894"/>
                  <a:pt x="490593" y="344916"/>
                  <a:pt x="497541" y="282388"/>
                </a:cubicBezTo>
                <a:cubicBezTo>
                  <a:pt x="499582" y="264020"/>
                  <a:pt x="505678" y="246302"/>
                  <a:pt x="510989" y="228600"/>
                </a:cubicBezTo>
                <a:cubicBezTo>
                  <a:pt x="519135" y="201447"/>
                  <a:pt x="522158" y="171506"/>
                  <a:pt x="537883" y="147918"/>
                </a:cubicBezTo>
                <a:cubicBezTo>
                  <a:pt x="562461" y="111052"/>
                  <a:pt x="583032" y="68768"/>
                  <a:pt x="618565" y="40341"/>
                </a:cubicBezTo>
                <a:cubicBezTo>
                  <a:pt x="631185" y="30245"/>
                  <a:pt x="644451" y="20675"/>
                  <a:pt x="658906" y="13447"/>
                </a:cubicBezTo>
                <a:cubicBezTo>
                  <a:pt x="671584" y="7108"/>
                  <a:pt x="685800" y="4482"/>
                  <a:pt x="699247" y="0"/>
                </a:cubicBezTo>
                <a:cubicBezTo>
                  <a:pt x="712694" y="4482"/>
                  <a:pt x="725838" y="10009"/>
                  <a:pt x="739589" y="13447"/>
                </a:cubicBezTo>
                <a:cubicBezTo>
                  <a:pt x="761762" y="18990"/>
                  <a:pt x="790663" y="10733"/>
                  <a:pt x="806824" y="26894"/>
                </a:cubicBezTo>
                <a:cubicBezTo>
                  <a:pt x="826870" y="46940"/>
                  <a:pt x="817993" y="83989"/>
                  <a:pt x="833718" y="107577"/>
                </a:cubicBezTo>
                <a:cubicBezTo>
                  <a:pt x="842683" y="121024"/>
                  <a:pt x="849184" y="136490"/>
                  <a:pt x="860612" y="147918"/>
                </a:cubicBezTo>
                <a:cubicBezTo>
                  <a:pt x="886679" y="173985"/>
                  <a:pt x="908484" y="177322"/>
                  <a:pt x="941294" y="188259"/>
                </a:cubicBezTo>
                <a:cubicBezTo>
                  <a:pt x="950259" y="215153"/>
                  <a:pt x="948144" y="248895"/>
                  <a:pt x="968189" y="268941"/>
                </a:cubicBezTo>
                <a:cubicBezTo>
                  <a:pt x="993203" y="293956"/>
                  <a:pt x="1005014" y="302252"/>
                  <a:pt x="1021977" y="336177"/>
                </a:cubicBezTo>
                <a:cubicBezTo>
                  <a:pt x="1054453" y="401129"/>
                  <a:pt x="1007761" y="358076"/>
                  <a:pt x="1075765" y="403412"/>
                </a:cubicBezTo>
                <a:cubicBezTo>
                  <a:pt x="1107141" y="497541"/>
                  <a:pt x="1075765" y="475129"/>
                  <a:pt x="1143000" y="497541"/>
                </a:cubicBezTo>
                <a:cubicBezTo>
                  <a:pt x="1151965" y="506506"/>
                  <a:pt x="1164224" y="513096"/>
                  <a:pt x="1169894" y="524436"/>
                </a:cubicBezTo>
                <a:cubicBezTo>
                  <a:pt x="1178159" y="540966"/>
                  <a:pt x="1171796" y="563793"/>
                  <a:pt x="1183341" y="578224"/>
                </a:cubicBezTo>
                <a:cubicBezTo>
                  <a:pt x="1192196" y="589292"/>
                  <a:pt x="1210236" y="587189"/>
                  <a:pt x="1223683" y="591671"/>
                </a:cubicBezTo>
                <a:cubicBezTo>
                  <a:pt x="1232648" y="618565"/>
                  <a:pt x="1247061" y="644223"/>
                  <a:pt x="1250577" y="672353"/>
                </a:cubicBezTo>
                <a:cubicBezTo>
                  <a:pt x="1255059" y="708212"/>
                  <a:pt x="1254516" y="745065"/>
                  <a:pt x="1264024" y="779930"/>
                </a:cubicBezTo>
                <a:cubicBezTo>
                  <a:pt x="1273985" y="816453"/>
                  <a:pt x="1303369" y="828572"/>
                  <a:pt x="1331259" y="847165"/>
                </a:cubicBezTo>
                <a:lnTo>
                  <a:pt x="1358153" y="927847"/>
                </a:lnTo>
                <a:cubicBezTo>
                  <a:pt x="1362635" y="941294"/>
                  <a:pt x="1368820" y="954289"/>
                  <a:pt x="1371600" y="968188"/>
                </a:cubicBezTo>
                <a:cubicBezTo>
                  <a:pt x="1376082" y="990600"/>
                  <a:pt x="1373707" y="1015580"/>
                  <a:pt x="1385047" y="1035424"/>
                </a:cubicBezTo>
                <a:cubicBezTo>
                  <a:pt x="1393065" y="1049456"/>
                  <a:pt x="1411942" y="1053353"/>
                  <a:pt x="1425389" y="1062318"/>
                </a:cubicBezTo>
                <a:cubicBezTo>
                  <a:pt x="1460710" y="1115299"/>
                  <a:pt x="1459975" y="1106531"/>
                  <a:pt x="1479177" y="1183341"/>
                </a:cubicBezTo>
                <a:cubicBezTo>
                  <a:pt x="1483486" y="1200576"/>
                  <a:pt x="1496425" y="1258179"/>
                  <a:pt x="1506071" y="1277471"/>
                </a:cubicBezTo>
                <a:cubicBezTo>
                  <a:pt x="1513299" y="1291926"/>
                  <a:pt x="1525737" y="1303357"/>
                  <a:pt x="1532965" y="1317812"/>
                </a:cubicBezTo>
                <a:cubicBezTo>
                  <a:pt x="1539304" y="1330490"/>
                  <a:pt x="1534105" y="1351121"/>
                  <a:pt x="1546412" y="1358153"/>
                </a:cubicBezTo>
                <a:cubicBezTo>
                  <a:pt x="1570085" y="1371680"/>
                  <a:pt x="1600478" y="1365685"/>
                  <a:pt x="1627094" y="1371600"/>
                </a:cubicBezTo>
                <a:cubicBezTo>
                  <a:pt x="1640931" y="1374675"/>
                  <a:pt x="1653989" y="1380565"/>
                  <a:pt x="1667436" y="1385047"/>
                </a:cubicBezTo>
                <a:cubicBezTo>
                  <a:pt x="1676401" y="1420906"/>
                  <a:pt x="1687081" y="1456379"/>
                  <a:pt x="1694330" y="1492624"/>
                </a:cubicBezTo>
                <a:cubicBezTo>
                  <a:pt x="1698812" y="1515036"/>
                  <a:pt x="1696437" y="1540015"/>
                  <a:pt x="1707777" y="1559859"/>
                </a:cubicBezTo>
                <a:cubicBezTo>
                  <a:pt x="1715795" y="1573891"/>
                  <a:pt x="1734671" y="1577788"/>
                  <a:pt x="1748118" y="1586753"/>
                </a:cubicBezTo>
                <a:cubicBezTo>
                  <a:pt x="1757083" y="1613647"/>
                  <a:pt x="1768136" y="1639933"/>
                  <a:pt x="1775012" y="1667436"/>
                </a:cubicBezTo>
                <a:cubicBezTo>
                  <a:pt x="1785299" y="1708584"/>
                  <a:pt x="1784398" y="1730610"/>
                  <a:pt x="1815353" y="1761565"/>
                </a:cubicBezTo>
                <a:cubicBezTo>
                  <a:pt x="1826781" y="1772993"/>
                  <a:pt x="1843074" y="1778363"/>
                  <a:pt x="1855694" y="1788459"/>
                </a:cubicBezTo>
                <a:cubicBezTo>
                  <a:pt x="1865594" y="1796379"/>
                  <a:pt x="1872446" y="1807746"/>
                  <a:pt x="1882589" y="1815353"/>
                </a:cubicBezTo>
                <a:cubicBezTo>
                  <a:pt x="1908447" y="1834746"/>
                  <a:pt x="1963271" y="1869141"/>
                  <a:pt x="1963271" y="1869141"/>
                </a:cubicBezTo>
                <a:lnTo>
                  <a:pt x="2003612" y="1990165"/>
                </a:lnTo>
                <a:cubicBezTo>
                  <a:pt x="2008094" y="2003612"/>
                  <a:pt x="2005265" y="2022643"/>
                  <a:pt x="2017059" y="2030506"/>
                </a:cubicBezTo>
                <a:lnTo>
                  <a:pt x="2057400" y="2057400"/>
                </a:lnTo>
                <a:cubicBezTo>
                  <a:pt x="2066365" y="2070847"/>
                  <a:pt x="2077730" y="2082973"/>
                  <a:pt x="2084294" y="2097741"/>
                </a:cubicBezTo>
                <a:cubicBezTo>
                  <a:pt x="2095808" y="2123647"/>
                  <a:pt x="2087601" y="2162699"/>
                  <a:pt x="2111189" y="2178424"/>
                </a:cubicBezTo>
                <a:lnTo>
                  <a:pt x="2151530" y="2205318"/>
                </a:lnTo>
                <a:cubicBezTo>
                  <a:pt x="2156012" y="2218765"/>
                  <a:pt x="2154954" y="2235636"/>
                  <a:pt x="2164977" y="2245659"/>
                </a:cubicBezTo>
                <a:cubicBezTo>
                  <a:pt x="2175000" y="2255682"/>
                  <a:pt x="2192640" y="2252767"/>
                  <a:pt x="2205318" y="2259106"/>
                </a:cubicBezTo>
                <a:cubicBezTo>
                  <a:pt x="2219773" y="2266334"/>
                  <a:pt x="2232212" y="2277035"/>
                  <a:pt x="2245659" y="2286000"/>
                </a:cubicBezTo>
                <a:cubicBezTo>
                  <a:pt x="2257873" y="2304321"/>
                  <a:pt x="2278159" y="2340463"/>
                  <a:pt x="2299447" y="2353236"/>
                </a:cubicBezTo>
                <a:cubicBezTo>
                  <a:pt x="2311602" y="2360529"/>
                  <a:pt x="2326342" y="2362201"/>
                  <a:pt x="2339789" y="2366683"/>
                </a:cubicBezTo>
                <a:cubicBezTo>
                  <a:pt x="2376904" y="2478029"/>
                  <a:pt x="2350958" y="2423777"/>
                  <a:pt x="2420471" y="2528047"/>
                </a:cubicBezTo>
                <a:lnTo>
                  <a:pt x="2447365" y="2568388"/>
                </a:lnTo>
                <a:cubicBezTo>
                  <a:pt x="2451847" y="2581835"/>
                  <a:pt x="2451738" y="2597841"/>
                  <a:pt x="2460812" y="2608730"/>
                </a:cubicBezTo>
                <a:cubicBezTo>
                  <a:pt x="2503349" y="2659775"/>
                  <a:pt x="2522745" y="2647745"/>
                  <a:pt x="2581836" y="2662518"/>
                </a:cubicBezTo>
                <a:cubicBezTo>
                  <a:pt x="2595587" y="2665956"/>
                  <a:pt x="2608730" y="2671483"/>
                  <a:pt x="2622177" y="2675965"/>
                </a:cubicBezTo>
                <a:cubicBezTo>
                  <a:pt x="2639087" y="2726694"/>
                  <a:pt x="2643173" y="2750748"/>
                  <a:pt x="2689412" y="2796988"/>
                </a:cubicBezTo>
                <a:cubicBezTo>
                  <a:pt x="2698377" y="2805953"/>
                  <a:pt x="2708699" y="2813740"/>
                  <a:pt x="2716306" y="2823883"/>
                </a:cubicBezTo>
                <a:cubicBezTo>
                  <a:pt x="2721770" y="2831169"/>
                  <a:pt x="2768951" y="2914636"/>
                  <a:pt x="2796989" y="2931459"/>
                </a:cubicBezTo>
                <a:cubicBezTo>
                  <a:pt x="2809143" y="2938752"/>
                  <a:pt x="2824652" y="2938567"/>
                  <a:pt x="2837330" y="2944906"/>
                </a:cubicBezTo>
                <a:cubicBezTo>
                  <a:pt x="2851785" y="2952134"/>
                  <a:pt x="2864224" y="2962835"/>
                  <a:pt x="2877671" y="2971800"/>
                </a:cubicBezTo>
                <a:cubicBezTo>
                  <a:pt x="2886636" y="2985247"/>
                  <a:pt x="2894469" y="2999521"/>
                  <a:pt x="2904565" y="3012141"/>
                </a:cubicBezTo>
                <a:cubicBezTo>
                  <a:pt x="2912485" y="3022041"/>
                  <a:pt x="2923852" y="3028893"/>
                  <a:pt x="2931459" y="3039036"/>
                </a:cubicBezTo>
                <a:cubicBezTo>
                  <a:pt x="2950852" y="3064894"/>
                  <a:pt x="2953889" y="3111879"/>
                  <a:pt x="2985247" y="3119718"/>
                </a:cubicBezTo>
                <a:lnTo>
                  <a:pt x="3092824" y="3146612"/>
                </a:lnTo>
                <a:cubicBezTo>
                  <a:pt x="3099188" y="3165705"/>
                  <a:pt x="3112311" y="3216867"/>
                  <a:pt x="3133165" y="3227294"/>
                </a:cubicBezTo>
                <a:cubicBezTo>
                  <a:pt x="3160043" y="3240733"/>
                  <a:pt x="3254198" y="3254192"/>
                  <a:pt x="3294530" y="3267636"/>
                </a:cubicBezTo>
                <a:lnTo>
                  <a:pt x="3375212" y="3294530"/>
                </a:lnTo>
                <a:cubicBezTo>
                  <a:pt x="3384177" y="3307977"/>
                  <a:pt x="3388659" y="3325906"/>
                  <a:pt x="3402106" y="3334871"/>
                </a:cubicBezTo>
                <a:cubicBezTo>
                  <a:pt x="3417483" y="3345122"/>
                  <a:pt x="3441985" y="3336148"/>
                  <a:pt x="3455894" y="3348318"/>
                </a:cubicBezTo>
                <a:cubicBezTo>
                  <a:pt x="3480219" y="3369603"/>
                  <a:pt x="3479019" y="3418779"/>
                  <a:pt x="3509683" y="3429000"/>
                </a:cubicBezTo>
                <a:cubicBezTo>
                  <a:pt x="3552291" y="3443203"/>
                  <a:pt x="3553127" y="3439550"/>
                  <a:pt x="3590365" y="3469341"/>
                </a:cubicBezTo>
                <a:cubicBezTo>
                  <a:pt x="3600265" y="3477261"/>
                  <a:pt x="3607359" y="3488316"/>
                  <a:pt x="3617259" y="3496236"/>
                </a:cubicBezTo>
                <a:cubicBezTo>
                  <a:pt x="3629879" y="3506332"/>
                  <a:pt x="3642832" y="3516566"/>
                  <a:pt x="3657600" y="3523130"/>
                </a:cubicBezTo>
                <a:cubicBezTo>
                  <a:pt x="3683506" y="3534644"/>
                  <a:pt x="3738283" y="3550024"/>
                  <a:pt x="3738283" y="3550024"/>
                </a:cubicBezTo>
                <a:cubicBezTo>
                  <a:pt x="3853895" y="3627098"/>
                  <a:pt x="3707619" y="3534692"/>
                  <a:pt x="3818965" y="3590365"/>
                </a:cubicBezTo>
                <a:cubicBezTo>
                  <a:pt x="3833420" y="3597593"/>
                  <a:pt x="3844538" y="3610695"/>
                  <a:pt x="3859306" y="3617259"/>
                </a:cubicBezTo>
                <a:cubicBezTo>
                  <a:pt x="3933487" y="3650228"/>
                  <a:pt x="3934913" y="3639522"/>
                  <a:pt x="4007224" y="3657600"/>
                </a:cubicBezTo>
                <a:cubicBezTo>
                  <a:pt x="4020975" y="3661038"/>
                  <a:pt x="4034118" y="3666565"/>
                  <a:pt x="4047565" y="3671047"/>
                </a:cubicBezTo>
                <a:cubicBezTo>
                  <a:pt x="4052047" y="3688977"/>
                  <a:pt x="4049467" y="3710404"/>
                  <a:pt x="4061012" y="3724836"/>
                </a:cubicBezTo>
                <a:cubicBezTo>
                  <a:pt x="4069867" y="3735904"/>
                  <a:pt x="4088675" y="3731944"/>
                  <a:pt x="4101353" y="3738283"/>
                </a:cubicBezTo>
                <a:cubicBezTo>
                  <a:pt x="4205621" y="3790417"/>
                  <a:pt x="4080638" y="3744825"/>
                  <a:pt x="4182036" y="3778624"/>
                </a:cubicBezTo>
                <a:cubicBezTo>
                  <a:pt x="4195483" y="3787589"/>
                  <a:pt x="4207922" y="3798290"/>
                  <a:pt x="4222377" y="3805518"/>
                </a:cubicBezTo>
                <a:cubicBezTo>
                  <a:pt x="4235055" y="3811857"/>
                  <a:pt x="4248967" y="3815527"/>
                  <a:pt x="4262718" y="3818965"/>
                </a:cubicBezTo>
                <a:cubicBezTo>
                  <a:pt x="4315153" y="3832074"/>
                  <a:pt x="4370951" y="3838269"/>
                  <a:pt x="4424083" y="3845859"/>
                </a:cubicBezTo>
                <a:cubicBezTo>
                  <a:pt x="4525481" y="3879658"/>
                  <a:pt x="4404427" y="3830134"/>
                  <a:pt x="4491318" y="3899647"/>
                </a:cubicBezTo>
                <a:cubicBezTo>
                  <a:pt x="4505387" y="3910903"/>
                  <a:pt x="4595084" y="3925502"/>
                  <a:pt x="4598894" y="3926541"/>
                </a:cubicBezTo>
                <a:cubicBezTo>
                  <a:pt x="4762780" y="3971238"/>
                  <a:pt x="4587406" y="3943195"/>
                  <a:pt x="4800600" y="3966883"/>
                </a:cubicBezTo>
                <a:cubicBezTo>
                  <a:pt x="4805082" y="3980330"/>
                  <a:pt x="4802513" y="3998985"/>
                  <a:pt x="4814047" y="4007224"/>
                </a:cubicBezTo>
                <a:cubicBezTo>
                  <a:pt x="4837116" y="4023701"/>
                  <a:pt x="4866931" y="4028558"/>
                  <a:pt x="4894730" y="4034118"/>
                </a:cubicBezTo>
                <a:cubicBezTo>
                  <a:pt x="4917142" y="4038600"/>
                  <a:pt x="4939792" y="4042022"/>
                  <a:pt x="4961965" y="4047565"/>
                </a:cubicBezTo>
                <a:cubicBezTo>
                  <a:pt x="4975716" y="4051003"/>
                  <a:pt x="4988360" y="4058476"/>
                  <a:pt x="5002306" y="4061012"/>
                </a:cubicBezTo>
                <a:cubicBezTo>
                  <a:pt x="5037861" y="4067477"/>
                  <a:pt x="5074024" y="4069977"/>
                  <a:pt x="5109883" y="4074459"/>
                </a:cubicBezTo>
                <a:cubicBezTo>
                  <a:pt x="5237534" y="4117009"/>
                  <a:pt x="5162333" y="4098786"/>
                  <a:pt x="5338483" y="4114800"/>
                </a:cubicBezTo>
                <a:cubicBezTo>
                  <a:pt x="5351930" y="4119282"/>
                  <a:pt x="5366146" y="4121908"/>
                  <a:pt x="5378824" y="4128247"/>
                </a:cubicBezTo>
                <a:cubicBezTo>
                  <a:pt x="5393279" y="4135475"/>
                  <a:pt x="5403685" y="4150497"/>
                  <a:pt x="5419165" y="4155141"/>
                </a:cubicBezTo>
                <a:cubicBezTo>
                  <a:pt x="5449523" y="4164248"/>
                  <a:pt x="5482030" y="4163377"/>
                  <a:pt x="5513294" y="4168588"/>
                </a:cubicBezTo>
                <a:cubicBezTo>
                  <a:pt x="5535839" y="4172346"/>
                  <a:pt x="5558357" y="4176492"/>
                  <a:pt x="5580530" y="4182036"/>
                </a:cubicBezTo>
                <a:cubicBezTo>
                  <a:pt x="5594281" y="4185474"/>
                  <a:pt x="5608193" y="4189144"/>
                  <a:pt x="5620871" y="4195483"/>
                </a:cubicBezTo>
                <a:cubicBezTo>
                  <a:pt x="5635326" y="4202711"/>
                  <a:pt x="5645239" y="4219920"/>
                  <a:pt x="5661212" y="4222377"/>
                </a:cubicBezTo>
                <a:cubicBezTo>
                  <a:pt x="5763492" y="4238112"/>
                  <a:pt x="5970494" y="4249271"/>
                  <a:pt x="5970494" y="4249271"/>
                </a:cubicBezTo>
                <a:cubicBezTo>
                  <a:pt x="6042583" y="4273300"/>
                  <a:pt x="5980708" y="4254529"/>
                  <a:pt x="6078071" y="4276165"/>
                </a:cubicBezTo>
                <a:cubicBezTo>
                  <a:pt x="6096112" y="4280174"/>
                  <a:pt x="6114157" y="4284301"/>
                  <a:pt x="6131859" y="4289612"/>
                </a:cubicBezTo>
                <a:cubicBezTo>
                  <a:pt x="6159012" y="4297758"/>
                  <a:pt x="6184743" y="4310946"/>
                  <a:pt x="6212541" y="4316506"/>
                </a:cubicBezTo>
                <a:cubicBezTo>
                  <a:pt x="6234953" y="4320988"/>
                  <a:pt x="6257727" y="4323939"/>
                  <a:pt x="6279777" y="4329953"/>
                </a:cubicBezTo>
                <a:cubicBezTo>
                  <a:pt x="6307127" y="4337412"/>
                  <a:pt x="6332128" y="4355835"/>
                  <a:pt x="6360459" y="4356847"/>
                </a:cubicBezTo>
                <a:lnTo>
                  <a:pt x="6736977" y="4370294"/>
                </a:lnTo>
                <a:cubicBezTo>
                  <a:pt x="6843173" y="4405693"/>
                  <a:pt x="6789310" y="4397188"/>
                  <a:pt x="6898341" y="4397188"/>
                </a:cubicBezTo>
              </a:path>
            </a:pathLst>
          </a:custGeom>
          <a:ln w="730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7" grpId="0" animBg="1"/>
      <p:bldP spid="18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3.2.7 Even and odd functions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722120" y="2392680"/>
          <a:ext cx="5821680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168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0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x</a:t>
                      </a:r>
                      <a:endParaRPr lang="en-US" sz="2800" b="0" i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−2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−1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0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1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2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0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f(x)</a:t>
                      </a:r>
                      <a:endParaRPr lang="en-US" sz="2800" b="0" i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5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1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−3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00200" y="4450080"/>
          <a:ext cx="6096000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0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x</a:t>
                      </a:r>
                      <a:endParaRPr lang="en-US" sz="2800" b="0" i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-2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-1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0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1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2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0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f(x)</a:t>
                      </a:r>
                      <a:endParaRPr lang="en-US" sz="2800" b="0" i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5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-3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3400" y="1610380"/>
            <a:ext cx="548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Complete the table if the function is</a:t>
            </a:r>
            <a:endParaRPr lang="en-US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" y="237238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(A) Even</a:t>
            </a:r>
            <a:endParaRPr lang="en-US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" y="44196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(B) Odd</a:t>
            </a:r>
            <a:endParaRPr lang="en-US" dirty="0">
              <a:latin typeface="+mj-lt"/>
            </a:endParaRPr>
          </a:p>
        </p:txBody>
      </p:sp>
      <p:graphicFrame>
        <p:nvGraphicFramePr>
          <p:cNvPr id="39938" name="Object 2"/>
          <p:cNvGraphicFramePr>
            <a:graphicFrameLocks noChangeAspect="1"/>
          </p:cNvGraphicFramePr>
          <p:nvPr/>
        </p:nvGraphicFramePr>
        <p:xfrm>
          <a:off x="304800" y="3657600"/>
          <a:ext cx="2336800" cy="533400"/>
        </p:xfrm>
        <a:graphic>
          <a:graphicData uri="http://schemas.openxmlformats.org/presentationml/2006/ole">
            <p:oleObj spid="_x0000_s39938" name="Equation" r:id="rId3" imgW="876240" imgH="203040" progId="Equation.3">
              <p:embed/>
            </p:oleObj>
          </a:graphicData>
        </a:graphic>
      </p:graphicFrame>
      <p:graphicFrame>
        <p:nvGraphicFramePr>
          <p:cNvPr id="39939" name="Object 3"/>
          <p:cNvGraphicFramePr>
            <a:graphicFrameLocks noChangeAspect="1"/>
          </p:cNvGraphicFramePr>
          <p:nvPr/>
        </p:nvGraphicFramePr>
        <p:xfrm>
          <a:off x="2776538" y="3657600"/>
          <a:ext cx="3014662" cy="533400"/>
        </p:xfrm>
        <a:graphic>
          <a:graphicData uri="http://schemas.openxmlformats.org/presentationml/2006/ole">
            <p:oleObj spid="_x0000_s39939" name="Equation" r:id="rId4" imgW="1130040" imgH="203040" progId="Equation.3">
              <p:embed/>
            </p:oleObj>
          </a:graphicData>
        </a:graphic>
      </p:graphicFrame>
      <p:graphicFrame>
        <p:nvGraphicFramePr>
          <p:cNvPr id="39940" name="Object 4"/>
          <p:cNvGraphicFramePr>
            <a:graphicFrameLocks noChangeAspect="1"/>
          </p:cNvGraphicFramePr>
          <p:nvPr/>
        </p:nvGraphicFramePr>
        <p:xfrm>
          <a:off x="6045200" y="3657600"/>
          <a:ext cx="2878138" cy="533400"/>
        </p:xfrm>
        <a:graphic>
          <a:graphicData uri="http://schemas.openxmlformats.org/presentationml/2006/ole">
            <p:oleObj spid="_x0000_s39940" name="Equation" r:id="rId5" imgW="1079280" imgH="203040" progId="Equation.3">
              <p:embed/>
            </p:oleObj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720921" y="2918659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−3</a:t>
            </a:r>
            <a:endParaRPr lang="en-US" dirty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58000" y="2921358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5</a:t>
            </a:r>
            <a:endParaRPr lang="en-US" dirty="0">
              <a:latin typeface="+mj-lt"/>
            </a:endParaRPr>
          </a:p>
        </p:txBody>
      </p:sp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211137" y="5715000"/>
          <a:ext cx="2455863" cy="533400"/>
        </p:xfrm>
        <a:graphic>
          <a:graphicData uri="http://schemas.openxmlformats.org/presentationml/2006/ole">
            <p:oleObj spid="_x0000_s39942" name="Equation" r:id="rId6" imgW="977760" imgH="203040" progId="Equation.3">
              <p:embed/>
            </p:oleObj>
          </a:graphicData>
        </a:graphic>
      </p:graphicFrame>
      <p:graphicFrame>
        <p:nvGraphicFramePr>
          <p:cNvPr id="15" name="Object 3"/>
          <p:cNvGraphicFramePr>
            <a:graphicFrameLocks noChangeAspect="1"/>
          </p:cNvGraphicFramePr>
          <p:nvPr/>
        </p:nvGraphicFramePr>
        <p:xfrm>
          <a:off x="2895600" y="5715000"/>
          <a:ext cx="2819400" cy="533400"/>
        </p:xfrm>
        <a:graphic>
          <a:graphicData uri="http://schemas.openxmlformats.org/presentationml/2006/ole">
            <p:oleObj spid="_x0000_s39943" name="Equation" r:id="rId7" imgW="1130040" imgH="203040" progId="Equation.3">
              <p:embed/>
            </p:oleObj>
          </a:graphicData>
        </a:graphic>
      </p:graphicFrame>
      <p:graphicFrame>
        <p:nvGraphicFramePr>
          <p:cNvPr id="16" name="Object 4"/>
          <p:cNvGraphicFramePr>
            <a:graphicFrameLocks noChangeAspect="1"/>
          </p:cNvGraphicFramePr>
          <p:nvPr/>
        </p:nvGraphicFramePr>
        <p:xfrm>
          <a:off x="5943600" y="5715000"/>
          <a:ext cx="3048000" cy="533400"/>
        </p:xfrm>
        <a:graphic>
          <a:graphicData uri="http://schemas.openxmlformats.org/presentationml/2006/ole">
            <p:oleObj spid="_x0000_s39944" name="Equation" r:id="rId8" imgW="1257120" imgH="203040" progId="Equation.3">
              <p:embed/>
            </p:oleObj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012842" y="4976059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3</a:t>
            </a:r>
            <a:endParaRPr lang="en-US" dirty="0"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00" y="4978758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−5</a:t>
            </a:r>
            <a:endParaRPr lang="en-US" dirty="0">
              <a:latin typeface="+mj-lt"/>
            </a:endParaRPr>
          </a:p>
        </p:txBody>
      </p:sp>
      <p:graphicFrame>
        <p:nvGraphicFramePr>
          <p:cNvPr id="39945" name="Object 9"/>
          <p:cNvGraphicFramePr>
            <a:graphicFrameLocks noChangeAspect="1"/>
          </p:cNvGraphicFramePr>
          <p:nvPr/>
        </p:nvGraphicFramePr>
        <p:xfrm>
          <a:off x="701675" y="6248400"/>
          <a:ext cx="3417888" cy="533400"/>
        </p:xfrm>
        <a:graphic>
          <a:graphicData uri="http://schemas.openxmlformats.org/presentationml/2006/ole">
            <p:oleObj spid="_x0000_s39945" name="Equation" r:id="rId9" imgW="1409400" imgH="203040" progId="Equation.3">
              <p:embed/>
            </p:oleObj>
          </a:graphicData>
        </a:graphic>
      </p:graphicFrame>
      <p:graphicFrame>
        <p:nvGraphicFramePr>
          <p:cNvPr id="39946" name="Object 10"/>
          <p:cNvGraphicFramePr>
            <a:graphicFrameLocks noChangeAspect="1"/>
          </p:cNvGraphicFramePr>
          <p:nvPr/>
        </p:nvGraphicFramePr>
        <p:xfrm>
          <a:off x="4497387" y="6248400"/>
          <a:ext cx="1538288" cy="533400"/>
        </p:xfrm>
        <a:graphic>
          <a:graphicData uri="http://schemas.openxmlformats.org/presentationml/2006/ole">
            <p:oleObj spid="_x0000_s39946" name="Equation" r:id="rId10" imgW="634680" imgH="203040" progId="Equation.3">
              <p:embed/>
            </p:oleObj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4990563" y="4978758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0</a:t>
            </a:r>
            <a:endParaRPr lang="en-US" dirty="0">
              <a:latin typeface="+mj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  <p:graphicFrame>
        <p:nvGraphicFramePr>
          <p:cNvPr id="39947" name="Object 11"/>
          <p:cNvGraphicFramePr>
            <a:graphicFrameLocks noChangeAspect="1"/>
          </p:cNvGraphicFramePr>
          <p:nvPr/>
        </p:nvGraphicFramePr>
        <p:xfrm>
          <a:off x="6646863" y="6248400"/>
          <a:ext cx="1354137" cy="533400"/>
        </p:xfrm>
        <a:graphic>
          <a:graphicData uri="http://schemas.openxmlformats.org/presentationml/2006/ole">
            <p:oleObj spid="_x0000_s39947" name="Equation" r:id="rId11" imgW="558720" imgH="20304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10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3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2000"/>
                                        <p:tgtEl>
                                          <p:spTgt spid="39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2000"/>
                                        <p:tgtEl>
                                          <p:spTgt spid="39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2000"/>
                                        <p:tgtEl>
                                          <p:spTgt spid="39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2" grpId="0"/>
      <p:bldP spid="13" grpId="0"/>
      <p:bldP spid="17" grpId="0"/>
      <p:bldP spid="18" grpId="0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915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3.2.3 Evaluating a function graphically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00200"/>
            <a:ext cx="51816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5562600" y="1991380"/>
            <a:ext cx="259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What is </a:t>
            </a:r>
            <a:r>
              <a:rPr lang="en-US" sz="2800" i="1" dirty="0" smtClean="0">
                <a:solidFill>
                  <a:srgbClr val="FFC000"/>
                </a:solidFill>
                <a:latin typeface="+mj-lt"/>
              </a:rPr>
              <a:t>f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(0)?</a:t>
            </a:r>
            <a:endParaRPr lang="en-US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00600" y="3581400"/>
            <a:ext cx="434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For what value(s) is </a:t>
            </a:r>
            <a:r>
              <a:rPr lang="en-US" sz="2800" i="1" dirty="0" smtClean="0">
                <a:solidFill>
                  <a:srgbClr val="FFC000"/>
                </a:solidFill>
                <a:latin typeface="+mj-lt"/>
              </a:rPr>
              <a:t>f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(</a:t>
            </a:r>
            <a:r>
              <a:rPr lang="en-US" sz="2800" i="1" dirty="0" smtClean="0">
                <a:solidFill>
                  <a:srgbClr val="FFC000"/>
                </a:solidFill>
                <a:latin typeface="+mj-lt"/>
              </a:rPr>
              <a:t>x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)=−2?</a:t>
            </a:r>
            <a:endParaRPr lang="en-US" dirty="0">
              <a:solidFill>
                <a:srgbClr val="FFC000"/>
              </a:solidFill>
              <a:latin typeface="+mj-lt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2298879" y="4343400"/>
            <a:ext cx="0" cy="494763"/>
          </a:xfrm>
          <a:prstGeom prst="line">
            <a:avLst/>
          </a:prstGeom>
          <a:ln w="34925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2274195" y="4280079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 flipH="1">
            <a:off x="2312832" y="5816958"/>
            <a:ext cx="1219200" cy="0"/>
          </a:xfrm>
          <a:prstGeom prst="line">
            <a:avLst/>
          </a:prstGeom>
          <a:ln w="34925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3518079" y="5778321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3542763" y="4838163"/>
            <a:ext cx="0" cy="990600"/>
          </a:xfrm>
          <a:prstGeom prst="line">
            <a:avLst/>
          </a:prstGeom>
          <a:ln w="34925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438400" y="36576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(0,1)</a:t>
            </a:r>
            <a:endParaRPr lang="en-US" dirty="0">
              <a:latin typeface="+mj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096000" y="2667000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solidFill>
                  <a:srgbClr val="00B0F0"/>
                </a:solidFill>
                <a:latin typeface="+mj-lt"/>
              </a:rPr>
              <a:t>f</a:t>
            </a:r>
            <a:r>
              <a:rPr lang="en-US" sz="3200" dirty="0" smtClean="0">
                <a:solidFill>
                  <a:srgbClr val="00B0F0"/>
                </a:solidFill>
                <a:latin typeface="+mj-lt"/>
              </a:rPr>
              <a:t>(0)=1</a:t>
            </a:r>
            <a:endParaRPr lang="en-US" sz="2000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791200" y="4267200"/>
            <a:ext cx="16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B0F0"/>
                </a:solidFill>
                <a:latin typeface="+mj-lt"/>
              </a:rPr>
              <a:t>For </a:t>
            </a:r>
            <a:r>
              <a:rPr lang="en-US" sz="3200" i="1" dirty="0" smtClean="0">
                <a:solidFill>
                  <a:srgbClr val="00B0F0"/>
                </a:solidFill>
                <a:latin typeface="+mj-lt"/>
              </a:rPr>
              <a:t>x</a:t>
            </a:r>
            <a:r>
              <a:rPr lang="en-US" sz="3200" dirty="0" smtClean="0">
                <a:solidFill>
                  <a:srgbClr val="00B0F0"/>
                </a:solidFill>
                <a:latin typeface="+mj-lt"/>
              </a:rPr>
              <a:t>=3</a:t>
            </a:r>
            <a:endParaRPr lang="en-US" sz="2000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886200" y="5562600"/>
            <a:ext cx="129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(3, −2)</a:t>
            </a:r>
            <a:endParaRPr lang="en-US" dirty="0"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 animBg="1"/>
      <p:bldP spid="13" grpId="0" animBg="1"/>
      <p:bldP spid="20" grpId="0"/>
      <p:bldP spid="21" grpId="0"/>
      <p:bldP spid="22" grpId="0"/>
      <p:bldP spid="2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3.2.8 Even and odd functions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1600200"/>
            <a:ext cx="9296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+mj-lt"/>
              </a:rPr>
              <a:t>Determine if the function represented below is even, odd, or neither?</a:t>
            </a:r>
            <a:endParaRPr lang="en-US" sz="2500" dirty="0">
              <a:latin typeface="+mj-lt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168400" y="2049463"/>
          <a:ext cx="2698750" cy="754062"/>
        </p:xfrm>
        <a:graphic>
          <a:graphicData uri="http://schemas.openxmlformats.org/presentationml/2006/ole">
            <p:oleObj spid="_x0000_s43010" name="Equation" r:id="rId3" imgW="952200" imgH="266400" progId="Equation.3">
              <p:embed/>
            </p:oleObj>
          </a:graphicData>
        </a:graphic>
      </p:graphicFrame>
      <p:sp>
        <p:nvSpPr>
          <p:cNvPr id="6" name="Rectangle 5"/>
          <p:cNvSpPr/>
          <p:nvPr/>
        </p:nvSpPr>
        <p:spPr>
          <a:xfrm>
            <a:off x="304800" y="2179995"/>
            <a:ext cx="5982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+mj-lt"/>
              </a:rPr>
              <a:t>(B)</a:t>
            </a:r>
            <a:endParaRPr lang="en-US" sz="2800" dirty="0">
              <a:latin typeface="+mj-lt"/>
            </a:endParaRPr>
          </a:p>
        </p:txBody>
      </p:sp>
      <p:graphicFrame>
        <p:nvGraphicFramePr>
          <p:cNvPr id="40963" name="Object 3"/>
          <p:cNvGraphicFramePr>
            <a:graphicFrameLocks noChangeAspect="1"/>
          </p:cNvGraphicFramePr>
          <p:nvPr/>
        </p:nvGraphicFramePr>
        <p:xfrm>
          <a:off x="677863" y="3581400"/>
          <a:ext cx="1363662" cy="660400"/>
        </p:xfrm>
        <a:graphic>
          <a:graphicData uri="http://schemas.openxmlformats.org/presentationml/2006/ole">
            <p:oleObj spid="_x0000_s43011" name="Equation" r:id="rId4" imgW="419040" imgH="203040" progId="Equation.3">
              <p:embed/>
            </p:oleObj>
          </a:graphicData>
        </a:graphic>
      </p:graphicFrame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2057400" y="3429000"/>
          <a:ext cx="2686050" cy="909638"/>
        </p:xfrm>
        <a:graphic>
          <a:graphicData uri="http://schemas.openxmlformats.org/presentationml/2006/ole">
            <p:oleObj spid="_x0000_s43012" name="Equation" r:id="rId5" imgW="825480" imgH="279360" progId="Equation.3">
              <p:embed/>
            </p:oleObj>
          </a:graphicData>
        </a:graphic>
      </p:graphicFrame>
      <p:graphicFrame>
        <p:nvGraphicFramePr>
          <p:cNvPr id="40965" name="Object 5"/>
          <p:cNvGraphicFramePr>
            <a:graphicFrameLocks noChangeAspect="1"/>
          </p:cNvGraphicFramePr>
          <p:nvPr/>
        </p:nvGraphicFramePr>
        <p:xfrm>
          <a:off x="4876800" y="3457575"/>
          <a:ext cx="2065338" cy="825500"/>
        </p:xfrm>
        <a:graphic>
          <a:graphicData uri="http://schemas.openxmlformats.org/presentationml/2006/ole">
            <p:oleObj spid="_x0000_s43013" name="Equation" r:id="rId6" imgW="634680" imgH="253800" progId="Equation.3">
              <p:embed/>
            </p:oleObj>
          </a:graphicData>
        </a:graphic>
      </p:graphicFrame>
      <p:sp>
        <p:nvSpPr>
          <p:cNvPr id="11" name="Content Placeholder 2"/>
          <p:cNvSpPr txBox="1">
            <a:spLocks/>
          </p:cNvSpPr>
          <p:nvPr/>
        </p:nvSpPr>
        <p:spPr>
          <a:xfrm>
            <a:off x="533400" y="2819400"/>
            <a:ext cx="30480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First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evaluate </a:t>
            </a:r>
            <a:r>
              <a:rPr lang="en-US" sz="2800" i="1" dirty="0" smtClean="0">
                <a:latin typeface="+mj-lt"/>
              </a:rPr>
              <a:t>g</a:t>
            </a:r>
            <a:r>
              <a:rPr kumimoji="0" lang="en-US" sz="28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(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−x</a:t>
            </a:r>
            <a:r>
              <a:rPr kumimoji="0" lang="en-US" sz="28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)</a:t>
            </a:r>
            <a:r>
              <a:rPr kumimoji="0" lang="en-US" sz="2800" b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685800" y="4648200"/>
            <a:ext cx="2362200" cy="762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sz="3200" i="1" dirty="0" smtClean="0">
                <a:latin typeface="+mj-lt"/>
              </a:rPr>
              <a:t>g</a:t>
            </a:r>
            <a:r>
              <a:rPr kumimoji="0" lang="en-US" sz="32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(</a:t>
            </a:r>
            <a:r>
              <a:rPr kumimoji="0" lang="en-US" sz="3200" b="0" i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−x</a:t>
            </a:r>
            <a:r>
              <a:rPr kumimoji="0" lang="en-US" sz="32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) </a:t>
            </a:r>
            <a:r>
              <a:rPr lang="en-US" sz="3200" noProof="0" dirty="0" smtClean="0">
                <a:latin typeface="+mj-lt"/>
              </a:rPr>
              <a:t>= </a:t>
            </a:r>
            <a:r>
              <a:rPr lang="en-US" sz="3200" i="1" dirty="0" smtClean="0">
                <a:latin typeface="+mj-lt"/>
              </a:rPr>
              <a:t>g</a:t>
            </a:r>
            <a:r>
              <a:rPr lang="en-US" sz="3200" dirty="0" smtClean="0">
                <a:latin typeface="+mj-lt"/>
              </a:rPr>
              <a:t>(</a:t>
            </a:r>
            <a:r>
              <a:rPr lang="en-US" sz="3200" i="1" dirty="0" smtClean="0">
                <a:latin typeface="+mj-lt"/>
              </a:rPr>
              <a:t>x</a:t>
            </a:r>
            <a:r>
              <a:rPr lang="en-US" sz="3200" dirty="0" smtClean="0">
                <a:latin typeface="+mj-lt"/>
              </a:rPr>
              <a:t>)</a:t>
            </a:r>
            <a:endParaRPr kumimoji="0" lang="en-US" sz="32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457200" y="5562600"/>
            <a:ext cx="5410200" cy="762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kumimoji="0" lang="en-US" sz="3200" b="0" u="none" strike="noStrike" kern="1200" cap="none" spc="0" normalizeH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Therefore, the function is even.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1000"/>
                                        <p:tgtEl>
                                          <p:spTgt spid="40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10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1000"/>
                                        <p:tgtEl>
                                          <p:spTgt spid="40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1" grpId="0"/>
      <p:bldP spid="12" grpId="0"/>
      <p:bldP spid="13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3.2.8 Even and odd functions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1600200"/>
            <a:ext cx="9296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+mj-lt"/>
              </a:rPr>
              <a:t>Determine if the function represented below is even, odd, or neither?</a:t>
            </a:r>
            <a:endParaRPr lang="en-US" sz="2500" dirty="0">
              <a:latin typeface="+mj-lt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061680" y="1930758"/>
          <a:ext cx="2554287" cy="1112838"/>
        </p:xfrm>
        <a:graphic>
          <a:graphicData uri="http://schemas.openxmlformats.org/presentationml/2006/ole">
            <p:oleObj spid="_x0000_s40962" name="Equation" r:id="rId3" imgW="901440" imgH="393480" progId="Equation.3">
              <p:embed/>
            </p:oleObj>
          </a:graphicData>
        </a:graphic>
      </p:graphicFrame>
      <p:sp>
        <p:nvSpPr>
          <p:cNvPr id="6" name="Rectangle 5"/>
          <p:cNvSpPr/>
          <p:nvPr/>
        </p:nvSpPr>
        <p:spPr>
          <a:xfrm>
            <a:off x="304800" y="2219980"/>
            <a:ext cx="5934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+mj-lt"/>
              </a:rPr>
              <a:t>(C)</a:t>
            </a:r>
            <a:endParaRPr lang="en-US" sz="2800" dirty="0">
              <a:latin typeface="+mj-lt"/>
            </a:endParaRPr>
          </a:p>
        </p:txBody>
      </p:sp>
      <p:graphicFrame>
        <p:nvGraphicFramePr>
          <p:cNvPr id="40963" name="Object 3"/>
          <p:cNvGraphicFramePr>
            <a:graphicFrameLocks noChangeAspect="1"/>
          </p:cNvGraphicFramePr>
          <p:nvPr/>
        </p:nvGraphicFramePr>
        <p:xfrm>
          <a:off x="719138" y="4001037"/>
          <a:ext cx="1281112" cy="660400"/>
        </p:xfrm>
        <a:graphic>
          <a:graphicData uri="http://schemas.openxmlformats.org/presentationml/2006/ole">
            <p:oleObj spid="_x0000_s40963" name="Equation" r:id="rId4" imgW="393480" imgH="203040" progId="Equation.3">
              <p:embed/>
            </p:oleObj>
          </a:graphicData>
        </a:graphic>
      </p:graphicFrame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1981200" y="3663950"/>
          <a:ext cx="2603500" cy="1365250"/>
        </p:xfrm>
        <a:graphic>
          <a:graphicData uri="http://schemas.openxmlformats.org/presentationml/2006/ole">
            <p:oleObj spid="_x0000_s40964" name="Equation" r:id="rId5" imgW="799920" imgH="419040" progId="Equation.3">
              <p:embed/>
            </p:oleObj>
          </a:graphicData>
        </a:graphic>
      </p:graphicFrame>
      <p:graphicFrame>
        <p:nvGraphicFramePr>
          <p:cNvPr id="40965" name="Object 5"/>
          <p:cNvGraphicFramePr>
            <a:graphicFrameLocks noChangeAspect="1"/>
          </p:cNvGraphicFramePr>
          <p:nvPr/>
        </p:nvGraphicFramePr>
        <p:xfrm>
          <a:off x="4559121" y="3647717"/>
          <a:ext cx="1982788" cy="1279525"/>
        </p:xfrm>
        <a:graphic>
          <a:graphicData uri="http://schemas.openxmlformats.org/presentationml/2006/ole">
            <p:oleObj spid="_x0000_s40965" name="Equation" r:id="rId6" imgW="609480" imgH="393480" progId="Equation.3">
              <p:embed/>
            </p:oleObj>
          </a:graphicData>
        </a:graphic>
      </p:graphicFrame>
      <p:sp>
        <p:nvSpPr>
          <p:cNvPr id="11" name="Content Placeholder 2"/>
          <p:cNvSpPr txBox="1">
            <a:spLocks/>
          </p:cNvSpPr>
          <p:nvPr/>
        </p:nvSpPr>
        <p:spPr>
          <a:xfrm>
            <a:off x="355242" y="3048000"/>
            <a:ext cx="30480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First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evaluate </a:t>
            </a:r>
            <a:r>
              <a:rPr lang="en-US" sz="2800" i="1" dirty="0" smtClean="0">
                <a:latin typeface="+mj-lt"/>
              </a:rPr>
              <a:t>h</a:t>
            </a:r>
            <a:r>
              <a:rPr kumimoji="0" lang="en-US" sz="28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(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−x</a:t>
            </a:r>
            <a:r>
              <a:rPr kumimoji="0" lang="en-US" sz="28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)</a:t>
            </a:r>
            <a:r>
              <a:rPr kumimoji="0" lang="en-US" sz="2800" b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685800" y="5105400"/>
            <a:ext cx="2514600" cy="762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sz="3200" i="1" dirty="0" smtClean="0">
                <a:latin typeface="+mj-lt"/>
              </a:rPr>
              <a:t>h</a:t>
            </a:r>
            <a:r>
              <a:rPr lang="en-US" sz="3200" dirty="0" smtClean="0">
                <a:latin typeface="+mj-lt"/>
              </a:rPr>
              <a:t>(</a:t>
            </a:r>
            <a:r>
              <a:rPr lang="en-US" sz="3200" i="1" dirty="0" smtClean="0">
                <a:latin typeface="+mj-lt"/>
              </a:rPr>
              <a:t>−x</a:t>
            </a:r>
            <a:r>
              <a:rPr lang="en-US" sz="3200" dirty="0" smtClean="0">
                <a:latin typeface="+mj-lt"/>
              </a:rPr>
              <a:t>) =</a:t>
            </a:r>
            <a:r>
              <a:rPr lang="en-US" sz="3200" i="1" dirty="0" smtClean="0">
                <a:latin typeface="+mj-lt"/>
              </a:rPr>
              <a:t> −h</a:t>
            </a:r>
            <a:r>
              <a:rPr lang="en-US" sz="3200" dirty="0" smtClean="0">
                <a:latin typeface="+mj-lt"/>
              </a:rPr>
              <a:t>(</a:t>
            </a:r>
            <a:r>
              <a:rPr lang="en-US" sz="3200" i="1" dirty="0" smtClean="0">
                <a:latin typeface="+mj-lt"/>
              </a:rPr>
              <a:t>x</a:t>
            </a:r>
            <a:r>
              <a:rPr lang="en-US" sz="3200" dirty="0" smtClean="0">
                <a:latin typeface="+mj-lt"/>
              </a:rPr>
              <a:t>)</a:t>
            </a:r>
            <a:endParaRPr kumimoji="0" lang="en-US" sz="32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457200" y="5943600"/>
            <a:ext cx="8153400" cy="762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kumimoji="0" lang="en-US" sz="3200" b="0" u="none" strike="noStrike" kern="1200" cap="none" spc="0" normalizeH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Therefore, the function is odd. </a:t>
            </a:r>
          </a:p>
        </p:txBody>
      </p:sp>
      <p:graphicFrame>
        <p:nvGraphicFramePr>
          <p:cNvPr id="40967" name="Object 7"/>
          <p:cNvGraphicFramePr>
            <a:graphicFrameLocks noChangeAspect="1"/>
          </p:cNvGraphicFramePr>
          <p:nvPr/>
        </p:nvGraphicFramePr>
        <p:xfrm>
          <a:off x="6526213" y="3657600"/>
          <a:ext cx="2312987" cy="1279525"/>
        </p:xfrm>
        <a:graphic>
          <a:graphicData uri="http://schemas.openxmlformats.org/presentationml/2006/ole">
            <p:oleObj spid="_x0000_s40967" name="Equation" r:id="rId7" imgW="711000" imgH="393480" progId="Equation.3">
              <p:embed/>
            </p:oleObj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1000"/>
                                        <p:tgtEl>
                                          <p:spTgt spid="40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10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1000"/>
                                        <p:tgtEl>
                                          <p:spTgt spid="40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1000"/>
                                        <p:tgtEl>
                                          <p:spTgt spid="40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1" grpId="0"/>
      <p:bldP spid="12" grpId="0"/>
      <p:bldP spid="1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3.2.8 Even and odd functions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1600200"/>
            <a:ext cx="9296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+mj-lt"/>
              </a:rPr>
              <a:t>Determine if the function represented below is even, odd, or neither?</a:t>
            </a:r>
            <a:endParaRPr lang="en-US" sz="2500" dirty="0">
              <a:latin typeface="+mj-lt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844550" y="2103796"/>
          <a:ext cx="3346450" cy="646112"/>
        </p:xfrm>
        <a:graphic>
          <a:graphicData uri="http://schemas.openxmlformats.org/presentationml/2006/ole">
            <p:oleObj spid="_x0000_s41986" name="Equation" r:id="rId3" imgW="1180800" imgH="228600" progId="Equation.3">
              <p:embed/>
            </p:oleObj>
          </a:graphicData>
        </a:graphic>
      </p:graphicFrame>
      <p:sp>
        <p:nvSpPr>
          <p:cNvPr id="6" name="Rectangle 5"/>
          <p:cNvSpPr/>
          <p:nvPr/>
        </p:nvSpPr>
        <p:spPr>
          <a:xfrm>
            <a:off x="304800" y="2179995"/>
            <a:ext cx="6110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+mj-lt"/>
              </a:rPr>
              <a:t>(A)</a:t>
            </a:r>
            <a:endParaRPr lang="en-US" sz="2800" dirty="0">
              <a:latin typeface="+mj-lt"/>
            </a:endParaRPr>
          </a:p>
        </p:txBody>
      </p:sp>
      <p:graphicFrame>
        <p:nvGraphicFramePr>
          <p:cNvPr id="40963" name="Object 3"/>
          <p:cNvGraphicFramePr>
            <a:graphicFrameLocks noChangeAspect="1"/>
          </p:cNvGraphicFramePr>
          <p:nvPr/>
        </p:nvGraphicFramePr>
        <p:xfrm>
          <a:off x="657225" y="3581400"/>
          <a:ext cx="1404991" cy="661172"/>
        </p:xfrm>
        <a:graphic>
          <a:graphicData uri="http://schemas.openxmlformats.org/presentationml/2006/ole">
            <p:oleObj spid="_x0000_s41987" name="Equation" r:id="rId4" imgW="431640" imgH="203040" progId="Equation.3">
              <p:embed/>
            </p:oleObj>
          </a:graphicData>
        </a:graphic>
      </p:graphicFrame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2057400" y="3530600"/>
          <a:ext cx="4049679" cy="743819"/>
        </p:xfrm>
        <a:graphic>
          <a:graphicData uri="http://schemas.openxmlformats.org/presentationml/2006/ole">
            <p:oleObj spid="_x0000_s41988" name="Equation" r:id="rId5" imgW="1244520" imgH="228600" progId="Equation.3">
              <p:embed/>
            </p:oleObj>
          </a:graphicData>
        </a:graphic>
      </p:graphicFrame>
      <p:graphicFrame>
        <p:nvGraphicFramePr>
          <p:cNvPr id="40965" name="Object 5"/>
          <p:cNvGraphicFramePr>
            <a:graphicFrameLocks noChangeAspect="1"/>
          </p:cNvGraphicFramePr>
          <p:nvPr/>
        </p:nvGraphicFramePr>
        <p:xfrm>
          <a:off x="6009878" y="3540125"/>
          <a:ext cx="3057922" cy="661172"/>
        </p:xfrm>
        <a:graphic>
          <a:graphicData uri="http://schemas.openxmlformats.org/presentationml/2006/ole">
            <p:oleObj spid="_x0000_s41989" name="Equation" r:id="rId6" imgW="939600" imgH="203040" progId="Equation.3">
              <p:embed/>
            </p:oleObj>
          </a:graphicData>
        </a:graphic>
      </p:graphicFrame>
      <p:sp>
        <p:nvSpPr>
          <p:cNvPr id="11" name="Content Placeholder 2"/>
          <p:cNvSpPr txBox="1">
            <a:spLocks/>
          </p:cNvSpPr>
          <p:nvPr/>
        </p:nvSpPr>
        <p:spPr>
          <a:xfrm>
            <a:off x="533400" y="2819400"/>
            <a:ext cx="30480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First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evaluate 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f</a:t>
            </a:r>
            <a:r>
              <a:rPr kumimoji="0" lang="en-US" sz="28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(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−x</a:t>
            </a:r>
            <a:r>
              <a:rPr kumimoji="0" lang="en-US" sz="28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)</a:t>
            </a:r>
            <a:r>
              <a:rPr kumimoji="0" lang="en-US" sz="2800" b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685800" y="4648200"/>
            <a:ext cx="4800600" cy="762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kumimoji="0" lang="en-US" sz="3200" b="0" i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f</a:t>
            </a:r>
            <a:r>
              <a:rPr kumimoji="0" lang="en-US" sz="32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(</a:t>
            </a:r>
            <a:r>
              <a:rPr kumimoji="0" lang="en-US" sz="3200" b="0" i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−x</a:t>
            </a:r>
            <a:r>
              <a:rPr kumimoji="0" lang="en-US" sz="32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)</a:t>
            </a:r>
            <a:r>
              <a:rPr lang="en-US" sz="3200" dirty="0" smtClean="0">
                <a:latin typeface="+mj-lt"/>
              </a:rPr>
              <a:t>≠</a:t>
            </a:r>
            <a:r>
              <a:rPr lang="en-US" sz="3200" i="1" dirty="0" smtClean="0">
                <a:latin typeface="+mj-lt"/>
              </a:rPr>
              <a:t> f</a:t>
            </a:r>
            <a:r>
              <a:rPr lang="en-US" sz="3200" dirty="0" smtClean="0">
                <a:latin typeface="+mj-lt"/>
              </a:rPr>
              <a:t>(</a:t>
            </a:r>
            <a:r>
              <a:rPr lang="en-US" sz="3200" i="1" dirty="0" smtClean="0">
                <a:latin typeface="+mj-lt"/>
              </a:rPr>
              <a:t>x</a:t>
            </a:r>
            <a:r>
              <a:rPr lang="en-US" sz="3200" dirty="0" smtClean="0">
                <a:latin typeface="+mj-lt"/>
              </a:rPr>
              <a:t>) and </a:t>
            </a:r>
            <a:r>
              <a:rPr lang="en-US" sz="3200" i="1" dirty="0" smtClean="0">
                <a:latin typeface="+mj-lt"/>
              </a:rPr>
              <a:t>f</a:t>
            </a:r>
            <a:r>
              <a:rPr lang="en-US" sz="3200" dirty="0" smtClean="0">
                <a:latin typeface="+mj-lt"/>
              </a:rPr>
              <a:t>(</a:t>
            </a:r>
            <a:r>
              <a:rPr lang="en-US" sz="3200" i="1" dirty="0" smtClean="0">
                <a:latin typeface="+mj-lt"/>
              </a:rPr>
              <a:t>−x</a:t>
            </a:r>
            <a:r>
              <a:rPr lang="en-US" sz="3200" dirty="0" smtClean="0">
                <a:latin typeface="+mj-lt"/>
              </a:rPr>
              <a:t>)≠</a:t>
            </a:r>
            <a:r>
              <a:rPr lang="en-US" sz="3200" i="1" dirty="0" smtClean="0">
                <a:latin typeface="+mj-lt"/>
              </a:rPr>
              <a:t> −f</a:t>
            </a:r>
            <a:r>
              <a:rPr lang="en-US" sz="3200" dirty="0" smtClean="0">
                <a:latin typeface="+mj-lt"/>
              </a:rPr>
              <a:t>(</a:t>
            </a:r>
            <a:r>
              <a:rPr lang="en-US" sz="3200" i="1" dirty="0" smtClean="0">
                <a:latin typeface="+mj-lt"/>
              </a:rPr>
              <a:t>x</a:t>
            </a:r>
            <a:r>
              <a:rPr lang="en-US" sz="3200" dirty="0" smtClean="0">
                <a:latin typeface="+mj-lt"/>
              </a:rPr>
              <a:t>)</a:t>
            </a:r>
            <a:endParaRPr kumimoji="0" lang="en-US" sz="32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457200" y="5562600"/>
            <a:ext cx="8153400" cy="762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kumimoji="0" lang="en-US" sz="3200" b="0" u="none" strike="noStrike" kern="1200" cap="none" spc="0" normalizeH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Therefore, the function is neither even nor odd.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1000"/>
                                        <p:tgtEl>
                                          <p:spTgt spid="40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10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1000"/>
                                        <p:tgtEl>
                                          <p:spTgt spid="40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8392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3.2.4 Evaluating a function graphically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76400"/>
            <a:ext cx="51816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562600" y="1991380"/>
            <a:ext cx="259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(A)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 What is </a:t>
            </a:r>
            <a:r>
              <a:rPr lang="en-US" sz="2800" i="1" dirty="0" smtClean="0">
                <a:solidFill>
                  <a:srgbClr val="FFC000"/>
                </a:solidFill>
                <a:latin typeface="+mj-lt"/>
              </a:rPr>
              <a:t>f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(3)?</a:t>
            </a:r>
            <a:endParaRPr lang="en-US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0" y="4637782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(F)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 For what value(s) is </a:t>
            </a:r>
            <a:r>
              <a:rPr lang="en-US" sz="2800" i="1" dirty="0" smtClean="0">
                <a:solidFill>
                  <a:srgbClr val="FFC000"/>
                </a:solidFill>
                <a:latin typeface="+mj-lt"/>
              </a:rPr>
              <a:t>f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(</a:t>
            </a:r>
            <a:r>
              <a:rPr lang="en-US" sz="2800" i="1" dirty="0" smtClean="0">
                <a:solidFill>
                  <a:srgbClr val="FFC000"/>
                </a:solidFill>
                <a:latin typeface="+mj-lt"/>
              </a:rPr>
              <a:t>x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)=4?</a:t>
            </a:r>
            <a:endParaRPr lang="en-US" dirty="0">
              <a:solidFill>
                <a:srgbClr val="FFC000"/>
              </a:solidFill>
              <a:latin typeface="+mj-lt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012842" y="4292958"/>
            <a:ext cx="0" cy="914400"/>
          </a:xfrm>
          <a:prstGeom prst="line">
            <a:avLst/>
          </a:prstGeom>
          <a:ln w="34925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3975279" y="5194479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1600200" y="2362200"/>
            <a:ext cx="990600" cy="0"/>
          </a:xfrm>
          <a:prstGeom prst="line">
            <a:avLst/>
          </a:prstGeom>
          <a:ln w="34925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1613079" y="2349321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1650642" y="2414362"/>
            <a:ext cx="1720" cy="1852838"/>
          </a:xfrm>
          <a:prstGeom prst="line">
            <a:avLst/>
          </a:prstGeom>
          <a:ln w="34925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581400" y="5344180"/>
            <a:ext cx="129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(3, −2)</a:t>
            </a:r>
            <a:endParaRPr lang="en-US" dirty="0"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96000" y="2667000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solidFill>
                  <a:srgbClr val="00B0F0"/>
                </a:solidFill>
                <a:latin typeface="+mj-lt"/>
              </a:rPr>
              <a:t>f</a:t>
            </a:r>
            <a:r>
              <a:rPr lang="en-US" sz="3200" dirty="0" smtClean="0">
                <a:solidFill>
                  <a:srgbClr val="00B0F0"/>
                </a:solidFill>
                <a:latin typeface="+mj-lt"/>
              </a:rPr>
              <a:t>(3)=−2</a:t>
            </a:r>
            <a:endParaRPr lang="en-US" sz="2000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91200" y="5323582"/>
            <a:ext cx="2057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B0F0"/>
                </a:solidFill>
                <a:latin typeface="+mj-lt"/>
              </a:rPr>
              <a:t>For </a:t>
            </a:r>
            <a:r>
              <a:rPr lang="en-US" sz="3200" i="1" dirty="0" smtClean="0">
                <a:solidFill>
                  <a:srgbClr val="00B0F0"/>
                </a:solidFill>
                <a:latin typeface="+mj-lt"/>
              </a:rPr>
              <a:t>x</a:t>
            </a:r>
            <a:r>
              <a:rPr lang="en-US" sz="3200" dirty="0" smtClean="0">
                <a:solidFill>
                  <a:srgbClr val="00B0F0"/>
                </a:solidFill>
                <a:latin typeface="+mj-lt"/>
              </a:rPr>
              <a:t>=−2</a:t>
            </a:r>
          </a:p>
          <a:p>
            <a:endParaRPr lang="en-US" sz="3200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7200" y="1752600"/>
            <a:ext cx="129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(−2, 4)</a:t>
            </a:r>
            <a:endParaRPr lang="en-US" dirty="0">
              <a:latin typeface="+mj-lt"/>
            </a:endParaRPr>
          </a:p>
        </p:txBody>
      </p:sp>
      <p:cxnSp>
        <p:nvCxnSpPr>
          <p:cNvPr id="19" name="Straight Connector 18"/>
          <p:cNvCxnSpPr>
            <a:stCxn id="10" idx="2"/>
          </p:cNvCxnSpPr>
          <p:nvPr/>
        </p:nvCxnSpPr>
        <p:spPr>
          <a:xfrm flipH="1" flipV="1">
            <a:off x="2603679" y="5220237"/>
            <a:ext cx="1371600" cy="12342"/>
          </a:xfrm>
          <a:prstGeom prst="line">
            <a:avLst/>
          </a:prstGeom>
          <a:ln w="34925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1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2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 animBg="1"/>
      <p:bldP spid="12" grpId="0" animBg="1"/>
      <p:bldP spid="14" grpId="0"/>
      <p:bldP spid="15" grpId="0"/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Intercepts and Zeros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9144000" cy="5181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+mj-lt"/>
              </a:rPr>
              <a:t>What is a </a:t>
            </a:r>
            <a:r>
              <a:rPr lang="en-US" i="1" dirty="0" smtClean="0">
                <a:latin typeface="+mj-lt"/>
              </a:rPr>
              <a:t>y</a:t>
            </a:r>
            <a:r>
              <a:rPr lang="en-US" dirty="0" smtClean="0">
                <a:latin typeface="+mj-lt"/>
              </a:rPr>
              <a:t>-intercept?   </a:t>
            </a:r>
          </a:p>
          <a:p>
            <a:pPr>
              <a:buNone/>
            </a:pPr>
            <a:r>
              <a:rPr lang="en-US" dirty="0" smtClean="0">
                <a:solidFill>
                  <a:srgbClr val="00B0F0"/>
                </a:solidFill>
                <a:latin typeface="+mj-lt"/>
              </a:rPr>
              <a:t>The point where a function touches the </a:t>
            </a:r>
            <a:r>
              <a:rPr lang="en-US" i="1" dirty="0" smtClean="0">
                <a:solidFill>
                  <a:srgbClr val="00B0F0"/>
                </a:solidFill>
                <a:latin typeface="+mj-lt"/>
              </a:rPr>
              <a:t>y</a:t>
            </a:r>
            <a:r>
              <a:rPr lang="en-US" dirty="0" smtClean="0">
                <a:solidFill>
                  <a:srgbClr val="00B0F0"/>
                </a:solidFill>
                <a:latin typeface="+mj-lt"/>
              </a:rPr>
              <a:t>-axis.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  <a:latin typeface="+mj-lt"/>
              </a:rPr>
              <a:t>MML Definition: The </a:t>
            </a:r>
            <a:r>
              <a:rPr lang="en-US" i="1" dirty="0" smtClean="0">
                <a:solidFill>
                  <a:srgbClr val="FF0000"/>
                </a:solidFill>
                <a:latin typeface="+mj-lt"/>
              </a:rPr>
              <a:t>y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-coordinate of such a point. </a:t>
            </a:r>
          </a:p>
          <a:p>
            <a:pPr>
              <a:buNone/>
            </a:pPr>
            <a:endParaRPr lang="en-US" dirty="0" smtClean="0">
              <a:latin typeface="+mj-lt"/>
            </a:endParaRPr>
          </a:p>
          <a:p>
            <a:pPr>
              <a:buNone/>
            </a:pPr>
            <a:r>
              <a:rPr lang="en-US" dirty="0" smtClean="0">
                <a:latin typeface="+mj-lt"/>
              </a:rPr>
              <a:t>What is an </a:t>
            </a:r>
            <a:r>
              <a:rPr lang="en-US" i="1" dirty="0" smtClean="0">
                <a:latin typeface="+mj-lt"/>
              </a:rPr>
              <a:t>x</a:t>
            </a:r>
            <a:r>
              <a:rPr lang="en-US" dirty="0" smtClean="0">
                <a:latin typeface="+mj-lt"/>
              </a:rPr>
              <a:t>-intercept?</a:t>
            </a:r>
          </a:p>
          <a:p>
            <a:pPr>
              <a:buNone/>
            </a:pPr>
            <a:r>
              <a:rPr lang="en-US" dirty="0" smtClean="0">
                <a:solidFill>
                  <a:srgbClr val="00B0F0"/>
                </a:solidFill>
                <a:latin typeface="+mj-lt"/>
              </a:rPr>
              <a:t>The point where a function touches the </a:t>
            </a:r>
            <a:r>
              <a:rPr lang="en-US" i="1" dirty="0" smtClean="0">
                <a:solidFill>
                  <a:srgbClr val="00B0F0"/>
                </a:solidFill>
                <a:latin typeface="+mj-lt"/>
              </a:rPr>
              <a:t>x</a:t>
            </a:r>
            <a:r>
              <a:rPr lang="en-US" dirty="0" smtClean="0">
                <a:solidFill>
                  <a:srgbClr val="00B0F0"/>
                </a:solidFill>
                <a:latin typeface="+mj-lt"/>
              </a:rPr>
              <a:t>-axis.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  <a:latin typeface="+mj-lt"/>
              </a:rPr>
              <a:t>MML Definition: The </a:t>
            </a:r>
            <a:r>
              <a:rPr lang="en-US" i="1" dirty="0" smtClean="0">
                <a:solidFill>
                  <a:srgbClr val="FF0000"/>
                </a:solidFill>
                <a:latin typeface="+mj-lt"/>
              </a:rPr>
              <a:t>x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-coordinate of such a point.</a:t>
            </a:r>
          </a:p>
          <a:p>
            <a:pPr>
              <a:buNone/>
            </a:pPr>
            <a:endParaRPr lang="en-US" dirty="0" smtClean="0">
              <a:latin typeface="+mj-lt"/>
            </a:endParaRPr>
          </a:p>
          <a:p>
            <a:pPr>
              <a:buNone/>
            </a:pPr>
            <a:r>
              <a:rPr lang="en-US" dirty="0" smtClean="0">
                <a:latin typeface="+mj-lt"/>
              </a:rPr>
              <a:t>What is meant by a </a:t>
            </a:r>
            <a:r>
              <a:rPr lang="en-US" b="1" dirty="0" smtClean="0">
                <a:latin typeface="+mj-lt"/>
              </a:rPr>
              <a:t>zero</a:t>
            </a:r>
            <a:r>
              <a:rPr lang="en-US" dirty="0" smtClean="0">
                <a:latin typeface="+mj-lt"/>
              </a:rPr>
              <a:t> of a function?</a:t>
            </a:r>
          </a:p>
          <a:p>
            <a:pPr>
              <a:buNone/>
            </a:pPr>
            <a:r>
              <a:rPr lang="en-US" dirty="0" smtClean="0">
                <a:solidFill>
                  <a:srgbClr val="00B0F0"/>
                </a:solidFill>
                <a:latin typeface="+mj-lt"/>
              </a:rPr>
              <a:t>The </a:t>
            </a:r>
            <a:r>
              <a:rPr lang="en-US" i="1" dirty="0" smtClean="0">
                <a:solidFill>
                  <a:srgbClr val="00B0F0"/>
                </a:solidFill>
                <a:latin typeface="+mj-lt"/>
              </a:rPr>
              <a:t>x</a:t>
            </a:r>
            <a:r>
              <a:rPr lang="en-US" dirty="0" smtClean="0">
                <a:solidFill>
                  <a:srgbClr val="00B0F0"/>
                </a:solidFill>
                <a:latin typeface="+mj-lt"/>
              </a:rPr>
              <a:t>-values for which the function is zero.</a:t>
            </a:r>
          </a:p>
          <a:p>
            <a:pPr>
              <a:buNone/>
            </a:pPr>
            <a:endParaRPr lang="en-US" dirty="0" smtClean="0">
              <a:latin typeface="+mj-lt"/>
            </a:endParaRPr>
          </a:p>
          <a:p>
            <a:pPr>
              <a:buNone/>
            </a:pPr>
            <a:endParaRPr lang="en-US" dirty="0" smtClean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Extra: Intercepts and Zeros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419600" y="1544360"/>
            <a:ext cx="388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What is the </a:t>
            </a:r>
            <a:r>
              <a:rPr lang="en-US" sz="2800" i="1" dirty="0" smtClean="0">
                <a:solidFill>
                  <a:srgbClr val="FFC000"/>
                </a:solidFill>
                <a:latin typeface="+mj-lt"/>
              </a:rPr>
              <a:t>y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-intercept?</a:t>
            </a:r>
            <a:endParaRPr lang="en-US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19600" y="2514600"/>
            <a:ext cx="487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What is/are the </a:t>
            </a:r>
            <a:r>
              <a:rPr lang="en-US" sz="2800" i="1" dirty="0" smtClean="0">
                <a:solidFill>
                  <a:srgbClr val="FFC000"/>
                </a:solidFill>
                <a:latin typeface="+mj-lt"/>
              </a:rPr>
              <a:t>x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-intercept(s)?</a:t>
            </a:r>
            <a:endParaRPr lang="en-US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00600" y="5257800"/>
            <a:ext cx="358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What is/are the zeros?</a:t>
            </a:r>
            <a:endParaRPr lang="en-US" dirty="0">
              <a:solidFill>
                <a:srgbClr val="FFC000"/>
              </a:solidFill>
              <a:latin typeface="+mj-lt"/>
            </a:endParaRPr>
          </a:p>
        </p:txBody>
      </p:sp>
      <p:graphicFrame>
        <p:nvGraphicFramePr>
          <p:cNvPr id="11" name="Chart 10"/>
          <p:cNvGraphicFramePr/>
          <p:nvPr/>
        </p:nvGraphicFramePr>
        <p:xfrm>
          <a:off x="-125568" y="1600200"/>
          <a:ext cx="59436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491247" y="57150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(0,−3)</a:t>
            </a:r>
            <a:endParaRPr lang="en-US" dirty="0">
              <a:latin typeface="+mj-lt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3277674" y="5982237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712632" y="3645795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(−6,0)</a:t>
            </a:r>
            <a:endParaRPr lang="en-US" dirty="0">
              <a:latin typeface="+mj-lt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547353" y="4203879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288148" y="3632916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(−2,0)</a:t>
            </a:r>
            <a:endParaRPr lang="en-US" dirty="0">
              <a:latin typeface="+mj-lt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2377227" y="4202805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3252990" y="3518079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(1,0)</a:t>
            </a:r>
            <a:endParaRPr lang="en-US" dirty="0">
              <a:latin typeface="+mj-lt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3737022" y="4191000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5181600" y="3721995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(4,0)</a:t>
            </a:r>
            <a:endParaRPr lang="en-US" dirty="0">
              <a:latin typeface="+mj-lt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5105400" y="4178121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5334000" y="199138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F0"/>
                </a:solidFill>
                <a:latin typeface="+mj-lt"/>
              </a:rPr>
              <a:t>(0,−3)</a:t>
            </a:r>
            <a:endParaRPr lang="en-US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324600" y="30480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F0"/>
                </a:solidFill>
                <a:latin typeface="+mj-lt"/>
              </a:rPr>
              <a:t>(−6,0)</a:t>
            </a:r>
            <a:endParaRPr lang="en-US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324600" y="35814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F0"/>
                </a:solidFill>
                <a:latin typeface="+mj-lt"/>
              </a:rPr>
              <a:t>(−2,0)</a:t>
            </a:r>
            <a:endParaRPr lang="en-US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400800" y="404878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F0"/>
                </a:solidFill>
                <a:latin typeface="+mj-lt"/>
              </a:rPr>
              <a:t>(1,0)</a:t>
            </a:r>
            <a:endParaRPr lang="en-US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400800" y="44958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F0"/>
                </a:solidFill>
                <a:latin typeface="+mj-lt"/>
              </a:rPr>
              <a:t>(4,0)</a:t>
            </a:r>
            <a:endParaRPr lang="en-US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971763" y="2019837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MML: −3</a:t>
            </a:r>
            <a:endParaRPr lang="en-US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543800" y="30480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MML: −6</a:t>
            </a:r>
            <a:endParaRPr lang="en-US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543800" y="35814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MML: −2</a:t>
            </a:r>
            <a:endParaRPr lang="en-US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543800" y="404878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MML: 1</a:t>
            </a:r>
            <a:endParaRPr lang="en-US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543800" y="449580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MML: 4</a:t>
            </a:r>
            <a:endParaRPr lang="en-US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486400" y="5877580"/>
            <a:ext cx="25908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F0"/>
                </a:solidFill>
                <a:latin typeface="+mj-lt"/>
              </a:rPr>
              <a:t>−6, −2, 1, 4</a:t>
            </a:r>
          </a:p>
          <a:p>
            <a:endParaRPr lang="en-US" dirty="0">
              <a:solidFill>
                <a:srgbClr val="00B0F0"/>
              </a:solidFill>
              <a:latin typeface="+mj-lt"/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 flipH="1">
            <a:off x="3429000" y="5410200"/>
            <a:ext cx="533400" cy="5334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H="1" flipV="1">
            <a:off x="609600" y="4419600"/>
            <a:ext cx="228600" cy="6858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1905000" y="4343400"/>
            <a:ext cx="457200" cy="6096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H="1" flipV="1">
            <a:off x="3810000" y="4343400"/>
            <a:ext cx="304800" cy="6858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H="1" flipV="1">
            <a:off x="5181600" y="4343400"/>
            <a:ext cx="304800" cy="6858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5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1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69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5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6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80"/>
                            </p:stCondLst>
                            <p:childTnLst>
                              <p:par>
                                <p:cTn id="10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1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2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60"/>
                            </p:stCondLst>
                            <p:childTnLst>
                              <p:par>
                                <p:cTn id="11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7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8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800"/>
                            </p:stCondLst>
                            <p:childTnLst>
                              <p:par>
                                <p:cTn id="12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3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4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0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1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280"/>
                            </p:stCondLst>
                            <p:childTnLst>
                              <p:par>
                                <p:cTn id="13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6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7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8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560"/>
                            </p:stCondLst>
                            <p:childTnLst>
                              <p:par>
                                <p:cTn id="14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2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3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4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800"/>
                            </p:stCondLst>
                            <p:childTnLst>
                              <p:par>
                                <p:cTn id="14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8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9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5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6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7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2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3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4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Graphic spid="11" grpId="0">
        <p:bldAsOne/>
      </p:bldGraphic>
      <p:bldP spid="12" grpId="0"/>
      <p:bldP spid="13" grpId="0" animBg="1"/>
      <p:bldP spid="17" grpId="0"/>
      <p:bldP spid="18" grpId="0" animBg="1"/>
      <p:bldP spid="19" grpId="0"/>
      <p:bldP spid="20" grpId="0" animBg="1"/>
      <p:bldP spid="21" grpId="0"/>
      <p:bldP spid="22" grpId="0" animBg="1"/>
      <p:bldP spid="23" grpId="0"/>
      <p:bldP spid="24" grpId="0" animBg="1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71600"/>
            <a:ext cx="5486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3.2.4 Intercepts and Zeros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419600" y="1544360"/>
            <a:ext cx="388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What is the </a:t>
            </a:r>
            <a:r>
              <a:rPr lang="en-US" sz="2800" i="1" dirty="0" smtClean="0">
                <a:solidFill>
                  <a:srgbClr val="FFC000"/>
                </a:solidFill>
                <a:latin typeface="+mj-lt"/>
              </a:rPr>
              <a:t>y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-intercept?</a:t>
            </a:r>
            <a:endParaRPr lang="en-US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62400" y="2514600"/>
            <a:ext cx="510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(B)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 What is/are the </a:t>
            </a:r>
            <a:r>
              <a:rPr lang="en-US" sz="2800" i="1" dirty="0" smtClean="0">
                <a:solidFill>
                  <a:srgbClr val="FFC000"/>
                </a:solidFill>
                <a:latin typeface="+mj-lt"/>
              </a:rPr>
              <a:t>x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-intercept(s)?</a:t>
            </a:r>
            <a:endParaRPr lang="en-US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953000" y="4953000"/>
            <a:ext cx="358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What is/are the zeros?</a:t>
            </a:r>
            <a:endParaRPr lang="en-US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918136" y="2770032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(0,2)</a:t>
            </a:r>
            <a:endParaRPr lang="en-US" dirty="0">
              <a:latin typeface="+mj-lt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2704563" y="3037269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838200" y="3620037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(−4,0)</a:t>
            </a:r>
            <a:endParaRPr lang="en-US" dirty="0">
              <a:latin typeface="+mj-lt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713706" y="4089042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3215427" y="4086894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3161763" y="3607158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(1,0)</a:t>
            </a:r>
            <a:endParaRPr lang="en-US" dirty="0">
              <a:latin typeface="+mj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495800" y="35814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(4,0)</a:t>
            </a:r>
            <a:endParaRPr lang="en-US" dirty="0">
              <a:latin typeface="+mj-lt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4708299" y="4089042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5334000" y="199138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F0"/>
                </a:solidFill>
                <a:latin typeface="+mj-lt"/>
              </a:rPr>
              <a:t>(0,2)</a:t>
            </a:r>
            <a:endParaRPr lang="en-US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324600" y="30480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F0"/>
                </a:solidFill>
                <a:latin typeface="+mj-lt"/>
              </a:rPr>
              <a:t>(−4,0)</a:t>
            </a:r>
            <a:endParaRPr lang="en-US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400800" y="35052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F0"/>
                </a:solidFill>
                <a:latin typeface="+mj-lt"/>
              </a:rPr>
              <a:t>(1,0)</a:t>
            </a:r>
            <a:endParaRPr lang="en-US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400800" y="395222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F0"/>
                </a:solidFill>
                <a:latin typeface="+mj-lt"/>
              </a:rPr>
              <a:t>(4,0)</a:t>
            </a:r>
            <a:endParaRPr lang="en-US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971763" y="198120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MML: 2</a:t>
            </a:r>
            <a:endParaRPr lang="en-US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543800" y="30480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MML: −4</a:t>
            </a:r>
            <a:endParaRPr lang="en-US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543800" y="350520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MML: 1</a:t>
            </a:r>
            <a:endParaRPr lang="en-US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543800" y="395222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MML: 4</a:t>
            </a:r>
            <a:endParaRPr lang="en-US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638800" y="5572780"/>
            <a:ext cx="25908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F0"/>
                </a:solidFill>
                <a:latin typeface="+mj-lt"/>
              </a:rPr>
              <a:t>−4, 1, 4</a:t>
            </a:r>
          </a:p>
          <a:p>
            <a:endParaRPr lang="en-US" dirty="0">
              <a:solidFill>
                <a:srgbClr val="00B0F0"/>
              </a:solidFill>
              <a:latin typeface="+mj-lt"/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H="1">
            <a:off x="2855889" y="2465232"/>
            <a:ext cx="533400" cy="5334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H="1" flipV="1">
            <a:off x="814590" y="4191000"/>
            <a:ext cx="443247" cy="495837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V="1">
            <a:off x="2895600" y="4227490"/>
            <a:ext cx="304800" cy="64931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 flipV="1">
            <a:off x="4823136" y="4215684"/>
            <a:ext cx="358464" cy="661116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5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6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2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3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80"/>
                            </p:stCondLst>
                            <p:childTnLst>
                              <p:par>
                                <p:cTn id="9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8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9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20"/>
                            </p:stCondLst>
                            <p:childTnLst>
                              <p:par>
                                <p:cTn id="10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4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5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1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2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80"/>
                            </p:stCondLst>
                            <p:childTnLst>
                              <p:par>
                                <p:cTn id="11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7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8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20"/>
                            </p:stCondLst>
                            <p:childTnLst>
                              <p:par>
                                <p:cTn id="12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3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4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0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1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7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8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 animBg="1"/>
      <p:bldP spid="15" grpId="0"/>
      <p:bldP spid="16" grpId="0" animBg="1"/>
      <p:bldP spid="18" grpId="0" animBg="1"/>
      <p:bldP spid="19" grpId="0"/>
      <p:bldP spid="21" grpId="0"/>
      <p:bldP spid="22" grpId="0" animBg="1"/>
      <p:bldP spid="23" grpId="0"/>
      <p:bldP spid="24" grpId="0"/>
      <p:bldP spid="26" grpId="0"/>
      <p:bldP spid="27" grpId="0"/>
      <p:bldP spid="28" grpId="0"/>
      <p:bldP spid="29" grpId="0"/>
      <p:bldP spid="31" grpId="0"/>
      <p:bldP spid="32" grpId="0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3.2.1 Finding Zeros Algebraically</a:t>
            </a:r>
            <a:endParaRPr lang="en-US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52400" y="1524000"/>
            <a:ext cx="91440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Determine the zeros of the following function algebraically.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533400" y="2667000"/>
            <a:ext cx="61722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To find the zeros, set 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=0 and solve for 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5486400" y="3178175"/>
          <a:ext cx="2176462" cy="784225"/>
        </p:xfrm>
        <a:graphic>
          <a:graphicData uri="http://schemas.openxmlformats.org/presentationml/2006/ole">
            <p:oleObj spid="_x0000_s29701" name="Equation" r:id="rId3" imgW="749160" imgH="228600" progId="Equation.3">
              <p:embed/>
            </p:oleObj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5410200" y="5715000"/>
          <a:ext cx="1833563" cy="854075"/>
        </p:xfrm>
        <a:graphic>
          <a:graphicData uri="http://schemas.openxmlformats.org/presentationml/2006/ole">
            <p:oleObj spid="_x0000_s29702" name="Equation" r:id="rId4" imgW="482400" imgH="215640" progId="Equation.3">
              <p:embed/>
            </p:oleObj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381000" y="3352800"/>
            <a:ext cx="419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Setting </a:t>
            </a:r>
            <a:r>
              <a:rPr lang="en-US" sz="3200" i="1" dirty="0" smtClean="0">
                <a:latin typeface="+mj-lt"/>
              </a:rPr>
              <a:t>y</a:t>
            </a:r>
            <a:r>
              <a:rPr lang="en-US" sz="3200" dirty="0" smtClean="0">
                <a:latin typeface="+mj-lt"/>
              </a:rPr>
              <a:t> equal to zero</a:t>
            </a:r>
            <a:endParaRPr lang="en-US" sz="3200" dirty="0"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43000" y="5892225"/>
            <a:ext cx="16705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Solution</a:t>
            </a:r>
            <a:endParaRPr lang="en-US" sz="3200" dirty="0">
              <a:latin typeface="+mj-lt"/>
            </a:endParaRP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990600" y="1958617"/>
          <a:ext cx="2159000" cy="682625"/>
        </p:xfrm>
        <a:graphic>
          <a:graphicData uri="http://schemas.openxmlformats.org/presentationml/2006/ole">
            <p:oleObj spid="_x0000_s29707" name="Equation" r:id="rId5" imgW="761760" imgH="241200" progId="Equation.3">
              <p:embed/>
            </p:oleObj>
          </a:graphicData>
        </a:graphic>
      </p:graphicFrame>
      <p:sp>
        <p:nvSpPr>
          <p:cNvPr id="27" name="Rectangle 26"/>
          <p:cNvSpPr/>
          <p:nvPr/>
        </p:nvSpPr>
        <p:spPr>
          <a:xfrm>
            <a:off x="304800" y="2078037"/>
            <a:ext cx="6110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+mj-lt"/>
              </a:rPr>
              <a:t>(A)</a:t>
            </a:r>
            <a:endParaRPr lang="en-US" sz="2800" dirty="0">
              <a:latin typeface="+mj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04800" y="4114800"/>
            <a:ext cx="4648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The square root of a number is zero if and only if that number is zero</a:t>
            </a:r>
            <a:endParaRPr lang="en-US" sz="3200" dirty="0">
              <a:latin typeface="+mj-lt"/>
            </a:endParaRPr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/>
        </p:nvGraphicFramePr>
        <p:xfrm>
          <a:off x="5472112" y="4479925"/>
          <a:ext cx="1995488" cy="660006"/>
        </p:xfrm>
        <a:graphic>
          <a:graphicData uri="http://schemas.openxmlformats.org/presentationml/2006/ole">
            <p:oleObj spid="_x0000_s29709" name="Equation" r:id="rId6" imgW="634680" imgH="177480" progId="Equation.3">
              <p:embed/>
            </p:oleObj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5" grpId="0"/>
      <p:bldP spid="16" grpId="0"/>
      <p:bldP spid="27" grpId="0"/>
      <p:bldP spid="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3.2.1 Finding Zeros Algebraically</a:t>
            </a:r>
            <a:endParaRPr lang="en-US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52400" y="1524000"/>
            <a:ext cx="91440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Determine the zeros of the following function algebraically.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457200" y="3048000"/>
            <a:ext cx="6172200" cy="533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To find the zeros, set </a:t>
            </a:r>
            <a:r>
              <a:rPr lang="en-US" sz="2800" i="1" dirty="0" smtClean="0">
                <a:solidFill>
                  <a:srgbClr val="00B050"/>
                </a:solidFill>
                <a:latin typeface="+mj-lt"/>
              </a:rPr>
              <a:t>w</a:t>
            </a: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(</a:t>
            </a:r>
            <a:r>
              <a:rPr lang="en-US" sz="2800" i="1" dirty="0" smtClean="0">
                <a:solidFill>
                  <a:srgbClr val="00B050"/>
                </a:solidFill>
                <a:latin typeface="+mj-lt"/>
              </a:rPr>
              <a:t>x</a:t>
            </a: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)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=0 and solve for 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5486399" y="3352800"/>
          <a:ext cx="2446869" cy="1295401"/>
        </p:xfrm>
        <a:graphic>
          <a:graphicData uri="http://schemas.openxmlformats.org/presentationml/2006/ole">
            <p:oleObj spid="_x0000_s31746" name="Equation" r:id="rId3" imgW="698400" imgH="431640" progId="Equation.3">
              <p:embed/>
            </p:oleObj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5448300" y="6003925"/>
          <a:ext cx="2171700" cy="854075"/>
        </p:xfrm>
        <a:graphic>
          <a:graphicData uri="http://schemas.openxmlformats.org/presentationml/2006/ole">
            <p:oleObj spid="_x0000_s31747" name="Equation" r:id="rId4" imgW="571320" imgH="215640" progId="Equation.3">
              <p:embed/>
            </p:oleObj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381000" y="3641725"/>
            <a:ext cx="449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Setting </a:t>
            </a:r>
            <a:r>
              <a:rPr lang="en-US" sz="3200" i="1" dirty="0" smtClean="0">
                <a:latin typeface="+mj-lt"/>
              </a:rPr>
              <a:t>w</a:t>
            </a:r>
            <a:r>
              <a:rPr lang="en-US" sz="3200" dirty="0" smtClean="0">
                <a:latin typeface="+mj-lt"/>
              </a:rPr>
              <a:t>(</a:t>
            </a:r>
            <a:r>
              <a:rPr lang="en-US" sz="3200" i="1" dirty="0" smtClean="0">
                <a:latin typeface="+mj-lt"/>
              </a:rPr>
              <a:t>x</a:t>
            </a:r>
            <a:r>
              <a:rPr lang="en-US" sz="3200" dirty="0" smtClean="0">
                <a:latin typeface="+mj-lt"/>
              </a:rPr>
              <a:t>) equal to zero</a:t>
            </a:r>
            <a:endParaRPr lang="en-US" sz="3200" dirty="0"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43000" y="6181150"/>
            <a:ext cx="198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Solutions</a:t>
            </a:r>
            <a:endParaRPr lang="en-US" sz="3200" dirty="0">
              <a:latin typeface="+mj-lt"/>
            </a:endParaRP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968701" y="1929684"/>
          <a:ext cx="2917499" cy="1219200"/>
        </p:xfrm>
        <a:graphic>
          <a:graphicData uri="http://schemas.openxmlformats.org/presentationml/2006/ole">
            <p:oleObj spid="_x0000_s31748" name="Equation" r:id="rId5" imgW="914400" imgH="431640" progId="Equation.3">
              <p:embed/>
            </p:oleObj>
          </a:graphicData>
        </a:graphic>
      </p:graphicFrame>
      <p:sp>
        <p:nvSpPr>
          <p:cNvPr id="27" name="Rectangle 26"/>
          <p:cNvSpPr/>
          <p:nvPr/>
        </p:nvSpPr>
        <p:spPr>
          <a:xfrm>
            <a:off x="359605" y="2274195"/>
            <a:ext cx="5934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+mj-lt"/>
              </a:rPr>
              <a:t>(C)</a:t>
            </a:r>
            <a:endParaRPr lang="en-US" sz="2800" dirty="0">
              <a:latin typeface="+mj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04800" y="4403725"/>
            <a:ext cx="4648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The absolute value of a number is zero if and only if that number is zero</a:t>
            </a:r>
            <a:endParaRPr lang="en-US" sz="3200" dirty="0">
              <a:latin typeface="+mj-lt"/>
            </a:endParaRPr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/>
        </p:nvGraphicFramePr>
        <p:xfrm>
          <a:off x="5457825" y="4789488"/>
          <a:ext cx="2314575" cy="849312"/>
        </p:xfrm>
        <a:graphic>
          <a:graphicData uri="http://schemas.openxmlformats.org/presentationml/2006/ole">
            <p:oleObj spid="_x0000_s31749" name="Equation" r:id="rId6" imgW="736560" imgH="228600" progId="Equation.3">
              <p:embed/>
            </p:oleObj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5" grpId="0"/>
      <p:bldP spid="16" grpId="0"/>
      <p:bldP spid="27" grpId="0"/>
      <p:bldP spid="29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5254</TotalTime>
  <Words>1836</Words>
  <Application>Microsoft Office PowerPoint</Application>
  <PresentationFormat>On-screen Show (4:3)</PresentationFormat>
  <Paragraphs>337</Paragraphs>
  <Slides>32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32</vt:i4>
      </vt:variant>
    </vt:vector>
  </HeadingPairs>
  <TitlesOfParts>
    <vt:vector size="35" baseType="lpstr">
      <vt:lpstr>Flow</vt:lpstr>
      <vt:lpstr>Equation</vt:lpstr>
      <vt:lpstr>Microsoft Equation 3.0</vt:lpstr>
      <vt:lpstr>Chapter 3 Section 3.2</vt:lpstr>
      <vt:lpstr>Warm-up: page 40</vt:lpstr>
      <vt:lpstr>3.2.3 Evaluating a function graphically</vt:lpstr>
      <vt:lpstr>3.2.4 Evaluating a function graphically</vt:lpstr>
      <vt:lpstr>Intercepts and Zeros</vt:lpstr>
      <vt:lpstr>Extra: Intercepts and Zeros</vt:lpstr>
      <vt:lpstr>3.2.4 Intercepts and Zeros</vt:lpstr>
      <vt:lpstr>3.2.1 Finding Zeros Algebraically</vt:lpstr>
      <vt:lpstr>3.2.1 Finding Zeros Algebraically</vt:lpstr>
      <vt:lpstr>Warm-up: Finding Zeros Algebraically</vt:lpstr>
      <vt:lpstr>Warm-up: Finding Zeros Algebraically</vt:lpstr>
      <vt:lpstr>3.2.1 Finding Zeros Algebraically</vt:lpstr>
      <vt:lpstr>Warm-up: Finding Zeros Algebraically</vt:lpstr>
      <vt:lpstr>Finding Zeros with a Calculator</vt:lpstr>
      <vt:lpstr>Increasing, Decreasing, and Constant</vt:lpstr>
      <vt:lpstr>Increasing, Decreasing, and Constant</vt:lpstr>
      <vt:lpstr>Increasing, Decreasing, and Constant</vt:lpstr>
      <vt:lpstr>Increasing Decreasing and constant </vt:lpstr>
      <vt:lpstr>Relative Minima and Maxima</vt:lpstr>
      <vt:lpstr>Extra: Relative Minima and Maxima</vt:lpstr>
      <vt:lpstr>3.2.4(E) Relative maxima and minima</vt:lpstr>
      <vt:lpstr>3.2.3 Relative maxima and minima</vt:lpstr>
      <vt:lpstr>Find Minima/Maxima on a Calculator</vt:lpstr>
      <vt:lpstr>Even and Odd Functions</vt:lpstr>
      <vt:lpstr>3.2.5(2nd) Even and Odd functions</vt:lpstr>
      <vt:lpstr>3.2.5(2nd) Even and Odd functions</vt:lpstr>
      <vt:lpstr>3.2.5(2nd) Even and Odd functions</vt:lpstr>
      <vt:lpstr>3.2.6 Even and Odd functions</vt:lpstr>
      <vt:lpstr>3.2.7 Even and odd functions</vt:lpstr>
      <vt:lpstr>3.2.8 Even and odd functions</vt:lpstr>
      <vt:lpstr>3.2.8 Even and odd functions</vt:lpstr>
      <vt:lpstr>3.2.8 Even and odd functions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 Section 1.1</dc:title>
  <dc:creator>Doron Shahar</dc:creator>
  <cp:lastModifiedBy>Doron Shahar</cp:lastModifiedBy>
  <cp:revision>31</cp:revision>
  <dcterms:created xsi:type="dcterms:W3CDTF">2013-10-13T23:17:05Z</dcterms:created>
  <dcterms:modified xsi:type="dcterms:W3CDTF">2014-02-12T21:17:43Z</dcterms:modified>
</cp:coreProperties>
</file>