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7" r:id="rId3"/>
    <p:sldId id="258" r:id="rId4"/>
    <p:sldId id="259" r:id="rId5"/>
    <p:sldId id="270" r:id="rId6"/>
    <p:sldId id="260" r:id="rId7"/>
    <p:sldId id="273" r:id="rId8"/>
    <p:sldId id="261" r:id="rId9"/>
    <p:sldId id="277" r:id="rId10"/>
    <p:sldId id="278" r:id="rId11"/>
    <p:sldId id="279" r:id="rId12"/>
    <p:sldId id="262" r:id="rId13"/>
    <p:sldId id="267" r:id="rId14"/>
    <p:sldId id="265" r:id="rId15"/>
    <p:sldId id="283" r:id="rId16"/>
    <p:sldId id="268" r:id="rId17"/>
    <p:sldId id="280" r:id="rId18"/>
    <p:sldId id="281" r:id="rId19"/>
    <p:sldId id="282" r:id="rId20"/>
    <p:sldId id="264" r:id="rId21"/>
    <p:sldId id="285" r:id="rId22"/>
    <p:sldId id="286" r:id="rId23"/>
    <p:sldId id="287" r:id="rId24"/>
    <p:sldId id="266" r:id="rId25"/>
    <p:sldId id="263" r:id="rId26"/>
    <p:sldId id="288" r:id="rId27"/>
    <p:sldId id="290" r:id="rId28"/>
    <p:sldId id="289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5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9.wmf"/><Relationship Id="rId1" Type="http://schemas.openxmlformats.org/officeDocument/2006/relationships/image" Target="../media/image60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7.wmf"/><Relationship Id="rId18" Type="http://schemas.openxmlformats.org/officeDocument/2006/relationships/image" Target="../media/image82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12" Type="http://schemas.openxmlformats.org/officeDocument/2006/relationships/image" Target="../media/image76.wmf"/><Relationship Id="rId17" Type="http://schemas.openxmlformats.org/officeDocument/2006/relationships/image" Target="../media/image81.wmf"/><Relationship Id="rId2" Type="http://schemas.openxmlformats.org/officeDocument/2006/relationships/image" Target="../media/image66.wmf"/><Relationship Id="rId16" Type="http://schemas.openxmlformats.org/officeDocument/2006/relationships/image" Target="../media/image80.wmf"/><Relationship Id="rId20" Type="http://schemas.openxmlformats.org/officeDocument/2006/relationships/image" Target="../media/image84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11" Type="http://schemas.openxmlformats.org/officeDocument/2006/relationships/image" Target="../media/image75.wmf"/><Relationship Id="rId5" Type="http://schemas.openxmlformats.org/officeDocument/2006/relationships/image" Target="../media/image69.wmf"/><Relationship Id="rId15" Type="http://schemas.openxmlformats.org/officeDocument/2006/relationships/image" Target="../media/image79.wmf"/><Relationship Id="rId10" Type="http://schemas.openxmlformats.org/officeDocument/2006/relationships/image" Target="../media/image74.wmf"/><Relationship Id="rId19" Type="http://schemas.openxmlformats.org/officeDocument/2006/relationships/image" Target="../media/image83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Relationship Id="rId14" Type="http://schemas.openxmlformats.org/officeDocument/2006/relationships/image" Target="../media/image78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92.wmf"/><Relationship Id="rId13" Type="http://schemas.openxmlformats.org/officeDocument/2006/relationships/image" Target="../media/image97.wmf"/><Relationship Id="rId3" Type="http://schemas.openxmlformats.org/officeDocument/2006/relationships/image" Target="../media/image87.wmf"/><Relationship Id="rId7" Type="http://schemas.openxmlformats.org/officeDocument/2006/relationships/image" Target="../media/image91.wmf"/><Relationship Id="rId12" Type="http://schemas.openxmlformats.org/officeDocument/2006/relationships/image" Target="../media/image96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Relationship Id="rId6" Type="http://schemas.openxmlformats.org/officeDocument/2006/relationships/image" Target="../media/image90.wmf"/><Relationship Id="rId11" Type="http://schemas.openxmlformats.org/officeDocument/2006/relationships/image" Target="../media/image95.wmf"/><Relationship Id="rId5" Type="http://schemas.openxmlformats.org/officeDocument/2006/relationships/image" Target="../media/image89.wmf"/><Relationship Id="rId15" Type="http://schemas.openxmlformats.org/officeDocument/2006/relationships/image" Target="../media/image99.wmf"/><Relationship Id="rId10" Type="http://schemas.openxmlformats.org/officeDocument/2006/relationships/image" Target="../media/image94.wmf"/><Relationship Id="rId4" Type="http://schemas.openxmlformats.org/officeDocument/2006/relationships/image" Target="../media/image88.wmf"/><Relationship Id="rId9" Type="http://schemas.openxmlformats.org/officeDocument/2006/relationships/image" Target="../media/image93.wmf"/><Relationship Id="rId14" Type="http://schemas.openxmlformats.org/officeDocument/2006/relationships/image" Target="../media/image98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85.wmf"/><Relationship Id="rId7" Type="http://schemas.openxmlformats.org/officeDocument/2006/relationships/image" Target="../media/image65.wmf"/><Relationship Id="rId12" Type="http://schemas.openxmlformats.org/officeDocument/2006/relationships/image" Target="../media/image105.wmf"/><Relationship Id="rId2" Type="http://schemas.openxmlformats.org/officeDocument/2006/relationships/image" Target="../media/image101.wmf"/><Relationship Id="rId1" Type="http://schemas.openxmlformats.org/officeDocument/2006/relationships/image" Target="../media/image100.wmf"/><Relationship Id="rId6" Type="http://schemas.openxmlformats.org/officeDocument/2006/relationships/image" Target="../media/image99.wmf"/><Relationship Id="rId11" Type="http://schemas.openxmlformats.org/officeDocument/2006/relationships/image" Target="../media/image104.wmf"/><Relationship Id="rId5" Type="http://schemas.openxmlformats.org/officeDocument/2006/relationships/image" Target="../media/image87.wmf"/><Relationship Id="rId10" Type="http://schemas.openxmlformats.org/officeDocument/2006/relationships/image" Target="../media/image103.wmf"/><Relationship Id="rId4" Type="http://schemas.openxmlformats.org/officeDocument/2006/relationships/image" Target="../media/image93.wmf"/><Relationship Id="rId9" Type="http://schemas.openxmlformats.org/officeDocument/2006/relationships/image" Target="../media/image102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wmf"/><Relationship Id="rId13" Type="http://schemas.openxmlformats.org/officeDocument/2006/relationships/image" Target="../media/image118.wmf"/><Relationship Id="rId3" Type="http://schemas.openxmlformats.org/officeDocument/2006/relationships/image" Target="../media/image108.wmf"/><Relationship Id="rId7" Type="http://schemas.openxmlformats.org/officeDocument/2006/relationships/image" Target="../media/image112.wmf"/><Relationship Id="rId12" Type="http://schemas.openxmlformats.org/officeDocument/2006/relationships/image" Target="../media/image117.wmf"/><Relationship Id="rId2" Type="http://schemas.openxmlformats.org/officeDocument/2006/relationships/image" Target="../media/image107.wmf"/><Relationship Id="rId16" Type="http://schemas.openxmlformats.org/officeDocument/2006/relationships/image" Target="../media/image121.wmf"/><Relationship Id="rId1" Type="http://schemas.openxmlformats.org/officeDocument/2006/relationships/image" Target="../media/image106.wmf"/><Relationship Id="rId6" Type="http://schemas.openxmlformats.org/officeDocument/2006/relationships/image" Target="../media/image111.wmf"/><Relationship Id="rId11" Type="http://schemas.openxmlformats.org/officeDocument/2006/relationships/image" Target="../media/image116.wmf"/><Relationship Id="rId5" Type="http://schemas.openxmlformats.org/officeDocument/2006/relationships/image" Target="../media/image110.wmf"/><Relationship Id="rId15" Type="http://schemas.openxmlformats.org/officeDocument/2006/relationships/image" Target="../media/image120.wmf"/><Relationship Id="rId10" Type="http://schemas.openxmlformats.org/officeDocument/2006/relationships/image" Target="../media/image115.wmf"/><Relationship Id="rId4" Type="http://schemas.openxmlformats.org/officeDocument/2006/relationships/image" Target="../media/image109.wmf"/><Relationship Id="rId9" Type="http://schemas.openxmlformats.org/officeDocument/2006/relationships/image" Target="../media/image114.wmf"/><Relationship Id="rId14" Type="http://schemas.openxmlformats.org/officeDocument/2006/relationships/image" Target="../media/image11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Prepared by Doron Shahar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286DC-19F3-4469-AC9C-14824273C1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 smtClean="0"/>
              <a:t>Prepared by </a:t>
            </a:r>
            <a:r>
              <a:rPr lang="en-US" dirty="0" err="1" smtClean="0"/>
              <a:t>Doron</a:t>
            </a:r>
            <a:r>
              <a:rPr lang="en-US" dirty="0" smtClean="0"/>
              <a:t> </a:t>
            </a:r>
            <a:r>
              <a:rPr lang="en-US" dirty="0" err="1" smtClean="0"/>
              <a:t>Shahar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86451-08CD-4E2C-8120-6796B959D5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r>
              <a:rPr lang="en-US" smtClean="0"/>
              <a:t>Prepared by Doron Shahar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Prepared by Doron Shahar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Prepared by Doron Shahar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Prepared by Doron Shahar</a:t>
            </a: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51550F-E29E-46FB-BBF3-E6D357D0E16F}" type="datetimeFigureOut">
              <a:rPr lang="en-US" smtClean="0"/>
              <a:pPr/>
              <a:t>2/7/2014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A4AD6C-EE5B-4B85-AEA0-88C306894AF0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42.gif"/><Relationship Id="rId7" Type="http://schemas.openxmlformats.org/officeDocument/2006/relationships/oleObject" Target="../embeddings/oleObject36.bin"/><Relationship Id="rId12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5.bin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4.bin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3.bin"/><Relationship Id="rId9" Type="http://schemas.openxmlformats.org/officeDocument/2006/relationships/oleObject" Target="../embeddings/oleObject38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43.bin"/><Relationship Id="rId4" Type="http://schemas.openxmlformats.org/officeDocument/2006/relationships/oleObject" Target="../embeddings/oleObject4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48.bin"/><Relationship Id="rId4" Type="http://schemas.openxmlformats.org/officeDocument/2006/relationships/oleObject" Target="../embeddings/oleObject4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4" Type="http://schemas.openxmlformats.org/officeDocument/2006/relationships/oleObject" Target="../embeddings/oleObject50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gif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3.bin"/><Relationship Id="rId3" Type="http://schemas.openxmlformats.org/officeDocument/2006/relationships/image" Target="../media/image42.gif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61.bin"/><Relationship Id="rId5" Type="http://schemas.openxmlformats.org/officeDocument/2006/relationships/oleObject" Target="../embeddings/oleObject60.bin"/><Relationship Id="rId4" Type="http://schemas.openxmlformats.org/officeDocument/2006/relationships/oleObject" Target="../embeddings/oleObject59.bin"/><Relationship Id="rId9" Type="http://schemas.openxmlformats.org/officeDocument/2006/relationships/oleObject" Target="../embeddings/oleObject6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66.bin"/><Relationship Id="rId4" Type="http://schemas.openxmlformats.org/officeDocument/2006/relationships/oleObject" Target="../embeddings/oleObject65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13" Type="http://schemas.openxmlformats.org/officeDocument/2006/relationships/oleObject" Target="../embeddings/oleObject77.bin"/><Relationship Id="rId18" Type="http://schemas.openxmlformats.org/officeDocument/2006/relationships/oleObject" Target="../embeddings/oleObject82.bin"/><Relationship Id="rId3" Type="http://schemas.openxmlformats.org/officeDocument/2006/relationships/oleObject" Target="../embeddings/oleObject67.bin"/><Relationship Id="rId21" Type="http://schemas.openxmlformats.org/officeDocument/2006/relationships/oleObject" Target="../embeddings/oleObject85.bin"/><Relationship Id="rId7" Type="http://schemas.openxmlformats.org/officeDocument/2006/relationships/oleObject" Target="../embeddings/oleObject71.bin"/><Relationship Id="rId12" Type="http://schemas.openxmlformats.org/officeDocument/2006/relationships/oleObject" Target="../embeddings/oleObject76.bin"/><Relationship Id="rId17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0.bin"/><Relationship Id="rId20" Type="http://schemas.openxmlformats.org/officeDocument/2006/relationships/oleObject" Target="../embeddings/oleObject84.bin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70.bin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9.bin"/><Relationship Id="rId10" Type="http://schemas.openxmlformats.org/officeDocument/2006/relationships/oleObject" Target="../embeddings/oleObject74.bin"/><Relationship Id="rId19" Type="http://schemas.openxmlformats.org/officeDocument/2006/relationships/oleObject" Target="../embeddings/oleObject83.bin"/><Relationship Id="rId4" Type="http://schemas.openxmlformats.org/officeDocument/2006/relationships/oleObject" Target="../embeddings/oleObject68.bin"/><Relationship Id="rId9" Type="http://schemas.openxmlformats.org/officeDocument/2006/relationships/oleObject" Target="../embeddings/oleObject73.bin"/><Relationship Id="rId14" Type="http://schemas.openxmlformats.org/officeDocument/2006/relationships/oleObject" Target="../embeddings/oleObject78.bin"/><Relationship Id="rId22" Type="http://schemas.openxmlformats.org/officeDocument/2006/relationships/oleObject" Target="../embeddings/oleObject86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oleObject" Target="../embeddings/oleObject96.bin"/><Relationship Id="rId18" Type="http://schemas.openxmlformats.org/officeDocument/2006/relationships/oleObject" Target="../embeddings/oleObject101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90.bin"/><Relationship Id="rId12" Type="http://schemas.openxmlformats.org/officeDocument/2006/relationships/oleObject" Target="../embeddings/oleObject95.bin"/><Relationship Id="rId17" Type="http://schemas.openxmlformats.org/officeDocument/2006/relationships/oleObject" Target="../embeddings/oleObject10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9.bin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89.bin"/><Relationship Id="rId11" Type="http://schemas.openxmlformats.org/officeDocument/2006/relationships/oleObject" Target="../embeddings/oleObject94.bin"/><Relationship Id="rId5" Type="http://schemas.openxmlformats.org/officeDocument/2006/relationships/oleObject" Target="../embeddings/oleObject88.bin"/><Relationship Id="rId15" Type="http://schemas.openxmlformats.org/officeDocument/2006/relationships/oleObject" Target="../embeddings/oleObject98.bin"/><Relationship Id="rId10" Type="http://schemas.openxmlformats.org/officeDocument/2006/relationships/oleObject" Target="../embeddings/oleObject93.bin"/><Relationship Id="rId4" Type="http://schemas.openxmlformats.org/officeDocument/2006/relationships/oleObject" Target="../embeddings/oleObject87.bin"/><Relationship Id="rId9" Type="http://schemas.openxmlformats.org/officeDocument/2006/relationships/oleObject" Target="../embeddings/oleObject92.bin"/><Relationship Id="rId14" Type="http://schemas.openxmlformats.org/officeDocument/2006/relationships/oleObject" Target="../embeddings/oleObject97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13" Type="http://schemas.openxmlformats.org/officeDocument/2006/relationships/oleObject" Target="../embeddings/oleObject112.bin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6.bin"/><Relationship Id="rId12" Type="http://schemas.openxmlformats.org/officeDocument/2006/relationships/oleObject" Target="../embeddings/oleObject1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05.bin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4.bin"/><Relationship Id="rId10" Type="http://schemas.openxmlformats.org/officeDocument/2006/relationships/oleObject" Target="../embeddings/oleObject109.bin"/><Relationship Id="rId4" Type="http://schemas.openxmlformats.org/officeDocument/2006/relationships/oleObject" Target="../embeddings/oleObject103.bin"/><Relationship Id="rId9" Type="http://schemas.openxmlformats.org/officeDocument/2006/relationships/oleObject" Target="../embeddings/oleObject108.bin"/><Relationship Id="rId14" Type="http://schemas.openxmlformats.org/officeDocument/2006/relationships/oleObject" Target="../embeddings/oleObject113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9.bin"/><Relationship Id="rId13" Type="http://schemas.openxmlformats.org/officeDocument/2006/relationships/oleObject" Target="../embeddings/oleObject124.bin"/><Relationship Id="rId18" Type="http://schemas.openxmlformats.org/officeDocument/2006/relationships/oleObject" Target="../embeddings/oleObject129.bin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8.bin"/><Relationship Id="rId12" Type="http://schemas.openxmlformats.org/officeDocument/2006/relationships/oleObject" Target="../embeddings/oleObject123.bin"/><Relationship Id="rId17" Type="http://schemas.openxmlformats.org/officeDocument/2006/relationships/oleObject" Target="../embeddings/oleObject12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7.bin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17.bin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6.bin"/><Relationship Id="rId15" Type="http://schemas.openxmlformats.org/officeDocument/2006/relationships/oleObject" Target="../embeddings/oleObject126.bin"/><Relationship Id="rId10" Type="http://schemas.openxmlformats.org/officeDocument/2006/relationships/oleObject" Target="../embeddings/oleObject121.bin"/><Relationship Id="rId4" Type="http://schemas.openxmlformats.org/officeDocument/2006/relationships/oleObject" Target="../embeddings/oleObject115.bin"/><Relationship Id="rId9" Type="http://schemas.openxmlformats.org/officeDocument/2006/relationships/oleObject" Target="../embeddings/oleObject120.bin"/><Relationship Id="rId14" Type="http://schemas.openxmlformats.org/officeDocument/2006/relationships/oleObject" Target="../embeddings/oleObject125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3 Section 3.1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Relations and functions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3.1.3(D): Relations in Equations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574442"/>
            <a:ext cx="9220200" cy="63535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+mj-lt"/>
              </a:rPr>
              <a:t>Determine whether the following represents </a:t>
            </a:r>
            <a:r>
              <a:rPr lang="en-US" i="1" dirty="0" smtClean="0">
                <a:latin typeface="+mj-lt"/>
              </a:rPr>
              <a:t>y</a:t>
            </a:r>
            <a:r>
              <a:rPr lang="en-US" dirty="0" smtClean="0">
                <a:latin typeface="+mj-lt"/>
              </a:rPr>
              <a:t> as a function of 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507163" y="2152650"/>
          <a:ext cx="1436687" cy="722313"/>
        </p:xfrm>
        <a:graphic>
          <a:graphicData uri="http://schemas.openxmlformats.org/presentationml/2006/ole">
            <p:oleObj spid="_x0000_s36866" name="Equation" r:id="rId3" imgW="482400" imgH="228600" progId="Equation.3">
              <p:embed/>
            </p:oleObj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304800" y="2107842"/>
            <a:ext cx="19812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1) Solve for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endParaRPr kumimoji="0" lang="en-US" sz="2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228600" y="4648200"/>
            <a:ext cx="3581400" cy="635358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2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Plug in trial values for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endParaRPr kumimoji="0" lang="en-US" sz="2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248400" y="4019550"/>
          <a:ext cx="1866900" cy="763588"/>
        </p:xfrm>
        <a:graphic>
          <a:graphicData uri="http://schemas.openxmlformats.org/presentationml/2006/ole">
            <p:oleObj spid="_x0000_s36867" name="Equation" r:id="rId4" imgW="622080" imgH="25380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19400" y="22098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Starting Equation</a:t>
            </a:r>
            <a:endParaRPr lang="en-US" sz="32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24200" y="41148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 for </a:t>
            </a:r>
            <a:r>
              <a:rPr lang="en-US" sz="3200" i="1" dirty="0" smtClean="0">
                <a:latin typeface="+mj-lt"/>
              </a:rPr>
              <a:t>y</a:t>
            </a:r>
            <a:endParaRPr lang="en-US" sz="3200" i="1" dirty="0">
              <a:latin typeface="+mj-lt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2505074" y="5232042"/>
            <a:ext cx="1557338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200" dirty="0" smtClean="0">
                <a:latin typeface="+mj-lt"/>
              </a:rPr>
              <a:t>If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=−7,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035425" y="5105400"/>
          <a:ext cx="1665288" cy="762000"/>
        </p:xfrm>
        <a:graphic>
          <a:graphicData uri="http://schemas.openxmlformats.org/presentationml/2006/ole">
            <p:oleObj spid="_x0000_s36868" name="Equation" r:id="rId5" imgW="558720" imgH="241200" progId="Equation.3">
              <p:embed/>
            </p:oleObj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892800" y="5203825"/>
          <a:ext cx="946150" cy="522288"/>
        </p:xfrm>
        <a:graphic>
          <a:graphicData uri="http://schemas.openxmlformats.org/presentationml/2006/ole">
            <p:oleObj spid="_x0000_s36869" name="Equation" r:id="rId6" imgW="317160" imgH="164880" progId="Equation.3">
              <p:embed/>
            </p:oleObj>
          </a:graphicData>
        </a:graphic>
      </p:graphicFrame>
      <p:sp>
        <p:nvSpPr>
          <p:cNvPr id="32" name="Content Placeholder 2"/>
          <p:cNvSpPr txBox="1">
            <a:spLocks/>
          </p:cNvSpPr>
          <p:nvPr/>
        </p:nvSpPr>
        <p:spPr>
          <a:xfrm>
            <a:off x="76200" y="5791200"/>
            <a:ext cx="94488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For each value of </a:t>
            </a:r>
            <a:r>
              <a:rPr lang="en-US" sz="26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, there is only one corresponding </a:t>
            </a:r>
            <a:r>
              <a:rPr lang="en-US" sz="26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value.</a:t>
            </a:r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4648200" y="6172200"/>
            <a:ext cx="44196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is a function of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.</a:t>
            </a:r>
            <a:endParaRPr kumimoji="0" lang="en-US" sz="32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23" name="Object 6"/>
          <p:cNvGraphicFramePr>
            <a:graphicFrameLocks noChangeAspect="1"/>
          </p:cNvGraphicFramePr>
          <p:nvPr/>
        </p:nvGraphicFramePr>
        <p:xfrm>
          <a:off x="6488113" y="2667000"/>
          <a:ext cx="1665287" cy="722312"/>
        </p:xfrm>
        <a:graphic>
          <a:graphicData uri="http://schemas.openxmlformats.org/presentationml/2006/ole">
            <p:oleObj spid="_x0000_s36871" name="Equation" r:id="rId7" imgW="558720" imgH="22860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200400" y="2763837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Divide by </a:t>
            </a:r>
            <a:r>
              <a:rPr lang="en-US" sz="3200" i="1" dirty="0" smtClean="0">
                <a:latin typeface="+mj-lt"/>
              </a:rPr>
              <a:t>x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/>
        </p:nvGraphicFramePr>
        <p:xfrm>
          <a:off x="6130925" y="3236913"/>
          <a:ext cx="2460625" cy="882650"/>
        </p:xfrm>
        <a:graphic>
          <a:graphicData uri="http://schemas.openxmlformats.org/presentationml/2006/ole">
            <p:oleObj spid="_x0000_s36872" name="Equation" r:id="rId8" imgW="825480" imgH="279360" progId="Equation.3">
              <p:embed/>
            </p:oleObj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048000" y="3373437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Take cube root</a:t>
            </a:r>
            <a:endParaRPr lang="en-US" sz="3200" dirty="0"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6" grpId="0" build="p"/>
      <p:bldP spid="17" grpId="0" build="p"/>
      <p:bldP spid="20" grpId="0"/>
      <p:bldP spid="21" grpId="0"/>
      <p:bldP spid="22" grpId="0" build="p"/>
      <p:bldP spid="32" grpId="0" build="p"/>
      <p:bldP spid="33" grpId="0"/>
      <p:bldP spid="24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3.1.3(B) Relations in Equations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574442"/>
            <a:ext cx="9220200" cy="63535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+mj-lt"/>
              </a:rPr>
              <a:t>Determine whether the following represents </a:t>
            </a:r>
            <a:r>
              <a:rPr lang="en-US" i="1" dirty="0" smtClean="0">
                <a:latin typeface="+mj-lt"/>
              </a:rPr>
              <a:t>y</a:t>
            </a:r>
            <a:r>
              <a:rPr lang="en-US" dirty="0" smtClean="0">
                <a:latin typeface="+mj-lt"/>
              </a:rPr>
              <a:t> as a function of 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148388" y="2192338"/>
          <a:ext cx="2157412" cy="642937"/>
        </p:xfrm>
        <a:graphic>
          <a:graphicData uri="http://schemas.openxmlformats.org/presentationml/2006/ole">
            <p:oleObj spid="_x0000_s37890" name="Equation" r:id="rId3" imgW="723600" imgH="203040" progId="Equation.3">
              <p:embed/>
            </p:oleObj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304800" y="2107842"/>
            <a:ext cx="19812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1) Solve for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endParaRPr kumimoji="0" lang="en-US" sz="2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228600" y="4648200"/>
            <a:ext cx="3581400" cy="635358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2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Plug in trial values for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endParaRPr kumimoji="0" lang="en-US" sz="2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477000" y="3429000"/>
          <a:ext cx="1790700" cy="1182688"/>
        </p:xfrm>
        <a:graphic>
          <a:graphicData uri="http://schemas.openxmlformats.org/presentationml/2006/ole">
            <p:oleObj spid="_x0000_s37891" name="Equation" r:id="rId4" imgW="596880" imgH="39348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19400" y="22098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Starting Equation</a:t>
            </a:r>
            <a:endParaRPr lang="en-US" sz="32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276600" y="41148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 for </a:t>
            </a:r>
            <a:r>
              <a:rPr lang="en-US" sz="3200" i="1" dirty="0" smtClean="0">
                <a:latin typeface="+mj-lt"/>
              </a:rPr>
              <a:t>y</a:t>
            </a:r>
            <a:endParaRPr lang="en-US" sz="3200" i="1" dirty="0">
              <a:latin typeface="+mj-lt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1752600" y="5105400"/>
            <a:ext cx="1447800" cy="609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200" dirty="0" smtClean="0">
                <a:latin typeface="+mj-lt"/>
              </a:rPr>
              <a:t>If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=−3,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328988" y="4750158"/>
          <a:ext cx="2081212" cy="1166812"/>
        </p:xfrm>
        <a:graphic>
          <a:graphicData uri="http://schemas.openxmlformats.org/presentationml/2006/ole">
            <p:oleObj spid="_x0000_s37892" name="Equation" r:id="rId5" imgW="698400" imgH="393480" progId="Equation.3">
              <p:embed/>
            </p:oleObj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470525" y="4750254"/>
          <a:ext cx="1135063" cy="1168303"/>
        </p:xfrm>
        <a:graphic>
          <a:graphicData uri="http://schemas.openxmlformats.org/presentationml/2006/ole">
            <p:oleObj spid="_x0000_s37893" name="Equation" r:id="rId6" imgW="380880" imgH="393480" progId="Equation.3">
              <p:embed/>
            </p:oleObj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6843713" y="5010678"/>
          <a:ext cx="946150" cy="488780"/>
        </p:xfrm>
        <a:graphic>
          <a:graphicData uri="http://schemas.openxmlformats.org/presentationml/2006/ole">
            <p:oleObj spid="_x0000_s37894" name="Equation" r:id="rId7" imgW="317160" imgH="164880" progId="Equation.3">
              <p:embed/>
            </p:oleObj>
          </a:graphicData>
        </a:graphic>
      </p:graphicFrame>
      <p:graphicFrame>
        <p:nvGraphicFramePr>
          <p:cNvPr id="23" name="Object 6"/>
          <p:cNvGraphicFramePr>
            <a:graphicFrameLocks noChangeAspect="1"/>
          </p:cNvGraphicFramePr>
          <p:nvPr/>
        </p:nvGraphicFramePr>
        <p:xfrm>
          <a:off x="6057900" y="2746375"/>
          <a:ext cx="2271713" cy="641350"/>
        </p:xfrm>
        <a:graphic>
          <a:graphicData uri="http://schemas.openxmlformats.org/presentationml/2006/ole">
            <p:oleObj spid="_x0000_s37895" name="Equation" r:id="rId8" imgW="761760" imgH="20304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200400" y="2763837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Factor out </a:t>
            </a:r>
            <a:r>
              <a:rPr lang="en-US" sz="3200" i="1" dirty="0" smtClean="0">
                <a:latin typeface="+mj-lt"/>
              </a:rPr>
              <a:t>y</a:t>
            </a:r>
            <a:endParaRPr lang="en-US" sz="32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00400" y="34290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Divide by (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−4)</a:t>
            </a:r>
            <a:endParaRPr lang="en-US" sz="3200" dirty="0">
              <a:latin typeface="+mj-lt"/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76200" y="5791200"/>
            <a:ext cx="94488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For each value of </a:t>
            </a:r>
            <a:r>
              <a:rPr lang="en-US" sz="26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, there is only one corresponding </a:t>
            </a:r>
            <a:r>
              <a:rPr lang="en-US" sz="26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value.</a:t>
            </a: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4648200" y="6172200"/>
            <a:ext cx="44196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is a function of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.</a:t>
            </a:r>
            <a:endParaRPr kumimoji="0" lang="en-US" sz="32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1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2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6" grpId="0" build="p"/>
      <p:bldP spid="17" grpId="0" build="p"/>
      <p:bldP spid="20" grpId="0"/>
      <p:bldP spid="21" grpId="0"/>
      <p:bldP spid="22" grpId="0" build="p"/>
      <p:bldP spid="24" grpId="0"/>
      <p:bldP spid="31" grpId="0"/>
      <p:bldP spid="25" grpId="0" build="p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3.1.6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6012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500" dirty="0" smtClean="0">
                <a:latin typeface="+mj-lt"/>
              </a:rPr>
              <a:t>(B) Create a table of values for 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dirty="0" smtClean="0">
                <a:latin typeface="+mj-lt"/>
              </a:rPr>
              <a:t> and </a:t>
            </a:r>
            <a:r>
              <a:rPr lang="en-US" sz="2500" i="1" dirty="0" smtClean="0">
                <a:latin typeface="+mj-lt"/>
              </a:rPr>
              <a:t>y</a:t>
            </a:r>
            <a:r>
              <a:rPr lang="en-US" sz="2500" dirty="0" smtClean="0">
                <a:latin typeface="+mj-lt"/>
              </a:rPr>
              <a:t> so that </a:t>
            </a:r>
            <a:r>
              <a:rPr lang="en-US" sz="2500" i="1" dirty="0" smtClean="0">
                <a:latin typeface="+mj-lt"/>
              </a:rPr>
              <a:t>y</a:t>
            </a:r>
            <a:r>
              <a:rPr lang="en-US" sz="2500" dirty="0" smtClean="0">
                <a:latin typeface="+mj-lt"/>
              </a:rPr>
              <a:t> is NOT a function of 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dirty="0" smtClean="0">
                <a:latin typeface="+mj-lt"/>
              </a:rPr>
              <a:t>.</a:t>
            </a:r>
          </a:p>
          <a:p>
            <a:pPr>
              <a:buNone/>
            </a:pPr>
            <a:endParaRPr lang="en-US" sz="2500" dirty="0" smtClean="0">
              <a:latin typeface="+mj-lt"/>
            </a:endParaRPr>
          </a:p>
          <a:p>
            <a:pPr>
              <a:buNone/>
            </a:pPr>
            <a:endParaRPr lang="en-US" sz="2500" dirty="0" smtClean="0">
              <a:latin typeface="+mj-lt"/>
            </a:endParaRPr>
          </a:p>
          <a:p>
            <a:pPr>
              <a:buNone/>
            </a:pPr>
            <a:endParaRPr lang="en-US" sz="2500" dirty="0" smtClean="0">
              <a:latin typeface="+mj-lt"/>
            </a:endParaRPr>
          </a:p>
          <a:p>
            <a:pPr>
              <a:buNone/>
            </a:pPr>
            <a:r>
              <a:rPr lang="en-US" sz="2500" dirty="0" smtClean="0">
                <a:latin typeface="+mj-lt"/>
              </a:rPr>
              <a:t>(C) Create a graph which does NOT represent </a:t>
            </a:r>
            <a:r>
              <a:rPr lang="en-US" sz="2500" i="1" dirty="0" smtClean="0">
                <a:latin typeface="+mj-lt"/>
              </a:rPr>
              <a:t>y</a:t>
            </a:r>
            <a:r>
              <a:rPr lang="en-US" sz="2500" dirty="0" smtClean="0">
                <a:latin typeface="+mj-lt"/>
              </a:rPr>
              <a:t> as a function of 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dirty="0" smtClean="0">
                <a:latin typeface="+mj-lt"/>
              </a:rPr>
              <a:t>.</a:t>
            </a:r>
          </a:p>
          <a:p>
            <a:pPr>
              <a:buNone/>
            </a:pPr>
            <a:endParaRPr lang="en-US" sz="2500" dirty="0" smtClean="0">
              <a:latin typeface="+mj-lt"/>
            </a:endParaRPr>
          </a:p>
          <a:p>
            <a:pPr>
              <a:buNone/>
            </a:pPr>
            <a:endParaRPr lang="en-US" sz="2500" dirty="0" smtClean="0">
              <a:latin typeface="+mj-lt"/>
            </a:endParaRPr>
          </a:p>
          <a:p>
            <a:pPr>
              <a:buNone/>
            </a:pPr>
            <a:endParaRPr lang="en-US" sz="2500" dirty="0" smtClean="0">
              <a:latin typeface="+mj-lt"/>
            </a:endParaRPr>
          </a:p>
          <a:p>
            <a:pPr>
              <a:buNone/>
            </a:pPr>
            <a:r>
              <a:rPr lang="en-US" sz="2500" dirty="0" smtClean="0">
                <a:latin typeface="+mj-lt"/>
              </a:rPr>
              <a:t>(A) Create an equation in 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dirty="0" smtClean="0">
                <a:latin typeface="+mj-lt"/>
              </a:rPr>
              <a:t> and </a:t>
            </a:r>
            <a:r>
              <a:rPr lang="en-US" sz="2500" i="1" dirty="0" smtClean="0">
                <a:latin typeface="+mj-lt"/>
              </a:rPr>
              <a:t>y</a:t>
            </a:r>
            <a:r>
              <a:rPr lang="en-US" sz="2500" dirty="0" smtClean="0">
                <a:latin typeface="+mj-lt"/>
              </a:rPr>
              <a:t> so that </a:t>
            </a:r>
            <a:r>
              <a:rPr lang="en-US" sz="2500" i="1" dirty="0" smtClean="0">
                <a:latin typeface="+mj-lt"/>
              </a:rPr>
              <a:t>y</a:t>
            </a:r>
            <a:r>
              <a:rPr lang="en-US" sz="2500" dirty="0" smtClean="0">
                <a:latin typeface="+mj-lt"/>
              </a:rPr>
              <a:t> is NOT a function of 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dirty="0" smtClean="0">
                <a:latin typeface="+mj-lt"/>
              </a:rPr>
              <a:t>.</a:t>
            </a:r>
          </a:p>
          <a:p>
            <a:pPr>
              <a:buNone/>
            </a:pPr>
            <a:endParaRPr lang="en-US" sz="2500" dirty="0" smtClean="0">
              <a:latin typeface="+mj-lt"/>
            </a:endParaRPr>
          </a:p>
          <a:p>
            <a:pPr>
              <a:buNone/>
            </a:pPr>
            <a:endParaRPr lang="en-US" sz="25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Warm-up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Write the following using interval notation.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	−13 &lt; </a:t>
            </a:r>
            <a:r>
              <a:rPr lang="en-US" i="1" dirty="0" smtClean="0">
                <a:latin typeface="+mj-lt"/>
              </a:rPr>
              <a:t>x </a:t>
            </a:r>
            <a:r>
              <a:rPr lang="en-US" dirty="0" smtClean="0">
                <a:latin typeface="+mj-lt"/>
              </a:rPr>
              <a:t>≤ −5</a:t>
            </a:r>
          </a:p>
          <a:p>
            <a:pPr>
              <a:buNone/>
            </a:pPr>
            <a:r>
              <a:rPr lang="en-US" i="1" dirty="0" smtClean="0">
                <a:latin typeface="+mj-lt"/>
              </a:rPr>
              <a:t>	r</a:t>
            </a:r>
            <a:r>
              <a:rPr lang="en-US" dirty="0" smtClean="0">
                <a:latin typeface="+mj-lt"/>
              </a:rPr>
              <a:t> ≥ 3.6</a:t>
            </a:r>
          </a:p>
          <a:p>
            <a:pPr>
              <a:buNone/>
            </a:pPr>
            <a:r>
              <a:rPr lang="en-US" i="1" dirty="0" smtClean="0">
                <a:latin typeface="+mj-lt"/>
              </a:rPr>
              <a:t>	y </a:t>
            </a:r>
            <a:r>
              <a:rPr lang="en-US" dirty="0" smtClean="0">
                <a:latin typeface="+mj-lt"/>
              </a:rPr>
              <a:t>&lt; −2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	All real numbers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	All real numbers except </a:t>
            </a:r>
            <a:r>
              <a:rPr lang="en-US" i="1" dirty="0" smtClean="0">
                <a:latin typeface="+mj-lt"/>
              </a:rPr>
              <a:t>x </a:t>
            </a:r>
            <a:r>
              <a:rPr lang="en-US" dirty="0" smtClean="0">
                <a:latin typeface="+mj-lt"/>
              </a:rPr>
              <a:t>= 3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	All real numbers except </a:t>
            </a:r>
            <a:r>
              <a:rPr lang="en-US" i="1" dirty="0" smtClean="0">
                <a:latin typeface="+mj-lt"/>
              </a:rPr>
              <a:t>x </a:t>
            </a:r>
            <a:r>
              <a:rPr lang="en-US" dirty="0" smtClean="0">
                <a:latin typeface="+mj-lt"/>
              </a:rPr>
              <a:t>= −2 and </a:t>
            </a:r>
            <a:r>
              <a:rPr lang="en-US" i="1" dirty="0" smtClean="0">
                <a:latin typeface="+mj-lt"/>
              </a:rPr>
              <a:t>x </a:t>
            </a:r>
            <a:r>
              <a:rPr lang="en-US" dirty="0" smtClean="0">
                <a:latin typeface="+mj-lt"/>
              </a:rPr>
              <a:t>= 4</a:t>
            </a: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Interval notation</a:t>
            </a:r>
            <a:endParaRPr lang="en-US" dirty="0"/>
          </a:p>
        </p:txBody>
      </p:sp>
      <p:sp>
        <p:nvSpPr>
          <p:cNvPr id="7" name="Content Placeholder 7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Write the following using interval notation.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	−13 &lt; </a:t>
            </a:r>
            <a:r>
              <a:rPr lang="en-US" i="1" dirty="0" smtClean="0">
                <a:latin typeface="+mj-lt"/>
              </a:rPr>
              <a:t>x </a:t>
            </a:r>
            <a:r>
              <a:rPr lang="en-US" dirty="0" smtClean="0">
                <a:latin typeface="+mj-lt"/>
              </a:rPr>
              <a:t>≤ −5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	</a:t>
            </a:r>
            <a:r>
              <a:rPr lang="en-US" i="1" dirty="0" smtClean="0">
                <a:latin typeface="+mj-lt"/>
              </a:rPr>
              <a:t>r</a:t>
            </a:r>
            <a:r>
              <a:rPr lang="en-US" dirty="0" smtClean="0">
                <a:latin typeface="+mj-lt"/>
              </a:rPr>
              <a:t> ≥ 3.6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	</a:t>
            </a:r>
            <a:r>
              <a:rPr lang="en-US" i="1" dirty="0" smtClean="0">
                <a:latin typeface="+mj-lt"/>
              </a:rPr>
              <a:t>y </a:t>
            </a:r>
            <a:r>
              <a:rPr lang="en-US" dirty="0" smtClean="0">
                <a:latin typeface="+mj-lt"/>
              </a:rPr>
              <a:t>&lt; −2</a:t>
            </a: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4484306" y="2951162"/>
          <a:ext cx="1851025" cy="706438"/>
        </p:xfrm>
        <a:graphic>
          <a:graphicData uri="http://schemas.openxmlformats.org/presentationml/2006/ole">
            <p:oleObj spid="_x0000_s23553" name="Equation" r:id="rId3" imgW="558720" imgH="215640" progId="Equation.3">
              <p:embed/>
            </p:oleObj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3896931" y="2819400"/>
            <a:ext cx="609600" cy="3048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897473" y="2445740"/>
            <a:ext cx="327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Endpoint not included </a:t>
            </a:r>
            <a:endParaRPr lang="en-US" sz="24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7000" y="2424447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Endpoint included </a:t>
            </a:r>
            <a:endParaRPr lang="en-US" sz="2400" dirty="0">
              <a:latin typeface="+mj-lt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6349284" y="2832279"/>
            <a:ext cx="685800" cy="22860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287588" y="3962400"/>
          <a:ext cx="1598612" cy="706437"/>
        </p:xfrm>
        <a:graphic>
          <a:graphicData uri="http://schemas.openxmlformats.org/presentationml/2006/ole">
            <p:oleObj spid="_x0000_s23554" name="Equation" r:id="rId4" imgW="482400" imgH="21564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2209800" y="5389563"/>
          <a:ext cx="1851025" cy="706437"/>
        </p:xfrm>
        <a:graphic>
          <a:graphicData uri="http://schemas.openxmlformats.org/presentationml/2006/ole">
            <p:oleObj spid="_x0000_s23555" name="Equation" r:id="rId5" imgW="558720" imgH="215640" progId="Equation.3">
              <p:embed/>
            </p:oleObj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038600" y="3962400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+mj-lt"/>
              </a:rPr>
              <a:t>Mnemonic : 3.6 ≤ </a:t>
            </a:r>
            <a:r>
              <a:rPr lang="en-US" sz="3600" i="1" dirty="0" smtClean="0">
                <a:solidFill>
                  <a:srgbClr val="00B050"/>
                </a:solidFill>
                <a:latin typeface="+mj-lt"/>
              </a:rPr>
              <a:t>r </a:t>
            </a:r>
            <a:r>
              <a:rPr lang="en-US" sz="3600" dirty="0" smtClean="0">
                <a:solidFill>
                  <a:srgbClr val="00B050"/>
                </a:solidFill>
                <a:latin typeface="+mj-lt"/>
              </a:rPr>
              <a:t>&lt; ∞ </a:t>
            </a:r>
            <a:endParaRPr lang="en-US" sz="3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91000" y="5449669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B050"/>
                </a:solidFill>
                <a:latin typeface="+mj-lt"/>
              </a:rPr>
              <a:t> Mnemonic: −∞ &lt; </a:t>
            </a:r>
            <a:r>
              <a:rPr lang="en-US" sz="3600" i="1" dirty="0" smtClean="0">
                <a:solidFill>
                  <a:srgbClr val="00B050"/>
                </a:solidFill>
                <a:latin typeface="+mj-lt"/>
              </a:rPr>
              <a:t>y </a:t>
            </a:r>
            <a:r>
              <a:rPr lang="en-US" sz="3600" dirty="0" smtClean="0">
                <a:solidFill>
                  <a:srgbClr val="00B050"/>
                </a:solidFill>
                <a:latin typeface="+mj-lt"/>
              </a:rPr>
              <a:t>&lt;−2</a:t>
            </a:r>
            <a:endParaRPr lang="en-US" sz="36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0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80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8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64" name="Picture 12" descr="http://img.sparknotes.com/figures/5/50ca5e784bb7e4242910d5b8a571d103/number_lin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846863"/>
            <a:ext cx="5708983" cy="1981201"/>
          </a:xfrm>
          <a:prstGeom prst="rect">
            <a:avLst/>
          </a:prstGeom>
          <a:noFill/>
        </p:spPr>
      </p:pic>
      <p:pic>
        <p:nvPicPr>
          <p:cNvPr id="20" name="Picture 12" descr="http://img.sparknotes.com/figures/5/50ca5e784bb7e4242910d5b8a571d103/number_lin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648200"/>
            <a:ext cx="5708983" cy="1981201"/>
          </a:xfrm>
          <a:prstGeom prst="rect">
            <a:avLst/>
          </a:prstGeom>
          <a:noFill/>
        </p:spPr>
      </p:pic>
      <p:sp>
        <p:nvSpPr>
          <p:cNvPr id="7" name="Content Placeholder 7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Write the following using interval notation.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	All real numbers</a:t>
            </a:r>
          </a:p>
          <a:p>
            <a:pPr>
              <a:buNone/>
            </a:pPr>
            <a:endParaRPr lang="en-US" sz="1600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	All real numbers except </a:t>
            </a:r>
            <a:r>
              <a:rPr lang="en-US" i="1" dirty="0" smtClean="0">
                <a:latin typeface="+mj-lt"/>
              </a:rPr>
              <a:t>x </a:t>
            </a:r>
            <a:r>
              <a:rPr lang="en-US" dirty="0" smtClean="0">
                <a:latin typeface="+mj-lt"/>
              </a:rPr>
              <a:t>= 3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>
              <a:buNone/>
            </a:pPr>
            <a:r>
              <a:rPr lang="en-US" dirty="0" smtClean="0">
                <a:latin typeface="+mj-lt"/>
              </a:rPr>
              <a:t>	All real numbers except </a:t>
            </a:r>
            <a:r>
              <a:rPr lang="en-US" i="1" dirty="0" smtClean="0">
                <a:latin typeface="+mj-lt"/>
              </a:rPr>
              <a:t>x </a:t>
            </a:r>
            <a:r>
              <a:rPr lang="en-US" dirty="0" smtClean="0">
                <a:latin typeface="+mj-lt"/>
              </a:rPr>
              <a:t>= −2 and </a:t>
            </a:r>
            <a:r>
              <a:rPr lang="en-US" i="1" dirty="0" smtClean="0">
                <a:latin typeface="+mj-lt"/>
              </a:rPr>
              <a:t>x </a:t>
            </a:r>
            <a:r>
              <a:rPr lang="en-US" dirty="0" smtClean="0">
                <a:latin typeface="+mj-lt"/>
              </a:rPr>
              <a:t>= 4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/>
          <a:lstStyle/>
          <a:p>
            <a:r>
              <a:rPr lang="en-US" dirty="0" smtClean="0"/>
              <a:t>Interval notation</a:t>
            </a:r>
            <a:endParaRPr lang="en-US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189163" y="4154488"/>
          <a:ext cx="1512887" cy="706437"/>
        </p:xfrm>
        <a:graphic>
          <a:graphicData uri="http://schemas.openxmlformats.org/presentationml/2006/ole">
            <p:oleObj spid="_x0000_s49155" name="Equation" r:id="rId4" imgW="457200" imgH="215640" progId="Equation.3">
              <p:embed/>
            </p:oleObj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4267200" y="2133600"/>
          <a:ext cx="1725612" cy="706437"/>
        </p:xfrm>
        <a:graphic>
          <a:graphicData uri="http://schemas.openxmlformats.org/presentationml/2006/ole">
            <p:oleObj spid="_x0000_s49156" name="Equation" r:id="rId5" imgW="520560" imgH="215640" progId="Equation.3">
              <p:embed/>
            </p:oleObj>
          </a:graphicData>
        </a:graphic>
      </p:graphicFrame>
      <p:sp>
        <p:nvSpPr>
          <p:cNvPr id="21" name="Oval 20"/>
          <p:cNvSpPr/>
          <p:nvPr/>
        </p:nvSpPr>
        <p:spPr>
          <a:xfrm>
            <a:off x="4051479" y="3697942"/>
            <a:ext cx="152400" cy="152400"/>
          </a:xfrm>
          <a:prstGeom prst="ellipse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>
            <a:stCxn id="21" idx="6"/>
          </p:cNvCxnSpPr>
          <p:nvPr/>
        </p:nvCxnSpPr>
        <p:spPr>
          <a:xfrm>
            <a:off x="4203879" y="3774142"/>
            <a:ext cx="901521" cy="0"/>
          </a:xfrm>
          <a:prstGeom prst="straightConnector1">
            <a:avLst/>
          </a:prstGeom>
          <a:ln w="476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533401" y="3774142"/>
            <a:ext cx="3505199" cy="0"/>
          </a:xfrm>
          <a:prstGeom prst="straightConnector1">
            <a:avLst/>
          </a:prstGeom>
          <a:ln w="476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1880316" y="5486401"/>
            <a:ext cx="152400" cy="152400"/>
          </a:xfrm>
          <a:prstGeom prst="ellipse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509247" y="5486401"/>
            <a:ext cx="152400" cy="152400"/>
          </a:xfrm>
          <a:prstGeom prst="ellipse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>
            <a:stCxn id="27" idx="2"/>
          </p:cNvCxnSpPr>
          <p:nvPr/>
        </p:nvCxnSpPr>
        <p:spPr>
          <a:xfrm flipH="1">
            <a:off x="457201" y="5562601"/>
            <a:ext cx="1423115" cy="0"/>
          </a:xfrm>
          <a:prstGeom prst="straightConnector1">
            <a:avLst/>
          </a:prstGeom>
          <a:ln w="476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661647" y="5562601"/>
            <a:ext cx="380999" cy="0"/>
          </a:xfrm>
          <a:prstGeom prst="straightConnector1">
            <a:avLst/>
          </a:prstGeom>
          <a:ln w="476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8" idx="2"/>
          </p:cNvCxnSpPr>
          <p:nvPr/>
        </p:nvCxnSpPr>
        <p:spPr>
          <a:xfrm>
            <a:off x="2057400" y="5562601"/>
            <a:ext cx="2451847" cy="0"/>
          </a:xfrm>
          <a:prstGeom prst="straightConnector1">
            <a:avLst/>
          </a:prstGeom>
          <a:ln w="47625">
            <a:solidFill>
              <a:srgbClr val="FFC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165" name="Object 13"/>
          <p:cNvGraphicFramePr>
            <a:graphicFrameLocks noChangeAspect="1"/>
          </p:cNvGraphicFramePr>
          <p:nvPr/>
        </p:nvGraphicFramePr>
        <p:xfrm>
          <a:off x="3850225" y="4150617"/>
          <a:ext cx="581025" cy="718060"/>
        </p:xfrm>
        <a:graphic>
          <a:graphicData uri="http://schemas.openxmlformats.org/presentationml/2006/ole">
            <p:oleObj spid="_x0000_s49165" name="Equation" r:id="rId6" imgW="152280" imgH="190440" progId="Equation.3">
              <p:embed/>
            </p:oleObj>
          </a:graphicData>
        </a:graphic>
      </p:graphicFrame>
      <p:graphicFrame>
        <p:nvGraphicFramePr>
          <p:cNvPr id="49166" name="Object 14"/>
          <p:cNvGraphicFramePr>
            <a:graphicFrameLocks noChangeAspect="1"/>
          </p:cNvGraphicFramePr>
          <p:nvPr/>
        </p:nvGraphicFramePr>
        <p:xfrm>
          <a:off x="4495800" y="4154488"/>
          <a:ext cx="1220788" cy="706437"/>
        </p:xfrm>
        <a:graphic>
          <a:graphicData uri="http://schemas.openxmlformats.org/presentationml/2006/ole">
            <p:oleObj spid="_x0000_s49166" name="Equation" r:id="rId7" imgW="368280" imgH="215640" progId="Equation.3">
              <p:embed/>
            </p:oleObj>
          </a:graphicData>
        </a:graphic>
      </p:graphicFrame>
      <p:graphicFrame>
        <p:nvGraphicFramePr>
          <p:cNvPr id="49167" name="Object 15"/>
          <p:cNvGraphicFramePr>
            <a:graphicFrameLocks noChangeAspect="1"/>
          </p:cNvGraphicFramePr>
          <p:nvPr/>
        </p:nvGraphicFramePr>
        <p:xfrm>
          <a:off x="152400" y="5976198"/>
          <a:ext cx="1849437" cy="706438"/>
        </p:xfrm>
        <a:graphic>
          <a:graphicData uri="http://schemas.openxmlformats.org/presentationml/2006/ole">
            <p:oleObj spid="_x0000_s49167" name="Equation" r:id="rId8" imgW="558720" imgH="215640" progId="Equation.3">
              <p:embed/>
            </p:oleObj>
          </a:graphicData>
        </a:graphic>
      </p:graphicFrame>
      <p:graphicFrame>
        <p:nvGraphicFramePr>
          <p:cNvPr id="49168" name="Object 16"/>
          <p:cNvGraphicFramePr>
            <a:graphicFrameLocks noChangeAspect="1"/>
          </p:cNvGraphicFramePr>
          <p:nvPr/>
        </p:nvGraphicFramePr>
        <p:xfrm>
          <a:off x="1905000" y="5973023"/>
          <a:ext cx="581025" cy="717550"/>
        </p:xfrm>
        <a:graphic>
          <a:graphicData uri="http://schemas.openxmlformats.org/presentationml/2006/ole">
            <p:oleObj spid="_x0000_s49168" name="Equation" r:id="rId9" imgW="152280" imgH="190440" progId="Equation.3">
              <p:embed/>
            </p:oleObj>
          </a:graphicData>
        </a:graphic>
      </p:graphicFrame>
      <p:graphicFrame>
        <p:nvGraphicFramePr>
          <p:cNvPr id="49169" name="Object 17"/>
          <p:cNvGraphicFramePr>
            <a:graphicFrameLocks noChangeAspect="1"/>
          </p:cNvGraphicFramePr>
          <p:nvPr/>
        </p:nvGraphicFramePr>
        <p:xfrm>
          <a:off x="2438400" y="5976198"/>
          <a:ext cx="1676400" cy="706438"/>
        </p:xfrm>
        <a:graphic>
          <a:graphicData uri="http://schemas.openxmlformats.org/presentationml/2006/ole">
            <p:oleObj spid="_x0000_s49169" name="Equation" r:id="rId10" imgW="431640" imgH="215640" progId="Equation.3">
              <p:embed/>
            </p:oleObj>
          </a:graphicData>
        </a:graphic>
      </p:graphicFrame>
      <p:graphicFrame>
        <p:nvGraphicFramePr>
          <p:cNvPr id="49171" name="Object 19"/>
          <p:cNvGraphicFramePr>
            <a:graphicFrameLocks noChangeAspect="1"/>
          </p:cNvGraphicFramePr>
          <p:nvPr/>
        </p:nvGraphicFramePr>
        <p:xfrm>
          <a:off x="4114800" y="6004773"/>
          <a:ext cx="581025" cy="717550"/>
        </p:xfrm>
        <a:graphic>
          <a:graphicData uri="http://schemas.openxmlformats.org/presentationml/2006/ole">
            <p:oleObj spid="_x0000_s49171" name="Equation" r:id="rId11" imgW="152280" imgH="190440" progId="Equation.3">
              <p:embed/>
            </p:oleObj>
          </a:graphicData>
        </a:graphic>
      </p:graphicFrame>
      <p:graphicFrame>
        <p:nvGraphicFramePr>
          <p:cNvPr id="49172" name="Object 20"/>
          <p:cNvGraphicFramePr>
            <a:graphicFrameLocks noChangeAspect="1"/>
          </p:cNvGraphicFramePr>
          <p:nvPr/>
        </p:nvGraphicFramePr>
        <p:xfrm>
          <a:off x="4567238" y="5961063"/>
          <a:ext cx="1262062" cy="706437"/>
        </p:xfrm>
        <a:graphic>
          <a:graphicData uri="http://schemas.openxmlformats.org/presentationml/2006/ole">
            <p:oleObj spid="_x0000_s49172" name="Equation" r:id="rId12" imgW="380880" imgH="215640" progId="Equation.3">
              <p:embed/>
            </p:oleObj>
          </a:graphicData>
        </a:graphic>
      </p:graphicFrame>
      <p:sp>
        <p:nvSpPr>
          <p:cNvPr id="47" name="TextBox 4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0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1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49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subSp spid="_x0000_s4915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9" dur="1000"/>
                                        <p:tgtEl>
                                          <p:spTgt spid="23554">
                                            <p:subSp spid="_x0000_s49155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4" dur="10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10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5" dur="1000"/>
                                        <p:tgtEl>
                                          <p:spTgt spid="49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0" dur="1000"/>
                                        <p:tgtEl>
                                          <p:spTgt spid="49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5" dur="1000"/>
                                        <p:tgtEl>
                                          <p:spTgt spid="49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0" dur="10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3" dur="1000"/>
                                        <p:tgtEl>
                                          <p:spTgt spid="49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7" grpId="0" animBg="1"/>
      <p:bldP spid="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3.2.2 Domain and Range from Graphs</a:t>
            </a:r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753674"/>
            <a:ext cx="4953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52400" y="1472484"/>
            <a:ext cx="9220200" cy="6353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Find the domain and range of the graph shown.</a:t>
            </a:r>
            <a:endParaRPr lang="en-US" dirty="0">
              <a:latin typeface="+mj-l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875763" y="3784242"/>
            <a:ext cx="0" cy="2101755"/>
          </a:xfrm>
          <a:prstGeom prst="line">
            <a:avLst/>
          </a:prstGeom>
          <a:ln w="3492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643390" y="2337516"/>
            <a:ext cx="2470897" cy="0"/>
          </a:xfrm>
          <a:prstGeom prst="line">
            <a:avLst/>
          </a:prstGeom>
          <a:ln w="3492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393842" y="2731395"/>
            <a:ext cx="0" cy="3048000"/>
          </a:xfrm>
          <a:prstGeom prst="line">
            <a:avLst/>
          </a:prstGeom>
          <a:ln w="34925"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914400" y="5563674"/>
            <a:ext cx="4165226" cy="0"/>
          </a:xfrm>
          <a:prstGeom prst="line">
            <a:avLst/>
          </a:prstGeom>
          <a:ln w="34925">
            <a:solidFill>
              <a:srgbClr val="FF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Left Brace 25"/>
          <p:cNvSpPr/>
          <p:nvPr/>
        </p:nvSpPr>
        <p:spPr>
          <a:xfrm flipH="1">
            <a:off x="4991637" y="2338590"/>
            <a:ext cx="564775" cy="3225084"/>
          </a:xfrm>
          <a:prstGeom prst="leftBrac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Left Brace 26"/>
          <p:cNvSpPr/>
          <p:nvPr/>
        </p:nvSpPr>
        <p:spPr>
          <a:xfrm rot="16200000">
            <a:off x="2444840" y="4210318"/>
            <a:ext cx="379927" cy="3543837"/>
          </a:xfrm>
          <a:prstGeom prst="leftBrace">
            <a:avLst/>
          </a:prstGeom>
          <a:ln w="3492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5486400" y="3658674"/>
            <a:ext cx="274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Range: 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possible </a:t>
            </a:r>
            <a:r>
              <a:rPr lang="en-US" sz="2800" i="1" dirty="0" smtClean="0">
                <a:solidFill>
                  <a:srgbClr val="FF0000"/>
                </a:solidFill>
                <a:latin typeface="+mj-lt"/>
              </a:rPr>
              <a:t>y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-values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905000" y="6173274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Domain: possible </a:t>
            </a:r>
            <a:r>
              <a:rPr lang="en-US" sz="2800" i="1" dirty="0" smtClean="0">
                <a:solidFill>
                  <a:srgbClr val="FF000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-values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5586412" y="4573074"/>
          <a:ext cx="2262188" cy="493713"/>
        </p:xfrm>
        <a:graphic>
          <a:graphicData uri="http://schemas.openxmlformats.org/presentationml/2006/ole">
            <p:oleObj spid="_x0000_s22529" name="Equation" r:id="rId4" imgW="888840" imgH="215640" progId="Equation.3">
              <p:embed/>
            </p:oleObj>
          </a:graphicData>
        </a:graphic>
      </p:graphicFrame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5948362" y="6147874"/>
          <a:ext cx="2586038" cy="493713"/>
        </p:xfrm>
        <a:graphic>
          <a:graphicData uri="http://schemas.openxmlformats.org/presentationml/2006/ole">
            <p:oleObj spid="_x0000_s22530" name="Equation" r:id="rId5" imgW="1015920" imgH="215640" progId="Equation.3">
              <p:embed/>
            </p:oleObj>
          </a:graphicData>
        </a:graphic>
      </p:graphicFrame>
      <p:sp>
        <p:nvSpPr>
          <p:cNvPr id="48" name="TextBox 4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4" dur="10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26" grpId="0" animBg="1"/>
      <p:bldP spid="27" grpId="0" animBg="1"/>
      <p:bldP spid="43" grpId="0"/>
      <p:bldP spid="4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Page 33: Polynomial functions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2209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+mj-lt"/>
              </a:rPr>
              <a:t>A </a:t>
            </a:r>
            <a:r>
              <a:rPr lang="en-US" sz="2800" b="1" dirty="0" smtClean="0">
                <a:latin typeface="+mj-lt"/>
              </a:rPr>
              <a:t>polynomial function</a:t>
            </a:r>
            <a:r>
              <a:rPr lang="en-US" sz="2800" dirty="0" smtClean="0">
                <a:latin typeface="+mj-lt"/>
              </a:rPr>
              <a:t> is a function of the form: </a:t>
            </a:r>
          </a:p>
          <a:p>
            <a:pPr>
              <a:buNone/>
            </a:pPr>
            <a:endParaRPr lang="en-US" sz="2800" i="1" dirty="0" smtClean="0">
              <a:latin typeface="+mj-lt"/>
            </a:endParaRPr>
          </a:p>
          <a:p>
            <a:pPr>
              <a:buNone/>
            </a:pPr>
            <a:r>
              <a:rPr lang="en-US" sz="2800" i="1" dirty="0" smtClean="0">
                <a:latin typeface="+mj-lt"/>
              </a:rPr>
              <a:t>f</a:t>
            </a:r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)=_________________________, where </a:t>
            </a:r>
            <a:r>
              <a:rPr lang="en-US" sz="2800" i="1" dirty="0" smtClean="0">
                <a:latin typeface="+mj-lt"/>
              </a:rPr>
              <a:t>a</a:t>
            </a:r>
            <a:r>
              <a:rPr lang="en-US" sz="2800" baseline="-25000" dirty="0" smtClean="0">
                <a:latin typeface="+mj-lt"/>
              </a:rPr>
              <a:t>0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a</a:t>
            </a:r>
            <a:r>
              <a:rPr lang="en-US" sz="2800" baseline="-25000" dirty="0" smtClean="0">
                <a:latin typeface="+mj-lt"/>
              </a:rPr>
              <a:t>1</a:t>
            </a:r>
            <a:r>
              <a:rPr lang="en-US" sz="2800" dirty="0" smtClean="0">
                <a:latin typeface="+mj-lt"/>
              </a:rPr>
              <a:t>, </a:t>
            </a:r>
            <a:r>
              <a:rPr lang="en-US" sz="2800" i="1" dirty="0" smtClean="0">
                <a:latin typeface="+mj-lt"/>
              </a:rPr>
              <a:t>a</a:t>
            </a:r>
            <a:r>
              <a:rPr lang="en-US" sz="2800" baseline="-2500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, …, </a:t>
            </a:r>
            <a:r>
              <a:rPr lang="en-US" sz="2800" i="1" dirty="0" smtClean="0">
                <a:latin typeface="+mj-lt"/>
              </a:rPr>
              <a:t>a</a:t>
            </a:r>
            <a:r>
              <a:rPr lang="en-US" sz="2800" i="1" baseline="-25000" dirty="0" smtClean="0">
                <a:latin typeface="+mj-lt"/>
              </a:rPr>
              <a:t>n</a:t>
            </a:r>
            <a:r>
              <a:rPr lang="en-US" sz="2800" dirty="0" smtClean="0">
                <a:latin typeface="+mj-lt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are real numbers and </a:t>
            </a:r>
            <a:r>
              <a:rPr lang="en-US" sz="2800" i="1" dirty="0" smtClean="0">
                <a:latin typeface="+mj-lt"/>
              </a:rPr>
              <a:t>n</a:t>
            </a:r>
            <a:r>
              <a:rPr lang="en-US" sz="2800" dirty="0" smtClean="0">
                <a:latin typeface="+mj-lt"/>
              </a:rPr>
              <a:t> is a non-negative integer.</a:t>
            </a:r>
          </a:p>
          <a:p>
            <a:pPr>
              <a:buNone/>
            </a:pPr>
            <a:endParaRPr lang="en-US" sz="2800" dirty="0">
              <a:latin typeface="+mj-lt"/>
            </a:endParaRP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/>
        </p:nvGraphicFramePr>
        <p:xfrm>
          <a:off x="888642" y="2297805"/>
          <a:ext cx="4267200" cy="737316"/>
        </p:xfrm>
        <a:graphic>
          <a:graphicData uri="http://schemas.openxmlformats.org/presentationml/2006/ole">
            <p:oleObj spid="_x0000_s38914" name="Equation" r:id="rId3" imgW="1587240" imgH="241200" progId="Equation.3">
              <p:embed/>
            </p:oleObj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0" y="5740758"/>
            <a:ext cx="9144000" cy="838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domain of every polynomial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function is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___________.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6587946" y="5486400"/>
          <a:ext cx="1400175" cy="660400"/>
        </p:xfrm>
        <a:graphic>
          <a:graphicData uri="http://schemas.openxmlformats.org/presentationml/2006/ole">
            <p:oleObj spid="_x0000_s38915" name="Equation" r:id="rId4" imgW="520560" imgH="215640" progId="Equation.3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304800" y="3810000"/>
            <a:ext cx="51795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Examples of polynomial functions:</a:t>
            </a:r>
            <a:endParaRPr lang="en-US" sz="40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434340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)=3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5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+2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3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+7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2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+9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+12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4314943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g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)=3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4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−2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3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2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−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" y="496318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h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2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+6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+9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95600" y="4953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q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)=2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−1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53000" y="49530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r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)=17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6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15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15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5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/>
      <p:bldP spid="8" grpId="0"/>
      <p:bldP spid="9" grpId="0"/>
      <p:bldP spid="13" grpId="0"/>
      <p:bldP spid="14" grpId="0"/>
      <p:bldP spid="15" grpId="0"/>
      <p:bldP spid="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Page 33: Rational functions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114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+mj-lt"/>
              </a:rPr>
              <a:t>A </a:t>
            </a:r>
            <a:r>
              <a:rPr lang="en-US" sz="2800" b="1" dirty="0" smtClean="0">
                <a:latin typeface="+mj-lt"/>
              </a:rPr>
              <a:t>rational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b="1" dirty="0" smtClean="0">
                <a:latin typeface="+mj-lt"/>
              </a:rPr>
              <a:t>function</a:t>
            </a:r>
            <a:r>
              <a:rPr lang="en-US" sz="2800" dirty="0" smtClean="0">
                <a:latin typeface="+mj-lt"/>
              </a:rPr>
              <a:t> is a function of the form: </a:t>
            </a:r>
            <a:r>
              <a:rPr lang="en-US" sz="2800" i="1" dirty="0" smtClean="0">
                <a:latin typeface="+mj-lt"/>
              </a:rPr>
              <a:t>f</a:t>
            </a:r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)=______, 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where </a:t>
            </a:r>
            <a:r>
              <a:rPr lang="en-US" sz="2800" i="1" dirty="0" smtClean="0">
                <a:latin typeface="+mj-lt"/>
              </a:rPr>
              <a:t>g</a:t>
            </a:r>
            <a:r>
              <a:rPr lang="en-US" sz="2800" baseline="-250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and </a:t>
            </a:r>
            <a:r>
              <a:rPr lang="en-US" sz="2800" i="1" dirty="0" smtClean="0">
                <a:latin typeface="+mj-lt"/>
              </a:rPr>
              <a:t>h</a:t>
            </a:r>
            <a:r>
              <a:rPr lang="en-US" sz="2800" dirty="0" smtClean="0">
                <a:latin typeface="+mj-lt"/>
              </a:rPr>
              <a:t> are polynomial functions and </a:t>
            </a:r>
            <a:r>
              <a:rPr lang="en-US" sz="2800" i="1" dirty="0" smtClean="0">
                <a:latin typeface="+mj-lt"/>
              </a:rPr>
              <a:t>h</a:t>
            </a:r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) ≠ 0.</a:t>
            </a:r>
          </a:p>
          <a:p>
            <a:pPr>
              <a:buNone/>
            </a:pPr>
            <a:endParaRPr lang="en-US" sz="2800" dirty="0">
              <a:latin typeface="+mj-lt"/>
            </a:endParaRP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/>
        </p:nvGraphicFramePr>
        <p:xfrm>
          <a:off x="7716208" y="1143000"/>
          <a:ext cx="894392" cy="1036266"/>
        </p:xfrm>
        <a:graphic>
          <a:graphicData uri="http://schemas.openxmlformats.org/presentationml/2006/ole">
            <p:oleObj spid="_x0000_s39938" name="Equation" r:id="rId3" imgW="355320" imgH="419040" progId="Equation.3">
              <p:embed/>
            </p:oleObj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76200" y="4386814"/>
            <a:ext cx="9144000" cy="1143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 domain of every rational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function is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______________________________________________.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287338" y="4843463"/>
          <a:ext cx="8034337" cy="469900"/>
        </p:xfrm>
        <a:graphic>
          <a:graphicData uri="http://schemas.openxmlformats.org/presentationml/2006/ole">
            <p:oleObj spid="_x0000_s39939" name="Equation" r:id="rId4" imgW="3454200" imgH="203040" progId="Equation.3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381000" y="2939014"/>
            <a:ext cx="46767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Examples of rational functions:</a:t>
            </a:r>
            <a:endParaRPr lang="en-US" sz="40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800" y="3472414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3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5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+2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3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+7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2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+9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+12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9800" y="3929614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3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4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−2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3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+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2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−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90600" y="3659678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s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1981200" y="3942493"/>
            <a:ext cx="27432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553200" y="3472414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17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00800" y="3929614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2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−1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86400" y="3659678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t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6477000" y="3929614"/>
            <a:ext cx="9144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304800" y="5463794"/>
            <a:ext cx="1511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Example:</a:t>
            </a:r>
            <a:endParaRPr lang="en-US" sz="40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03259" y="5293659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17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50859" y="5750859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2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−1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36459" y="5480923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t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5918916" y="5788350"/>
            <a:ext cx="573741" cy="285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52600" y="54864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The denominator of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705600" y="54864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is zero only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1000" y="60198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when 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=1/2.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324637" y="6115083"/>
            <a:ext cx="3276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The domain of 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t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(x) is 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5576888" y="6133563"/>
          <a:ext cx="3033712" cy="498475"/>
        </p:xfrm>
        <a:graphic>
          <a:graphicData uri="http://schemas.openxmlformats.org/presentationml/2006/ole">
            <p:oleObj spid="_x0000_s39940" name="Equation" r:id="rId5" imgW="1180800" imgH="215640" progId="Equation.3">
              <p:embed/>
            </p:oleObj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4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15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15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5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1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4" dur="1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5" dur="1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3" dur="1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/>
      <p:bldP spid="8" grpId="0"/>
      <p:bldP spid="9" grpId="0"/>
      <p:bldP spid="13" grpId="0"/>
      <p:bldP spid="14" grpId="0"/>
      <p:bldP spid="21" grpId="0"/>
      <p:bldP spid="22" grpId="0"/>
      <p:bldP spid="23" grpId="0"/>
      <p:bldP spid="28" grpId="0"/>
      <p:bldP spid="33" grpId="0"/>
      <p:bldP spid="34" grpId="0"/>
      <p:bldP spid="35" grpId="0"/>
      <p:bldP spid="37" grpId="0"/>
      <p:bldP spid="38" grpId="0"/>
      <p:bldP spid="39" grpId="0"/>
      <p:bldP spid="4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Page 33: Root functions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763000" cy="114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+mj-lt"/>
              </a:rPr>
              <a:t>A </a:t>
            </a:r>
            <a:r>
              <a:rPr lang="en-US" sz="2800" b="1" dirty="0" smtClean="0">
                <a:latin typeface="+mj-lt"/>
              </a:rPr>
              <a:t>root function</a:t>
            </a:r>
            <a:r>
              <a:rPr lang="en-US" sz="2800" dirty="0" smtClean="0">
                <a:latin typeface="+mj-lt"/>
              </a:rPr>
              <a:t> is a function of the form: </a:t>
            </a:r>
            <a:r>
              <a:rPr lang="en-US" sz="2800" i="1" dirty="0" smtClean="0">
                <a:latin typeface="+mj-lt"/>
              </a:rPr>
              <a:t>f</a:t>
            </a:r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)= _________, 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where </a:t>
            </a:r>
            <a:r>
              <a:rPr lang="en-US" sz="2800" i="1" dirty="0" smtClean="0">
                <a:latin typeface="+mj-lt"/>
              </a:rPr>
              <a:t>n</a:t>
            </a:r>
            <a:r>
              <a:rPr lang="en-US" sz="2800" dirty="0" smtClean="0">
                <a:latin typeface="+mj-lt"/>
              </a:rPr>
              <a:t> is an integer such that </a:t>
            </a:r>
            <a:r>
              <a:rPr lang="en-US" sz="2800" i="1" dirty="0" smtClean="0">
                <a:latin typeface="+mj-lt"/>
              </a:rPr>
              <a:t>n </a:t>
            </a:r>
            <a:r>
              <a:rPr lang="en-US" sz="2800" dirty="0" smtClean="0">
                <a:latin typeface="+mj-lt"/>
              </a:rPr>
              <a:t>≥ 2.</a:t>
            </a:r>
          </a:p>
          <a:p>
            <a:pPr>
              <a:buNone/>
            </a:pPr>
            <a:endParaRPr lang="en-US" sz="2800" dirty="0">
              <a:latin typeface="+mj-lt"/>
            </a:endParaRPr>
          </a:p>
        </p:txBody>
      </p:sp>
      <p:graphicFrame>
        <p:nvGraphicFramePr>
          <p:cNvPr id="5" name="Object 1"/>
          <p:cNvGraphicFramePr>
            <a:graphicFrameLocks noChangeAspect="1"/>
          </p:cNvGraphicFramePr>
          <p:nvPr/>
        </p:nvGraphicFramePr>
        <p:xfrm>
          <a:off x="7436885" y="1473558"/>
          <a:ext cx="1326115" cy="611188"/>
        </p:xfrm>
        <a:graphic>
          <a:graphicData uri="http://schemas.openxmlformats.org/presentationml/2006/ole">
            <p:oleObj spid="_x0000_s40962" name="Equation" r:id="rId3" imgW="444240" imgH="253800" progId="Equation.3">
              <p:embed/>
            </p:oleObj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76200" y="4064358"/>
            <a:ext cx="9144000" cy="111724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If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is even, the domain of the root </a:t>
            </a:r>
            <a:r>
              <a:rPr lang="en-US" sz="2800" dirty="0" smtClean="0">
                <a:latin typeface="+mj-lt"/>
              </a:rPr>
              <a:t>function is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_________________________.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2921000"/>
            <a:ext cx="4175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Examples of root functions:</a:t>
            </a:r>
            <a:endParaRPr lang="en-US" sz="40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1000" y="3429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    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endParaRPr lang="en-US" sz="1600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0965" name="AutoShape 5" descr="data:image/jpeg;base64,/9j/4AAQSkZJRgABAQAAAQABAAD/2wCEAAkGBxQHBgkIBxQVFRIXFRkUGBYXFxgcFxkeJRkeGikZJyEkHCggISYnHx8bIT0hJSkrLi4vIiE2OjU4NygtLi0BCgoKBQUFDgUFDisZExkrKysrKysrKysrKysrKysrKysrKysrKysrKysrKysrKysrKysrKysrKysrKysrKysrK//AABEIANkA6AMBIgACEQEDEQH/xAAcAAEBAQADAQEBAAAAAAAAAAAACAcEBQYCAwH/xABDEAACAQICBQUNBwIGAwAAAAAAAQIDBQYRBBIhMYEHFUFRYQgTFBciIzJUcZGTotMWQlJicoKSocE2dLGz4fAkQ7L/xAAUAQEAAAAAAAAAAAAAAAAAAAAA/8QAFBEBAAAAAAAAAAAAAAAAAAAAAP/aAAwDAQACEQMRAD8A3EAAAAAAAAAAAAAAAAAACPeUG689Y1vOnp5p1pRi/wAsfIi/4xRVOMrrzJhS63JPKVOjNx/VllH5miNQAKasHJBbeY7e7pozlX71B1Jd9rLOeqm9imktue5HP8UFo9Ufxq/1AJWBVPigtHqj+NX+oPFBaPVH8av9QCVgVT4oLR6o/jV/qDxQWj1R/Gr/AFAJWBVPigtHqj+NX+oPFBaPVH8av9QCVgVT4oLR6o/jV/qDxQWj1R/Gr/UAlYFU+KC0eqP41f6g8UFo9Ufxq/1AJWBVPigtHqj+NX+oAPdAAAAAAAAAAAAAAAAAADLO6Hu3geDqFui1rV6yTXS4Q8tvhLvfvMMwLaefMYWi2yWcZ1o6y64LypfKme57om7eF4u0W2weaoUVmuqc3rP5VTZ/e51tXheLdLuU1nGhRyT6pTeqvlUwKMAAAAAAAAAAAAAAAAAAAAAAAAAAAAAAAAAAAA6HHd15kwdd7inlKFGWq/ztasfmaAlfHN157xfd7innGdaWq/yp6sflSN07ni1eB4Mr6fNba9aTT/LDyF82uTcWVg618yYVtVtex06MIy/VlnJ/ybYHcgAAAAAAAAAAAAAAAAAAAAAAAAAAAAAAAAAAZP3Rd18Ewnodtg8pV62bXXCC1n8zpmsE3d0NdfDMaUbfB+TQoxTXVKflv5dQDx3J7auesbWbQHtUq0ZSXXGPlyX8YssInfucrV4TijT7nLdRo6q7JTeSf8YzXEogAAAAAAAAAAAAAAAAAAAAAAAAAAAAAAAAAAAD2LNkaYwu3PmKLpc081UrTlH9OeUflSKp5Q7tzJgm8aenlJUpRi/zS8iPzSRH6WbSQFJ9z3a/A8Dy06W+vWnLP8sfNpfyjP3mnnVYUtfMuGrXbOmnRhCXbLVWb4yzZ2oAAAAAAAAAAAAAAAAAAAAAAAAAAAAAAAAAAAZH3Rt18Gw1b7XB5OtW12uuMFu/lKD4GO8m9q56xzZtC6O/RnLZmtWHnGuKi1xPUd0FdfDscrQoPyaFGEMujWl5xv3SguB2Pc4WrwjEVyuk91Kkqa/VOW/+MJLiBQoAAAAAAAAAAAAAAAAAAAAAAAAAAAAAAAAAAH8k9WLlLcf08xymXXmbAl50yLyl3p04tb1Kfm0+DlnwAlfFF056xHc7m22qtac1n+FyeS4RyRQnc/2vwHAi0yXpV6s6nBebS98ZPiTRGOtJRjtb2ZFoYatis2H7dbI/+qlCm+1qKTfF5sDsgAAAAAAAAAAAAAAAAAAAAAAAAAAAAAAAAAAMe7pC7d4sNstMHtq1XUf6YLLJ+1zT4Gwky8vt25wx5PRIvyaFKFLsza7438yXADz/ACYWrnnHtm0VryVVVWXVlBd82+3Vy4ldE/dzdau/Xy6Xae6nSVKPVnOWeftShl+4oEAAAAAAAAAAAAAAAAAAAAAAA6nEOJNGw3ofhV6rRpx6E9spdkYra+CMNxpy3aRcu+aLhmL0elu75LJ1pLs3xhwzfagNjxfjnQ8I0W7rV85lnGjDyqsuHQu2TS7TPMLctju2Maeh3KnCjolTzcHm3OM21qylLdk92xLLNPPJNmD1q0tIrTrV5OUpNtyk222+lt7Wz4AuMGa8imOPtLZea7hLPS6EUs29tSnuU+1rZF8H940oAAAAAA+ak1ThKc3kks2+pEX4iuTvF+uNynn52rOpt6E5NpcFkip+VS680YAvOkJ5SlTdKOW/Ob73mvZrN8CSacHVqRp01m20klvb6gKa5BLVzfgGnpMvSr1Z1eC82l8ufE0c6/D9tVnsVvtsN1KlCnn16sUs+L2nYAAAAAAAAAAAAAAAAAAAAAAE14w5ObldMf6dotCNWvGUteGkVZPUVOTzScm/u7Y6q2+S8llkaDg3kV0W0amk39+FVt+q1lRi/wBO+f7tnYamAMR5eMBLwaOJrNBLUShXhBZLVWxVEl+HZF9mT6GYUXBWpRr0Z0ayUoyTjKLWaaayaa6miUOVHBjwbiOdCkn4NUznQk9vk9MG+uLeXs1X0gdDhq+VcOXvRbrb3lOnLPLokumD7Gs1/wAle4bvlLEdk0S7W95wqRzy6Yvc4PtTzRF5pXIpjj7NXvmu4Sy0XSJJNvdTqblPsT2RfB/dApkAAAABjXdJXXvVotNpi9s6kq0vZCOqs/a5v3GW8lVr53x/ZtHks4xqd9l1ZQTnt7G0lxO45eLrzjygaRQi/JoU4UV1Z5a7/rNrgei7m21d9ut2u016FONGL6M5PWfuUF7wN9AAAAAAAAAAAAAAAAAAAAAAAAAAA85j7CkMYYcr22tlGfp0p/gmtz9j3Psb6cj0YAiS4aFUtunV9C06LhUhJwlF701/3ecc37l7wN4borxTbI+cprLSEltnBbFU9sVsf5cvwmAgUryIY4+0Nm5nuMs9KoRSTb21Ke5S7XHZF/tfSzTiLcPXqrh686Ldbc8qlOWa6mtzi+xrNP2le4Xv9LE1i0W7W9+RNbU98ZLY4PtT2du/cwO1PitVVCjOrVeUYpyb6klnmfZ4/lbuvNHJ9d60fSnDvMf3vUfui5PgBLN6uDu140641fSq1Z1GurWk3lwzyKT5CLVzbyf6PXkspV6k6z9meovlinxJioUnpFanRorOUmopdbbySLTslvVps+g26l6NKlCkv2xUc/6Ac0AAAAAAAAAAAAAAAAAAAAAAAAAAAAB8zgqkJQqJNNZNPamuolblZwU8H4hl4Mn4LWznRf4eun+3PimunMqs6DG+GKeLsPaRatKyTflU55ZuE1ul/ZrpTaAjs0bkXxx9l754Bp8stErtKTb2U57lU7F0Psyf3Twl1t1S0XLSbfp8XGrTk4ST61/qnvT6VkziAXGYr3Sl01NAs9oj96cq8v2rUXv1pe47fkMxxz7aeYrjLPSKEVqtvbUp7lxhsi+zVe15mXcuV05z5QtMhHbGjCFBP2LWfulKS4AcDkktXO/KDaKUlnGE+/y7NRa6+ZRXErMwbubLVr6feLxNejCNCL/U9eXu1Ye83kAAAAAAAAAAAAAAAAAAAAAAAAAAAAAAAADIuXjA/Olv+0ttj56jHKsl9+ms3re2H/zn+FInkuJrWTUtxLfLBgj7JX919Cj/AOJXblTy3Qe90uG9dnsYHkLFd6lhvGi3S3vKpTlrLqfQ4vsabT7Gz8rppsrnc9L0+t6VWpOrL2yk5P8Aqzin66NQlpWk0tHoLOc5KEV1tvJL3gU9yGWrm3k90OpNZSrTnXfF6sXxhGL4mgHFtWgxtlr0TQKHo0qcKa9kYqP9jlAAAAAAAAAAAAAAAAAAAAAAAAAAAAAAAAADpcX4cpYqsGk2nTt0lnGWW2E1umvY/es10ndACKr3aqlju2lWy4x1atOTjJdHtXWmsmn0po9NyPWnnblCtUJLONOTry7NRay+fVR3HdCf4/X+Xp/6yP37nP8Axzpf+Un/ALlICkAAAAAAAAAAAAAAAAAAAAAAAAAA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7" name="AutoShape 7" descr="data:image/jpeg;base64,/9j/4AAQSkZJRgABAQAAAQABAAD/2wCEAAkGBxQHBgkIBxQVFRIXFRkUGBYXFxgcFxkeJRkeGikZJyEkHCggISYnHx8bIT0hJSkrLi4vIiE2OjU4NygtLi0BCgoKBQUFDgUFDisZExkrKysrKysrKysrKysrKysrKysrKysrKysrKysrKysrKysrKysrKysrKysrKysrKysrK//AABEIANkA6AMBIgACEQEDEQH/xAAcAAEBAQADAQEBAAAAAAAAAAAACAcEBQYCAwH/xABDEAACAQICBQUNBwIGAwAAAAAAAQIDBQYRBBIhMYEHFUFRYQgTFBciIzJUcZGTotMWQlJicoKSocE2dLGz4fAkQ7L/xAAUAQEAAAAAAAAAAAAAAAAAAAAA/8QAFBEBAAAAAAAAAAAAAAAAAAAAAP/aAAwDAQACEQMRAD8A3EAAAAAAAAAAAAAAAAAACPeUG689Y1vOnp5p1pRi/wAsfIi/4xRVOMrrzJhS63JPKVOjNx/VllH5miNQAKasHJBbeY7e7pozlX71B1Jd9rLOeqm9imktue5HP8UFo9Ufxq/1AJWBVPigtHqj+NX+oPFBaPVH8av9QCVgVT4oLR6o/jV/qDxQWj1R/Gr/AFAJWBVPigtHqj+NX+oPFBaPVH8av9QCVgVT4oLR6o/jV/qDxQWj1R/Gr/UAlYFU+KC0eqP41f6g8UFo9Ufxq/1AJWBVPigtHqj+NX+oAPdAAAAAAAAAAAAAAAAAADLO6Hu3geDqFui1rV6yTXS4Q8tvhLvfvMMwLaefMYWi2yWcZ1o6y64LypfKme57om7eF4u0W2weaoUVmuqc3rP5VTZ/e51tXheLdLuU1nGhRyT6pTeqvlUwKMAAAAAAAAAAAAAAAAAAAAAAAAAAAAAAAAAAAA6HHd15kwdd7inlKFGWq/ztasfmaAlfHN157xfd7innGdaWq/yp6sflSN07ni1eB4Mr6fNba9aTT/LDyF82uTcWVg618yYVtVtex06MIy/VlnJ/ybYHcgAAAAAAAAAAAAAAAAAAAAAAAAAAAAAAAAAAZP3Rd18Ewnodtg8pV62bXXCC1n8zpmsE3d0NdfDMaUbfB+TQoxTXVKflv5dQDx3J7auesbWbQHtUq0ZSXXGPlyX8YssInfucrV4TijT7nLdRo6q7JTeSf8YzXEogAAAAAAAAAAAAAAAAAAAAAAAAAAAAAAAAAAAD2LNkaYwu3PmKLpc081UrTlH9OeUflSKp5Q7tzJgm8aenlJUpRi/zS8iPzSRH6WbSQFJ9z3a/A8Dy06W+vWnLP8sfNpfyjP3mnnVYUtfMuGrXbOmnRhCXbLVWb4yzZ2oAAAAAAAAAAAAAAAAAAAAAAAAAAAAAAAAAAAZH3Rt18Gw1b7XB5OtW12uuMFu/lKD4GO8m9q56xzZtC6O/RnLZmtWHnGuKi1xPUd0FdfDscrQoPyaFGEMujWl5xv3SguB2Pc4WrwjEVyuk91Kkqa/VOW/+MJLiBQoAAAAAAAAAAAAAAAAAAAAAAAAAAAAAAAAAAH8k9WLlLcf08xymXXmbAl50yLyl3p04tb1Kfm0+DlnwAlfFF056xHc7m22qtac1n+FyeS4RyRQnc/2vwHAi0yXpV6s6nBebS98ZPiTRGOtJRjtb2ZFoYatis2H7dbI/+qlCm+1qKTfF5sDsgAAAAAAAAAAAAAAAAAAAAAAAAAAAAAAAAAAMe7pC7d4sNstMHtq1XUf6YLLJ+1zT4Gwky8vt25wx5PRIvyaFKFLsza7438yXADz/ACYWrnnHtm0VryVVVWXVlBd82+3Vy4ldE/dzdau/Xy6Xae6nSVKPVnOWeftShl+4oEAAAAAAAAAAAAAAAAAAAAAAA6nEOJNGw3ofhV6rRpx6E9spdkYra+CMNxpy3aRcu+aLhmL0elu75LJ1pLs3xhwzfagNjxfjnQ8I0W7rV85lnGjDyqsuHQu2TS7TPMLctju2Maeh3KnCjolTzcHm3OM21qylLdk92xLLNPPJNmD1q0tIrTrV5OUpNtyk222+lt7Wz4AuMGa8imOPtLZea7hLPS6EUs29tSnuU+1rZF8H940oAAAAAA+ak1ThKc3kks2+pEX4iuTvF+uNynn52rOpt6E5NpcFkip+VS680YAvOkJ5SlTdKOW/Ob73mvZrN8CSacHVqRp01m20klvb6gKa5BLVzfgGnpMvSr1Z1eC82l8ufE0c6/D9tVnsVvtsN1KlCnn16sUs+L2nYAAAAAAAAAAAAAAAAAAAAAAE14w5ObldMf6dotCNWvGUteGkVZPUVOTzScm/u7Y6q2+S8llkaDg3kV0W0amk39+FVt+q1lRi/wBO+f7tnYamAMR5eMBLwaOJrNBLUShXhBZLVWxVEl+HZF9mT6GYUXBWpRr0Z0ayUoyTjKLWaaayaa6miUOVHBjwbiOdCkn4NUznQk9vk9MG+uLeXs1X0gdDhq+VcOXvRbrb3lOnLPLokumD7Gs1/wAle4bvlLEdk0S7W95wqRzy6Yvc4PtTzRF5pXIpjj7NXvmu4Sy0XSJJNvdTqblPsT2RfB/dApkAAAABjXdJXXvVotNpi9s6kq0vZCOqs/a5v3GW8lVr53x/ZtHks4xqd9l1ZQTnt7G0lxO45eLrzjygaRQi/JoU4UV1Z5a7/rNrgei7m21d9ut2u016FONGL6M5PWfuUF7wN9AAAAAAAAAAAAAAAAAAAAAAAAAAA85j7CkMYYcr22tlGfp0p/gmtz9j3Psb6cj0YAiS4aFUtunV9C06LhUhJwlF701/3ecc37l7wN4borxTbI+cprLSEltnBbFU9sVsf5cvwmAgUryIY4+0Nm5nuMs9KoRSTb21Ke5S7XHZF/tfSzTiLcPXqrh686Ldbc8qlOWa6mtzi+xrNP2le4Xv9LE1i0W7W9+RNbU98ZLY4PtT2du/cwO1PitVVCjOrVeUYpyb6klnmfZ4/lbuvNHJ9d60fSnDvMf3vUfui5PgBLN6uDu140641fSq1Z1GurWk3lwzyKT5CLVzbyf6PXkspV6k6z9meovlinxJioUnpFanRorOUmopdbbySLTslvVps+g26l6NKlCkv2xUc/6Ac0AAAAAAAAAAAAAAAAAAAAAAAAAAAAB8zgqkJQqJNNZNPamuolblZwU8H4hl4Mn4LWznRf4eun+3PimunMqs6DG+GKeLsPaRatKyTflU55ZuE1ul/ZrpTaAjs0bkXxx9l754Bp8stErtKTb2U57lU7F0Psyf3Twl1t1S0XLSbfp8XGrTk4ST61/qnvT6VkziAXGYr3Sl01NAs9oj96cq8v2rUXv1pe47fkMxxz7aeYrjLPSKEVqtvbUp7lxhsi+zVe15mXcuV05z5QtMhHbGjCFBP2LWfulKS4AcDkktXO/KDaKUlnGE+/y7NRa6+ZRXErMwbubLVr6feLxNejCNCL/U9eXu1Ye83kAAAAAAAAAAAAAAAAAAAAAAAAAAAAAAAADIuXjA/Olv+0ttj56jHKsl9+ms3re2H/zn+FInkuJrWTUtxLfLBgj7JX919Cj/AOJXblTy3Qe90uG9dnsYHkLFd6lhvGi3S3vKpTlrLqfQ4vsabT7Gz8rppsrnc9L0+t6VWpOrL2yk5P8Aqzin66NQlpWk0tHoLOc5KEV1tvJL3gU9yGWrm3k90OpNZSrTnXfF6sXxhGL4mgHFtWgxtlr0TQKHo0qcKa9kYqP9jlAAAAAAAAAAAAAAAAAAAAAAAAAAAAAAAAADpcX4cpYqsGk2nTt0lnGWW2E1umvY/es10ndACKr3aqlju2lWy4x1atOTjJdHtXWmsmn0po9NyPWnnblCtUJLONOTry7NRay+fVR3HdCf4/X+Xp/6yP37nP8Axzpf+Un/ALlICkAAAAAAAAAAAAAAAAAAAAAAAAAAB//Z"/>
          <p:cNvSpPr>
            <a:spLocks noChangeAspect="1" noChangeArrowheads="1"/>
          </p:cNvSpPr>
          <p:nvPr/>
        </p:nvSpPr>
        <p:spPr bwMode="auto">
          <a:xfrm>
            <a:off x="155575" y="-1790700"/>
            <a:ext cx="401002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969" name="AutoShape 9" descr="data:image/jpeg;base64,/9j/4AAQSkZJRgABAQAAAQABAAD/2wCEAAkGBxQHBgkIBxQVFRIXFRkUGBYXFxgcFxkeJRkeGikZJyEkHCggISYnHx8bIT0hJSkrLi4vIiE2OjU4NygtLi0BCgoKBQUFDgUFDisZExkrKysrKysrKysrKysrKysrKysrKysrKysrKysrKysrKysrKysrKysrKysrKysrKysrK//AABEIANkA6AMBIgACEQEDEQH/xAAcAAEBAQADAQEBAAAAAAAAAAAACAcEBQYCAwH/xABDEAACAQICBQUNBwIGAwAAAAAAAQIDBQYRBBIhMYEHFUFRYQgTFBciIzJUcZGTotMWQlJicoKSocE2dLGz4fAkQ7L/xAAUAQEAAAAAAAAAAAAAAAAAAAAA/8QAFBEBAAAAAAAAAAAAAAAAAAAAAP/aAAwDAQACEQMRAD8A3EAAAAAAAAAAAAAAAAAACPeUG689Y1vOnp5p1pRi/wAsfIi/4xRVOMrrzJhS63JPKVOjNx/VllH5miNQAKasHJBbeY7e7pozlX71B1Jd9rLOeqm9imktue5HP8UFo9Ufxq/1AJWBVPigtHqj+NX+oPFBaPVH8av9QCVgVT4oLR6o/jV/qDxQWj1R/Gr/AFAJWBVPigtHqj+NX+oPFBaPVH8av9QCVgVT4oLR6o/jV/qDxQWj1R/Gr/UAlYFU+KC0eqP41f6g8UFo9Ufxq/1AJWBVPigtHqj+NX+oAPdAAAAAAAAAAAAAAAAAADLO6Hu3geDqFui1rV6yTXS4Q8tvhLvfvMMwLaefMYWi2yWcZ1o6y64LypfKme57om7eF4u0W2weaoUVmuqc3rP5VTZ/e51tXheLdLuU1nGhRyT6pTeqvlUwKMAAAAAAAAAAAAAAAAAAAAAAAAAAAAAAAAAAAA6HHd15kwdd7inlKFGWq/ztasfmaAlfHN157xfd7innGdaWq/yp6sflSN07ni1eB4Mr6fNba9aTT/LDyF82uTcWVg618yYVtVtex06MIy/VlnJ/ybYHcgAAAAAAAAAAAAAAAAAAAAAAAAAAAAAAAAAAZP3Rd18Ewnodtg8pV62bXXCC1n8zpmsE3d0NdfDMaUbfB+TQoxTXVKflv5dQDx3J7auesbWbQHtUq0ZSXXGPlyX8YssInfucrV4TijT7nLdRo6q7JTeSf8YzXEogAAAAAAAAAAAAAAAAAAAAAAAAAAAAAAAAAAAD2LNkaYwu3PmKLpc081UrTlH9OeUflSKp5Q7tzJgm8aenlJUpRi/zS8iPzSRH6WbSQFJ9z3a/A8Dy06W+vWnLP8sfNpfyjP3mnnVYUtfMuGrXbOmnRhCXbLVWb4yzZ2oAAAAAAAAAAAAAAAAAAAAAAAAAAAAAAAAAAAZH3Rt18Gw1b7XB5OtW12uuMFu/lKD4GO8m9q56xzZtC6O/RnLZmtWHnGuKi1xPUd0FdfDscrQoPyaFGEMujWl5xv3SguB2Pc4WrwjEVyuk91Kkqa/VOW/+MJLiBQoAAAAAAAAAAAAAAAAAAAAAAAAAAAAAAAAAAH8k9WLlLcf08xymXXmbAl50yLyl3p04tb1Kfm0+DlnwAlfFF056xHc7m22qtac1n+FyeS4RyRQnc/2vwHAi0yXpV6s6nBebS98ZPiTRGOtJRjtb2ZFoYatis2H7dbI/+qlCm+1qKTfF5sDsgAAAAAAAAAAAAAAAAAAAAAAAAAAAAAAAAAAMe7pC7d4sNstMHtq1XUf6YLLJ+1zT4Gwky8vt25wx5PRIvyaFKFLsza7438yXADz/ACYWrnnHtm0VryVVVWXVlBd82+3Vy4ldE/dzdau/Xy6Xae6nSVKPVnOWeftShl+4oEAAAAAAAAAAAAAAAAAAAAAAA6nEOJNGw3ofhV6rRpx6E9spdkYra+CMNxpy3aRcu+aLhmL0elu75LJ1pLs3xhwzfagNjxfjnQ8I0W7rV85lnGjDyqsuHQu2TS7TPMLctju2Maeh3KnCjolTzcHm3OM21qylLdk92xLLNPPJNmD1q0tIrTrV5OUpNtyk222+lt7Wz4AuMGa8imOPtLZea7hLPS6EUs29tSnuU+1rZF8H940oAAAAAA+ak1ThKc3kks2+pEX4iuTvF+uNynn52rOpt6E5NpcFkip+VS680YAvOkJ5SlTdKOW/Ob73mvZrN8CSacHVqRp01m20klvb6gKa5BLVzfgGnpMvSr1Z1eC82l8ufE0c6/D9tVnsVvtsN1KlCnn16sUs+L2nYAAAAAAAAAAAAAAAAAAAAAAE14w5ObldMf6dotCNWvGUteGkVZPUVOTzScm/u7Y6q2+S8llkaDg3kV0W0amk39+FVt+q1lRi/wBO+f7tnYamAMR5eMBLwaOJrNBLUShXhBZLVWxVEl+HZF9mT6GYUXBWpRr0Z0ayUoyTjKLWaaayaa6miUOVHBjwbiOdCkn4NUznQk9vk9MG+uLeXs1X0gdDhq+VcOXvRbrb3lOnLPLokumD7Gs1/wAle4bvlLEdk0S7W95wqRzy6Yvc4PtTzRF5pXIpjj7NXvmu4Sy0XSJJNvdTqblPsT2RfB/dApkAAAABjXdJXXvVotNpi9s6kq0vZCOqs/a5v3GW8lVr53x/ZtHks4xqd9l1ZQTnt7G0lxO45eLrzjygaRQi/JoU4UV1Z5a7/rNrgei7m21d9ut2u016FONGL6M5PWfuUF7wN9AAAAAAAAAAAAAAAAAAAAAAAAAAA85j7CkMYYcr22tlGfp0p/gmtz9j3Psb6cj0YAiS4aFUtunV9C06LhUhJwlF701/3ecc37l7wN4borxTbI+cprLSEltnBbFU9sVsf5cvwmAgUryIY4+0Nm5nuMs9KoRSTb21Ke5S7XHZF/tfSzTiLcPXqrh686Ldbc8qlOWa6mtzi+xrNP2le4Xv9LE1i0W7W9+RNbU98ZLY4PtT2du/cwO1PitVVCjOrVeUYpyb6klnmfZ4/lbuvNHJ9d60fSnDvMf3vUfui5PgBLN6uDu140641fSq1Z1GurWk3lwzyKT5CLVzbyf6PXkspV6k6z9meovlinxJioUnpFanRorOUmopdbbySLTslvVps+g26l6NKlCkv2xUc/6Ac0AAAAAAAAAAAAAAAAAAAAAAAAAAAAB8zgqkJQqJNNZNPamuolblZwU8H4hl4Mn4LWznRf4eun+3PimunMqs6DG+GKeLsPaRatKyTflU55ZuE1ul/ZrpTaAjs0bkXxx9l754Bp8stErtKTb2U57lU7F0Psyf3Twl1t1S0XLSbfp8XGrTk4ST61/qnvT6VkziAXGYr3Sl01NAs9oj96cq8v2rUXv1pe47fkMxxz7aeYrjLPSKEVqtvbUp7lxhsi+zVe15mXcuV05z5QtMhHbGjCFBP2LWfulKS4AcDkktXO/KDaKUlnGE+/y7NRa6+ZRXErMwbubLVr6feLxNejCNCL/U9eXu1Ye83kAAAAAAAAAAAAAAAAAAAAAAAAAAAAAAAADIuXjA/Olv+0ttj56jHKsl9+ms3re2H/zn+FInkuJrWTUtxLfLBgj7JX919Cj/AOJXblTy3Qe90uG9dnsYHkLFd6lhvGi3S3vKpTlrLqfQ4vsabT7Gz8rppsrnc9L0+t6VWpOrL2yk5P8Aqzin66NQlpWk0tHoLOc5KEV1tvJL3gU9yGWrm3k90OpNZSrTnXfF6sXxhGL4mgHFtWgxtlr0TQKHo0qcKa9kYqP9jlAAAAAAAAAAAAAAAAAAAAAAAAAAAAAAAAADpcX4cpYqsGk2nTt0lnGWW2E1umvY/es10ndACKr3aqlju2lWy4x1atOTjJdHtXWmsmn0po9NyPWnnblCtUJLONOTry7NRay+fVR3HdCf4/X+Xp/6yP37nP8Axzpf+Un/ALlICkAAAAAAAAAAAAAAAAAAAAAAAAAAB//Z"/>
          <p:cNvSpPr>
            <a:spLocks noChangeAspect="1" noChangeArrowheads="1"/>
          </p:cNvSpPr>
          <p:nvPr/>
        </p:nvSpPr>
        <p:spPr bwMode="auto">
          <a:xfrm>
            <a:off x="155575" y="-1790700"/>
            <a:ext cx="4010025" cy="37433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4990563" y="3531316"/>
            <a:ext cx="609600" cy="392805"/>
            <a:chOff x="7480479" y="1549758"/>
            <a:chExt cx="609600" cy="392805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7480479" y="1854558"/>
              <a:ext cx="76200" cy="76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556679" y="1561563"/>
              <a:ext cx="152400" cy="3810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7709079" y="1549758"/>
              <a:ext cx="3810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381000" y="3429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 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3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  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endParaRPr lang="en-US" sz="1600" i="1" dirty="0">
              <a:solidFill>
                <a:srgbClr val="0070C0"/>
              </a:solidFill>
              <a:latin typeface="+mj-lt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1180563" y="3531316"/>
            <a:ext cx="609600" cy="392805"/>
            <a:chOff x="7480479" y="1549758"/>
            <a:chExt cx="609600" cy="392805"/>
          </a:xfrm>
        </p:grpSpPr>
        <p:cxnSp>
          <p:nvCxnSpPr>
            <p:cNvPr id="37" name="Straight Connector 36"/>
            <p:cNvCxnSpPr/>
            <p:nvPr/>
          </p:nvCxnSpPr>
          <p:spPr>
            <a:xfrm>
              <a:off x="7480479" y="1854558"/>
              <a:ext cx="76200" cy="76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7556679" y="1561563"/>
              <a:ext cx="152400" cy="3810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flipH="1">
              <a:off x="7709079" y="1549758"/>
              <a:ext cx="3810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/>
          <p:cNvSpPr txBox="1"/>
          <p:nvPr/>
        </p:nvSpPr>
        <p:spPr>
          <a:xfrm>
            <a:off x="2209800" y="34290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 </a:t>
            </a:r>
            <a:r>
              <a:rPr lang="en-US" sz="2800" baseline="30000" dirty="0" smtClean="0">
                <a:solidFill>
                  <a:srgbClr val="0070C0"/>
                </a:solidFill>
                <a:latin typeface="+mj-lt"/>
              </a:rPr>
              <a:t>4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  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endParaRPr lang="en-US" sz="1600" dirty="0">
              <a:solidFill>
                <a:srgbClr val="0070C0"/>
              </a:solidFill>
              <a:latin typeface="+mj-lt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3009362" y="3531316"/>
            <a:ext cx="648238" cy="392805"/>
            <a:chOff x="7480479" y="1549758"/>
            <a:chExt cx="609600" cy="392805"/>
          </a:xfrm>
        </p:grpSpPr>
        <p:cxnSp>
          <p:nvCxnSpPr>
            <p:cNvPr id="43" name="Straight Connector 42"/>
            <p:cNvCxnSpPr/>
            <p:nvPr/>
          </p:nvCxnSpPr>
          <p:spPr>
            <a:xfrm>
              <a:off x="7480479" y="1854558"/>
              <a:ext cx="76200" cy="76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H="1">
              <a:off x="7556679" y="1561563"/>
              <a:ext cx="152400" cy="3810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flipH="1">
              <a:off x="7709079" y="1549758"/>
              <a:ext cx="3810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extBox 45"/>
          <p:cNvSpPr txBox="1"/>
          <p:nvPr/>
        </p:nvSpPr>
        <p:spPr>
          <a:xfrm>
            <a:off x="6096000" y="3429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f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8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70C0"/>
                </a:solidFill>
                <a:latin typeface="+mj-lt"/>
              </a:rPr>
              <a:t>)=   2−5x</a:t>
            </a:r>
            <a:endParaRPr lang="en-US" sz="1600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76200" y="5181600"/>
            <a:ext cx="9144000" cy="9906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If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is odd, the domain of the root </a:t>
            </a:r>
            <a:r>
              <a:rPr lang="en-US" sz="2800" dirty="0" smtClean="0">
                <a:latin typeface="+mj-lt"/>
              </a:rPr>
              <a:t>function is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_____________________________.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pSp>
        <p:nvGrpSpPr>
          <p:cNvPr id="59" name="Group 58"/>
          <p:cNvGrpSpPr/>
          <p:nvPr/>
        </p:nvGrpSpPr>
        <p:grpSpPr>
          <a:xfrm>
            <a:off x="6845119" y="3505200"/>
            <a:ext cx="914402" cy="393163"/>
            <a:chOff x="6857998" y="3530958"/>
            <a:chExt cx="914402" cy="393163"/>
          </a:xfrm>
        </p:grpSpPr>
        <p:grpSp>
          <p:nvGrpSpPr>
            <p:cNvPr id="47" name="Group 46"/>
            <p:cNvGrpSpPr/>
            <p:nvPr/>
          </p:nvGrpSpPr>
          <p:grpSpPr>
            <a:xfrm>
              <a:off x="6857998" y="3530958"/>
              <a:ext cx="762002" cy="393163"/>
              <a:chOff x="7480480" y="1549400"/>
              <a:chExt cx="762001" cy="393163"/>
            </a:xfrm>
          </p:grpSpPr>
          <p:cxnSp>
            <p:nvCxnSpPr>
              <p:cNvPr id="48" name="Straight Connector 47"/>
              <p:cNvCxnSpPr/>
              <p:nvPr/>
            </p:nvCxnSpPr>
            <p:spPr>
              <a:xfrm>
                <a:off x="7480480" y="1854558"/>
                <a:ext cx="76200" cy="76200"/>
              </a:xfrm>
              <a:prstGeom prst="line">
                <a:avLst/>
              </a:prstGeom>
              <a:ln w="317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H="1">
                <a:off x="7556679" y="1561563"/>
                <a:ext cx="152400" cy="381000"/>
              </a:xfrm>
              <a:prstGeom prst="line">
                <a:avLst/>
              </a:prstGeom>
              <a:ln w="317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H="1">
                <a:off x="7709082" y="1549400"/>
                <a:ext cx="533399" cy="0"/>
              </a:xfrm>
              <a:prstGeom prst="line">
                <a:avLst/>
              </a:prstGeom>
              <a:ln w="317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8" name="Straight Connector 57"/>
            <p:cNvCxnSpPr/>
            <p:nvPr/>
          </p:nvCxnSpPr>
          <p:spPr>
            <a:xfrm flipH="1">
              <a:off x="7239000" y="3530958"/>
              <a:ext cx="533400" cy="0"/>
            </a:xfrm>
            <a:prstGeom prst="line">
              <a:avLst/>
            </a:prstGeom>
            <a:ln w="317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317500" y="4521558"/>
          <a:ext cx="4254500" cy="469900"/>
        </p:xfrm>
        <a:graphic>
          <a:graphicData uri="http://schemas.openxmlformats.org/presentationml/2006/ole">
            <p:oleObj spid="_x0000_s40975" name="Equation" r:id="rId4" imgW="1828800" imgH="203040" progId="Equation.3">
              <p:embed/>
            </p:oleObj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178158" y="5551667"/>
          <a:ext cx="5170488" cy="469900"/>
        </p:xfrm>
        <a:graphic>
          <a:graphicData uri="http://schemas.openxmlformats.org/presentationml/2006/ole">
            <p:oleObj spid="_x0000_s40976" name="Equation" r:id="rId5" imgW="2222280" imgH="203040" progId="Equation.3">
              <p:embed/>
            </p:oleObj>
          </a:graphicData>
        </a:graphic>
      </p:graphicFrame>
      <p:sp>
        <p:nvSpPr>
          <p:cNvPr id="74" name="TextBox 73"/>
          <p:cNvSpPr txBox="1"/>
          <p:nvPr/>
        </p:nvSpPr>
        <p:spPr>
          <a:xfrm>
            <a:off x="6571130" y="4546321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70C0"/>
                </a:solidFill>
                <a:latin typeface="+mj-lt"/>
              </a:rPr>
              <a:t>f</a:t>
            </a: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4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)=    </a:t>
            </a:r>
            <a:r>
              <a:rPr lang="en-US" sz="2400" i="1" dirty="0" smtClean="0">
                <a:solidFill>
                  <a:srgbClr val="0070C0"/>
                </a:solidFill>
                <a:latin typeface="+mj-lt"/>
              </a:rPr>
              <a:t>x</a:t>
            </a:r>
            <a:endParaRPr lang="en-US" sz="1400" i="1" dirty="0">
              <a:solidFill>
                <a:srgbClr val="0070C0"/>
              </a:solidFill>
              <a:latin typeface="+mj-lt"/>
            </a:endParaRPr>
          </a:p>
        </p:txBody>
      </p:sp>
      <p:grpSp>
        <p:nvGrpSpPr>
          <p:cNvPr id="75" name="Group 74"/>
          <p:cNvGrpSpPr/>
          <p:nvPr/>
        </p:nvGrpSpPr>
        <p:grpSpPr>
          <a:xfrm>
            <a:off x="7234518" y="4652682"/>
            <a:ext cx="533400" cy="286871"/>
            <a:chOff x="7480479" y="1549758"/>
            <a:chExt cx="609600" cy="392805"/>
          </a:xfrm>
        </p:grpSpPr>
        <p:cxnSp>
          <p:nvCxnSpPr>
            <p:cNvPr id="76" name="Straight Connector 75"/>
            <p:cNvCxnSpPr/>
            <p:nvPr/>
          </p:nvCxnSpPr>
          <p:spPr>
            <a:xfrm>
              <a:off x="7480479" y="1854558"/>
              <a:ext cx="76200" cy="76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H="1">
              <a:off x="7556679" y="1561563"/>
              <a:ext cx="152400" cy="3810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H="1">
              <a:off x="7709079" y="1549758"/>
              <a:ext cx="3810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TextBox 78"/>
          <p:cNvSpPr txBox="1"/>
          <p:nvPr/>
        </p:nvSpPr>
        <p:spPr>
          <a:xfrm>
            <a:off x="4655461" y="4579749"/>
            <a:ext cx="2323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The domain of                  </a:t>
            </a:r>
            <a:endParaRPr lang="en-US" sz="1400" dirty="0">
              <a:solidFill>
                <a:srgbClr val="0070C0"/>
              </a:solidFill>
              <a:latin typeface="+mj-lt"/>
            </a:endParaRPr>
          </a:p>
        </p:txBody>
      </p:sp>
      <p:graphicFrame>
        <p:nvGraphicFramePr>
          <p:cNvPr id="80" name="Object 4"/>
          <p:cNvGraphicFramePr>
            <a:graphicFrameLocks noChangeAspect="1"/>
          </p:cNvGraphicFramePr>
          <p:nvPr/>
        </p:nvGraphicFramePr>
        <p:xfrm>
          <a:off x="8099611" y="4549588"/>
          <a:ext cx="937643" cy="493993"/>
        </p:xfrm>
        <a:graphic>
          <a:graphicData uri="http://schemas.openxmlformats.org/presentationml/2006/ole">
            <p:oleObj spid="_x0000_s40978" name="Equation" r:id="rId6" imgW="368280" imgH="215640" progId="Equation.3">
              <p:embed/>
            </p:oleObj>
          </a:graphicData>
        </a:graphic>
      </p:graphicFrame>
      <p:sp>
        <p:nvSpPr>
          <p:cNvPr id="81" name="TextBox 80"/>
          <p:cNvSpPr txBox="1"/>
          <p:nvPr/>
        </p:nvSpPr>
        <p:spPr>
          <a:xfrm>
            <a:off x="7799295" y="4589929"/>
            <a:ext cx="494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is                  </a:t>
            </a:r>
            <a:endParaRPr lang="en-US" sz="14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6000400" y="6145587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70C0"/>
                </a:solidFill>
                <a:latin typeface="+mj-lt"/>
              </a:rPr>
              <a:t>f</a:t>
            </a: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(</a:t>
            </a:r>
            <a:r>
              <a:rPr lang="en-US" sz="2400" i="1" dirty="0" smtClean="0">
                <a:solidFill>
                  <a:srgbClr val="0070C0"/>
                </a:solidFill>
                <a:latin typeface="+mj-lt"/>
              </a:rPr>
              <a:t>x</a:t>
            </a: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)= </a:t>
            </a:r>
            <a:r>
              <a:rPr lang="en-US" sz="2400" baseline="30000" dirty="0" smtClean="0">
                <a:solidFill>
                  <a:srgbClr val="0070C0"/>
                </a:solidFill>
                <a:latin typeface="+mj-lt"/>
              </a:rPr>
              <a:t>3</a:t>
            </a:r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  </a:t>
            </a:r>
            <a:r>
              <a:rPr lang="en-US" sz="2400" i="1" dirty="0" smtClean="0">
                <a:solidFill>
                  <a:srgbClr val="0070C0"/>
                </a:solidFill>
                <a:latin typeface="+mj-lt"/>
              </a:rPr>
              <a:t>x</a:t>
            </a:r>
            <a:endParaRPr lang="en-US" sz="1400" i="1" dirty="0">
              <a:solidFill>
                <a:srgbClr val="0070C0"/>
              </a:solidFill>
              <a:latin typeface="+mj-lt"/>
            </a:endParaRPr>
          </a:p>
        </p:txBody>
      </p:sp>
      <p:grpSp>
        <p:nvGrpSpPr>
          <p:cNvPr id="83" name="Group 82"/>
          <p:cNvGrpSpPr/>
          <p:nvPr/>
        </p:nvGrpSpPr>
        <p:grpSpPr>
          <a:xfrm>
            <a:off x="6690682" y="6238501"/>
            <a:ext cx="533400" cy="286871"/>
            <a:chOff x="7480479" y="1549758"/>
            <a:chExt cx="609600" cy="392805"/>
          </a:xfrm>
        </p:grpSpPr>
        <p:cxnSp>
          <p:nvCxnSpPr>
            <p:cNvPr id="84" name="Straight Connector 83"/>
            <p:cNvCxnSpPr/>
            <p:nvPr/>
          </p:nvCxnSpPr>
          <p:spPr>
            <a:xfrm>
              <a:off x="7480479" y="1854558"/>
              <a:ext cx="76200" cy="762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H="1">
              <a:off x="7556679" y="1561563"/>
              <a:ext cx="152400" cy="3810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>
              <a:off x="7709079" y="1549758"/>
              <a:ext cx="38100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>
          <a:xfrm>
            <a:off x="4111625" y="6165568"/>
            <a:ext cx="2323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The domain of                  </a:t>
            </a:r>
            <a:endParaRPr lang="en-US" sz="1400" dirty="0">
              <a:solidFill>
                <a:srgbClr val="0070C0"/>
              </a:solidFill>
              <a:latin typeface="+mj-lt"/>
            </a:endParaRPr>
          </a:p>
        </p:txBody>
      </p:sp>
      <p:graphicFrame>
        <p:nvGraphicFramePr>
          <p:cNvPr id="88" name="Object 4"/>
          <p:cNvGraphicFramePr>
            <a:graphicFrameLocks noChangeAspect="1"/>
          </p:cNvGraphicFramePr>
          <p:nvPr/>
        </p:nvGraphicFramePr>
        <p:xfrm>
          <a:off x="7743825" y="6135688"/>
          <a:ext cx="1323975" cy="493712"/>
        </p:xfrm>
        <a:graphic>
          <a:graphicData uri="http://schemas.openxmlformats.org/presentationml/2006/ole">
            <p:oleObj spid="_x0000_s40979" name="Equation" r:id="rId7" imgW="520560" imgH="215640" progId="Equation.3">
              <p:embed/>
            </p:oleObj>
          </a:graphicData>
        </a:graphic>
      </p:graphicFrame>
      <p:sp>
        <p:nvSpPr>
          <p:cNvPr id="89" name="TextBox 88"/>
          <p:cNvSpPr txBox="1"/>
          <p:nvPr/>
        </p:nvSpPr>
        <p:spPr>
          <a:xfrm>
            <a:off x="7353837" y="6167735"/>
            <a:ext cx="494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latin typeface="+mj-lt"/>
              </a:rPr>
              <a:t>is                  </a:t>
            </a:r>
            <a:endParaRPr lang="en-US" sz="14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675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subSp spid="_x0000_s40962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>
                                            <p:subSp spid="_x0000_s40962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10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4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4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10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3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2000"/>
                            </p:stCondLst>
                            <p:childTnLst>
                              <p:par>
                                <p:cTn id="9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97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4500"/>
                            </p:stCondLst>
                            <p:childTnLst>
                              <p:par>
                                <p:cTn id="10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4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0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utoUpdateAnimBg="0"/>
      <p:bldP spid="6" grpId="0" autoUpdateAnimBg="0"/>
      <p:bldP spid="8" grpId="0" autoUpdateAnimBg="0"/>
      <p:bldP spid="9" grpId="0" autoUpdateAnimBg="0"/>
      <p:bldP spid="35" grpId="0" autoUpdateAnimBg="0"/>
      <p:bldP spid="41" grpId="0" autoUpdateAnimBg="0"/>
      <p:bldP spid="46" grpId="0" autoUpdateAnimBg="0"/>
      <p:bldP spid="52" grpId="0" autoUpdateAnimBg="0"/>
      <p:bldP spid="74" grpId="0" autoUpdateAnimBg="0"/>
      <p:bldP spid="79" grpId="0"/>
      <p:bldP spid="81" grpId="0"/>
      <p:bldP spid="82" grpId="0" autoUpdateAnimBg="0"/>
      <p:bldP spid="87" grpId="0"/>
      <p:bldP spid="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Warm-up: page 32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+mj-lt"/>
              </a:rPr>
              <a:t>Write the definition of a </a:t>
            </a:r>
            <a:r>
              <a:rPr lang="en-US" sz="2800" b="1" dirty="0" smtClean="0">
                <a:latin typeface="+mj-lt"/>
              </a:rPr>
              <a:t>relation</a:t>
            </a:r>
            <a:r>
              <a:rPr lang="en-US" sz="2800" dirty="0" smtClean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+mj-lt"/>
              </a:rPr>
              <a:t>A relation is a correspondence between two sets </a:t>
            </a:r>
            <a:r>
              <a:rPr lang="en-US" i="1" dirty="0" smtClean="0">
                <a:solidFill>
                  <a:srgbClr val="00B0F0"/>
                </a:solidFill>
                <a:latin typeface="+mj-lt"/>
              </a:rPr>
              <a:t>A </a:t>
            </a:r>
            <a:r>
              <a:rPr lang="en-US" dirty="0" smtClean="0">
                <a:solidFill>
                  <a:srgbClr val="00B0F0"/>
                </a:solidFill>
                <a:latin typeface="+mj-lt"/>
              </a:rPr>
              <a:t>and </a:t>
            </a:r>
            <a:r>
              <a:rPr lang="en-US" i="1" dirty="0" smtClean="0">
                <a:solidFill>
                  <a:srgbClr val="00B0F0"/>
                </a:solidFill>
                <a:latin typeface="+mj-lt"/>
              </a:rPr>
              <a:t>B </a:t>
            </a:r>
            <a:r>
              <a:rPr lang="en-US" dirty="0" smtClean="0">
                <a:solidFill>
                  <a:srgbClr val="00B0F0"/>
                </a:solidFill>
                <a:latin typeface="+mj-lt"/>
              </a:rPr>
              <a:t>such that 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+mj-lt"/>
              </a:rPr>
              <a:t>each element of </a:t>
            </a:r>
            <a:r>
              <a:rPr lang="en-US" i="1" dirty="0" smtClean="0">
                <a:solidFill>
                  <a:srgbClr val="00B0F0"/>
                </a:solidFill>
                <a:latin typeface="+mj-lt"/>
              </a:rPr>
              <a:t>A</a:t>
            </a:r>
            <a:r>
              <a:rPr lang="en-US" dirty="0" smtClean="0">
                <a:solidFill>
                  <a:srgbClr val="00B0F0"/>
                </a:solidFill>
                <a:latin typeface="+mj-lt"/>
              </a:rPr>
              <a:t> corresponds to at least one element of </a:t>
            </a:r>
            <a:r>
              <a:rPr lang="en-US" i="1" dirty="0" smtClean="0">
                <a:solidFill>
                  <a:srgbClr val="00B0F0"/>
                </a:solidFill>
                <a:latin typeface="+mj-lt"/>
              </a:rPr>
              <a:t>B</a:t>
            </a:r>
            <a:r>
              <a:rPr lang="en-US" dirty="0" smtClean="0">
                <a:solidFill>
                  <a:srgbClr val="00B0F0"/>
                </a:solidFill>
                <a:latin typeface="+mj-lt"/>
              </a:rPr>
              <a:t>.</a:t>
            </a:r>
          </a:p>
          <a:p>
            <a:pPr>
              <a:buNone/>
            </a:pPr>
            <a:endParaRPr lang="en-US" sz="1800" dirty="0" smtClean="0">
              <a:latin typeface="+mj-lt"/>
            </a:endParaRPr>
          </a:p>
          <a:p>
            <a:pPr>
              <a:buNone/>
            </a:pPr>
            <a:r>
              <a:rPr lang="en-US" sz="2800" dirty="0" smtClean="0">
                <a:latin typeface="+mj-lt"/>
              </a:rPr>
              <a:t>The </a:t>
            </a:r>
            <a:r>
              <a:rPr lang="en-US" sz="2800" b="1" dirty="0" smtClean="0">
                <a:latin typeface="+mj-lt"/>
              </a:rPr>
              <a:t>domain</a:t>
            </a:r>
            <a:r>
              <a:rPr lang="en-US" sz="2800" dirty="0" smtClean="0">
                <a:latin typeface="+mj-lt"/>
              </a:rPr>
              <a:t> of a relation is:</a:t>
            </a:r>
            <a:endParaRPr lang="en-US" dirty="0" smtClean="0">
              <a:solidFill>
                <a:srgbClr val="00B0F0"/>
              </a:solidFill>
              <a:latin typeface="+mj-lt"/>
            </a:endParaRPr>
          </a:p>
          <a:p>
            <a:pPr>
              <a:buNone/>
            </a:pPr>
            <a:r>
              <a:rPr lang="en-US" sz="2800" dirty="0" smtClean="0">
                <a:latin typeface="+mj-lt"/>
              </a:rPr>
              <a:t>The </a:t>
            </a:r>
            <a:r>
              <a:rPr lang="en-US" sz="2800" b="1" dirty="0" smtClean="0">
                <a:latin typeface="+mj-lt"/>
              </a:rPr>
              <a:t>range</a:t>
            </a:r>
            <a:r>
              <a:rPr lang="en-US" sz="2800" dirty="0" smtClean="0">
                <a:latin typeface="+mj-lt"/>
              </a:rPr>
              <a:t> of a relation is:</a:t>
            </a:r>
            <a:endParaRPr lang="en-US" dirty="0" smtClean="0">
              <a:latin typeface="+mj-lt"/>
            </a:endParaRPr>
          </a:p>
          <a:p>
            <a:pPr>
              <a:buNone/>
            </a:pPr>
            <a:endParaRPr lang="en-US" sz="1800" dirty="0" smtClean="0">
              <a:latin typeface="+mj-lt"/>
            </a:endParaRPr>
          </a:p>
          <a:p>
            <a:pPr>
              <a:buNone/>
            </a:pPr>
            <a:r>
              <a:rPr lang="en-US" sz="2800" dirty="0" smtClean="0">
                <a:latin typeface="+mj-lt"/>
              </a:rPr>
              <a:t>Write the definition of a </a:t>
            </a:r>
            <a:r>
              <a:rPr lang="en-US" sz="2800" b="1" dirty="0" smtClean="0">
                <a:latin typeface="+mj-lt"/>
              </a:rPr>
              <a:t>function</a:t>
            </a:r>
            <a:r>
              <a:rPr lang="en-US" sz="2800" dirty="0" smtClean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+mj-lt"/>
              </a:rPr>
              <a:t>A function is a relation such that each element of the domain </a:t>
            </a:r>
          </a:p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  <a:latin typeface="+mj-lt"/>
              </a:rPr>
              <a:t>corresponds to exactly one element in the range.</a:t>
            </a:r>
            <a:endParaRPr lang="en-US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8600" y="3733800"/>
            <a:ext cx="228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B0F0"/>
                </a:solidFill>
                <a:latin typeface="+mj-lt"/>
              </a:rPr>
              <a:t>The set </a:t>
            </a:r>
            <a:r>
              <a:rPr lang="en-US" sz="2600" i="1" dirty="0" smtClean="0">
                <a:solidFill>
                  <a:srgbClr val="00B0F0"/>
                </a:solidFill>
                <a:latin typeface="+mj-lt"/>
              </a:rPr>
              <a:t>A</a:t>
            </a:r>
            <a:r>
              <a:rPr lang="en-US" sz="2600" dirty="0" smtClean="0">
                <a:solidFill>
                  <a:srgbClr val="00B0F0"/>
                </a:solidFill>
                <a:latin typeface="+mj-lt"/>
              </a:rPr>
              <a:t>.</a:t>
            </a:r>
            <a:endParaRPr lang="en-US" sz="26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33800" y="4231957"/>
            <a:ext cx="2286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B0F0"/>
                </a:solidFill>
                <a:latin typeface="+mj-lt"/>
              </a:rPr>
              <a:t>The set </a:t>
            </a:r>
            <a:r>
              <a:rPr lang="en-US" sz="2600" i="1" dirty="0" smtClean="0">
                <a:solidFill>
                  <a:srgbClr val="00B0F0"/>
                </a:solidFill>
                <a:latin typeface="+mj-lt"/>
              </a:rPr>
              <a:t>B</a:t>
            </a:r>
            <a:r>
              <a:rPr lang="en-US" sz="2600" dirty="0" smtClean="0">
                <a:solidFill>
                  <a:srgbClr val="00B0F0"/>
                </a:solidFill>
                <a:latin typeface="+mj-lt"/>
              </a:rPr>
              <a:t>.</a:t>
            </a:r>
            <a:endParaRPr lang="en-US" sz="2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60"/>
                            </p:stCondLst>
                            <p:childTnLst>
                              <p:par>
                                <p:cTn id="11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40"/>
                            </p:stCondLst>
                            <p:childTnLst>
                              <p:par>
                                <p:cTn id="38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9220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3.1.5 Finding the Domain of a Function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66800" y="1905000"/>
          <a:ext cx="3382434" cy="647700"/>
        </p:xfrm>
        <a:graphic>
          <a:graphicData uri="http://schemas.openxmlformats.org/presentationml/2006/ole">
            <p:oleObj spid="_x0000_s2050" name="Equation" r:id="rId3" imgW="1193760" imgH="228600" progId="Equation.3">
              <p:embed/>
            </p:oleObj>
          </a:graphicData>
        </a:graphic>
      </p:graphicFrame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28600" y="1422042"/>
            <a:ext cx="7289442" cy="6353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Determine the domain of the following function. </a:t>
            </a:r>
            <a:endParaRPr lang="en-US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1981200"/>
            <a:ext cx="611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(A)</a:t>
            </a:r>
            <a:endParaRPr lang="en-US" sz="2800" dirty="0">
              <a:latin typeface="+mj-lt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2743200"/>
            <a:ext cx="4495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type of function is </a:t>
            </a:r>
            <a:r>
              <a:rPr lang="en-US" sz="2800" noProof="0" dirty="0" smtClean="0">
                <a:latin typeface="+mj-lt"/>
              </a:rPr>
              <a:t>g(</a:t>
            </a:r>
            <a:r>
              <a:rPr lang="en-US" sz="2800" i="1" noProof="0" dirty="0" smtClean="0">
                <a:latin typeface="+mj-lt"/>
              </a:rPr>
              <a:t>x</a:t>
            </a:r>
            <a:r>
              <a:rPr lang="en-US" sz="2800" noProof="0" dirty="0" smtClean="0">
                <a:latin typeface="+mj-lt"/>
              </a:rPr>
              <a:t>)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3657600"/>
            <a:ext cx="7162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domain of a polynomial function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105400" y="2743200"/>
            <a:ext cx="3505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polynomial function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7010400" y="3581400"/>
            <a:ext cx="1676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600" noProof="0" dirty="0" smtClean="0">
                <a:latin typeface="+mj-lt"/>
              </a:rPr>
              <a:t>(−∞,∞)</a:t>
            </a:r>
            <a:endParaRPr kumimoji="0" lang="en-US" sz="36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28600" y="4724400"/>
            <a:ext cx="4343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domain of </a:t>
            </a:r>
            <a:r>
              <a:rPr lang="en-US" sz="2800" dirty="0" smtClean="0">
                <a:latin typeface="+mj-lt"/>
              </a:rPr>
              <a:t>g(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)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5029200" y="4648200"/>
            <a:ext cx="16764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600" noProof="0" dirty="0" smtClean="0">
                <a:latin typeface="+mj-lt"/>
              </a:rPr>
              <a:t>(−∞,∞)</a:t>
            </a:r>
            <a:endParaRPr kumimoji="0" lang="en-US" sz="36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4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2" descr="http://img.sparknotes.com/figures/5/50ca5e784bb7e4242910d5b8a571d103/number_lin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4607586"/>
            <a:ext cx="5708983" cy="1981201"/>
          </a:xfrm>
          <a:prstGeom prst="rect">
            <a:avLst/>
          </a:prstGeom>
          <a:noFill/>
        </p:spPr>
      </p:pic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2384426" y="5915865"/>
          <a:ext cx="1808162" cy="706438"/>
        </p:xfrm>
        <a:graphic>
          <a:graphicData uri="http://schemas.openxmlformats.org/presentationml/2006/ole">
            <p:oleObj spid="_x0000_s51205" name="Equation" r:id="rId4" imgW="545760" imgH="215640" progId="Equation.3">
              <p:embed/>
            </p:oleObj>
          </a:graphicData>
        </a:graphic>
      </p:graphicFrame>
      <p:sp>
        <p:nvSpPr>
          <p:cNvPr id="21" name="Oval 20"/>
          <p:cNvSpPr/>
          <p:nvPr/>
        </p:nvSpPr>
        <p:spPr>
          <a:xfrm>
            <a:off x="4418526" y="5460642"/>
            <a:ext cx="152400" cy="152400"/>
          </a:xfrm>
          <a:prstGeom prst="ellipse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21" idx="6"/>
          </p:cNvCxnSpPr>
          <p:nvPr/>
        </p:nvCxnSpPr>
        <p:spPr>
          <a:xfrm>
            <a:off x="4570926" y="5536842"/>
            <a:ext cx="3658674" cy="1074"/>
          </a:xfrm>
          <a:prstGeom prst="straightConnector1">
            <a:avLst/>
          </a:prstGeom>
          <a:ln w="476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1" idx="2"/>
          </p:cNvCxnSpPr>
          <p:nvPr/>
        </p:nvCxnSpPr>
        <p:spPr>
          <a:xfrm flipH="1">
            <a:off x="3518081" y="5536842"/>
            <a:ext cx="900445" cy="0"/>
          </a:xfrm>
          <a:prstGeom prst="straightConnector1">
            <a:avLst/>
          </a:prstGeom>
          <a:ln w="476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13"/>
          <p:cNvGraphicFramePr>
            <a:graphicFrameLocks noChangeAspect="1"/>
          </p:cNvGraphicFramePr>
          <p:nvPr/>
        </p:nvGraphicFramePr>
        <p:xfrm>
          <a:off x="4192588" y="5911340"/>
          <a:ext cx="581025" cy="718060"/>
        </p:xfrm>
        <a:graphic>
          <a:graphicData uri="http://schemas.openxmlformats.org/presentationml/2006/ole">
            <p:oleObj spid="_x0000_s51206" name="Equation" r:id="rId5" imgW="152280" imgH="190440" progId="Equation.3">
              <p:embed/>
            </p:oleObj>
          </a:graphicData>
        </a:graphic>
      </p:graphicFrame>
      <p:graphicFrame>
        <p:nvGraphicFramePr>
          <p:cNvPr id="25" name="Object 14"/>
          <p:cNvGraphicFramePr>
            <a:graphicFrameLocks noChangeAspect="1"/>
          </p:cNvGraphicFramePr>
          <p:nvPr/>
        </p:nvGraphicFramePr>
        <p:xfrm>
          <a:off x="4725988" y="5915865"/>
          <a:ext cx="1598612" cy="706438"/>
        </p:xfrm>
        <a:graphic>
          <a:graphicData uri="http://schemas.openxmlformats.org/presentationml/2006/ole">
            <p:oleObj spid="_x0000_s51207" name="Equation" r:id="rId6" imgW="482400" imgH="215640" progId="Equation.3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9220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3.1.5 Finding the Domain of a Function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28600" y="1422042"/>
            <a:ext cx="7289442" cy="6353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Determine the domain of the following function. </a:t>
            </a:r>
            <a:endParaRPr lang="en-US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2359" y="2143780"/>
            <a:ext cx="5982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(B)</a:t>
            </a:r>
            <a:endParaRPr lang="en-US" sz="2800" dirty="0">
              <a:latin typeface="+mj-lt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2971800"/>
            <a:ext cx="4495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type of function is </a:t>
            </a:r>
            <a:r>
              <a:rPr lang="en-US" sz="2800" i="1" dirty="0" smtClean="0">
                <a:latin typeface="+mj-lt"/>
              </a:rPr>
              <a:t>h</a:t>
            </a:r>
            <a:r>
              <a:rPr lang="en-US" sz="2800" noProof="0" dirty="0" smtClean="0">
                <a:latin typeface="+mj-lt"/>
              </a:rPr>
              <a:t>(</a:t>
            </a:r>
            <a:r>
              <a:rPr lang="en-US" sz="2800" i="1" noProof="0" dirty="0" smtClean="0">
                <a:latin typeface="+mj-lt"/>
              </a:rPr>
              <a:t>x</a:t>
            </a:r>
            <a:r>
              <a:rPr lang="en-US" sz="2800" noProof="0" dirty="0" smtClean="0">
                <a:latin typeface="+mj-lt"/>
              </a:rPr>
              <a:t>)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3581400"/>
            <a:ext cx="7162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Describe the domain of this rational function.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105400" y="2971800"/>
            <a:ext cx="3505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2800" dirty="0" smtClean="0">
                <a:latin typeface="+mj-lt"/>
              </a:rPr>
              <a:t>rational 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function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28600" y="4724400"/>
            <a:ext cx="73152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domain of </a:t>
            </a:r>
            <a:r>
              <a:rPr lang="en-US" sz="2800" i="1" dirty="0" smtClean="0">
                <a:latin typeface="+mj-lt"/>
              </a:rPr>
              <a:t>h</a:t>
            </a:r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) 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in interval notation?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1030288" y="1905000"/>
          <a:ext cx="2238890" cy="1066800"/>
        </p:xfrm>
        <a:graphic>
          <a:graphicData uri="http://schemas.openxmlformats.org/presentationml/2006/ole">
            <p:oleObj spid="_x0000_s51203" name="Equation" r:id="rId7" imgW="825480" imgH="393480" progId="Equation.3">
              <p:embed/>
            </p:oleObj>
          </a:graphicData>
        </a:graphic>
      </p:graphicFrame>
      <p:sp>
        <p:nvSpPr>
          <p:cNvPr id="18" name="Content Placeholder 2"/>
          <p:cNvSpPr txBox="1">
            <a:spLocks/>
          </p:cNvSpPr>
          <p:nvPr/>
        </p:nvSpPr>
        <p:spPr>
          <a:xfrm>
            <a:off x="2362200" y="4114800"/>
            <a:ext cx="5410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latin typeface="+mj-lt"/>
              </a:rPr>
              <a:t>The set of all </a:t>
            </a:r>
            <a:r>
              <a:rPr lang="en-US" sz="2800" i="1" noProof="0" dirty="0" smtClean="0">
                <a:latin typeface="+mj-lt"/>
              </a:rPr>
              <a:t>x</a:t>
            </a:r>
            <a:r>
              <a:rPr lang="en-US" sz="2800" noProof="0" dirty="0" smtClean="0">
                <a:latin typeface="+mj-lt"/>
              </a:rPr>
              <a:t> except where x+3=0. 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7696200" y="4038600"/>
            <a:ext cx="11430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latin typeface="+mj-lt"/>
              </a:rPr>
              <a:t>(</a:t>
            </a:r>
            <a:r>
              <a:rPr lang="en-US" sz="2800" i="1" noProof="0" dirty="0" smtClean="0">
                <a:latin typeface="+mj-lt"/>
              </a:rPr>
              <a:t>x</a:t>
            </a:r>
            <a:r>
              <a:rPr lang="en-US" sz="2800" noProof="0" dirty="0" smtClean="0">
                <a:latin typeface="+mj-lt"/>
              </a:rPr>
              <a:t>≠−3)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4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51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subSp spid="_x0000_s51205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7" dur="1000"/>
                                        <p:tgtEl>
                                          <p:spTgt spid="20">
                                            <p:subSp spid="_x0000_s51205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9" grpId="0" build="p"/>
      <p:bldP spid="11" grpId="0"/>
      <p:bldP spid="12" grpId="0"/>
      <p:bldP spid="13" grpId="0"/>
      <p:bldP spid="14" grpId="0"/>
      <p:bldP spid="16" grpId="0"/>
      <p:bldP spid="18" grpId="0"/>
      <p:bldP spid="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12" descr="http://img.sparknotes.com/figures/5/50ca5e784bb7e4242910d5b8a571d103/number_lin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73337" y="4648200"/>
            <a:ext cx="5708983" cy="1981201"/>
          </a:xfrm>
          <a:prstGeom prst="rect">
            <a:avLst/>
          </a:prstGeom>
          <a:noFill/>
        </p:spPr>
      </p:pic>
      <p:sp>
        <p:nvSpPr>
          <p:cNvPr id="27" name="Oval 26"/>
          <p:cNvSpPr/>
          <p:nvPr/>
        </p:nvSpPr>
        <p:spPr>
          <a:xfrm>
            <a:off x="4453653" y="5486401"/>
            <a:ext cx="152400" cy="152400"/>
          </a:xfrm>
          <a:prstGeom prst="ellipse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539217" y="5486401"/>
            <a:ext cx="152400" cy="152400"/>
          </a:xfrm>
          <a:prstGeom prst="ellipse">
            <a:avLst/>
          </a:prstGeom>
          <a:noFill/>
          <a:ln w="4762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>
            <a:stCxn id="27" idx="2"/>
          </p:cNvCxnSpPr>
          <p:nvPr/>
        </p:nvCxnSpPr>
        <p:spPr>
          <a:xfrm flipH="1">
            <a:off x="3030538" y="5562601"/>
            <a:ext cx="1423115" cy="0"/>
          </a:xfrm>
          <a:prstGeom prst="straightConnector1">
            <a:avLst/>
          </a:prstGeom>
          <a:ln w="476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7691617" y="5562601"/>
            <a:ext cx="380999" cy="0"/>
          </a:xfrm>
          <a:prstGeom prst="straightConnector1">
            <a:avLst/>
          </a:prstGeom>
          <a:ln w="476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7" idx="6"/>
            <a:endCxn id="28" idx="2"/>
          </p:cNvCxnSpPr>
          <p:nvPr/>
        </p:nvCxnSpPr>
        <p:spPr>
          <a:xfrm>
            <a:off x="4606053" y="5562601"/>
            <a:ext cx="2933164" cy="0"/>
          </a:xfrm>
          <a:prstGeom prst="straightConnector1">
            <a:avLst/>
          </a:prstGeom>
          <a:ln w="47625">
            <a:solidFill>
              <a:srgbClr val="FFC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Object 15"/>
          <p:cNvGraphicFramePr>
            <a:graphicFrameLocks noChangeAspect="1"/>
          </p:cNvGraphicFramePr>
          <p:nvPr/>
        </p:nvGraphicFramePr>
        <p:xfrm>
          <a:off x="2725737" y="5976198"/>
          <a:ext cx="1849437" cy="706438"/>
        </p:xfrm>
        <a:graphic>
          <a:graphicData uri="http://schemas.openxmlformats.org/presentationml/2006/ole">
            <p:oleObj spid="_x0000_s52231" name="Equation" r:id="rId4" imgW="558720" imgH="215640" progId="Equation.3">
              <p:embed/>
            </p:oleObj>
          </a:graphicData>
        </a:graphic>
      </p:graphicFrame>
      <p:graphicFrame>
        <p:nvGraphicFramePr>
          <p:cNvPr id="33" name="Object 16"/>
          <p:cNvGraphicFramePr>
            <a:graphicFrameLocks noChangeAspect="1"/>
          </p:cNvGraphicFramePr>
          <p:nvPr/>
        </p:nvGraphicFramePr>
        <p:xfrm>
          <a:off x="4648200" y="5973023"/>
          <a:ext cx="581025" cy="717550"/>
        </p:xfrm>
        <a:graphic>
          <a:graphicData uri="http://schemas.openxmlformats.org/presentationml/2006/ole">
            <p:oleObj spid="_x0000_s52232" name="Equation" r:id="rId5" imgW="152280" imgH="190440" progId="Equation.3">
              <p:embed/>
            </p:oleObj>
          </a:graphicData>
        </a:graphic>
      </p:graphicFrame>
      <p:graphicFrame>
        <p:nvGraphicFramePr>
          <p:cNvPr id="34" name="Object 17"/>
          <p:cNvGraphicFramePr>
            <a:graphicFrameLocks noChangeAspect="1"/>
          </p:cNvGraphicFramePr>
          <p:nvPr/>
        </p:nvGraphicFramePr>
        <p:xfrm>
          <a:off x="5257800" y="5976198"/>
          <a:ext cx="1676400" cy="706438"/>
        </p:xfrm>
        <a:graphic>
          <a:graphicData uri="http://schemas.openxmlformats.org/presentationml/2006/ole">
            <p:oleObj spid="_x0000_s52233" name="Equation" r:id="rId6" imgW="431640" imgH="215640" progId="Equation.3">
              <p:embed/>
            </p:oleObj>
          </a:graphicData>
        </a:graphic>
      </p:graphicFrame>
      <p:graphicFrame>
        <p:nvGraphicFramePr>
          <p:cNvPr id="35" name="Object 19"/>
          <p:cNvGraphicFramePr>
            <a:graphicFrameLocks noChangeAspect="1"/>
          </p:cNvGraphicFramePr>
          <p:nvPr/>
        </p:nvGraphicFramePr>
        <p:xfrm>
          <a:off x="6962775" y="6004773"/>
          <a:ext cx="581025" cy="717550"/>
        </p:xfrm>
        <a:graphic>
          <a:graphicData uri="http://schemas.openxmlformats.org/presentationml/2006/ole">
            <p:oleObj spid="_x0000_s52234" name="Equation" r:id="rId7" imgW="152280" imgH="190440" progId="Equation.3">
              <p:embed/>
            </p:oleObj>
          </a:graphicData>
        </a:graphic>
      </p:graphicFrame>
      <p:graphicFrame>
        <p:nvGraphicFramePr>
          <p:cNvPr id="36" name="Object 20"/>
          <p:cNvGraphicFramePr>
            <a:graphicFrameLocks noChangeAspect="1"/>
          </p:cNvGraphicFramePr>
          <p:nvPr/>
        </p:nvGraphicFramePr>
        <p:xfrm>
          <a:off x="7543800" y="5961063"/>
          <a:ext cx="1220788" cy="706437"/>
        </p:xfrm>
        <a:graphic>
          <a:graphicData uri="http://schemas.openxmlformats.org/presentationml/2006/ole">
            <p:oleObj spid="_x0000_s52235" name="Equation" r:id="rId8" imgW="368280" imgH="215640" progId="Equation.3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9220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3.1.5 Finding the Domain of a Function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28600" y="1422042"/>
            <a:ext cx="7289442" cy="6353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Determine the domain of the following function. </a:t>
            </a:r>
            <a:endParaRPr lang="en-US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2359" y="2143780"/>
            <a:ext cx="593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(C)</a:t>
            </a:r>
            <a:endParaRPr lang="en-US" sz="2800" dirty="0">
              <a:latin typeface="+mj-lt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2971800"/>
            <a:ext cx="4495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type of function is </a:t>
            </a:r>
            <a:r>
              <a:rPr lang="en-US" sz="2800" i="1" dirty="0" smtClean="0">
                <a:latin typeface="+mj-lt"/>
              </a:rPr>
              <a:t>T</a:t>
            </a:r>
            <a:r>
              <a:rPr lang="en-US" sz="2800" noProof="0" dirty="0" smtClean="0">
                <a:latin typeface="+mj-lt"/>
              </a:rPr>
              <a:t>(</a:t>
            </a:r>
            <a:r>
              <a:rPr lang="en-US" sz="2800" i="1" noProof="0" dirty="0" smtClean="0">
                <a:latin typeface="+mj-lt"/>
              </a:rPr>
              <a:t>x</a:t>
            </a:r>
            <a:r>
              <a:rPr lang="en-US" sz="2800" noProof="0" dirty="0" smtClean="0">
                <a:latin typeface="+mj-lt"/>
              </a:rPr>
              <a:t>)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3581400"/>
            <a:ext cx="7162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Describe the domain of this rational function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105400" y="2971800"/>
            <a:ext cx="3505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2800" dirty="0" smtClean="0">
                <a:latin typeface="+mj-lt"/>
              </a:rPr>
              <a:t>rational 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function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28600" y="4724400"/>
            <a:ext cx="43434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domain of </a:t>
            </a:r>
            <a:r>
              <a:rPr lang="en-US" sz="2800" i="1" dirty="0" smtClean="0">
                <a:latin typeface="+mj-lt"/>
              </a:rPr>
              <a:t>T</a:t>
            </a:r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)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1143000" y="4191000"/>
            <a:ext cx="6172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noProof="0" dirty="0" smtClean="0">
                <a:latin typeface="+mj-lt"/>
              </a:rPr>
              <a:t>The set of all </a:t>
            </a:r>
            <a:r>
              <a:rPr lang="en-US" sz="2800" i="1" noProof="0" dirty="0" smtClean="0">
                <a:latin typeface="+mj-lt"/>
              </a:rPr>
              <a:t>x</a:t>
            </a:r>
            <a:r>
              <a:rPr lang="en-US" sz="2800" noProof="0" dirty="0" smtClean="0">
                <a:latin typeface="+mj-lt"/>
              </a:rPr>
              <a:t> except where x</a:t>
            </a:r>
            <a:r>
              <a:rPr lang="en-US" sz="2800" baseline="30000" noProof="0" dirty="0" smtClean="0">
                <a:latin typeface="+mj-lt"/>
              </a:rPr>
              <a:t>2</a:t>
            </a:r>
            <a:r>
              <a:rPr lang="en-US" sz="2800" dirty="0" smtClean="0">
                <a:latin typeface="+mj-lt"/>
              </a:rPr>
              <a:t>−</a:t>
            </a:r>
            <a:r>
              <a:rPr lang="en-US" sz="2800" noProof="0" dirty="0" smtClean="0">
                <a:latin typeface="+mj-lt"/>
              </a:rPr>
              <a:t>3</a:t>
            </a:r>
            <a:r>
              <a:rPr lang="en-US" sz="2800" i="1" noProof="0" dirty="0" smtClean="0">
                <a:latin typeface="+mj-lt"/>
              </a:rPr>
              <a:t>x</a:t>
            </a:r>
            <a:r>
              <a:rPr lang="en-US" sz="2800" noProof="0" dirty="0" smtClean="0">
                <a:latin typeface="+mj-lt"/>
              </a:rPr>
              <a:t>−10=0.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1066800" y="1981200"/>
          <a:ext cx="3038208" cy="990600"/>
        </p:xfrm>
        <a:graphic>
          <a:graphicData uri="http://schemas.openxmlformats.org/presentationml/2006/ole">
            <p:oleObj spid="_x0000_s52230" name="Equation" r:id="rId9" imgW="1206360" imgH="393480" progId="Equation.3">
              <p:embed/>
            </p:oleObj>
          </a:graphicData>
        </a:graphic>
      </p:graphicFrame>
      <p:sp>
        <p:nvSpPr>
          <p:cNvPr id="38" name="Content Placeholder 2"/>
          <p:cNvSpPr txBox="1">
            <a:spLocks/>
          </p:cNvSpPr>
          <p:nvPr/>
        </p:nvSpPr>
        <p:spPr>
          <a:xfrm>
            <a:off x="7239000" y="4114800"/>
            <a:ext cx="19050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noProof="0" dirty="0" smtClean="0">
                <a:latin typeface="+mj-lt"/>
              </a:rPr>
              <a:t>(</a:t>
            </a:r>
            <a:r>
              <a:rPr lang="en-US" sz="2800" i="1" noProof="0" dirty="0" smtClean="0">
                <a:latin typeface="+mj-lt"/>
              </a:rPr>
              <a:t>x</a:t>
            </a:r>
            <a:r>
              <a:rPr lang="en-US" sz="2800" noProof="0" dirty="0" smtClean="0">
                <a:latin typeface="+mj-lt"/>
              </a:rPr>
              <a:t>≠−2, 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≠5</a:t>
            </a:r>
            <a:r>
              <a:rPr lang="en-US" sz="2800" noProof="0" dirty="0" smtClean="0">
                <a:latin typeface="+mj-lt"/>
              </a:rPr>
              <a:t>)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4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9" grpId="0" build="p"/>
      <p:bldP spid="11" grpId="0"/>
      <p:bldP spid="12" grpId="0"/>
      <p:bldP spid="13" grpId="0"/>
      <p:bldP spid="14" grpId="0"/>
      <p:bldP spid="16" grpId="0"/>
      <p:bldP spid="18" grpId="0"/>
      <p:bldP spid="3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2" descr="http://img.sparknotes.com/figures/5/50ca5e784bb7e4242910d5b8a571d103/number_lin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71800" y="4607586"/>
            <a:ext cx="5708983" cy="1981201"/>
          </a:xfrm>
          <a:prstGeom prst="rect">
            <a:avLst/>
          </a:prstGeom>
          <a:noFill/>
        </p:spPr>
      </p:pic>
      <p:graphicFrame>
        <p:nvGraphicFramePr>
          <p:cNvPr id="20" name="Object 2"/>
          <p:cNvGraphicFramePr>
            <a:graphicFrameLocks noChangeAspect="1"/>
          </p:cNvGraphicFramePr>
          <p:nvPr/>
        </p:nvGraphicFramePr>
        <p:xfrm>
          <a:off x="3886200" y="5916613"/>
          <a:ext cx="2133599" cy="706437"/>
        </p:xfrm>
        <a:graphic>
          <a:graphicData uri="http://schemas.openxmlformats.org/presentationml/2006/ole">
            <p:oleObj spid="_x0000_s53251" name="Equation" r:id="rId4" imgW="647640" imgH="215640" progId="Equation.3">
              <p:embed/>
            </p:oleObj>
          </a:graphicData>
        </a:graphic>
      </p:graphicFrame>
      <p:cxnSp>
        <p:nvCxnSpPr>
          <p:cNvPr id="23" name="Straight Arrow Connector 22"/>
          <p:cNvCxnSpPr/>
          <p:nvPr/>
        </p:nvCxnSpPr>
        <p:spPr>
          <a:xfrm flipH="1" flipV="1">
            <a:off x="3569596" y="5536842"/>
            <a:ext cx="2336441" cy="1074"/>
          </a:xfrm>
          <a:prstGeom prst="straightConnector1">
            <a:avLst/>
          </a:prstGeom>
          <a:ln w="476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304800"/>
            <a:ext cx="9220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3.1.5 Finding the Domain of a Function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28600" y="1422042"/>
            <a:ext cx="7289442" cy="6353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Determine the domain of the following function. </a:t>
            </a:r>
            <a:endParaRPr lang="en-US" dirty="0"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92359" y="2143780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(D)</a:t>
            </a:r>
            <a:endParaRPr lang="en-US" sz="2800" dirty="0">
              <a:latin typeface="+mj-lt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228600" y="2971800"/>
            <a:ext cx="4495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type of function is </a:t>
            </a:r>
            <a:r>
              <a:rPr lang="en-US" sz="2800" i="1" dirty="0" smtClean="0">
                <a:latin typeface="+mj-lt"/>
              </a:rPr>
              <a:t>R</a:t>
            </a:r>
            <a:r>
              <a:rPr lang="en-US" sz="2800" noProof="0" dirty="0" smtClean="0">
                <a:latin typeface="+mj-lt"/>
              </a:rPr>
              <a:t>(</a:t>
            </a:r>
            <a:r>
              <a:rPr lang="en-US" sz="2800" i="1" noProof="0" dirty="0" smtClean="0">
                <a:latin typeface="+mj-lt"/>
              </a:rPr>
              <a:t>x</a:t>
            </a:r>
            <a:r>
              <a:rPr lang="en-US" sz="2800" noProof="0" dirty="0" smtClean="0">
                <a:latin typeface="+mj-lt"/>
              </a:rPr>
              <a:t>)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228600" y="3581400"/>
            <a:ext cx="71628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Describe the domain of this root function.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5105400" y="2971800"/>
            <a:ext cx="35052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A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lang="en-US" sz="2800" dirty="0" smtClean="0">
                <a:latin typeface="+mj-lt"/>
              </a:rPr>
              <a:t>root </a:t>
            </a:r>
            <a:r>
              <a:rPr kumimoji="0" lang="en-US" sz="2800" b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n-ea"/>
                <a:cs typeface="+mn-cs"/>
              </a:rPr>
              <a:t>function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28600" y="4724400"/>
            <a:ext cx="73152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sz="2800" noProof="0" dirty="0" smtClean="0">
                <a:solidFill>
                  <a:srgbClr val="00B050"/>
                </a:solidFill>
                <a:latin typeface="+mj-lt"/>
              </a:rPr>
              <a:t>What is the domain of </a:t>
            </a:r>
            <a:r>
              <a:rPr lang="en-US" sz="2800" i="1" noProof="0" dirty="0" smtClean="0">
                <a:latin typeface="+mj-lt"/>
              </a:rPr>
              <a:t>R</a:t>
            </a:r>
            <a:r>
              <a:rPr lang="en-US" sz="2800" dirty="0" smtClean="0">
                <a:latin typeface="+mj-lt"/>
              </a:rPr>
              <a:t>(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latin typeface="+mj-lt"/>
              </a:rPr>
              <a:t>) 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in interval notation?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667000" y="4114800"/>
            <a:ext cx="4648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>
                <a:latin typeface="+mj-lt"/>
              </a:rPr>
              <a:t>The set of all </a:t>
            </a:r>
            <a:r>
              <a:rPr lang="en-US" sz="2800" i="1" noProof="0" dirty="0" smtClean="0">
                <a:latin typeface="+mj-lt"/>
              </a:rPr>
              <a:t>x</a:t>
            </a:r>
            <a:r>
              <a:rPr lang="en-US" sz="2800" noProof="0" dirty="0" smtClean="0">
                <a:latin typeface="+mj-lt"/>
              </a:rPr>
              <a:t> where 2−</a:t>
            </a:r>
            <a:r>
              <a:rPr lang="en-US" sz="2800" dirty="0" smtClean="0">
                <a:latin typeface="+mj-lt"/>
              </a:rPr>
              <a:t>5</a:t>
            </a:r>
            <a:r>
              <a:rPr lang="en-US" sz="2800" i="1" dirty="0" smtClean="0">
                <a:latin typeface="+mj-lt"/>
              </a:rPr>
              <a:t>x </a:t>
            </a:r>
            <a:r>
              <a:rPr lang="en-US" sz="2800" dirty="0" smtClean="0">
                <a:latin typeface="+mj-lt"/>
              </a:rPr>
              <a:t>≥ 0. 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1066800" y="2039419"/>
          <a:ext cx="2819399" cy="703781"/>
        </p:xfrm>
        <a:graphic>
          <a:graphicData uri="http://schemas.openxmlformats.org/presentationml/2006/ole">
            <p:oleObj spid="_x0000_s53254" name="Equation" r:id="rId5" imgW="965160" imgH="241200" progId="Equation.3">
              <p:embed/>
            </p:oleObj>
          </a:graphicData>
        </a:graphic>
      </p:graphicFrame>
      <p:sp>
        <p:nvSpPr>
          <p:cNvPr id="29" name="Oval 28"/>
          <p:cNvSpPr/>
          <p:nvPr/>
        </p:nvSpPr>
        <p:spPr>
          <a:xfrm>
            <a:off x="5880279" y="5448837"/>
            <a:ext cx="152400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7315200" y="4038600"/>
            <a:ext cx="1600200" cy="685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latin typeface="+mj-lt"/>
              </a:rPr>
              <a:t>(x ≤ 2/5</a:t>
            </a:r>
            <a:r>
              <a:rPr lang="en-US" sz="2800" noProof="0" dirty="0" smtClean="0">
                <a:latin typeface="+mj-lt"/>
              </a:rPr>
              <a:t>)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6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4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subSp spid="_x0000_s53251"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20">
                                            <p:subSp spid="_x0000_s53251"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1" grpId="0"/>
      <p:bldP spid="12" grpId="0"/>
      <p:bldP spid="13" grpId="0"/>
      <p:bldP spid="14" grpId="0"/>
      <p:bldP spid="16" grpId="0"/>
      <p:bldP spid="18" grpId="0"/>
      <p:bldP spid="29" grpId="0" animBg="1"/>
      <p:bldP spid="3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3.1.7 Review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2057400"/>
            <a:ext cx="96012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+mj-lt"/>
              </a:rPr>
              <a:t>(A) Domain: the set of all real numbers except </a:t>
            </a:r>
            <a:r>
              <a:rPr lang="en-US" sz="2400" i="1" dirty="0" smtClean="0">
                <a:latin typeface="+mj-lt"/>
              </a:rPr>
              <a:t>x</a:t>
            </a:r>
            <a:r>
              <a:rPr lang="en-US" sz="2400" dirty="0" smtClean="0">
                <a:latin typeface="+mj-lt"/>
              </a:rPr>
              <a:t>=−2</a:t>
            </a: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en-US" sz="2400" dirty="0" smtClean="0">
                <a:latin typeface="+mj-lt"/>
              </a:rPr>
              <a:t>(C) Domain: the set of all real numbers except </a:t>
            </a:r>
            <a:r>
              <a:rPr lang="en-US" sz="2400" i="1" dirty="0" smtClean="0">
                <a:latin typeface="+mj-lt"/>
              </a:rPr>
              <a:t>x</a:t>
            </a:r>
            <a:r>
              <a:rPr lang="en-US" sz="2400" dirty="0" smtClean="0">
                <a:latin typeface="+mj-lt"/>
              </a:rPr>
              <a:t>=1 and </a:t>
            </a:r>
            <a:r>
              <a:rPr lang="en-US" sz="2400" i="1" dirty="0" smtClean="0">
                <a:latin typeface="+mj-lt"/>
              </a:rPr>
              <a:t>x</a:t>
            </a:r>
            <a:r>
              <a:rPr lang="en-US" sz="2400" dirty="0" smtClean="0">
                <a:latin typeface="+mj-lt"/>
              </a:rPr>
              <a:t>=−3</a:t>
            </a: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r>
              <a:rPr lang="en-US" sz="2400" dirty="0" smtClean="0">
                <a:latin typeface="+mj-lt"/>
              </a:rPr>
              <a:t>(B) Domain: the set of all real numbers greater than or equal to 4</a:t>
            </a:r>
          </a:p>
          <a:p>
            <a:pPr>
              <a:buNone/>
            </a:pPr>
            <a:endParaRPr lang="en-US" sz="2400" dirty="0" smtClean="0">
              <a:latin typeface="+mj-lt"/>
            </a:endParaRPr>
          </a:p>
          <a:p>
            <a:pPr>
              <a:buNone/>
            </a:pPr>
            <a:endParaRPr lang="en-US" sz="2400" dirty="0">
              <a:latin typeface="+mj-lt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6200" y="1447800"/>
            <a:ext cx="90678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Determine a possible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equation for a function with the given domain.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3.1.4 Evaluating a Function at points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98704" y="2819400"/>
          <a:ext cx="771525" cy="457200"/>
        </p:xfrm>
        <a:graphic>
          <a:graphicData uri="http://schemas.openxmlformats.org/presentationml/2006/ole">
            <p:oleObj spid="_x0000_s1026" name="Equation" r:id="rId3" imgW="342720" imgH="203040" progId="Equation.3">
              <p:embed/>
            </p:oleObj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974904" y="3581400"/>
          <a:ext cx="742950" cy="457200"/>
        </p:xfrm>
        <a:graphic>
          <a:graphicData uri="http://schemas.openxmlformats.org/presentationml/2006/ole">
            <p:oleObj spid="_x0000_s1027" name="Equation" r:id="rId4" imgW="330120" imgH="203040" progId="Equation.3">
              <p:embed/>
            </p:oleObj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993954" y="4343400"/>
          <a:ext cx="742950" cy="457200"/>
        </p:xfrm>
        <a:graphic>
          <a:graphicData uri="http://schemas.openxmlformats.org/presentationml/2006/ole">
            <p:oleObj spid="_x0000_s1028" name="Equation" r:id="rId5" imgW="330120" imgH="203040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974904" y="5181600"/>
          <a:ext cx="942975" cy="457200"/>
        </p:xfrm>
        <a:graphic>
          <a:graphicData uri="http://schemas.openxmlformats.org/presentationml/2006/ole">
            <p:oleObj spid="_x0000_s1029" name="Equation" r:id="rId6" imgW="419040" imgH="203040" progId="Equation.3">
              <p:embed/>
            </p:oleObj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1660704" y="2743200"/>
          <a:ext cx="1943100" cy="514350"/>
        </p:xfrm>
        <a:graphic>
          <a:graphicData uri="http://schemas.openxmlformats.org/presentationml/2006/ole">
            <p:oleObj spid="_x0000_s1041" name="Equation" r:id="rId7" imgW="863280" imgH="228600" progId="Equation.3">
              <p:embed/>
            </p:oleObj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1713092" y="3505200"/>
          <a:ext cx="1914525" cy="514350"/>
        </p:xfrm>
        <a:graphic>
          <a:graphicData uri="http://schemas.openxmlformats.org/presentationml/2006/ole">
            <p:oleObj spid="_x0000_s1042" name="Equation" r:id="rId8" imgW="850680" imgH="228600" progId="Equation.3">
              <p:embed/>
            </p:oleObj>
          </a:graphicData>
        </a:graphic>
      </p:graphicFrame>
      <p:graphicFrame>
        <p:nvGraphicFramePr>
          <p:cNvPr id="1043" name="Object 19"/>
          <p:cNvGraphicFramePr>
            <a:graphicFrameLocks noChangeAspect="1"/>
          </p:cNvGraphicFramePr>
          <p:nvPr/>
        </p:nvGraphicFramePr>
        <p:xfrm>
          <a:off x="1736904" y="4267200"/>
          <a:ext cx="1943100" cy="514350"/>
        </p:xfrm>
        <a:graphic>
          <a:graphicData uri="http://schemas.openxmlformats.org/presentationml/2006/ole">
            <p:oleObj spid="_x0000_s1043" name="Equation" r:id="rId9" imgW="863280" imgH="228600" progId="Equation.3">
              <p:embed/>
            </p:oleObj>
          </a:graphicData>
        </a:graphic>
      </p:graphicFrame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1984554" y="5105400"/>
          <a:ext cx="2343150" cy="514350"/>
        </p:xfrm>
        <a:graphic>
          <a:graphicData uri="http://schemas.openxmlformats.org/presentationml/2006/ole">
            <p:oleObj spid="_x0000_s1044" name="Equation" r:id="rId10" imgW="1041120" imgH="228600" progId="Equation.3">
              <p:embed/>
            </p:oleObj>
          </a:graphicData>
        </a:graphic>
      </p:graphicFrame>
      <p:graphicFrame>
        <p:nvGraphicFramePr>
          <p:cNvPr id="1045" name="Object 21"/>
          <p:cNvGraphicFramePr>
            <a:graphicFrameLocks noChangeAspect="1"/>
          </p:cNvGraphicFramePr>
          <p:nvPr/>
        </p:nvGraphicFramePr>
        <p:xfrm>
          <a:off x="3741917" y="2806700"/>
          <a:ext cx="1743075" cy="400050"/>
        </p:xfrm>
        <a:graphic>
          <a:graphicData uri="http://schemas.openxmlformats.org/presentationml/2006/ole">
            <p:oleObj spid="_x0000_s1045" name="Equation" r:id="rId11" imgW="774360" imgH="177480" progId="Equation.3">
              <p:embed/>
            </p:oleObj>
          </a:graphicData>
        </a:graphic>
      </p:graphicFrame>
      <p:graphicFrame>
        <p:nvGraphicFramePr>
          <p:cNvPr id="1046" name="Object 22"/>
          <p:cNvGraphicFramePr>
            <a:graphicFrameLocks noChangeAspect="1"/>
          </p:cNvGraphicFramePr>
          <p:nvPr/>
        </p:nvGraphicFramePr>
        <p:xfrm>
          <a:off x="3718104" y="3568700"/>
          <a:ext cx="1543050" cy="400050"/>
        </p:xfrm>
        <a:graphic>
          <a:graphicData uri="http://schemas.openxmlformats.org/presentationml/2006/ole">
            <p:oleObj spid="_x0000_s1046" name="Equation" r:id="rId12" imgW="685800" imgH="177480" progId="Equation.3">
              <p:embed/>
            </p:oleObj>
          </a:graphicData>
        </a:graphic>
      </p:graphicFrame>
      <p:graphicFrame>
        <p:nvGraphicFramePr>
          <p:cNvPr id="1047" name="Object 23"/>
          <p:cNvGraphicFramePr>
            <a:graphicFrameLocks noChangeAspect="1"/>
          </p:cNvGraphicFramePr>
          <p:nvPr/>
        </p:nvGraphicFramePr>
        <p:xfrm>
          <a:off x="3737154" y="4330700"/>
          <a:ext cx="1428750" cy="400050"/>
        </p:xfrm>
        <a:graphic>
          <a:graphicData uri="http://schemas.openxmlformats.org/presentationml/2006/ole">
            <p:oleObj spid="_x0000_s1047" name="Equation" r:id="rId13" imgW="634680" imgH="177480" progId="Equation.3">
              <p:embed/>
            </p:oleObj>
          </a:graphicData>
        </a:graphic>
      </p:graphicFrame>
      <p:graphicFrame>
        <p:nvGraphicFramePr>
          <p:cNvPr id="1048" name="Object 24"/>
          <p:cNvGraphicFramePr>
            <a:graphicFrameLocks noChangeAspect="1"/>
          </p:cNvGraphicFramePr>
          <p:nvPr/>
        </p:nvGraphicFramePr>
        <p:xfrm>
          <a:off x="4327704" y="5168900"/>
          <a:ext cx="1571625" cy="400050"/>
        </p:xfrm>
        <a:graphic>
          <a:graphicData uri="http://schemas.openxmlformats.org/presentationml/2006/ole">
            <p:oleObj spid="_x0000_s1048" name="Equation" r:id="rId14" imgW="698400" imgH="177480" progId="Equation.3">
              <p:embed/>
            </p:oleObj>
          </a:graphicData>
        </a:graphic>
      </p:graphicFrame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5546904" y="2819400"/>
          <a:ext cx="1343025" cy="400050"/>
        </p:xfrm>
        <a:graphic>
          <a:graphicData uri="http://schemas.openxmlformats.org/presentationml/2006/ole">
            <p:oleObj spid="_x0000_s1049" name="Equation" r:id="rId15" imgW="596880" imgH="177480" progId="Equation.3">
              <p:embed/>
            </p:oleObj>
          </a:graphicData>
        </a:graphic>
      </p:graphicFrame>
      <p:graphicFrame>
        <p:nvGraphicFramePr>
          <p:cNvPr id="1050" name="Object 26"/>
          <p:cNvGraphicFramePr>
            <a:graphicFrameLocks noChangeAspect="1"/>
          </p:cNvGraphicFramePr>
          <p:nvPr/>
        </p:nvGraphicFramePr>
        <p:xfrm>
          <a:off x="6994704" y="2826108"/>
          <a:ext cx="714375" cy="400050"/>
        </p:xfrm>
        <a:graphic>
          <a:graphicData uri="http://schemas.openxmlformats.org/presentationml/2006/ole">
            <p:oleObj spid="_x0000_s1050" name="Equation" r:id="rId16" imgW="317160" imgH="177480" progId="Equation.3">
              <p:embed/>
            </p:oleObj>
          </a:graphicData>
        </a:graphic>
      </p:graphicFrame>
      <p:graphicFrame>
        <p:nvGraphicFramePr>
          <p:cNvPr id="1051" name="Object 27"/>
          <p:cNvGraphicFramePr>
            <a:graphicFrameLocks noChangeAspect="1"/>
          </p:cNvGraphicFramePr>
          <p:nvPr/>
        </p:nvGraphicFramePr>
        <p:xfrm>
          <a:off x="5394504" y="3562350"/>
          <a:ext cx="1314450" cy="400050"/>
        </p:xfrm>
        <a:graphic>
          <a:graphicData uri="http://schemas.openxmlformats.org/presentationml/2006/ole">
            <p:oleObj spid="_x0000_s1051" name="Equation" r:id="rId17" imgW="583920" imgH="177480" progId="Equation.3">
              <p:embed/>
            </p:oleObj>
          </a:graphicData>
        </a:graphic>
      </p:graphicFrame>
      <p:graphicFrame>
        <p:nvGraphicFramePr>
          <p:cNvPr id="1052" name="Object 28"/>
          <p:cNvGraphicFramePr>
            <a:graphicFrameLocks noChangeAspect="1"/>
          </p:cNvGraphicFramePr>
          <p:nvPr/>
        </p:nvGraphicFramePr>
        <p:xfrm>
          <a:off x="6842304" y="3505200"/>
          <a:ext cx="685800" cy="371475"/>
        </p:xfrm>
        <a:graphic>
          <a:graphicData uri="http://schemas.openxmlformats.org/presentationml/2006/ole">
            <p:oleObj spid="_x0000_s1052" name="Equation" r:id="rId18" imgW="304560" imgH="164880" progId="Equation.3">
              <p:embed/>
            </p:oleObj>
          </a:graphicData>
        </a:graphic>
      </p:graphicFrame>
      <p:graphicFrame>
        <p:nvGraphicFramePr>
          <p:cNvPr id="1053" name="Object 29"/>
          <p:cNvGraphicFramePr>
            <a:graphicFrameLocks noChangeAspect="1"/>
          </p:cNvGraphicFramePr>
          <p:nvPr/>
        </p:nvGraphicFramePr>
        <p:xfrm>
          <a:off x="5156379" y="4324350"/>
          <a:ext cx="1000125" cy="400050"/>
        </p:xfrm>
        <a:graphic>
          <a:graphicData uri="http://schemas.openxmlformats.org/presentationml/2006/ole">
            <p:oleObj spid="_x0000_s1053" name="Equation" r:id="rId19" imgW="444240" imgH="177480" progId="Equation.3">
              <p:embed/>
            </p:oleObj>
          </a:graphicData>
        </a:graphic>
      </p:graphicFrame>
      <p:graphicFrame>
        <p:nvGraphicFramePr>
          <p:cNvPr id="1054" name="Object 30"/>
          <p:cNvGraphicFramePr>
            <a:graphicFrameLocks noChangeAspect="1"/>
          </p:cNvGraphicFramePr>
          <p:nvPr/>
        </p:nvGraphicFramePr>
        <p:xfrm>
          <a:off x="6232704" y="4324350"/>
          <a:ext cx="542925" cy="400050"/>
        </p:xfrm>
        <a:graphic>
          <a:graphicData uri="http://schemas.openxmlformats.org/presentationml/2006/ole">
            <p:oleObj spid="_x0000_s1054" name="Equation" r:id="rId20" imgW="241200" imgH="177480" progId="Equation.3">
              <p:embed/>
            </p:oleObj>
          </a:graphicData>
        </a:graphic>
      </p:graphicFrame>
      <p:graphicFrame>
        <p:nvGraphicFramePr>
          <p:cNvPr id="1055" name="Object 31"/>
          <p:cNvGraphicFramePr>
            <a:graphicFrameLocks noChangeAspect="1"/>
          </p:cNvGraphicFramePr>
          <p:nvPr/>
        </p:nvGraphicFramePr>
        <p:xfrm>
          <a:off x="5937429" y="5162550"/>
          <a:ext cx="1285875" cy="400050"/>
        </p:xfrm>
        <a:graphic>
          <a:graphicData uri="http://schemas.openxmlformats.org/presentationml/2006/ole">
            <p:oleObj spid="_x0000_s1055" name="Equation" r:id="rId21" imgW="571320" imgH="177480" progId="Equation.3">
              <p:embed/>
            </p:oleObj>
          </a:graphicData>
        </a:graphic>
      </p:graphicFrame>
      <p:graphicFrame>
        <p:nvGraphicFramePr>
          <p:cNvPr id="1056" name="Object 32"/>
          <p:cNvGraphicFramePr>
            <a:graphicFrameLocks noChangeAspect="1"/>
          </p:cNvGraphicFramePr>
          <p:nvPr/>
        </p:nvGraphicFramePr>
        <p:xfrm>
          <a:off x="7286625" y="5131158"/>
          <a:ext cx="714375" cy="371475"/>
        </p:xfrm>
        <a:graphic>
          <a:graphicData uri="http://schemas.openxmlformats.org/presentationml/2006/ole">
            <p:oleObj spid="_x0000_s1056" name="Equation" r:id="rId22" imgW="317160" imgH="164880" progId="Equation.3">
              <p:embed/>
            </p:oleObj>
          </a:graphicData>
        </a:graphic>
      </p:graphicFrame>
      <p:sp>
        <p:nvSpPr>
          <p:cNvPr id="36" name="Content Placeholder 2"/>
          <p:cNvSpPr txBox="1">
            <a:spLocks/>
          </p:cNvSpPr>
          <p:nvPr/>
        </p:nvSpPr>
        <p:spPr>
          <a:xfrm>
            <a:off x="304800" y="1650642"/>
            <a:ext cx="73914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500" dirty="0" smtClean="0">
                <a:latin typeface="+mj-lt"/>
              </a:rPr>
              <a:t>Use the function </a:t>
            </a:r>
            <a:r>
              <a:rPr lang="en-US" sz="2500" i="1" dirty="0" smtClean="0">
                <a:latin typeface="+mj-lt"/>
              </a:rPr>
              <a:t>f</a:t>
            </a:r>
            <a:r>
              <a:rPr lang="en-US" sz="2500" dirty="0" smtClean="0">
                <a:latin typeface="+mj-lt"/>
              </a:rPr>
              <a:t>(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dirty="0" smtClean="0">
                <a:latin typeface="+mj-lt"/>
              </a:rPr>
              <a:t>)=3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baseline="30000" dirty="0" smtClean="0">
                <a:latin typeface="+mj-lt"/>
              </a:rPr>
              <a:t>2</a:t>
            </a:r>
            <a:r>
              <a:rPr lang="en-US" sz="2500" dirty="0" smtClean="0">
                <a:latin typeface="+mj-lt"/>
              </a:rPr>
              <a:t>−5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dirty="0" smtClean="0">
                <a:latin typeface="+mj-lt"/>
              </a:rPr>
              <a:t> to evaluate the following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1676400" y="2209800"/>
            <a:ext cx="23622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Plug in </a:t>
            </a:r>
            <a:r>
              <a:rPr lang="en-US" sz="2800" dirty="0" smtClean="0">
                <a:latin typeface="+mj-lt"/>
              </a:rPr>
              <a:t>4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 for </a:t>
            </a:r>
            <a:r>
              <a:rPr lang="en-US" sz="2800" i="1" dirty="0" smtClean="0">
                <a:latin typeface="+mj-lt"/>
              </a:rPr>
              <a:t>x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.</a:t>
            </a:r>
            <a:endParaRPr kumimoji="0" lang="en-US" sz="2800" b="0" u="none" strike="noStrike" kern="1200" cap="none" spc="0" normalizeH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28600" y="2753380"/>
            <a:ext cx="6110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(A)</a:t>
            </a:r>
            <a:endParaRPr lang="en-US" sz="2800" dirty="0"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10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100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10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1000"/>
                                        <p:tgtEl>
                                          <p:spTgt spid="1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10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10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100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10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1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100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10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10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3.1.4 Evaluating a Function</a:t>
            </a:r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381000" y="1574442"/>
            <a:ext cx="73914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500" dirty="0" smtClean="0">
                <a:latin typeface="+mj-lt"/>
              </a:rPr>
              <a:t>Use the function </a:t>
            </a:r>
            <a:r>
              <a:rPr lang="en-US" sz="2500" i="1" dirty="0" smtClean="0">
                <a:latin typeface="+mj-lt"/>
              </a:rPr>
              <a:t>f</a:t>
            </a:r>
            <a:r>
              <a:rPr lang="en-US" sz="2500" dirty="0" smtClean="0">
                <a:latin typeface="+mj-lt"/>
              </a:rPr>
              <a:t>(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dirty="0" smtClean="0">
                <a:latin typeface="+mj-lt"/>
              </a:rPr>
              <a:t>)=3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baseline="30000" dirty="0" smtClean="0">
                <a:latin typeface="+mj-lt"/>
              </a:rPr>
              <a:t>2</a:t>
            </a:r>
            <a:r>
              <a:rPr lang="en-US" sz="2500" dirty="0" smtClean="0">
                <a:latin typeface="+mj-lt"/>
              </a:rPr>
              <a:t>−5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dirty="0" smtClean="0">
                <a:latin typeface="+mj-lt"/>
              </a:rPr>
              <a:t> to evaluate the following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54289" name="Object 17"/>
          <p:cNvGraphicFramePr>
            <a:graphicFrameLocks noChangeAspect="1"/>
          </p:cNvGraphicFramePr>
          <p:nvPr/>
        </p:nvGraphicFramePr>
        <p:xfrm>
          <a:off x="909637" y="2438400"/>
          <a:ext cx="771525" cy="457200"/>
        </p:xfrm>
        <a:graphic>
          <a:graphicData uri="http://schemas.openxmlformats.org/presentationml/2006/ole">
            <p:oleObj spid="_x0000_s54289" name="Equation" r:id="rId4" imgW="342720" imgH="203040" progId="Equation.3">
              <p:embed/>
            </p:oleObj>
          </a:graphicData>
        </a:graphic>
      </p:graphicFrame>
      <p:graphicFrame>
        <p:nvGraphicFramePr>
          <p:cNvPr id="54290" name="Object 18"/>
          <p:cNvGraphicFramePr>
            <a:graphicFrameLocks noChangeAspect="1"/>
          </p:cNvGraphicFramePr>
          <p:nvPr/>
        </p:nvGraphicFramePr>
        <p:xfrm>
          <a:off x="885825" y="3276600"/>
          <a:ext cx="942975" cy="457200"/>
        </p:xfrm>
        <a:graphic>
          <a:graphicData uri="http://schemas.openxmlformats.org/presentationml/2006/ole">
            <p:oleObj spid="_x0000_s54290" name="Equation" r:id="rId5" imgW="419040" imgH="203040" progId="Equation.3">
              <p:embed/>
            </p:oleObj>
          </a:graphicData>
        </a:graphic>
      </p:graphicFrame>
      <p:graphicFrame>
        <p:nvGraphicFramePr>
          <p:cNvPr id="54291" name="Object 19"/>
          <p:cNvGraphicFramePr>
            <a:graphicFrameLocks noChangeAspect="1"/>
          </p:cNvGraphicFramePr>
          <p:nvPr/>
        </p:nvGraphicFramePr>
        <p:xfrm>
          <a:off x="762000" y="4114800"/>
          <a:ext cx="1228725" cy="457200"/>
        </p:xfrm>
        <a:graphic>
          <a:graphicData uri="http://schemas.openxmlformats.org/presentationml/2006/ole">
            <p:oleObj spid="_x0000_s54291" name="Equation" r:id="rId6" imgW="545760" imgH="203040" progId="Equation.3">
              <p:embed/>
            </p:oleObj>
          </a:graphicData>
        </a:graphic>
      </p:graphicFrame>
      <p:graphicFrame>
        <p:nvGraphicFramePr>
          <p:cNvPr id="54292" name="Object 20"/>
          <p:cNvGraphicFramePr>
            <a:graphicFrameLocks noChangeAspect="1"/>
          </p:cNvGraphicFramePr>
          <p:nvPr/>
        </p:nvGraphicFramePr>
        <p:xfrm>
          <a:off x="842962" y="5791200"/>
          <a:ext cx="1228725" cy="457200"/>
        </p:xfrm>
        <a:graphic>
          <a:graphicData uri="http://schemas.openxmlformats.org/presentationml/2006/ole">
            <p:oleObj spid="_x0000_s54292" name="Equation" r:id="rId7" imgW="545760" imgH="203040" progId="Equation.3">
              <p:embed/>
            </p:oleObj>
          </a:graphicData>
        </a:graphic>
      </p:graphicFrame>
      <p:graphicFrame>
        <p:nvGraphicFramePr>
          <p:cNvPr id="54293" name="Object 21"/>
          <p:cNvGraphicFramePr>
            <a:graphicFrameLocks noChangeAspect="1"/>
          </p:cNvGraphicFramePr>
          <p:nvPr/>
        </p:nvGraphicFramePr>
        <p:xfrm>
          <a:off x="1657350" y="2362200"/>
          <a:ext cx="1971675" cy="514350"/>
        </p:xfrm>
        <a:graphic>
          <a:graphicData uri="http://schemas.openxmlformats.org/presentationml/2006/ole">
            <p:oleObj spid="_x0000_s54293" name="Equation" r:id="rId8" imgW="876240" imgH="228600" progId="Equation.3">
              <p:embed/>
            </p:oleObj>
          </a:graphicData>
        </a:graphic>
      </p:graphicFrame>
      <p:graphicFrame>
        <p:nvGraphicFramePr>
          <p:cNvPr id="54294" name="Object 22"/>
          <p:cNvGraphicFramePr>
            <a:graphicFrameLocks noChangeAspect="1"/>
          </p:cNvGraphicFramePr>
          <p:nvPr/>
        </p:nvGraphicFramePr>
        <p:xfrm>
          <a:off x="1876425" y="3200400"/>
          <a:ext cx="2314575" cy="514350"/>
        </p:xfrm>
        <a:graphic>
          <a:graphicData uri="http://schemas.openxmlformats.org/presentationml/2006/ole">
            <p:oleObj spid="_x0000_s54294" name="Equation" r:id="rId9" imgW="1028520" imgH="228600" progId="Equation.3">
              <p:embed/>
            </p:oleObj>
          </a:graphicData>
        </a:graphic>
      </p:graphicFrame>
      <p:graphicFrame>
        <p:nvGraphicFramePr>
          <p:cNvPr id="54295" name="Object 23"/>
          <p:cNvGraphicFramePr>
            <a:graphicFrameLocks noChangeAspect="1"/>
          </p:cNvGraphicFramePr>
          <p:nvPr/>
        </p:nvGraphicFramePr>
        <p:xfrm>
          <a:off x="2057400" y="4038600"/>
          <a:ext cx="2914650" cy="514350"/>
        </p:xfrm>
        <a:graphic>
          <a:graphicData uri="http://schemas.openxmlformats.org/presentationml/2006/ole">
            <p:oleObj spid="_x0000_s54295" name="Equation" r:id="rId10" imgW="1295280" imgH="228600" progId="Equation.3">
              <p:embed/>
            </p:oleObj>
          </a:graphicData>
        </a:graphic>
      </p:graphicFrame>
      <p:graphicFrame>
        <p:nvGraphicFramePr>
          <p:cNvPr id="54296" name="Object 24"/>
          <p:cNvGraphicFramePr>
            <a:graphicFrameLocks noChangeAspect="1"/>
          </p:cNvGraphicFramePr>
          <p:nvPr/>
        </p:nvGraphicFramePr>
        <p:xfrm>
          <a:off x="2124075" y="5715000"/>
          <a:ext cx="2143125" cy="514350"/>
        </p:xfrm>
        <a:graphic>
          <a:graphicData uri="http://schemas.openxmlformats.org/presentationml/2006/ole">
            <p:oleObj spid="_x0000_s54296" name="Equation" r:id="rId11" imgW="952200" imgH="228600" progId="Equation.3">
              <p:embed/>
            </p:oleObj>
          </a:graphicData>
        </a:graphic>
      </p:graphicFrame>
      <p:graphicFrame>
        <p:nvGraphicFramePr>
          <p:cNvPr id="54297" name="Object 25"/>
          <p:cNvGraphicFramePr>
            <a:graphicFrameLocks noChangeAspect="1"/>
          </p:cNvGraphicFramePr>
          <p:nvPr/>
        </p:nvGraphicFramePr>
        <p:xfrm>
          <a:off x="3657600" y="2362200"/>
          <a:ext cx="1485900" cy="457200"/>
        </p:xfrm>
        <a:graphic>
          <a:graphicData uri="http://schemas.openxmlformats.org/presentationml/2006/ole">
            <p:oleObj spid="_x0000_s54297" name="Equation" r:id="rId12" imgW="660240" imgH="203040" progId="Equation.3">
              <p:embed/>
            </p:oleObj>
          </a:graphicData>
        </a:graphic>
      </p:graphicFrame>
      <p:graphicFrame>
        <p:nvGraphicFramePr>
          <p:cNvPr id="54298" name="Object 26"/>
          <p:cNvGraphicFramePr>
            <a:graphicFrameLocks noChangeAspect="1"/>
          </p:cNvGraphicFramePr>
          <p:nvPr/>
        </p:nvGraphicFramePr>
        <p:xfrm>
          <a:off x="4238625" y="3235325"/>
          <a:ext cx="2085975" cy="457200"/>
        </p:xfrm>
        <a:graphic>
          <a:graphicData uri="http://schemas.openxmlformats.org/presentationml/2006/ole">
            <p:oleObj spid="_x0000_s54298" name="Equation" r:id="rId13" imgW="927000" imgH="203040" progId="Equation.3">
              <p:embed/>
            </p:oleObj>
          </a:graphicData>
        </a:graphic>
      </p:graphicFrame>
      <p:graphicFrame>
        <p:nvGraphicFramePr>
          <p:cNvPr id="54299" name="Object 27"/>
          <p:cNvGraphicFramePr>
            <a:graphicFrameLocks noChangeAspect="1"/>
          </p:cNvGraphicFramePr>
          <p:nvPr/>
        </p:nvGraphicFramePr>
        <p:xfrm>
          <a:off x="5029200" y="4044950"/>
          <a:ext cx="3886200" cy="514350"/>
        </p:xfrm>
        <a:graphic>
          <a:graphicData uri="http://schemas.openxmlformats.org/presentationml/2006/ole">
            <p:oleObj spid="_x0000_s54299" name="Equation" r:id="rId14" imgW="1726920" imgH="228600" progId="Equation.3">
              <p:embed/>
            </p:oleObj>
          </a:graphicData>
        </a:graphic>
      </p:graphicFrame>
      <p:graphicFrame>
        <p:nvGraphicFramePr>
          <p:cNvPr id="54300" name="Object 28"/>
          <p:cNvGraphicFramePr>
            <a:graphicFrameLocks noChangeAspect="1"/>
          </p:cNvGraphicFramePr>
          <p:nvPr/>
        </p:nvGraphicFramePr>
        <p:xfrm>
          <a:off x="4267200" y="5749925"/>
          <a:ext cx="1971675" cy="457200"/>
        </p:xfrm>
        <a:graphic>
          <a:graphicData uri="http://schemas.openxmlformats.org/presentationml/2006/ole">
            <p:oleObj spid="_x0000_s54300" name="Equation" r:id="rId15" imgW="876240" imgH="203040" progId="Equation.3">
              <p:embed/>
            </p:oleObj>
          </a:graphicData>
        </a:graphic>
      </p:graphicFrame>
      <p:graphicFrame>
        <p:nvGraphicFramePr>
          <p:cNvPr id="54304" name="Object 32"/>
          <p:cNvGraphicFramePr>
            <a:graphicFrameLocks noChangeAspect="1"/>
          </p:cNvGraphicFramePr>
          <p:nvPr/>
        </p:nvGraphicFramePr>
        <p:xfrm>
          <a:off x="6340296" y="3213279"/>
          <a:ext cx="1800225" cy="457200"/>
        </p:xfrm>
        <a:graphic>
          <a:graphicData uri="http://schemas.openxmlformats.org/presentationml/2006/ole">
            <p:oleObj spid="_x0000_s54304" name="Equation" r:id="rId16" imgW="799920" imgH="203040" progId="Equation.3">
              <p:embed/>
            </p:oleObj>
          </a:graphicData>
        </a:graphic>
      </p:graphicFrame>
      <p:graphicFrame>
        <p:nvGraphicFramePr>
          <p:cNvPr id="54305" name="Object 33"/>
          <p:cNvGraphicFramePr>
            <a:graphicFrameLocks noChangeAspect="1"/>
          </p:cNvGraphicFramePr>
          <p:nvPr/>
        </p:nvGraphicFramePr>
        <p:xfrm>
          <a:off x="2057400" y="4829175"/>
          <a:ext cx="3600450" cy="457200"/>
        </p:xfrm>
        <a:graphic>
          <a:graphicData uri="http://schemas.openxmlformats.org/presentationml/2006/ole">
            <p:oleObj spid="_x0000_s54305" name="Equation" r:id="rId17" imgW="1600200" imgH="203040" progId="Equation.3">
              <p:embed/>
            </p:oleObj>
          </a:graphicData>
        </a:graphic>
      </p:graphicFrame>
      <p:graphicFrame>
        <p:nvGraphicFramePr>
          <p:cNvPr id="54306" name="Object 34"/>
          <p:cNvGraphicFramePr>
            <a:graphicFrameLocks noChangeAspect="1"/>
          </p:cNvGraphicFramePr>
          <p:nvPr/>
        </p:nvGraphicFramePr>
        <p:xfrm>
          <a:off x="5715000" y="4829175"/>
          <a:ext cx="2286000" cy="457200"/>
        </p:xfrm>
        <a:graphic>
          <a:graphicData uri="http://schemas.openxmlformats.org/presentationml/2006/ole">
            <p:oleObj spid="_x0000_s54306" name="Equation" r:id="rId18" imgW="1015920" imgH="203040" progId="Equation.3">
              <p:embed/>
            </p:oleObj>
          </a:graphicData>
        </a:graphic>
      </p:graphicFrame>
      <p:sp>
        <p:nvSpPr>
          <p:cNvPr id="39" name="Rectangle 38"/>
          <p:cNvSpPr/>
          <p:nvPr/>
        </p:nvSpPr>
        <p:spPr>
          <a:xfrm>
            <a:off x="152400" y="4048780"/>
            <a:ext cx="5982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(B)</a:t>
            </a:r>
            <a:endParaRPr lang="en-US" sz="2800" dirty="0">
              <a:latin typeface="+mj-l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1000"/>
                                        <p:tgtEl>
                                          <p:spTgt spid="54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10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10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1000"/>
                                        <p:tgtEl>
                                          <p:spTgt spid="5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10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1000"/>
                                        <p:tgtEl>
                                          <p:spTgt spid="54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10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10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10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10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10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10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10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10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3.1.4 Evaluating a Function</a:t>
            </a:r>
            <a:endParaRPr lang="en-US" dirty="0"/>
          </a:p>
        </p:txBody>
      </p:sp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838200" y="3733800"/>
          <a:ext cx="1714500" cy="457200"/>
        </p:xfrm>
        <a:graphic>
          <a:graphicData uri="http://schemas.openxmlformats.org/presentationml/2006/ole">
            <p:oleObj spid="_x0000_s57350" name="Equation" r:id="rId3" imgW="761760" imgH="203040" progId="Equation.3">
              <p:embed/>
            </p:oleObj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838200" y="4724400"/>
          <a:ext cx="2200275" cy="457200"/>
        </p:xfrm>
        <a:graphic>
          <a:graphicData uri="http://schemas.openxmlformats.org/presentationml/2006/ole">
            <p:oleObj spid="_x0000_s57351" name="Equation" r:id="rId4" imgW="977760" imgH="203040" progId="Equation.3">
              <p:embed/>
            </p:oleObj>
          </a:graphicData>
        </a:graphic>
      </p:graphicFrame>
      <p:sp>
        <p:nvSpPr>
          <p:cNvPr id="18" name="Content Placeholder 2"/>
          <p:cNvSpPr txBox="1">
            <a:spLocks/>
          </p:cNvSpPr>
          <p:nvPr/>
        </p:nvSpPr>
        <p:spPr>
          <a:xfrm>
            <a:off x="381000" y="1574442"/>
            <a:ext cx="73914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500" dirty="0" smtClean="0">
                <a:latin typeface="+mj-lt"/>
              </a:rPr>
              <a:t>Use the previous slides to evaluate the following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2471738" y="2286000"/>
          <a:ext cx="771525" cy="457200"/>
        </p:xfrm>
        <a:graphic>
          <a:graphicData uri="http://schemas.openxmlformats.org/presentationml/2006/ole">
            <p:oleObj spid="_x0000_s57352" name="Equation" r:id="rId5" imgW="342720" imgH="203040" progId="Equation.3">
              <p:embed/>
            </p:oleObj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3238500" y="2209800"/>
          <a:ext cx="1485900" cy="457200"/>
        </p:xfrm>
        <a:graphic>
          <a:graphicData uri="http://schemas.openxmlformats.org/presentationml/2006/ole">
            <p:oleObj spid="_x0000_s57354" name="Equation" r:id="rId6" imgW="660240" imgH="203040" progId="Equation.3">
              <p:embed/>
            </p:oleObj>
          </a:graphicData>
        </a:graphic>
      </p:graphicFrame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5181600" y="2209800"/>
          <a:ext cx="1228725" cy="457200"/>
        </p:xfrm>
        <a:graphic>
          <a:graphicData uri="http://schemas.openxmlformats.org/presentationml/2006/ole">
            <p:oleObj spid="_x0000_s57355" name="Equation" r:id="rId7" imgW="545760" imgH="203040" progId="Equation.3">
              <p:embed/>
            </p:oleObj>
          </a:graphicData>
        </a:graphic>
      </p:graphicFrame>
      <p:graphicFrame>
        <p:nvGraphicFramePr>
          <p:cNvPr id="57356" name="Object 12"/>
          <p:cNvGraphicFramePr>
            <a:graphicFrameLocks noChangeAspect="1"/>
          </p:cNvGraphicFramePr>
          <p:nvPr/>
        </p:nvGraphicFramePr>
        <p:xfrm>
          <a:off x="6553200" y="2209800"/>
          <a:ext cx="2286000" cy="457200"/>
        </p:xfrm>
        <a:graphic>
          <a:graphicData uri="http://schemas.openxmlformats.org/presentationml/2006/ole">
            <p:oleObj spid="_x0000_s57356" name="Equation" r:id="rId8" imgW="1015920" imgH="203040" progId="Equation.3">
              <p:embed/>
            </p:oleObj>
          </a:graphicData>
        </a:graphic>
      </p:graphicFrame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428625" y="2286000"/>
          <a:ext cx="771525" cy="457200"/>
        </p:xfrm>
        <a:graphic>
          <a:graphicData uri="http://schemas.openxmlformats.org/presentationml/2006/ole">
            <p:oleObj spid="_x0000_s57357" name="Equation" r:id="rId9" imgW="342720" imgH="203040" progId="Equation.3">
              <p:embed/>
            </p:oleObj>
          </a:graphicData>
        </a:graphic>
      </p:graphicFrame>
      <p:graphicFrame>
        <p:nvGraphicFramePr>
          <p:cNvPr id="57358" name="Object 14"/>
          <p:cNvGraphicFramePr>
            <a:graphicFrameLocks noChangeAspect="1"/>
          </p:cNvGraphicFramePr>
          <p:nvPr/>
        </p:nvGraphicFramePr>
        <p:xfrm>
          <a:off x="1219200" y="2286000"/>
          <a:ext cx="714375" cy="400050"/>
        </p:xfrm>
        <a:graphic>
          <a:graphicData uri="http://schemas.openxmlformats.org/presentationml/2006/ole">
            <p:oleObj spid="_x0000_s57358" name="Equation" r:id="rId10" imgW="317160" imgH="177480" progId="Equation.3">
              <p:embed/>
            </p:oleObj>
          </a:graphicData>
        </a:graphic>
      </p:graphicFrame>
      <p:graphicFrame>
        <p:nvGraphicFramePr>
          <p:cNvPr id="57359" name="Object 15"/>
          <p:cNvGraphicFramePr>
            <a:graphicFrameLocks noChangeAspect="1"/>
          </p:cNvGraphicFramePr>
          <p:nvPr/>
        </p:nvGraphicFramePr>
        <p:xfrm>
          <a:off x="2590800" y="3670300"/>
          <a:ext cx="2514600" cy="514350"/>
        </p:xfrm>
        <a:graphic>
          <a:graphicData uri="http://schemas.openxmlformats.org/presentationml/2006/ole">
            <p:oleObj spid="_x0000_s57359" name="Equation" r:id="rId11" imgW="1117440" imgH="228600" progId="Equation.3">
              <p:embed/>
            </p:oleObj>
          </a:graphicData>
        </a:graphic>
      </p:graphicFrame>
      <p:graphicFrame>
        <p:nvGraphicFramePr>
          <p:cNvPr id="57360" name="Object 16"/>
          <p:cNvGraphicFramePr>
            <a:graphicFrameLocks noChangeAspect="1"/>
          </p:cNvGraphicFramePr>
          <p:nvPr/>
        </p:nvGraphicFramePr>
        <p:xfrm>
          <a:off x="5172075" y="3657600"/>
          <a:ext cx="2143125" cy="457200"/>
        </p:xfrm>
        <a:graphic>
          <a:graphicData uri="http://schemas.openxmlformats.org/presentationml/2006/ole">
            <p:oleObj spid="_x0000_s57360" name="Equation" r:id="rId12" imgW="952200" imgH="203040" progId="Equation.3">
              <p:embed/>
            </p:oleObj>
          </a:graphicData>
        </a:graphic>
      </p:graphicFrame>
      <p:graphicFrame>
        <p:nvGraphicFramePr>
          <p:cNvPr id="57361" name="Object 17"/>
          <p:cNvGraphicFramePr>
            <a:graphicFrameLocks noChangeAspect="1"/>
          </p:cNvGraphicFramePr>
          <p:nvPr/>
        </p:nvGraphicFramePr>
        <p:xfrm>
          <a:off x="3009900" y="4667250"/>
          <a:ext cx="3314700" cy="514350"/>
        </p:xfrm>
        <a:graphic>
          <a:graphicData uri="http://schemas.openxmlformats.org/presentationml/2006/ole">
            <p:oleObj spid="_x0000_s57361" name="Equation" r:id="rId13" imgW="1473120" imgH="228600" progId="Equation.3">
              <p:embed/>
            </p:oleObj>
          </a:graphicData>
        </a:graphic>
      </p:graphicFrame>
      <p:graphicFrame>
        <p:nvGraphicFramePr>
          <p:cNvPr id="57362" name="Object 18"/>
          <p:cNvGraphicFramePr>
            <a:graphicFrameLocks noChangeAspect="1"/>
          </p:cNvGraphicFramePr>
          <p:nvPr/>
        </p:nvGraphicFramePr>
        <p:xfrm>
          <a:off x="6343650" y="4683125"/>
          <a:ext cx="1657350" cy="457200"/>
        </p:xfrm>
        <a:graphic>
          <a:graphicData uri="http://schemas.openxmlformats.org/presentationml/2006/ole">
            <p:oleObj spid="_x0000_s57362" name="Equation" r:id="rId14" imgW="736560" imgH="203040" progId="Equation.3">
              <p:embed/>
            </p:oleObj>
          </a:graphicData>
        </a:graphic>
      </p:graphicFrame>
      <p:sp>
        <p:nvSpPr>
          <p:cNvPr id="21" name="Rectangle 20"/>
          <p:cNvSpPr/>
          <p:nvPr/>
        </p:nvSpPr>
        <p:spPr>
          <a:xfrm>
            <a:off x="127716" y="3629143"/>
            <a:ext cx="593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(C)</a:t>
            </a:r>
            <a:endParaRPr lang="en-US" sz="2800" dirty="0">
              <a:latin typeface="+mj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7716" y="4619743"/>
            <a:ext cx="6238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+mj-lt"/>
              </a:rPr>
              <a:t>(D)</a:t>
            </a:r>
            <a:endParaRPr lang="en-US" sz="2800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0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10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1000"/>
                                        <p:tgtEl>
                                          <p:spTgt spid="57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10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10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10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10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10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3.1.4 Evaluating a Function</a:t>
            </a:r>
            <a:endParaRPr lang="en-US" dirty="0"/>
          </a:p>
        </p:txBody>
      </p:sp>
      <p:graphicFrame>
        <p:nvGraphicFramePr>
          <p:cNvPr id="55313" name="Object 17"/>
          <p:cNvGraphicFramePr>
            <a:graphicFrameLocks noChangeAspect="1"/>
          </p:cNvGraphicFramePr>
          <p:nvPr/>
        </p:nvGraphicFramePr>
        <p:xfrm>
          <a:off x="695683" y="2362200"/>
          <a:ext cx="771525" cy="457200"/>
        </p:xfrm>
        <a:graphic>
          <a:graphicData uri="http://schemas.openxmlformats.org/presentationml/2006/ole">
            <p:oleObj spid="_x0000_s55313" name="Equation" r:id="rId3" imgW="342720" imgH="203040" progId="Equation.3">
              <p:embed/>
            </p:oleObj>
          </a:graphicData>
        </a:graphic>
      </p:graphicFrame>
      <p:graphicFrame>
        <p:nvGraphicFramePr>
          <p:cNvPr id="55314" name="Object 18"/>
          <p:cNvGraphicFramePr>
            <a:graphicFrameLocks noChangeAspect="1"/>
          </p:cNvGraphicFramePr>
          <p:nvPr/>
        </p:nvGraphicFramePr>
        <p:xfrm>
          <a:off x="657583" y="3124200"/>
          <a:ext cx="971550" cy="457200"/>
        </p:xfrm>
        <a:graphic>
          <a:graphicData uri="http://schemas.openxmlformats.org/presentationml/2006/ole">
            <p:oleObj spid="_x0000_s55314" name="Equation" r:id="rId4" imgW="431640" imgH="203040" progId="Equation.3">
              <p:embed/>
            </p:oleObj>
          </a:graphicData>
        </a:graphic>
      </p:graphicFrame>
      <p:graphicFrame>
        <p:nvGraphicFramePr>
          <p:cNvPr id="55315" name="Object 19"/>
          <p:cNvGraphicFramePr>
            <a:graphicFrameLocks noChangeAspect="1"/>
          </p:cNvGraphicFramePr>
          <p:nvPr/>
        </p:nvGraphicFramePr>
        <p:xfrm>
          <a:off x="609600" y="3886200"/>
          <a:ext cx="1228725" cy="457200"/>
        </p:xfrm>
        <a:graphic>
          <a:graphicData uri="http://schemas.openxmlformats.org/presentationml/2006/ole">
            <p:oleObj spid="_x0000_s55315" name="Equation" r:id="rId5" imgW="545760" imgH="203040" progId="Equation.3">
              <p:embed/>
            </p:oleObj>
          </a:graphicData>
        </a:graphic>
      </p:graphicFrame>
      <p:graphicFrame>
        <p:nvGraphicFramePr>
          <p:cNvPr id="55316" name="Object 20"/>
          <p:cNvGraphicFramePr>
            <a:graphicFrameLocks noChangeAspect="1"/>
          </p:cNvGraphicFramePr>
          <p:nvPr/>
        </p:nvGraphicFramePr>
        <p:xfrm>
          <a:off x="685800" y="5334000"/>
          <a:ext cx="1257300" cy="457200"/>
        </p:xfrm>
        <a:graphic>
          <a:graphicData uri="http://schemas.openxmlformats.org/presentationml/2006/ole">
            <p:oleObj spid="_x0000_s55316" name="Equation" r:id="rId6" imgW="558720" imgH="203040" progId="Equation.3">
              <p:embed/>
            </p:oleObj>
          </a:graphicData>
        </a:graphic>
      </p:graphicFrame>
      <p:graphicFrame>
        <p:nvGraphicFramePr>
          <p:cNvPr id="55317" name="Object 21"/>
          <p:cNvGraphicFramePr>
            <a:graphicFrameLocks noChangeAspect="1"/>
          </p:cNvGraphicFramePr>
          <p:nvPr/>
        </p:nvGraphicFramePr>
        <p:xfrm>
          <a:off x="1443396" y="2286000"/>
          <a:ext cx="1971675" cy="514350"/>
        </p:xfrm>
        <a:graphic>
          <a:graphicData uri="http://schemas.openxmlformats.org/presentationml/2006/ole">
            <p:oleObj spid="_x0000_s55317" name="Equation" r:id="rId7" imgW="876240" imgH="228600" progId="Equation.3">
              <p:embed/>
            </p:oleObj>
          </a:graphicData>
        </a:graphic>
      </p:graphicFrame>
      <p:graphicFrame>
        <p:nvGraphicFramePr>
          <p:cNvPr id="55318" name="Object 22"/>
          <p:cNvGraphicFramePr>
            <a:graphicFrameLocks noChangeAspect="1"/>
          </p:cNvGraphicFramePr>
          <p:nvPr/>
        </p:nvGraphicFramePr>
        <p:xfrm>
          <a:off x="1540233" y="3048000"/>
          <a:ext cx="2371725" cy="514350"/>
        </p:xfrm>
        <a:graphic>
          <a:graphicData uri="http://schemas.openxmlformats.org/presentationml/2006/ole">
            <p:oleObj spid="_x0000_s55318" name="Equation" r:id="rId8" imgW="1054080" imgH="228600" progId="Equation.3">
              <p:embed/>
            </p:oleObj>
          </a:graphicData>
        </a:graphic>
      </p:graphicFrame>
      <p:graphicFrame>
        <p:nvGraphicFramePr>
          <p:cNvPr id="55319" name="Object 23"/>
          <p:cNvGraphicFramePr>
            <a:graphicFrameLocks noChangeAspect="1"/>
          </p:cNvGraphicFramePr>
          <p:nvPr/>
        </p:nvGraphicFramePr>
        <p:xfrm>
          <a:off x="1809750" y="3810000"/>
          <a:ext cx="2914650" cy="514350"/>
        </p:xfrm>
        <a:graphic>
          <a:graphicData uri="http://schemas.openxmlformats.org/presentationml/2006/ole">
            <p:oleObj spid="_x0000_s55319" name="Equation" r:id="rId9" imgW="1295280" imgH="228600" progId="Equation.3">
              <p:embed/>
            </p:oleObj>
          </a:graphicData>
        </a:graphic>
      </p:graphicFrame>
      <p:graphicFrame>
        <p:nvGraphicFramePr>
          <p:cNvPr id="55321" name="Object 25"/>
          <p:cNvGraphicFramePr>
            <a:graphicFrameLocks noChangeAspect="1"/>
          </p:cNvGraphicFramePr>
          <p:nvPr/>
        </p:nvGraphicFramePr>
        <p:xfrm>
          <a:off x="3390900" y="2311758"/>
          <a:ext cx="1485900" cy="457200"/>
        </p:xfrm>
        <a:graphic>
          <a:graphicData uri="http://schemas.openxmlformats.org/presentationml/2006/ole">
            <p:oleObj spid="_x0000_s55321" name="Equation" r:id="rId10" imgW="660240" imgH="203040" progId="Equation.3">
              <p:embed/>
            </p:oleObj>
          </a:graphicData>
        </a:graphic>
      </p:graphicFrame>
      <p:graphicFrame>
        <p:nvGraphicFramePr>
          <p:cNvPr id="55322" name="Object 26"/>
          <p:cNvGraphicFramePr>
            <a:graphicFrameLocks noChangeAspect="1"/>
          </p:cNvGraphicFramePr>
          <p:nvPr/>
        </p:nvGraphicFramePr>
        <p:xfrm>
          <a:off x="3892908" y="3082925"/>
          <a:ext cx="1771650" cy="457200"/>
        </p:xfrm>
        <a:graphic>
          <a:graphicData uri="http://schemas.openxmlformats.org/presentationml/2006/ole">
            <p:oleObj spid="_x0000_s55322" name="Equation" r:id="rId11" imgW="787320" imgH="203040" progId="Equation.3">
              <p:embed/>
            </p:oleObj>
          </a:graphicData>
        </a:graphic>
      </p:graphicFrame>
      <p:graphicFrame>
        <p:nvGraphicFramePr>
          <p:cNvPr id="55323" name="Object 27"/>
          <p:cNvGraphicFramePr>
            <a:graphicFrameLocks noChangeAspect="1"/>
          </p:cNvGraphicFramePr>
          <p:nvPr/>
        </p:nvGraphicFramePr>
        <p:xfrm>
          <a:off x="4791075" y="3816350"/>
          <a:ext cx="3743325" cy="514350"/>
        </p:xfrm>
        <a:graphic>
          <a:graphicData uri="http://schemas.openxmlformats.org/presentationml/2006/ole">
            <p:oleObj spid="_x0000_s55323" name="Equation" r:id="rId12" imgW="1663560" imgH="228600" progId="Equation.3">
              <p:embed/>
            </p:oleObj>
          </a:graphicData>
        </a:graphic>
      </p:graphicFrame>
      <p:graphicFrame>
        <p:nvGraphicFramePr>
          <p:cNvPr id="55327" name="Object 31"/>
          <p:cNvGraphicFramePr>
            <a:graphicFrameLocks noChangeAspect="1"/>
          </p:cNvGraphicFramePr>
          <p:nvPr/>
        </p:nvGraphicFramePr>
        <p:xfrm>
          <a:off x="5724525" y="3073758"/>
          <a:ext cx="1514475" cy="457200"/>
        </p:xfrm>
        <a:graphic>
          <a:graphicData uri="http://schemas.openxmlformats.org/presentationml/2006/ole">
            <p:oleObj spid="_x0000_s55327" name="Equation" r:id="rId13" imgW="672840" imgH="203040" progId="Equation.3">
              <p:embed/>
            </p:oleObj>
          </a:graphicData>
        </a:graphic>
      </p:graphicFrame>
      <p:graphicFrame>
        <p:nvGraphicFramePr>
          <p:cNvPr id="55329" name="Object 33"/>
          <p:cNvGraphicFramePr>
            <a:graphicFrameLocks noChangeAspect="1"/>
          </p:cNvGraphicFramePr>
          <p:nvPr/>
        </p:nvGraphicFramePr>
        <p:xfrm>
          <a:off x="1828800" y="4600575"/>
          <a:ext cx="3514725" cy="457200"/>
        </p:xfrm>
        <a:graphic>
          <a:graphicData uri="http://schemas.openxmlformats.org/presentationml/2006/ole">
            <p:oleObj spid="_x0000_s55329" name="Equation" r:id="rId14" imgW="1562040" imgH="203040" progId="Equation.3">
              <p:embed/>
            </p:oleObj>
          </a:graphicData>
        </a:graphic>
      </p:graphicFrame>
      <p:graphicFrame>
        <p:nvGraphicFramePr>
          <p:cNvPr id="55330" name="Object 34"/>
          <p:cNvGraphicFramePr>
            <a:graphicFrameLocks noChangeAspect="1"/>
          </p:cNvGraphicFramePr>
          <p:nvPr/>
        </p:nvGraphicFramePr>
        <p:xfrm>
          <a:off x="5334000" y="4600575"/>
          <a:ext cx="2286000" cy="457200"/>
        </p:xfrm>
        <a:graphic>
          <a:graphicData uri="http://schemas.openxmlformats.org/presentationml/2006/ole">
            <p:oleObj spid="_x0000_s55330" name="Equation" r:id="rId15" imgW="1015920" imgH="203040" progId="Equation.3">
              <p:embed/>
            </p:oleObj>
          </a:graphicData>
        </a:graphic>
      </p:graphicFrame>
      <p:sp>
        <p:nvSpPr>
          <p:cNvPr id="38" name="Content Placeholder 2"/>
          <p:cNvSpPr txBox="1">
            <a:spLocks/>
          </p:cNvSpPr>
          <p:nvPr/>
        </p:nvSpPr>
        <p:spPr>
          <a:xfrm>
            <a:off x="304800" y="1650642"/>
            <a:ext cx="73914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500" dirty="0" smtClean="0">
                <a:latin typeface="+mj-lt"/>
              </a:rPr>
              <a:t>Use the function </a:t>
            </a:r>
            <a:r>
              <a:rPr lang="en-US" sz="2500" i="1" dirty="0" smtClean="0">
                <a:latin typeface="+mj-lt"/>
              </a:rPr>
              <a:t>f</a:t>
            </a:r>
            <a:r>
              <a:rPr lang="en-US" sz="2500" dirty="0" smtClean="0">
                <a:latin typeface="+mj-lt"/>
              </a:rPr>
              <a:t>(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dirty="0" smtClean="0">
                <a:latin typeface="+mj-lt"/>
              </a:rPr>
              <a:t>)=3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baseline="30000" dirty="0" smtClean="0">
                <a:latin typeface="+mj-lt"/>
              </a:rPr>
              <a:t>2</a:t>
            </a:r>
            <a:r>
              <a:rPr lang="en-US" sz="2500" dirty="0" smtClean="0">
                <a:latin typeface="+mj-lt"/>
              </a:rPr>
              <a:t>−5</a:t>
            </a:r>
            <a:r>
              <a:rPr lang="en-US" sz="2500" i="1" dirty="0" smtClean="0">
                <a:latin typeface="+mj-lt"/>
              </a:rPr>
              <a:t>x</a:t>
            </a:r>
            <a:r>
              <a:rPr lang="en-US" sz="2500" dirty="0" smtClean="0">
                <a:latin typeface="+mj-lt"/>
              </a:rPr>
              <a:t> to evaluate the following</a:t>
            </a:r>
            <a:r>
              <a:rPr kumimoji="0" lang="en-US" sz="25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r>
              <a:rPr kumimoji="0" lang="en-US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</a:t>
            </a:r>
            <a:endParaRPr kumimoji="0" lang="en-US" sz="2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55333" name="Object 37"/>
          <p:cNvGraphicFramePr>
            <a:graphicFrameLocks noChangeAspect="1"/>
          </p:cNvGraphicFramePr>
          <p:nvPr/>
        </p:nvGraphicFramePr>
        <p:xfrm>
          <a:off x="1852613" y="5283200"/>
          <a:ext cx="2943225" cy="514350"/>
        </p:xfrm>
        <a:graphic>
          <a:graphicData uri="http://schemas.openxmlformats.org/presentationml/2006/ole">
            <p:oleObj spid="_x0000_s55333" name="Equation" r:id="rId16" imgW="1307880" imgH="228600" progId="Equation.3">
              <p:embed/>
            </p:oleObj>
          </a:graphicData>
        </a:graphic>
      </p:graphicFrame>
      <p:graphicFrame>
        <p:nvGraphicFramePr>
          <p:cNvPr id="55334" name="Object 38"/>
          <p:cNvGraphicFramePr>
            <a:graphicFrameLocks noChangeAspect="1"/>
          </p:cNvGraphicFramePr>
          <p:nvPr/>
        </p:nvGraphicFramePr>
        <p:xfrm>
          <a:off x="4829175" y="5289550"/>
          <a:ext cx="4086225" cy="514350"/>
        </p:xfrm>
        <a:graphic>
          <a:graphicData uri="http://schemas.openxmlformats.org/presentationml/2006/ole">
            <p:oleObj spid="_x0000_s55334" name="Equation" r:id="rId17" imgW="1815840" imgH="228600" progId="Equation.3">
              <p:embed/>
            </p:oleObj>
          </a:graphicData>
        </a:graphic>
      </p:graphicFrame>
      <p:graphicFrame>
        <p:nvGraphicFramePr>
          <p:cNvPr id="55335" name="Object 39"/>
          <p:cNvGraphicFramePr>
            <a:graphicFrameLocks noChangeAspect="1"/>
          </p:cNvGraphicFramePr>
          <p:nvPr/>
        </p:nvGraphicFramePr>
        <p:xfrm>
          <a:off x="1895475" y="5943600"/>
          <a:ext cx="3743325" cy="457200"/>
        </p:xfrm>
        <a:graphic>
          <a:graphicData uri="http://schemas.openxmlformats.org/presentationml/2006/ole">
            <p:oleObj spid="_x0000_s55335" name="Equation" r:id="rId18" imgW="1663560" imgH="203040" progId="Equation.3">
              <p:embed/>
            </p:oleObj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10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10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1000"/>
                                        <p:tgtEl>
                                          <p:spTgt spid="5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10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1000"/>
                                        <p:tgtEl>
                                          <p:spTgt spid="5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10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1000"/>
                                        <p:tgtEl>
                                          <p:spTgt spid="55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10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1000"/>
                                        <p:tgtEl>
                                          <p:spTgt spid="55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10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1000"/>
                                        <p:tgtEl>
                                          <p:spTgt spid="55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1000"/>
                                        <p:tgtEl>
                                          <p:spTgt spid="55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10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1000"/>
                                        <p:tgtEl>
                                          <p:spTgt spid="55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1000"/>
                                        <p:tgtEl>
                                          <p:spTgt spid="55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1000"/>
                                        <p:tgtEl>
                                          <p:spTgt spid="55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Relations in diagrams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81000" y="4572141"/>
            <a:ext cx="1600200" cy="221087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453080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−3</a:t>
            </a:r>
            <a:endParaRPr lang="en-US" sz="24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8200" y="49778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−1</a:t>
            </a:r>
            <a:endParaRPr lang="en-US" sz="24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0600" y="55112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0</a:t>
            </a:r>
            <a:endParaRPr lang="en-US" sz="24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0600" y="62732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3</a:t>
            </a:r>
            <a:endParaRPr lang="en-US" sz="24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58922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1</a:t>
            </a:r>
            <a:endParaRPr lang="en-US" sz="2400" dirty="0">
              <a:latin typeface="+mj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724400" y="4595751"/>
            <a:ext cx="1600200" cy="221087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10200" y="544520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2</a:t>
            </a:r>
            <a:endParaRPr lang="en-US" sz="2400" dirty="0">
              <a:latin typeface="+mj-lt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447800" y="4792415"/>
            <a:ext cx="4038600" cy="718810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447800" y="5206425"/>
            <a:ext cx="3962400" cy="381000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447800" y="5706815"/>
            <a:ext cx="3810000" cy="76200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1447800" y="5892225"/>
            <a:ext cx="3886200" cy="271790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1371600" y="5968425"/>
            <a:ext cx="4114800" cy="609600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Content Placeholder 2"/>
          <p:cNvSpPr txBox="1">
            <a:spLocks/>
          </p:cNvSpPr>
          <p:nvPr/>
        </p:nvSpPr>
        <p:spPr>
          <a:xfrm>
            <a:off x="4953000" y="1371600"/>
            <a:ext cx="13716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Range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8" name="Content Placeholder 2"/>
          <p:cNvSpPr txBox="1">
            <a:spLocks/>
          </p:cNvSpPr>
          <p:nvPr/>
        </p:nvSpPr>
        <p:spPr>
          <a:xfrm>
            <a:off x="533400" y="1345842"/>
            <a:ext cx="13716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Domain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2667000" y="1818069"/>
            <a:ext cx="13716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Relation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381000" y="1805190"/>
            <a:ext cx="1600200" cy="221087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838200" y="2134674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−2</a:t>
            </a:r>
            <a:endParaRPr lang="en-US" sz="2400" dirty="0">
              <a:latin typeface="+mj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990600" y="2591874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0</a:t>
            </a:r>
            <a:endParaRPr lang="en-US" sz="2400" dirty="0">
              <a:latin typeface="+mj-lt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990600" y="3125274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1</a:t>
            </a:r>
            <a:endParaRPr lang="en-US" sz="2400" dirty="0">
              <a:latin typeface="+mj-lt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4724400" y="1828800"/>
            <a:ext cx="1600200" cy="221087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5321121" y="1816854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1</a:t>
            </a:r>
            <a:endParaRPr lang="en-US" sz="2400" dirty="0">
              <a:latin typeface="+mj-lt"/>
            </a:endParaRPr>
          </a:p>
        </p:txBody>
      </p:sp>
      <p:cxnSp>
        <p:nvCxnSpPr>
          <p:cNvPr id="67" name="Straight Arrow Connector 66"/>
          <p:cNvCxnSpPr>
            <a:endCxn id="75" idx="1"/>
          </p:cNvCxnSpPr>
          <p:nvPr/>
        </p:nvCxnSpPr>
        <p:spPr>
          <a:xfrm>
            <a:off x="1447800" y="2378160"/>
            <a:ext cx="3873321" cy="1319618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>
            <a:off x="1447800" y="2411568"/>
            <a:ext cx="3873321" cy="913793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endCxn id="73" idx="1"/>
          </p:cNvCxnSpPr>
          <p:nvPr/>
        </p:nvCxnSpPr>
        <p:spPr>
          <a:xfrm flipV="1">
            <a:off x="1371600" y="2972267"/>
            <a:ext cx="3949521" cy="432982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>
            <a:endCxn id="72" idx="1"/>
          </p:cNvCxnSpPr>
          <p:nvPr/>
        </p:nvCxnSpPr>
        <p:spPr>
          <a:xfrm flipV="1">
            <a:off x="1371600" y="2566442"/>
            <a:ext cx="3949521" cy="838807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endCxn id="66" idx="1"/>
          </p:cNvCxnSpPr>
          <p:nvPr/>
        </p:nvCxnSpPr>
        <p:spPr>
          <a:xfrm flipV="1">
            <a:off x="1447800" y="2109242"/>
            <a:ext cx="3873321" cy="762607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321121" y="2274054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2</a:t>
            </a:r>
            <a:endParaRPr lang="en-US" sz="2400" dirty="0">
              <a:latin typeface="+mj-lt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321121" y="2679879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3</a:t>
            </a:r>
            <a:endParaRPr lang="en-US" sz="2400" dirty="0">
              <a:latin typeface="+mj-lt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321121" y="3060879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4</a:t>
            </a:r>
            <a:endParaRPr lang="en-US" sz="2400" dirty="0">
              <a:latin typeface="+mj-lt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321121" y="340539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5</a:t>
            </a:r>
            <a:endParaRPr lang="en-US" sz="2400" dirty="0">
              <a:latin typeface="+mj-lt"/>
            </a:endParaRPr>
          </a:p>
        </p:txBody>
      </p:sp>
      <p:sp>
        <p:nvSpPr>
          <p:cNvPr id="76" name="Content Placeholder 2"/>
          <p:cNvSpPr txBox="1">
            <a:spLocks/>
          </p:cNvSpPr>
          <p:nvPr/>
        </p:nvSpPr>
        <p:spPr>
          <a:xfrm>
            <a:off x="7442916" y="2514600"/>
            <a:ext cx="1472484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4000" dirty="0" smtClean="0">
                <a:latin typeface="+mj-lt"/>
              </a:rPr>
              <a:t>Yes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8" name="Content Placeholder 2"/>
          <p:cNvSpPr txBox="1">
            <a:spLocks/>
          </p:cNvSpPr>
          <p:nvPr/>
        </p:nvSpPr>
        <p:spPr>
          <a:xfrm>
            <a:off x="7467600" y="2514600"/>
            <a:ext cx="15240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4000" dirty="0" smtClean="0">
                <a:latin typeface="+mj-lt"/>
              </a:rPr>
              <a:t>No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79" name="Content Placeholder 2"/>
          <p:cNvSpPr txBox="1">
            <a:spLocks/>
          </p:cNvSpPr>
          <p:nvPr/>
        </p:nvSpPr>
        <p:spPr>
          <a:xfrm>
            <a:off x="7391400" y="5410200"/>
            <a:ext cx="12192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4000" dirty="0" smtClean="0">
                <a:latin typeface="+mj-lt"/>
              </a:rPr>
              <a:t>Yes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3" name="Content Placeholder 2"/>
          <p:cNvSpPr txBox="1">
            <a:spLocks/>
          </p:cNvSpPr>
          <p:nvPr/>
        </p:nvSpPr>
        <p:spPr>
          <a:xfrm>
            <a:off x="6553200" y="1803042"/>
            <a:ext cx="25908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Is it a function?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5" name="Content Placeholder 2"/>
          <p:cNvSpPr txBox="1">
            <a:spLocks/>
          </p:cNvSpPr>
          <p:nvPr/>
        </p:nvSpPr>
        <p:spPr>
          <a:xfrm>
            <a:off x="4953000" y="4099773"/>
            <a:ext cx="13716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Range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6" name="Content Placeholder 2"/>
          <p:cNvSpPr txBox="1">
            <a:spLocks/>
          </p:cNvSpPr>
          <p:nvPr/>
        </p:nvSpPr>
        <p:spPr>
          <a:xfrm>
            <a:off x="533400" y="4074015"/>
            <a:ext cx="13716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Domain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7" name="Content Placeholder 2"/>
          <p:cNvSpPr txBox="1">
            <a:spLocks/>
          </p:cNvSpPr>
          <p:nvPr/>
        </p:nvSpPr>
        <p:spPr>
          <a:xfrm>
            <a:off x="2667000" y="4546242"/>
            <a:ext cx="13716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Relation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8" name="Content Placeholder 2"/>
          <p:cNvSpPr txBox="1">
            <a:spLocks/>
          </p:cNvSpPr>
          <p:nvPr/>
        </p:nvSpPr>
        <p:spPr>
          <a:xfrm>
            <a:off x="6553200" y="4546242"/>
            <a:ext cx="25908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Is it a function?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2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8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3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4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80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9" grpId="0"/>
      <p:bldP spid="10" grpId="0"/>
      <p:bldP spid="11" grpId="0"/>
      <p:bldP spid="12" grpId="0"/>
      <p:bldP spid="13" grpId="0" animBg="1"/>
      <p:bldP spid="14" grpId="0"/>
      <p:bldP spid="57" grpId="0"/>
      <p:bldP spid="58" grpId="0"/>
      <p:bldP spid="59" grpId="0"/>
      <p:bldP spid="61" grpId="0" animBg="1"/>
      <p:bldP spid="62" grpId="0"/>
      <p:bldP spid="63" grpId="0"/>
      <p:bldP spid="64" grpId="0"/>
      <p:bldP spid="65" grpId="0" animBg="1"/>
      <p:bldP spid="66" grpId="0"/>
      <p:bldP spid="72" grpId="0"/>
      <p:bldP spid="73" grpId="0"/>
      <p:bldP spid="74" grpId="0"/>
      <p:bldP spid="75" grpId="0"/>
      <p:bldP spid="76" grpId="0"/>
      <p:bldP spid="76" grpId="1"/>
      <p:bldP spid="78" grpId="0"/>
      <p:bldP spid="79" grpId="0"/>
      <p:bldP spid="83" grpId="0"/>
      <p:bldP spid="85" grpId="0"/>
      <p:bldP spid="86" grpId="0"/>
      <p:bldP spid="87" grpId="0"/>
      <p:bldP spid="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3.1.1(A) Relations in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74442"/>
            <a:ext cx="8915400" cy="63535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+mj-lt"/>
              </a:rPr>
              <a:t>Determine whether the following represents </a:t>
            </a:r>
            <a:r>
              <a:rPr lang="en-US" i="1" dirty="0" smtClean="0">
                <a:latin typeface="+mj-lt"/>
              </a:rPr>
              <a:t>y</a:t>
            </a:r>
            <a:r>
              <a:rPr lang="en-US" dirty="0" smtClean="0">
                <a:latin typeface="+mj-lt"/>
              </a:rPr>
              <a:t> as a function of 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2209800"/>
          <a:ext cx="60960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x</a:t>
                      </a:r>
                      <a:endParaRPr lang="en-US" sz="2800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-3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-1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y</a:t>
                      </a:r>
                      <a:endParaRPr lang="en-US" sz="2800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304800" y="3850926"/>
            <a:ext cx="1600200" cy="221087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62000" y="380959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−3</a:t>
            </a:r>
            <a:endParaRPr lang="en-US" sz="2400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425661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−1</a:t>
            </a:r>
            <a:endParaRPr lang="en-US" sz="24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479001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0</a:t>
            </a:r>
            <a:endParaRPr lang="en-US" sz="24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14400" y="555201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3</a:t>
            </a:r>
            <a:endParaRPr lang="en-US" sz="24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4400" y="517101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1</a:t>
            </a:r>
            <a:endParaRPr lang="en-US" sz="2400" dirty="0">
              <a:latin typeface="+mj-lt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648200" y="3874536"/>
            <a:ext cx="1600200" cy="221087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334000" y="472399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2</a:t>
            </a:r>
            <a:endParaRPr lang="en-US" sz="2400" dirty="0">
              <a:latin typeface="+mj-lt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371600" y="4071200"/>
            <a:ext cx="4038600" cy="718810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371600" y="4485210"/>
            <a:ext cx="3962400" cy="381000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1371600" y="4985600"/>
            <a:ext cx="3810000" cy="76200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371600" y="5171010"/>
            <a:ext cx="3886200" cy="271790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1295400" y="5247210"/>
            <a:ext cx="4114800" cy="609600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>
          <a:xfrm>
            <a:off x="7315200" y="4688985"/>
            <a:ext cx="12192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4000" dirty="0" smtClean="0">
                <a:latin typeface="+mj-lt"/>
              </a:rPr>
              <a:t>Yes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876800" y="3378558"/>
            <a:ext cx="13716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Range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457200" y="3352800"/>
            <a:ext cx="13716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Domain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6477000" y="3825027"/>
            <a:ext cx="25908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Is it a function?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514600" y="2133600"/>
            <a:ext cx="838200" cy="1295400"/>
          </a:xfrm>
          <a:prstGeom prst="ellipse">
            <a:avLst/>
          </a:prstGeom>
          <a:noFill/>
          <a:ln w="730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505200" y="2133600"/>
            <a:ext cx="838200" cy="1295400"/>
          </a:xfrm>
          <a:prstGeom prst="ellipse">
            <a:avLst/>
          </a:prstGeom>
          <a:noFill/>
          <a:ln w="730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521558" y="2133600"/>
            <a:ext cx="838200" cy="1295400"/>
          </a:xfrm>
          <a:prstGeom prst="ellipse">
            <a:avLst/>
          </a:prstGeom>
          <a:noFill/>
          <a:ln w="730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523963" y="2133600"/>
            <a:ext cx="838200" cy="1295400"/>
          </a:xfrm>
          <a:prstGeom prst="ellipse">
            <a:avLst/>
          </a:prstGeom>
          <a:noFill/>
          <a:ln w="730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528516" y="2133600"/>
            <a:ext cx="838200" cy="1295400"/>
          </a:xfrm>
          <a:prstGeom prst="ellipse">
            <a:avLst/>
          </a:prstGeom>
          <a:noFill/>
          <a:ln w="730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247363" y="2757153"/>
            <a:ext cx="5715000" cy="55808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2196921" y="2134674"/>
            <a:ext cx="5715000" cy="55808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3887274" y="6006921"/>
            <a:ext cx="5256726" cy="838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400" noProof="0" dirty="0" smtClean="0">
                <a:solidFill>
                  <a:srgbClr val="00B050"/>
                </a:solidFill>
                <a:latin typeface="+mj-lt"/>
              </a:rPr>
              <a:t>If none of the </a:t>
            </a:r>
            <a:r>
              <a:rPr lang="en-US" sz="2400" i="1" noProof="0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en-US" sz="2400" noProof="0" dirty="0" smtClean="0">
                <a:solidFill>
                  <a:srgbClr val="00B050"/>
                </a:solidFill>
                <a:latin typeface="+mj-lt"/>
              </a:rPr>
              <a:t>-values is repeated, then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400" noProof="0" dirty="0" smtClean="0">
                <a:solidFill>
                  <a:srgbClr val="00B050"/>
                </a:solidFill>
                <a:latin typeface="+mj-lt"/>
              </a:rPr>
              <a:t>the table represents </a:t>
            </a:r>
            <a:r>
              <a:rPr lang="en-US" sz="2400" i="1" noProof="0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lang="en-US" sz="2400" noProof="0" dirty="0" smtClean="0">
                <a:solidFill>
                  <a:srgbClr val="00B050"/>
                </a:solidFill>
                <a:latin typeface="+mj-lt"/>
              </a:rPr>
              <a:t> as a function of </a:t>
            </a:r>
            <a:r>
              <a:rPr lang="en-US" sz="2400" i="1" noProof="0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en-US" sz="2400" noProof="0" dirty="0" smtClean="0">
                <a:solidFill>
                  <a:srgbClr val="00B050"/>
                </a:solidFill>
                <a:latin typeface="+mj-lt"/>
              </a:rPr>
              <a:t>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1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2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  <p:bldP spid="10" grpId="0"/>
      <p:bldP spid="11" grpId="0"/>
      <p:bldP spid="12" grpId="0"/>
      <p:bldP spid="13" grpId="0"/>
      <p:bldP spid="14" grpId="0" animBg="1"/>
      <p:bldP spid="15" grpId="0"/>
      <p:bldP spid="21" grpId="0"/>
      <p:bldP spid="22" grpId="0"/>
      <p:bldP spid="23" grpId="0"/>
      <p:bldP spid="25" grpId="0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2" grpId="0" animBg="1"/>
      <p:bldP spid="32" grpId="1" animBg="1"/>
      <p:bldP spid="33" grpId="0" animBg="1"/>
      <p:bldP spid="33" grpId="1" animBg="1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3.1.1(B) Relations in 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74442"/>
            <a:ext cx="8915400" cy="63535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+mj-lt"/>
              </a:rPr>
              <a:t>Determine whether the following represents </a:t>
            </a:r>
            <a:r>
              <a:rPr lang="en-US" i="1" dirty="0" smtClean="0">
                <a:latin typeface="+mj-lt"/>
              </a:rPr>
              <a:t>y</a:t>
            </a:r>
            <a:r>
              <a:rPr lang="en-US" dirty="0" smtClean="0">
                <a:latin typeface="+mj-lt"/>
              </a:rPr>
              <a:t> as a function of 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371600" y="2209800"/>
          <a:ext cx="60960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x</a:t>
                      </a:r>
                      <a:endParaRPr lang="en-US" sz="2800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-2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-2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0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0" i="1" dirty="0" smtClean="0">
                          <a:solidFill>
                            <a:schemeClr val="tx1"/>
                          </a:solidFill>
                          <a:latin typeface="+mj-lt"/>
                        </a:rPr>
                        <a:t>y</a:t>
                      </a:r>
                      <a:endParaRPr lang="en-US" sz="2800" b="0" i="1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4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5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2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3</a:t>
                      </a:r>
                      <a:endParaRPr lang="en-US" sz="2800" b="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8" name="Oval 7"/>
          <p:cNvSpPr/>
          <p:nvPr/>
        </p:nvSpPr>
        <p:spPr>
          <a:xfrm>
            <a:off x="304800" y="3850926"/>
            <a:ext cx="1600200" cy="221087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648200" y="3874536"/>
            <a:ext cx="1600200" cy="221087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7315200" y="4688985"/>
            <a:ext cx="12192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4000" dirty="0" smtClean="0">
                <a:latin typeface="+mj-lt"/>
              </a:rPr>
              <a:t>No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876800" y="3378558"/>
            <a:ext cx="13716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Range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3" name="Content Placeholder 2"/>
          <p:cNvSpPr txBox="1">
            <a:spLocks/>
          </p:cNvSpPr>
          <p:nvPr/>
        </p:nvSpPr>
        <p:spPr>
          <a:xfrm>
            <a:off x="457200" y="3352800"/>
            <a:ext cx="13716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Domain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6477000" y="3825027"/>
            <a:ext cx="25908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800" dirty="0" smtClean="0">
                <a:solidFill>
                  <a:srgbClr val="FFC000"/>
                </a:solidFill>
                <a:latin typeface="+mj-lt"/>
              </a:rPr>
              <a:t>Is it a function?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514600" y="2133600"/>
            <a:ext cx="838200" cy="1295400"/>
          </a:xfrm>
          <a:prstGeom prst="ellipse">
            <a:avLst/>
          </a:prstGeom>
          <a:noFill/>
          <a:ln w="730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505200" y="2133600"/>
            <a:ext cx="838200" cy="1295400"/>
          </a:xfrm>
          <a:prstGeom prst="ellipse">
            <a:avLst/>
          </a:prstGeom>
          <a:noFill/>
          <a:ln w="730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521558" y="2133600"/>
            <a:ext cx="838200" cy="1295400"/>
          </a:xfrm>
          <a:prstGeom prst="ellipse">
            <a:avLst/>
          </a:prstGeom>
          <a:noFill/>
          <a:ln w="730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523963" y="2133600"/>
            <a:ext cx="838200" cy="1295400"/>
          </a:xfrm>
          <a:prstGeom prst="ellipse">
            <a:avLst/>
          </a:prstGeom>
          <a:noFill/>
          <a:ln w="730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528516" y="2133600"/>
            <a:ext cx="838200" cy="1295400"/>
          </a:xfrm>
          <a:prstGeom prst="ellipse">
            <a:avLst/>
          </a:prstGeom>
          <a:noFill/>
          <a:ln w="7302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2247363" y="2757153"/>
            <a:ext cx="5715000" cy="558084"/>
          </a:xfrm>
          <a:prstGeom prst="ellipse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2196921" y="2134674"/>
            <a:ext cx="5715000" cy="55808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2"/>
          <p:cNvSpPr txBox="1">
            <a:spLocks/>
          </p:cNvSpPr>
          <p:nvPr/>
        </p:nvSpPr>
        <p:spPr>
          <a:xfrm>
            <a:off x="2819400" y="5995116"/>
            <a:ext cx="6705600" cy="838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400" noProof="0" dirty="0" smtClean="0">
                <a:solidFill>
                  <a:srgbClr val="00B050"/>
                </a:solidFill>
                <a:latin typeface="+mj-lt"/>
              </a:rPr>
              <a:t>If at least one of the </a:t>
            </a:r>
            <a:r>
              <a:rPr lang="en-US" sz="2400" i="1" noProof="0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en-US" sz="2400" noProof="0" dirty="0" smtClean="0">
                <a:solidFill>
                  <a:srgbClr val="00B050"/>
                </a:solidFill>
                <a:latin typeface="+mj-lt"/>
              </a:rPr>
              <a:t>-values is repeated, then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400" noProof="0" dirty="0" smtClean="0">
                <a:solidFill>
                  <a:srgbClr val="00B050"/>
                </a:solidFill>
                <a:latin typeface="+mj-lt"/>
              </a:rPr>
              <a:t>the table </a:t>
            </a:r>
            <a:r>
              <a:rPr lang="en-US" sz="2400" dirty="0" smtClean="0">
                <a:solidFill>
                  <a:srgbClr val="00B050"/>
                </a:solidFill>
                <a:latin typeface="+mj-lt"/>
              </a:rPr>
              <a:t>does not </a:t>
            </a:r>
            <a:r>
              <a:rPr lang="en-US" sz="2400" noProof="0" dirty="0" smtClean="0">
                <a:solidFill>
                  <a:srgbClr val="00B050"/>
                </a:solidFill>
                <a:latin typeface="+mj-lt"/>
              </a:rPr>
              <a:t>represent </a:t>
            </a:r>
            <a:r>
              <a:rPr lang="en-US" sz="2400" i="1" noProof="0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lang="en-US" sz="2400" noProof="0" dirty="0" smtClean="0">
                <a:solidFill>
                  <a:srgbClr val="00B050"/>
                </a:solidFill>
                <a:latin typeface="+mj-lt"/>
              </a:rPr>
              <a:t> as a function of </a:t>
            </a:r>
            <a:r>
              <a:rPr lang="en-US" sz="2400" i="1" noProof="0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en-US" sz="2400" noProof="0" dirty="0" smtClean="0">
                <a:solidFill>
                  <a:srgbClr val="00B050"/>
                </a:solidFill>
                <a:latin typeface="+mj-lt"/>
              </a:rPr>
              <a:t>.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62000" y="420402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−2</a:t>
            </a:r>
            <a:endParaRPr lang="en-US" sz="2400" dirty="0"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14400" y="466122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0</a:t>
            </a:r>
            <a:endParaRPr lang="en-US" sz="2400" dirty="0">
              <a:latin typeface="+mj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14400" y="519462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1</a:t>
            </a:r>
            <a:endParaRPr lang="en-US" sz="2400" dirty="0">
              <a:latin typeface="+mj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244921" y="38862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1</a:t>
            </a:r>
            <a:endParaRPr lang="en-US" sz="2400" dirty="0">
              <a:latin typeface="+mj-lt"/>
            </a:endParaRPr>
          </a:p>
        </p:txBody>
      </p:sp>
      <p:cxnSp>
        <p:nvCxnSpPr>
          <p:cNvPr id="44" name="Straight Arrow Connector 43"/>
          <p:cNvCxnSpPr>
            <a:endCxn id="52" idx="1"/>
          </p:cNvCxnSpPr>
          <p:nvPr/>
        </p:nvCxnSpPr>
        <p:spPr>
          <a:xfrm>
            <a:off x="1371600" y="4447506"/>
            <a:ext cx="3873321" cy="1319618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1371600" y="4480914"/>
            <a:ext cx="3873321" cy="913793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50" idx="1"/>
          </p:cNvCxnSpPr>
          <p:nvPr/>
        </p:nvCxnSpPr>
        <p:spPr>
          <a:xfrm flipV="1">
            <a:off x="1295400" y="5041613"/>
            <a:ext cx="3949521" cy="432982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endCxn id="49" idx="1"/>
          </p:cNvCxnSpPr>
          <p:nvPr/>
        </p:nvCxnSpPr>
        <p:spPr>
          <a:xfrm flipV="1">
            <a:off x="1295400" y="4635788"/>
            <a:ext cx="3949521" cy="838807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3" idx="1"/>
          </p:cNvCxnSpPr>
          <p:nvPr/>
        </p:nvCxnSpPr>
        <p:spPr>
          <a:xfrm flipV="1">
            <a:off x="1371600" y="4178588"/>
            <a:ext cx="3873321" cy="762607"/>
          </a:xfrm>
          <a:prstGeom prst="straightConnector1">
            <a:avLst/>
          </a:prstGeom>
          <a:ln w="34925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244921" y="4343400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2</a:t>
            </a:r>
            <a:endParaRPr lang="en-US" sz="2400" dirty="0">
              <a:latin typeface="+mj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244921" y="47492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3</a:t>
            </a:r>
            <a:endParaRPr lang="en-US" sz="2400" dirty="0">
              <a:latin typeface="+mj-lt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244921" y="5130225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4</a:t>
            </a:r>
            <a:endParaRPr lang="en-US" sz="2400" dirty="0">
              <a:latin typeface="+mj-lt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244921" y="5474736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5</a:t>
            </a:r>
            <a:endParaRPr lang="en-US" sz="2400" dirty="0">
              <a:latin typeface="+mj-lt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2349321" y="2209800"/>
            <a:ext cx="2070279" cy="558084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473521" y="2209800"/>
            <a:ext cx="2070279" cy="558084"/>
          </a:xfrm>
          <a:prstGeom prst="ellipse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0" y="0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6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9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21" grpId="0"/>
      <p:bldP spid="22" grpId="0"/>
      <p:bldP spid="23" grpId="0"/>
      <p:bldP spid="25" grpId="0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2" grpId="0" animBg="1"/>
      <p:bldP spid="32" grpId="1" animBg="1"/>
      <p:bldP spid="33" grpId="0" animBg="1"/>
      <p:bldP spid="33" grpId="1" animBg="1"/>
      <p:bldP spid="31" grpId="0"/>
      <p:bldP spid="40" grpId="0"/>
      <p:bldP spid="41" grpId="0"/>
      <p:bldP spid="42" grpId="0"/>
      <p:bldP spid="43" grpId="0"/>
      <p:bldP spid="49" grpId="0"/>
      <p:bldP spid="50" grpId="0"/>
      <p:bldP spid="51" grpId="0"/>
      <p:bldP spid="52" grpId="0"/>
      <p:bldP spid="53" grpId="0" animBg="1"/>
      <p:bldP spid="5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3.1.2 Relations in Graphs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2426595"/>
            <a:ext cx="92202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Determine whether the following represent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as a function of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314" y="3251916"/>
            <a:ext cx="4019286" cy="3606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3226157"/>
            <a:ext cx="3930207" cy="3594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06758" y="3250842"/>
            <a:ext cx="812442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(A)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902558" y="3250842"/>
            <a:ext cx="812442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(B)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52400" y="1295401"/>
            <a:ext cx="9144000" cy="1066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>
                <a:latin typeface="+mj-lt"/>
              </a:rPr>
              <a:t>A graph represents the graph of a function if and only if no </a:t>
            </a:r>
          </a:p>
          <a:p>
            <a:pPr>
              <a:buNone/>
            </a:pPr>
            <a:r>
              <a:rPr lang="en-US" sz="2800" dirty="0" smtClean="0">
                <a:latin typeface="+mj-lt"/>
              </a:rPr>
              <a:t>vertical line passes through the graph more than ________.</a:t>
            </a:r>
            <a:endParaRPr lang="en-US" sz="2800" baseline="-25000" dirty="0" smtClean="0">
              <a:latin typeface="+mj-lt"/>
            </a:endParaRPr>
          </a:p>
          <a:p>
            <a:pPr>
              <a:buNone/>
            </a:pPr>
            <a:endParaRPr lang="en-US" sz="2800" dirty="0" smtClean="0">
              <a:latin typeface="+mj-lt"/>
            </a:endParaRPr>
          </a:p>
          <a:p>
            <a:pPr>
              <a:buNone/>
            </a:pPr>
            <a:endParaRPr lang="en-US" sz="2800" dirty="0">
              <a:latin typeface="+mj-lt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467600" y="1773637"/>
          <a:ext cx="1093930" cy="457200"/>
        </p:xfrm>
        <a:graphic>
          <a:graphicData uri="http://schemas.openxmlformats.org/presentationml/2006/ole">
            <p:oleObj spid="_x0000_s5121" name="Equation" r:id="rId5" imgW="330120" imgH="139680" progId="Equation.3">
              <p:embed/>
            </p:oleObj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1650642" y="3429000"/>
            <a:ext cx="0" cy="3352800"/>
          </a:xfrm>
          <a:prstGeom prst="line">
            <a:avLst/>
          </a:prstGeom>
          <a:ln w="3492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667000" y="3429000"/>
            <a:ext cx="0" cy="3352800"/>
          </a:xfrm>
          <a:prstGeom prst="line">
            <a:avLst/>
          </a:prstGeom>
          <a:ln w="3492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696237" y="3429000"/>
            <a:ext cx="0" cy="3352800"/>
          </a:xfrm>
          <a:prstGeom prst="line">
            <a:avLst/>
          </a:prstGeom>
          <a:ln w="3492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713926" y="3504126"/>
            <a:ext cx="0" cy="3352800"/>
          </a:xfrm>
          <a:prstGeom prst="line">
            <a:avLst/>
          </a:prstGeom>
          <a:ln w="3492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730284" y="3504126"/>
            <a:ext cx="0" cy="3352800"/>
          </a:xfrm>
          <a:prstGeom prst="line">
            <a:avLst/>
          </a:prstGeom>
          <a:ln w="3492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7759521" y="3504126"/>
            <a:ext cx="0" cy="3352800"/>
          </a:xfrm>
          <a:prstGeom prst="line">
            <a:avLst/>
          </a:prstGeom>
          <a:ln w="3492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624884" y="5562600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2628363" y="4482921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657600" y="5295363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689242" y="5981163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680916" y="4851042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6705600" y="5505723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6705600" y="6222642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21958" y="5130084"/>
            <a:ext cx="76200" cy="762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1419894" y="2731395"/>
            <a:ext cx="24384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4000" dirty="0" smtClean="0">
                <a:latin typeface="+mj-lt"/>
              </a:rPr>
              <a:t>Function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5371563" y="2717442"/>
            <a:ext cx="32766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4000" dirty="0" smtClean="0">
                <a:latin typeface="+mj-lt"/>
              </a:rPr>
              <a:t>Not a function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0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96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 uiExpand="1" build="p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3.1.3 Relations in Equations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574442"/>
            <a:ext cx="9220200" cy="6353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Determine whether the following represent </a:t>
            </a:r>
            <a:r>
              <a:rPr lang="en-US" i="1" dirty="0" smtClean="0">
                <a:latin typeface="+mj-lt"/>
              </a:rPr>
              <a:t>y</a:t>
            </a:r>
            <a:r>
              <a:rPr lang="en-US" dirty="0" smtClean="0">
                <a:latin typeface="+mj-lt"/>
              </a:rPr>
              <a:t> as a function of 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228600" y="2336442"/>
            <a:ext cx="10668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Steps: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219200" y="2336442"/>
            <a:ext cx="1981200" cy="635358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1) Solve for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1256763" y="3200400"/>
            <a:ext cx="3581400" cy="635358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800" dirty="0" smtClean="0">
                <a:latin typeface="+mj-lt"/>
              </a:rPr>
              <a:t>2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Plug in trial values for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228600" y="4038600"/>
            <a:ext cx="8763000" cy="2057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If for 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some value of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 there is more than one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 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value,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	then the equation does not represent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 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as a function of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Arial" pitchFamily="34" charset="0"/>
              <a:buChar char="•"/>
              <a:tabLst/>
              <a:defRPr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If for all values of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x 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there is only one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 value,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	then the equation represents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y 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as a function of </a:t>
            </a:r>
            <a:r>
              <a:rPr lang="en-US" sz="2800" i="1" dirty="0" smtClean="0">
                <a:solidFill>
                  <a:srgbClr val="00B050"/>
                </a:solidFill>
                <a:latin typeface="+mj-lt"/>
              </a:rPr>
              <a:t>x.</a:t>
            </a:r>
            <a:r>
              <a:rPr lang="en-US" sz="2800" dirty="0" smtClean="0">
                <a:solidFill>
                  <a:srgbClr val="00B050"/>
                </a:solidFill>
                <a:latin typeface="+mj-lt"/>
              </a:rPr>
              <a:t>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720"/>
                            </p:stCondLst>
                            <p:childTnLst>
                              <p:par>
                                <p:cTn id="3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1" dur="8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2" dur="8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8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640"/>
                            </p:stCondLst>
                            <p:childTnLst>
                              <p:par>
                                <p:cTn id="4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200"/>
                            </p:stCondLst>
                            <p:childTnLst>
                              <p:par>
                                <p:cTn id="5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5" grpId="0" build="p"/>
      <p:bldP spid="16" grpId="0" build="p"/>
      <p:bldP spid="17" grpId="0" build="p"/>
      <p:bldP spid="18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3.1.3(C) Relations in Equations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574442"/>
            <a:ext cx="9220200" cy="63535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+mj-lt"/>
              </a:rPr>
              <a:t>Determine whether the following represents </a:t>
            </a:r>
            <a:r>
              <a:rPr lang="en-US" i="1" dirty="0" smtClean="0">
                <a:latin typeface="+mj-lt"/>
              </a:rPr>
              <a:t>y</a:t>
            </a:r>
            <a:r>
              <a:rPr lang="en-US" dirty="0" smtClean="0">
                <a:latin typeface="+mj-lt"/>
              </a:rPr>
              <a:t> as a function of 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073775" y="2133600"/>
          <a:ext cx="2308225" cy="762000"/>
        </p:xfrm>
        <a:graphic>
          <a:graphicData uri="http://schemas.openxmlformats.org/presentationml/2006/ole">
            <p:oleObj spid="_x0000_s4102" name="Equation" r:id="rId3" imgW="774360" imgH="241200" progId="Equation.3">
              <p:embed/>
            </p:oleObj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304800" y="2107842"/>
            <a:ext cx="19812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1) Solve for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endParaRPr kumimoji="0" lang="en-US" sz="2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228600" y="3733800"/>
            <a:ext cx="3581400" cy="635358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2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Plug in trial values for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endParaRPr kumimoji="0" lang="en-US" sz="2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019800" y="2895600"/>
          <a:ext cx="2323688" cy="725488"/>
        </p:xfrm>
        <a:graphic>
          <a:graphicData uri="http://schemas.openxmlformats.org/presentationml/2006/ole">
            <p:oleObj spid="_x0000_s4105" name="Equation" r:id="rId4" imgW="774360" imgH="24120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19400" y="22098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Starting Equation</a:t>
            </a:r>
            <a:endParaRPr lang="en-US" sz="32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24200" y="29718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 for </a:t>
            </a:r>
            <a:r>
              <a:rPr lang="en-US" sz="3200" i="1" dirty="0" smtClean="0">
                <a:latin typeface="+mj-lt"/>
              </a:rPr>
              <a:t>y</a:t>
            </a:r>
            <a:endParaRPr lang="en-US" sz="3200" i="1" dirty="0">
              <a:latin typeface="+mj-lt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1719262" y="4317642"/>
            <a:ext cx="12192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200" dirty="0" smtClean="0">
                <a:latin typeface="+mj-lt"/>
              </a:rPr>
              <a:t>If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=5,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090862" y="4191000"/>
          <a:ext cx="2270125" cy="762000"/>
        </p:xfrm>
        <a:graphic>
          <a:graphicData uri="http://schemas.openxmlformats.org/presentationml/2006/ole">
            <p:oleObj spid="_x0000_s4106" name="Equation" r:id="rId5" imgW="761760" imgH="241200" progId="Equation.3">
              <p:embed/>
            </p:oleObj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376862" y="4191000"/>
          <a:ext cx="1323975" cy="722313"/>
        </p:xfrm>
        <a:graphic>
          <a:graphicData uri="http://schemas.openxmlformats.org/presentationml/2006/ole">
            <p:oleObj spid="_x0000_s4107" name="Equation" r:id="rId6" imgW="444240" imgH="228600" progId="Equation.3">
              <p:embed/>
            </p:oleObj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6824662" y="4267200"/>
          <a:ext cx="984250" cy="561975"/>
        </p:xfrm>
        <a:graphic>
          <a:graphicData uri="http://schemas.openxmlformats.org/presentationml/2006/ole">
            <p:oleObj spid="_x0000_s4108" name="Equation" r:id="rId7" imgW="330120" imgH="177480" progId="Equation.3">
              <p:embed/>
            </p:oleObj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7891462" y="4267200"/>
          <a:ext cx="719138" cy="561975"/>
        </p:xfrm>
        <a:graphic>
          <a:graphicData uri="http://schemas.openxmlformats.org/presentationml/2006/ole">
            <p:oleObj spid="_x0000_s4109" name="Equation" r:id="rId8" imgW="241200" imgH="177480" progId="Equation.3">
              <p:embed/>
            </p:oleObj>
          </a:graphicData>
        </a:graphic>
      </p:graphicFrame>
      <p:sp>
        <p:nvSpPr>
          <p:cNvPr id="27" name="Content Placeholder 2"/>
          <p:cNvSpPr txBox="1">
            <a:spLocks/>
          </p:cNvSpPr>
          <p:nvPr/>
        </p:nvSpPr>
        <p:spPr>
          <a:xfrm>
            <a:off x="1752600" y="5079642"/>
            <a:ext cx="15240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200" dirty="0" smtClean="0">
                <a:latin typeface="+mj-lt"/>
              </a:rPr>
              <a:t>If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=9,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28" name="Object 10"/>
          <p:cNvGraphicFramePr>
            <a:graphicFrameLocks noChangeAspect="1"/>
          </p:cNvGraphicFramePr>
          <p:nvPr/>
        </p:nvGraphicFramePr>
        <p:xfrm>
          <a:off x="3198813" y="4953000"/>
          <a:ext cx="2271712" cy="762000"/>
        </p:xfrm>
        <a:graphic>
          <a:graphicData uri="http://schemas.openxmlformats.org/presentationml/2006/ole">
            <p:oleObj spid="_x0000_s4110" name="Equation" r:id="rId9" imgW="761760" imgH="241200" progId="Equation.3">
              <p:embed/>
            </p:oleObj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/>
        </p:nvGraphicFramePr>
        <p:xfrm>
          <a:off x="5486400" y="4973638"/>
          <a:ext cx="1323975" cy="681037"/>
        </p:xfrm>
        <a:graphic>
          <a:graphicData uri="http://schemas.openxmlformats.org/presentationml/2006/ole">
            <p:oleObj spid="_x0000_s4111" name="Equation" r:id="rId10" imgW="444240" imgH="215640" progId="Equation.3">
              <p:embed/>
            </p:oleObj>
          </a:graphicData>
        </a:graphic>
      </p:graphicFrame>
      <p:graphicFrame>
        <p:nvGraphicFramePr>
          <p:cNvPr id="30" name="Object 12"/>
          <p:cNvGraphicFramePr>
            <a:graphicFrameLocks noChangeAspect="1"/>
          </p:cNvGraphicFramePr>
          <p:nvPr/>
        </p:nvGraphicFramePr>
        <p:xfrm>
          <a:off x="6934200" y="5048250"/>
          <a:ext cx="1219200" cy="522288"/>
        </p:xfrm>
        <a:graphic>
          <a:graphicData uri="http://schemas.openxmlformats.org/presentationml/2006/ole">
            <p:oleObj spid="_x0000_s4112" name="Equation" r:id="rId11" imgW="330120" imgH="164880" progId="Equation.3">
              <p:embed/>
            </p:oleObj>
          </a:graphicData>
        </a:graphic>
      </p:graphicFrame>
      <p:sp>
        <p:nvSpPr>
          <p:cNvPr id="32" name="Content Placeholder 2"/>
          <p:cNvSpPr txBox="1">
            <a:spLocks/>
          </p:cNvSpPr>
          <p:nvPr/>
        </p:nvSpPr>
        <p:spPr>
          <a:xfrm>
            <a:off x="0" y="5715000"/>
            <a:ext cx="9448800" cy="1143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There is a value of </a:t>
            </a:r>
            <a:r>
              <a:rPr lang="en-US" sz="26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, namely </a:t>
            </a:r>
            <a:r>
              <a:rPr lang="en-US" sz="2600" i="1" dirty="0" smtClean="0">
                <a:latin typeface="+mj-lt"/>
              </a:rPr>
              <a:t>x</a:t>
            </a:r>
            <a:r>
              <a:rPr lang="en-US" sz="2600" dirty="0" smtClean="0">
                <a:latin typeface="+mj-lt"/>
              </a:rPr>
              <a:t>=9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, for which there are two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corresponding </a:t>
            </a:r>
            <a:r>
              <a:rPr lang="en-US" sz="26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values: </a:t>
            </a:r>
            <a:r>
              <a:rPr lang="en-US" sz="2600" dirty="0" smtClean="0">
                <a:latin typeface="+mj-lt"/>
              </a:rPr>
              <a:t>+2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and </a:t>
            </a:r>
            <a:r>
              <a:rPr lang="en-US" sz="2600" dirty="0" smtClean="0">
                <a:latin typeface="+mj-lt"/>
              </a:rPr>
              <a:t>−2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. </a:t>
            </a:r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4724400" y="6096000"/>
            <a:ext cx="44196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is NOT a function of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.</a:t>
            </a:r>
            <a:endParaRPr kumimoji="0" lang="en-US" sz="32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3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4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880"/>
                            </p:stCondLst>
                            <p:childTnLst>
                              <p:par>
                                <p:cTn id="9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6" grpId="0" build="p"/>
      <p:bldP spid="17" grpId="0" build="p"/>
      <p:bldP spid="20" grpId="0"/>
      <p:bldP spid="21" grpId="0"/>
      <p:bldP spid="22" grpId="0" build="p"/>
      <p:bldP spid="27" grpId="0" build="p"/>
      <p:bldP spid="32" grpId="0" uiExpand="1" build="p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3.1.3(A) Relations in Equations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574442"/>
            <a:ext cx="9220200" cy="635358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+mj-lt"/>
              </a:rPr>
              <a:t>Determine whether the following represents </a:t>
            </a:r>
            <a:r>
              <a:rPr lang="en-US" i="1" dirty="0" smtClean="0">
                <a:latin typeface="+mj-lt"/>
              </a:rPr>
              <a:t>y</a:t>
            </a:r>
            <a:r>
              <a:rPr lang="en-US" dirty="0" smtClean="0">
                <a:latin typeface="+mj-lt"/>
              </a:rPr>
              <a:t> as a function of </a:t>
            </a:r>
            <a:r>
              <a:rPr lang="en-US" i="1" dirty="0" smtClean="0">
                <a:latin typeface="+mj-lt"/>
              </a:rPr>
              <a:t>x</a:t>
            </a:r>
            <a:r>
              <a:rPr lang="en-US" dirty="0" smtClean="0"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167438" y="2152650"/>
          <a:ext cx="2119312" cy="722313"/>
        </p:xfrm>
        <a:graphic>
          <a:graphicData uri="http://schemas.openxmlformats.org/presentationml/2006/ole">
            <p:oleObj spid="_x0000_s35842" name="Equation" r:id="rId3" imgW="711000" imgH="228600" progId="Equation.3">
              <p:embed/>
            </p:oleObj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304800" y="2107842"/>
            <a:ext cx="19812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1) Solve for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y</a:t>
            </a:r>
            <a:endParaRPr kumimoji="0" lang="en-US" sz="2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228600" y="4648200"/>
            <a:ext cx="3581400" cy="635358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2600" dirty="0" smtClean="0">
                <a:latin typeface="+mj-lt"/>
              </a:rPr>
              <a:t>2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) Plug in trial values for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x</a:t>
            </a:r>
            <a:endParaRPr kumimoji="0" lang="en-US" sz="2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057900" y="4000500"/>
          <a:ext cx="2552700" cy="801688"/>
        </p:xfrm>
        <a:graphic>
          <a:graphicData uri="http://schemas.openxmlformats.org/presentationml/2006/ole">
            <p:oleObj spid="_x0000_s35843" name="Equation" r:id="rId4" imgW="850680" imgH="266400" progId="Equation.3">
              <p:embed/>
            </p:oleObj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19400" y="22098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Starting Equation</a:t>
            </a:r>
            <a:endParaRPr lang="en-US" sz="3200" dirty="0"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124200" y="4114800"/>
            <a:ext cx="251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Solution for </a:t>
            </a:r>
            <a:r>
              <a:rPr lang="en-US" sz="3200" i="1" dirty="0" smtClean="0">
                <a:latin typeface="+mj-lt"/>
              </a:rPr>
              <a:t>y</a:t>
            </a:r>
            <a:endParaRPr lang="en-US" sz="3200" i="1" dirty="0">
              <a:latin typeface="+mj-lt"/>
            </a:endParaRPr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1719262" y="5232042"/>
            <a:ext cx="1219200" cy="63535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200" dirty="0" smtClean="0">
                <a:latin typeface="+mj-lt"/>
              </a:rPr>
              <a:t>If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=0,</a:t>
            </a:r>
            <a:endParaRPr kumimoji="0" lang="en-US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3071813" y="5105400"/>
          <a:ext cx="2308225" cy="762000"/>
        </p:xfrm>
        <a:graphic>
          <a:graphicData uri="http://schemas.openxmlformats.org/presentationml/2006/ole">
            <p:oleObj spid="_x0000_s35844" name="Equation" r:id="rId5" imgW="774360" imgH="241200" progId="Equation.3">
              <p:embed/>
            </p:oleObj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5376863" y="5105400"/>
          <a:ext cx="1323975" cy="722313"/>
        </p:xfrm>
        <a:graphic>
          <a:graphicData uri="http://schemas.openxmlformats.org/presentationml/2006/ole">
            <p:oleObj spid="_x0000_s35845" name="Equation" r:id="rId6" imgW="444240" imgH="228600" progId="Equation.3">
              <p:embed/>
            </p:oleObj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6843713" y="5183188"/>
          <a:ext cx="946150" cy="560387"/>
        </p:xfrm>
        <a:graphic>
          <a:graphicData uri="http://schemas.openxmlformats.org/presentationml/2006/ole">
            <p:oleObj spid="_x0000_s35846" name="Equation" r:id="rId7" imgW="317160" imgH="177480" progId="Equation.3">
              <p:embed/>
            </p:oleObj>
          </a:graphicData>
        </a:graphic>
      </p:graphicFrame>
      <p:sp>
        <p:nvSpPr>
          <p:cNvPr id="32" name="Content Placeholder 2"/>
          <p:cNvSpPr txBox="1">
            <a:spLocks/>
          </p:cNvSpPr>
          <p:nvPr/>
        </p:nvSpPr>
        <p:spPr>
          <a:xfrm>
            <a:off x="76200" y="5791200"/>
            <a:ext cx="9448800" cy="1066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There is a value of </a:t>
            </a:r>
            <a:r>
              <a:rPr lang="en-US" sz="2600" i="1" dirty="0" smtClean="0">
                <a:solidFill>
                  <a:srgbClr val="00B050"/>
                </a:solidFill>
                <a:latin typeface="+mj-lt"/>
              </a:rPr>
              <a:t>x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, namely </a:t>
            </a:r>
            <a:r>
              <a:rPr lang="en-US" sz="2600" i="1" dirty="0" smtClean="0">
                <a:latin typeface="+mj-lt"/>
              </a:rPr>
              <a:t>x</a:t>
            </a:r>
            <a:r>
              <a:rPr lang="en-US" sz="2600" dirty="0" smtClean="0">
                <a:latin typeface="+mj-lt"/>
              </a:rPr>
              <a:t>=0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, for which there are two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corresponding </a:t>
            </a:r>
            <a:r>
              <a:rPr lang="en-US" sz="2600" i="1" dirty="0" smtClean="0">
                <a:solidFill>
                  <a:srgbClr val="00B050"/>
                </a:solidFill>
                <a:latin typeface="+mj-lt"/>
              </a:rPr>
              <a:t>y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values: </a:t>
            </a:r>
            <a:r>
              <a:rPr lang="en-US" sz="2600" dirty="0" smtClean="0">
                <a:latin typeface="+mj-lt"/>
              </a:rPr>
              <a:t>+3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 and </a:t>
            </a:r>
            <a:r>
              <a:rPr lang="en-US" sz="2600" dirty="0" smtClean="0">
                <a:latin typeface="+mj-lt"/>
              </a:rPr>
              <a:t>−3</a:t>
            </a:r>
            <a:r>
              <a:rPr lang="en-US" sz="2600" dirty="0" smtClean="0">
                <a:solidFill>
                  <a:srgbClr val="00B050"/>
                </a:solidFill>
                <a:latin typeface="+mj-lt"/>
              </a:rPr>
              <a:t>. </a:t>
            </a:r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4800600" y="6146442"/>
            <a:ext cx="4419600" cy="63535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lang="en-US" sz="3200" i="1" dirty="0" smtClean="0">
                <a:latin typeface="+mj-lt"/>
              </a:rPr>
              <a:t>y</a:t>
            </a:r>
            <a:r>
              <a:rPr lang="en-US" sz="3200" dirty="0" smtClean="0">
                <a:latin typeface="+mj-lt"/>
              </a:rPr>
              <a:t> is NOT a function of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dirty="0" smtClean="0">
                <a:latin typeface="+mj-lt"/>
              </a:rPr>
              <a:t>.</a:t>
            </a:r>
            <a:endParaRPr kumimoji="0" lang="en-US" sz="3200" b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graphicFrame>
        <p:nvGraphicFramePr>
          <p:cNvPr id="23" name="Object 6"/>
          <p:cNvGraphicFramePr>
            <a:graphicFrameLocks noChangeAspect="1"/>
          </p:cNvGraphicFramePr>
          <p:nvPr/>
        </p:nvGraphicFramePr>
        <p:xfrm>
          <a:off x="6172200" y="2706688"/>
          <a:ext cx="2044700" cy="722312"/>
        </p:xfrm>
        <a:graphic>
          <a:graphicData uri="http://schemas.openxmlformats.org/presentationml/2006/ole">
            <p:oleObj spid="_x0000_s35851" name="Equation" r:id="rId8" imgW="685800" imgH="22860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3200400" y="2763837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Subtract </a:t>
            </a:r>
            <a:r>
              <a:rPr lang="en-US" sz="3200" i="1" dirty="0" smtClean="0">
                <a:latin typeface="+mj-lt"/>
              </a:rPr>
              <a:t>x</a:t>
            </a:r>
            <a:r>
              <a:rPr lang="en-US" sz="3200" baseline="30000" dirty="0" smtClean="0">
                <a:latin typeface="+mj-lt"/>
              </a:rPr>
              <a:t>2</a:t>
            </a:r>
            <a:endParaRPr lang="en-US" sz="3200" dirty="0">
              <a:latin typeface="+mj-lt"/>
            </a:endParaRPr>
          </a:p>
        </p:txBody>
      </p:sp>
      <p:graphicFrame>
        <p:nvGraphicFramePr>
          <p:cNvPr id="26" name="Object 6"/>
          <p:cNvGraphicFramePr>
            <a:graphicFrameLocks noChangeAspect="1"/>
          </p:cNvGraphicFramePr>
          <p:nvPr/>
        </p:nvGraphicFramePr>
        <p:xfrm>
          <a:off x="5961062" y="3236913"/>
          <a:ext cx="2801938" cy="882650"/>
        </p:xfrm>
        <a:graphic>
          <a:graphicData uri="http://schemas.openxmlformats.org/presentationml/2006/ole">
            <p:oleObj spid="_x0000_s35852" name="Equation" r:id="rId9" imgW="939600" imgH="279360" progId="Equation.3">
              <p:embed/>
            </p:oleObj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3048000" y="3373437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</a:rPr>
              <a:t>Take square root</a:t>
            </a:r>
            <a:endParaRPr lang="en-US" sz="3200" dirty="0"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0" y="1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+mj-lt"/>
              </a:rPr>
              <a:t>Prepared by </a:t>
            </a:r>
            <a:r>
              <a:rPr lang="en-US" sz="1000" dirty="0" err="1" smtClean="0">
                <a:latin typeface="+mj-lt"/>
              </a:rPr>
              <a:t>Doron</a:t>
            </a:r>
            <a:r>
              <a:rPr lang="en-US" sz="1000" dirty="0" smtClean="0">
                <a:latin typeface="+mj-lt"/>
              </a:rPr>
              <a:t> </a:t>
            </a:r>
            <a:r>
              <a:rPr lang="en-US" sz="1000" dirty="0" err="1" smtClean="0">
                <a:latin typeface="+mj-lt"/>
              </a:rPr>
              <a:t>Shahar</a:t>
            </a:r>
            <a:endParaRPr lang="en-US" sz="10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1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6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7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880"/>
                            </p:stCondLst>
                            <p:childTnLst>
                              <p:par>
                                <p:cTn id="9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16" grpId="0" build="p"/>
      <p:bldP spid="17" grpId="0" build="p"/>
      <p:bldP spid="20" grpId="0"/>
      <p:bldP spid="21" grpId="0"/>
      <p:bldP spid="22" grpId="0" build="p"/>
      <p:bldP spid="32" grpId="0" build="p"/>
      <p:bldP spid="33" grpId="0"/>
      <p:bldP spid="24" grpId="0"/>
      <p:bldP spid="3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3976</TotalTime>
  <Words>1547</Words>
  <Application>Microsoft Office PowerPoint</Application>
  <PresentationFormat>On-screen Show (4:3)</PresentationFormat>
  <Paragraphs>346</Paragraphs>
  <Slides>28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Flow</vt:lpstr>
      <vt:lpstr>Equation</vt:lpstr>
      <vt:lpstr>Chapter 3 Section 3.1</vt:lpstr>
      <vt:lpstr>Warm-up: page 32</vt:lpstr>
      <vt:lpstr>Relations in diagrams</vt:lpstr>
      <vt:lpstr>3.1.1(A) Relations in Tables</vt:lpstr>
      <vt:lpstr>3.1.1(B) Relations in Tables</vt:lpstr>
      <vt:lpstr>3.1.2 Relations in Graphs</vt:lpstr>
      <vt:lpstr>3.1.3 Relations in Equations</vt:lpstr>
      <vt:lpstr>3.1.3(C) Relations in Equations</vt:lpstr>
      <vt:lpstr>3.1.3(A) Relations in Equations</vt:lpstr>
      <vt:lpstr>3.1.3(D): Relations in Equations</vt:lpstr>
      <vt:lpstr>3.1.3(B) Relations in Equations</vt:lpstr>
      <vt:lpstr>3.1.6 Review</vt:lpstr>
      <vt:lpstr>Warm-up</vt:lpstr>
      <vt:lpstr>Interval notation</vt:lpstr>
      <vt:lpstr>Interval notation</vt:lpstr>
      <vt:lpstr>3.2.2 Domain and Range from Graphs</vt:lpstr>
      <vt:lpstr>Page 33: Polynomial functions</vt:lpstr>
      <vt:lpstr>Page 33: Rational functions</vt:lpstr>
      <vt:lpstr>Page 33: Root functions</vt:lpstr>
      <vt:lpstr>3.1.5 Finding the Domain of a Function</vt:lpstr>
      <vt:lpstr>3.1.5 Finding the Domain of a Function</vt:lpstr>
      <vt:lpstr>3.1.5 Finding the Domain of a Function</vt:lpstr>
      <vt:lpstr>3.1.5 Finding the Domain of a Function</vt:lpstr>
      <vt:lpstr>3.1.7 Review</vt:lpstr>
      <vt:lpstr>3.1.4 Evaluating a Function at points</vt:lpstr>
      <vt:lpstr>3.1.4 Evaluating a Function</vt:lpstr>
      <vt:lpstr>3.1.4 Evaluating a Function</vt:lpstr>
      <vt:lpstr>3.1.4 Evaluating a Function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Section 1.1</dc:title>
  <dc:creator>Doron Shahar</dc:creator>
  <cp:lastModifiedBy>Doron Shahar</cp:lastModifiedBy>
  <cp:revision>44</cp:revision>
  <dcterms:created xsi:type="dcterms:W3CDTF">2013-10-13T23:17:05Z</dcterms:created>
  <dcterms:modified xsi:type="dcterms:W3CDTF">2014-02-07T19:07:43Z</dcterms:modified>
</cp:coreProperties>
</file>