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7" r:id="rId4"/>
    <p:sldId id="269" r:id="rId5"/>
    <p:sldId id="270" r:id="rId6"/>
    <p:sldId id="271" r:id="rId7"/>
    <p:sldId id="272" r:id="rId8"/>
    <p:sldId id="268" r:id="rId9"/>
    <p:sldId id="274" r:id="rId10"/>
    <p:sldId id="275" r:id="rId11"/>
    <p:sldId id="277" r:id="rId12"/>
    <p:sldId id="279" r:id="rId13"/>
    <p:sldId id="280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26.wmf"/><Relationship Id="rId1" Type="http://schemas.openxmlformats.org/officeDocument/2006/relationships/image" Target="../media/image11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2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3.wmf"/><Relationship Id="rId5" Type="http://schemas.openxmlformats.org/officeDocument/2006/relationships/image" Target="../media/image14.wmf"/><Relationship Id="rId4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1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65932-36C6-4985-9C78-C5200F03E46B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1E224-72D2-4FBF-8559-BF5A048A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1E224-72D2-4FBF-8559-BF5A048A2C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51550F-E29E-46FB-BBF3-E6D357D0E16F}" type="datetimeFigureOut">
              <a:rPr lang="en-US" smtClean="0"/>
              <a:pPr/>
              <a:t>2/11/2014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 Section 2.4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3716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Warm-up 2: Determine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line whose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-intercept is </a:t>
            </a:r>
            <a:r>
              <a:rPr lang="en-US" sz="2800" dirty="0" smtClean="0">
                <a:latin typeface="+mj-lt"/>
              </a:rPr>
              <a:t>(0, 4)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parallel to the line that passes 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through the points </a:t>
            </a:r>
            <a:r>
              <a:rPr lang="en-US" sz="2800" dirty="0" smtClean="0">
                <a:latin typeface="+mj-lt"/>
              </a:rPr>
              <a:t>(7, −1)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</a:t>
            </a:r>
            <a:r>
              <a:rPr lang="en-US" sz="2800" dirty="0" smtClean="0">
                <a:latin typeface="+mj-lt"/>
              </a:rPr>
              <a:t>(−2,−3)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4013916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parallel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19800" y="40386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2/9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4648200"/>
            <a:ext cx="8915400" cy="1334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equation of the line whose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i="1" noProof="0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-intercept is </a:t>
            </a:r>
            <a:r>
              <a:rPr lang="en-US" sz="2800" noProof="0" dirty="0" smtClean="0">
                <a:latin typeface="+mj-lt"/>
              </a:rPr>
              <a:t>(0</a:t>
            </a:r>
            <a:r>
              <a:rPr lang="en-US" sz="2800" dirty="0" smtClean="0">
                <a:latin typeface="+mj-lt"/>
              </a:rPr>
              <a:t>, 4</a:t>
            </a:r>
            <a:r>
              <a:rPr lang="en-US" sz="2800" noProof="0" dirty="0" smtClean="0">
                <a:latin typeface="+mj-lt"/>
              </a:rPr>
              <a:t>) 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and has a slope of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2/9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91437" y="5805697"/>
          <a:ext cx="596900" cy="754062"/>
        </p:xfrm>
        <a:graphic>
          <a:graphicData uri="http://schemas.openxmlformats.org/presentationml/2006/ole">
            <p:oleObj spid="_x0000_s13316" name="Equation" r:id="rId3" imgW="139680" imgH="164880" progId="Equation.3">
              <p:embed/>
            </p:oleObj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962400" y="5791200"/>
          <a:ext cx="2317750" cy="736600"/>
        </p:xfrm>
        <a:graphic>
          <a:graphicData uri="http://schemas.openxmlformats.org/presentationml/2006/ole">
            <p:oleObj spid="_x0000_s13318" name="Equation" r:id="rId4" imgW="482400" imgH="177480" progId="Equation.3">
              <p:embed/>
            </p:oleObj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172200" y="5846763"/>
          <a:ext cx="1206500" cy="647700"/>
        </p:xfrm>
        <a:graphic>
          <a:graphicData uri="http://schemas.openxmlformats.org/presentationml/2006/ole">
            <p:oleObj spid="_x0000_s13319" name="Equation" r:id="rId5" imgW="241200" imgH="1648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90600" y="5861221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6200" y="2895600"/>
            <a:ext cx="533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given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656263" y="2846387"/>
          <a:ext cx="2919413" cy="1041400"/>
        </p:xfrm>
        <a:graphic>
          <a:graphicData uri="http://schemas.openxmlformats.org/presentationml/2006/ole">
            <p:oleObj spid="_x0000_s13321" name="Equation" r:id="rId6" imgW="139680" imgH="431640" progId="Equation.3">
              <p:embed/>
            </p:oleObj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206285" y="2988904"/>
          <a:ext cx="914400" cy="650875"/>
        </p:xfrm>
        <a:graphic>
          <a:graphicData uri="http://schemas.openxmlformats.org/presentationml/2006/ole">
            <p:oleObj spid="_x0000_s13322" name="Equation" r:id="rId7" imgW="342720" imgH="215640" progId="Equation.3">
              <p:embed/>
            </p:oleObj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6172200" y="2765425"/>
          <a:ext cx="804862" cy="573088"/>
        </p:xfrm>
        <a:graphic>
          <a:graphicData uri="http://schemas.openxmlformats.org/presentationml/2006/ole">
            <p:oleObj spid="_x0000_s13323" name="Equation" r:id="rId8" imgW="304560" imgH="203040" progId="Equation.3">
              <p:embed/>
            </p:oleObj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7237413" y="2765425"/>
          <a:ext cx="804863" cy="573087"/>
        </p:xfrm>
        <a:graphic>
          <a:graphicData uri="http://schemas.openxmlformats.org/presentationml/2006/ole">
            <p:oleObj spid="_x0000_s13324" name="Equation" r:id="rId9" imgW="304560" imgH="203040" progId="Equation.3">
              <p:embed/>
            </p:oleObj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330951" y="3387725"/>
          <a:ext cx="601662" cy="574675"/>
        </p:xfrm>
        <a:graphic>
          <a:graphicData uri="http://schemas.openxmlformats.org/presentationml/2006/ole">
            <p:oleObj spid="_x0000_s13325" name="Equation" r:id="rId10" imgW="228600" imgH="203040" progId="Equation.3">
              <p:embed/>
            </p:oleObj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7251701" y="3378200"/>
          <a:ext cx="838200" cy="574675"/>
        </p:xfrm>
        <a:graphic>
          <a:graphicData uri="http://schemas.openxmlformats.org/presentationml/2006/ole">
            <p:oleObj spid="_x0000_s13326" name="Equation" r:id="rId11" imgW="317160" imgH="203040" progId="Equation.3">
              <p:embed/>
            </p:oleObj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6934200" y="2946400"/>
          <a:ext cx="334962" cy="215900"/>
        </p:xfrm>
        <a:graphic>
          <a:graphicData uri="http://schemas.openxmlformats.org/presentationml/2006/ole">
            <p:oleObj spid="_x0000_s13327" name="Equation" r:id="rId12" imgW="126720" imgH="75960" progId="Equation.3">
              <p:embed/>
            </p:oleObj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6946901" y="3557587"/>
          <a:ext cx="334962" cy="215900"/>
        </p:xfrm>
        <a:graphic>
          <a:graphicData uri="http://schemas.openxmlformats.org/presentationml/2006/ole">
            <p:oleObj spid="_x0000_s13328" name="Equation" r:id="rId13" imgW="126720" imgH="75960" progId="Equation.3">
              <p:embed/>
            </p:oleObj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8174038" y="2743200"/>
          <a:ext cx="817562" cy="1169987"/>
        </p:xfrm>
        <a:graphic>
          <a:graphicData uri="http://schemas.openxmlformats.org/presentationml/2006/ole">
            <p:oleObj spid="_x0000_s13329" name="Equation" r:id="rId14" imgW="266400" imgH="39348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6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371600"/>
            <a:ext cx="9525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Warm-up 2: Determine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line whose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-intercept is </a:t>
            </a:r>
            <a:r>
              <a:rPr lang="en-US" sz="2800" dirty="0" smtClean="0">
                <a:latin typeface="+mj-lt"/>
              </a:rPr>
              <a:t>(0, 4)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perpendicular to the line that 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passes through the points </a:t>
            </a:r>
            <a:r>
              <a:rPr lang="en-US" sz="2800" dirty="0" smtClean="0">
                <a:latin typeface="+mj-lt"/>
              </a:rPr>
              <a:t>(7, −1)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</a:t>
            </a:r>
            <a:r>
              <a:rPr lang="en-US" sz="2800" dirty="0" smtClean="0">
                <a:latin typeface="+mj-lt"/>
              </a:rPr>
              <a:t>(−2,−3)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4013916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perpendicular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4648200"/>
            <a:ext cx="8915400" cy="1334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equation of the line whose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i="1" noProof="0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-intercept is </a:t>
            </a:r>
            <a:r>
              <a:rPr lang="en-US" sz="2800" noProof="0" dirty="0" smtClean="0">
                <a:latin typeface="+mj-lt"/>
              </a:rPr>
              <a:t>(0</a:t>
            </a:r>
            <a:r>
              <a:rPr lang="en-US" sz="2800" dirty="0" smtClean="0">
                <a:latin typeface="+mj-lt"/>
              </a:rPr>
              <a:t>, 4</a:t>
            </a:r>
            <a:r>
              <a:rPr lang="en-US" sz="2800" noProof="0" dirty="0" smtClean="0">
                <a:latin typeface="+mj-lt"/>
              </a:rPr>
              <a:t>) 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and has a slope of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−9/2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91437" y="5805697"/>
          <a:ext cx="596900" cy="754062"/>
        </p:xfrm>
        <a:graphic>
          <a:graphicData uri="http://schemas.openxmlformats.org/presentationml/2006/ole">
            <p:oleObj spid="_x0000_s15362" name="Equation" r:id="rId3" imgW="139680" imgH="164880" progId="Equation.3">
              <p:embed/>
            </p:oleObj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884612" y="5791200"/>
          <a:ext cx="2287588" cy="736600"/>
        </p:xfrm>
        <a:graphic>
          <a:graphicData uri="http://schemas.openxmlformats.org/presentationml/2006/ole">
            <p:oleObj spid="_x0000_s15363" name="Equation" r:id="rId4" imgW="571320" imgH="177480" progId="Equation.3">
              <p:embed/>
            </p:oleObj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108700" y="5791200"/>
          <a:ext cx="1206500" cy="647700"/>
        </p:xfrm>
        <a:graphic>
          <a:graphicData uri="http://schemas.openxmlformats.org/presentationml/2006/ole">
            <p:oleObj spid="_x0000_s15364" name="Equation" r:id="rId5" imgW="241200" imgH="1648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90600" y="5861221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3048000"/>
            <a:ext cx="533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given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6934200" y="2624138"/>
          <a:ext cx="1252538" cy="1185862"/>
        </p:xfrm>
        <a:graphic>
          <a:graphicData uri="http://schemas.openxmlformats.org/presentationml/2006/ole">
            <p:oleObj spid="_x0000_s15366" name="Equation" r:id="rId6" imgW="469800" imgH="393480" progId="Equation.3">
              <p:embed/>
            </p:oleObj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6891337" y="3657600"/>
          <a:ext cx="1719263" cy="1185863"/>
        </p:xfrm>
        <a:graphic>
          <a:graphicData uri="http://schemas.openxmlformats.org/presentationml/2006/ole">
            <p:oleObj spid="_x0000_s15374" name="Equation" r:id="rId7" imgW="558720" imgH="393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6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447800"/>
            <a:ext cx="9525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2.4.1: Determine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line that passes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through the point </a:t>
            </a:r>
            <a:r>
              <a:rPr lang="en-US" sz="2800" dirty="0" smtClean="0">
                <a:latin typeface="+mj-lt"/>
              </a:rPr>
              <a:t>(3, 0)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parallel to the line </a:t>
            </a:r>
            <a:r>
              <a:rPr lang="en-US" sz="2800" dirty="0" smtClean="0">
                <a:latin typeface="+mj-lt"/>
              </a:rPr>
              <a:t>2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+3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dirty="0" smtClean="0">
                <a:latin typeface="+mj-lt"/>
              </a:rPr>
              <a:t>=5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4013916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parallel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4648200"/>
            <a:ext cx="8915400" cy="1334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equation of the line that passes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through the point </a:t>
            </a:r>
            <a:r>
              <a:rPr lang="en-US" sz="2800" noProof="0" dirty="0" smtClean="0">
                <a:latin typeface="+mj-lt"/>
              </a:rPr>
              <a:t>(</a:t>
            </a:r>
            <a:r>
              <a:rPr lang="en-US" sz="2800" dirty="0" smtClean="0">
                <a:latin typeface="+mj-lt"/>
              </a:rPr>
              <a:t>3, 0</a:t>
            </a:r>
            <a:r>
              <a:rPr lang="en-US" sz="2800" noProof="0" dirty="0" smtClean="0">
                <a:latin typeface="+mj-lt"/>
              </a:rPr>
              <a:t>) 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and has a slope of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−2/3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95400" y="5861221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2819400"/>
            <a:ext cx="533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given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808663" y="2471738"/>
          <a:ext cx="1522412" cy="1185862"/>
        </p:xfrm>
        <a:graphic>
          <a:graphicData uri="http://schemas.openxmlformats.org/presentationml/2006/ole">
            <p:oleObj spid="_x0000_s19461" name="Equation" r:id="rId3" imgW="571320" imgH="393480" progId="Equation.3">
              <p:embed/>
            </p:oleObj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6281738" y="3657600"/>
          <a:ext cx="1719262" cy="1185863"/>
        </p:xfrm>
        <a:graphic>
          <a:graphicData uri="http://schemas.openxmlformats.org/presentationml/2006/ole">
            <p:oleObj spid="_x0000_s19462" name="Equation" r:id="rId4" imgW="558720" imgH="39348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743200" y="5837238"/>
          <a:ext cx="596900" cy="754062"/>
        </p:xfrm>
        <a:graphic>
          <a:graphicData uri="http://schemas.openxmlformats.org/presentationml/2006/ole">
            <p:oleObj spid="_x0000_s19463" name="Equation" r:id="rId5" imgW="139680" imgH="164880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276600" y="5819775"/>
          <a:ext cx="817563" cy="687388"/>
        </p:xfrm>
        <a:graphic>
          <a:graphicData uri="http://schemas.openxmlformats.org/presentationml/2006/ole">
            <p:oleObj spid="_x0000_s19464" name="Equation" r:id="rId6" imgW="228600" imgH="177480" progId="Equation.3">
              <p:embed/>
            </p:oleObj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114800" y="5735637"/>
          <a:ext cx="3230563" cy="893763"/>
        </p:xfrm>
        <a:graphic>
          <a:graphicData uri="http://schemas.openxmlformats.org/presentationml/2006/ole">
            <p:oleObj spid="_x0000_s19465" name="Equation" r:id="rId7" imgW="888840" imgH="215640" progId="Equation.3">
              <p:embed/>
            </p:oleObj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6273084" y="5842716"/>
          <a:ext cx="1003479" cy="696912"/>
        </p:xfrm>
        <a:graphic>
          <a:graphicData uri="http://schemas.openxmlformats.org/presentationml/2006/ole">
            <p:oleObj spid="_x0000_s19466" name="Equation" r:id="rId8" imgW="22860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88529E-7 L 0.10069 0.0050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6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" y="1447800"/>
            <a:ext cx="9525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2.4.2: Determine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line that passes through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the point </a:t>
            </a:r>
            <a:r>
              <a:rPr lang="en-US" sz="2600" dirty="0" smtClean="0">
                <a:latin typeface="+mj-lt"/>
              </a:rPr>
              <a:t>(−6, 5)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perpendicular to the line 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latin typeface="+mj-lt"/>
              </a:rPr>
              <a:t>/2+</a:t>
            </a:r>
            <a:r>
              <a:rPr lang="en-US" sz="2600" i="1" dirty="0" smtClean="0">
                <a:latin typeface="+mj-lt"/>
              </a:rPr>
              <a:t>y</a:t>
            </a:r>
            <a:r>
              <a:rPr lang="en-US" sz="2600" dirty="0" smtClean="0">
                <a:latin typeface="+mj-lt"/>
              </a:rPr>
              <a:t>/3+1=0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4013916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perpendicular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4648200"/>
            <a:ext cx="8915400" cy="1334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equation of the line that passes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through the point </a:t>
            </a:r>
            <a:r>
              <a:rPr lang="en-US" sz="2800" noProof="0" dirty="0" smtClean="0">
                <a:latin typeface="+mj-lt"/>
              </a:rPr>
              <a:t>(−6</a:t>
            </a:r>
            <a:r>
              <a:rPr lang="en-US" sz="2800" dirty="0" smtClean="0">
                <a:latin typeface="+mj-lt"/>
              </a:rPr>
              <a:t>, 5</a:t>
            </a:r>
            <a:r>
              <a:rPr lang="en-US" sz="2800" noProof="0" dirty="0" smtClean="0">
                <a:latin typeface="+mj-lt"/>
              </a:rPr>
              <a:t>) 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and has a slope of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2/3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95400" y="5861221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2819400"/>
            <a:ext cx="533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given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808663" y="2471738"/>
          <a:ext cx="1522412" cy="1185862"/>
        </p:xfrm>
        <a:graphic>
          <a:graphicData uri="http://schemas.openxmlformats.org/presentationml/2006/ole">
            <p:oleObj spid="_x0000_s20482" name="Equation" r:id="rId3" imgW="571320" imgH="393480" progId="Equation.3">
              <p:embed/>
            </p:oleObj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6970713" y="3657600"/>
          <a:ext cx="1408112" cy="1185863"/>
        </p:xfrm>
        <a:graphic>
          <a:graphicData uri="http://schemas.openxmlformats.org/presentationml/2006/ole">
            <p:oleObj spid="_x0000_s20483" name="Equation" r:id="rId4" imgW="457200" imgH="39348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616325" y="5837238"/>
          <a:ext cx="596900" cy="754062"/>
        </p:xfrm>
        <a:graphic>
          <a:graphicData uri="http://schemas.openxmlformats.org/presentationml/2006/ole">
            <p:oleObj spid="_x0000_s20484" name="Equation" r:id="rId5" imgW="139680" imgH="164880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4149725" y="5819775"/>
          <a:ext cx="817563" cy="687388"/>
        </p:xfrm>
        <a:graphic>
          <a:graphicData uri="http://schemas.openxmlformats.org/presentationml/2006/ole">
            <p:oleObj spid="_x0000_s20485" name="Equation" r:id="rId6" imgW="228600" imgH="177480" progId="Equation.3">
              <p:embed/>
            </p:oleObj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911725" y="5735638"/>
          <a:ext cx="2860675" cy="893762"/>
        </p:xfrm>
        <a:graphic>
          <a:graphicData uri="http://schemas.openxmlformats.org/presentationml/2006/ole">
            <p:oleObj spid="_x0000_s20486" name="Equation" r:id="rId7" imgW="787320" imgH="215640" progId="Equation.3">
              <p:embed/>
            </p:oleObj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6664325" y="5816958"/>
          <a:ext cx="1003479" cy="696912"/>
        </p:xfrm>
        <a:graphic>
          <a:graphicData uri="http://schemas.openxmlformats.org/presentationml/2006/ole">
            <p:oleObj spid="_x0000_s20487" name="Equation" r:id="rId8" imgW="22860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6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Graphing </a:t>
            </a:r>
            <a:r>
              <a:rPr lang="en-US" dirty="0" smtClean="0"/>
              <a:t>L</a:t>
            </a:r>
            <a:r>
              <a:rPr lang="en-US" dirty="0" smtClean="0"/>
              <a:t>ines </a:t>
            </a:r>
            <a:r>
              <a:rPr lang="en-US" dirty="0" smtClean="0"/>
              <a:t>with a Calculator</a:t>
            </a:r>
            <a:endParaRPr lang="en-US" dirty="0"/>
          </a:p>
        </p:txBody>
      </p:sp>
      <p:pic>
        <p:nvPicPr>
          <p:cNvPr id="11266" name="Picture 2" descr="http://ecx.images-amazon.com/images/I/71HlMIzU63L._SL1394_.jpg"/>
          <p:cNvPicPr>
            <a:picLocks noChangeAspect="1" noChangeArrowheads="1"/>
          </p:cNvPicPr>
          <p:nvPr/>
        </p:nvPicPr>
        <p:blipFill>
          <a:blip r:embed="rId2" cstate="print"/>
          <a:srcRect t="31988" b="4570"/>
          <a:stretch>
            <a:fillRect/>
          </a:stretch>
        </p:blipFill>
        <p:spPr bwMode="auto">
          <a:xfrm>
            <a:off x="5334000" y="1492394"/>
            <a:ext cx="3733800" cy="528940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1524001"/>
            <a:ext cx="55626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Y=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Enter the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equations of the line(s)       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(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e.g. </a:t>
            </a:r>
            <a:r>
              <a:rPr lang="en-US" sz="2600" i="1" dirty="0" smtClean="0">
                <a:latin typeface="+mj-lt"/>
              </a:rPr>
              <a:t>y</a:t>
            </a:r>
            <a:r>
              <a:rPr lang="en-US" sz="2600" baseline="-25000" dirty="0" smtClean="0">
                <a:latin typeface="+mj-lt"/>
              </a:rPr>
              <a:t>1</a:t>
            </a:r>
            <a:r>
              <a:rPr lang="en-US" sz="2600" dirty="0" smtClean="0">
                <a:latin typeface="+mj-lt"/>
              </a:rPr>
              <a:t>=2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latin typeface="+mj-lt"/>
              </a:rPr>
              <a:t>+</a:t>
            </a:r>
            <a:r>
              <a:rPr lang="en-US" sz="2600" dirty="0" smtClean="0">
                <a:latin typeface="+mj-lt"/>
              </a:rPr>
              <a:t>1, </a:t>
            </a:r>
            <a:r>
              <a:rPr lang="en-US" sz="2600" i="1" dirty="0" smtClean="0">
                <a:latin typeface="+mj-lt"/>
              </a:rPr>
              <a:t>y</a:t>
            </a:r>
            <a:r>
              <a:rPr lang="en-US" sz="2600" baseline="-25000" dirty="0" smtClean="0">
                <a:latin typeface="+mj-lt"/>
              </a:rPr>
              <a:t>2</a:t>
            </a:r>
            <a:r>
              <a:rPr lang="en-US" sz="2600" dirty="0" smtClean="0">
                <a:latin typeface="+mj-lt"/>
              </a:rPr>
              <a:t>=−1/2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 </a:t>
            </a:r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GRAPH</a:t>
            </a:r>
            <a:r>
              <a:rPr lang="en-US" sz="2600" dirty="0" smtClean="0">
                <a:latin typeface="+mj-lt"/>
              </a:rPr>
              <a:t>                                        </a:t>
            </a:r>
            <a:endParaRPr lang="en-US" sz="26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Note: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F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or the lines to appear perpendicular you will need to 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ZOOM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then </a:t>
            </a:r>
            <a:r>
              <a:rPr lang="en-US" sz="2600" dirty="0" smtClean="0">
                <a:latin typeface="+mj-lt"/>
              </a:rPr>
              <a:t>4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or</a:t>
            </a:r>
            <a:r>
              <a:rPr lang="en-US" sz="2600" dirty="0" smtClean="0">
                <a:latin typeface="+mj-lt"/>
              </a:rPr>
              <a:t> 5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</a:t>
            </a:r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00B050"/>
              </a:solidFill>
              <a:latin typeface="+mj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33600" y="1752600"/>
            <a:ext cx="3581400" cy="76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048000" y="1981200"/>
            <a:ext cx="5257800" cy="990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24400" y="1981200"/>
            <a:ext cx="2362200" cy="1752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8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Warm-up: page 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92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Two lines are parallel if _____________________.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If two lines are parallel, then their slopes,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and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are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related by the following equation _________</a:t>
            </a:r>
            <a:endParaRPr lang="en-US" sz="2800" baseline="-25000" dirty="0" smtClean="0">
              <a:latin typeface="+mj-lt"/>
            </a:endParaRP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r>
              <a:rPr lang="en-US" sz="2800" dirty="0" smtClean="0">
                <a:latin typeface="+mj-lt"/>
              </a:rPr>
              <a:t>Two lines are perpendicular if _________________________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If two lines are perpendicular, then their slopes,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and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are related by the following equation __________</a:t>
            </a:r>
            <a:endParaRPr lang="en-US" sz="2800" baseline="-25000" dirty="0" smtClean="0">
              <a:latin typeface="+mj-lt"/>
            </a:endParaRP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194479" y="2908479"/>
          <a:ext cx="1117242" cy="469046"/>
        </p:xfrm>
        <a:graphic>
          <a:graphicData uri="http://schemas.openxmlformats.org/presentationml/2006/ole">
            <p:oleObj spid="_x0000_s4098" name="Equation" r:id="rId3" imgW="507960" imgH="21564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93478" y="5461895"/>
          <a:ext cx="1620838" cy="469900"/>
        </p:xfrm>
        <a:graphic>
          <a:graphicData uri="http://schemas.openxmlformats.org/presentationml/2006/ole">
            <p:oleObj spid="_x0000_s4099" name="Equation" r:id="rId4" imgW="736560" imgH="21564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624621" y="1841679"/>
          <a:ext cx="3452812" cy="520700"/>
        </p:xfrm>
        <a:graphic>
          <a:graphicData uri="http://schemas.openxmlformats.org/presentationml/2006/ole">
            <p:oleObj spid="_x0000_s4101" name="Equation" r:id="rId5" imgW="1269720" imgH="20304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444284" y="4395990"/>
          <a:ext cx="4452938" cy="520700"/>
        </p:xfrm>
        <a:graphic>
          <a:graphicData uri="http://schemas.openxmlformats.org/presentationml/2006/ole">
            <p:oleObj spid="_x0000_s4102" name="Equation" r:id="rId6" imgW="1777680" imgH="203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35769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Exception: Verticals lines</a:t>
            </a:r>
            <a:endParaRPr lang="en-US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6167735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Exception: Horizontal and Verticals lines</a:t>
            </a:r>
            <a:endParaRPr lang="en-US" sz="2400" dirty="0">
              <a:latin typeface="+mj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315200" y="2971800"/>
            <a:ext cx="762000" cy="1219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938753" y="5486400"/>
            <a:ext cx="671847" cy="1219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7620001" y="5867401"/>
            <a:ext cx="1295399" cy="685799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7924800" y="3048000"/>
            <a:ext cx="762000" cy="1219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9067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line to a horizontal line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676400"/>
            <a:ext cx="8991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Extra 1: Determine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line that passes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through the point </a:t>
            </a:r>
            <a:r>
              <a:rPr lang="en-US" sz="2800" dirty="0" smtClean="0">
                <a:latin typeface="+mj-lt"/>
              </a:rPr>
              <a:t>(2, 5)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parallel to the line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=−2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3048000"/>
            <a:ext cx="7315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line is given by the equation </a:t>
            </a:r>
            <a:r>
              <a:rPr lang="en-US" sz="2600" i="1" noProof="0" dirty="0" smtClean="0">
                <a:latin typeface="+mj-lt"/>
              </a:rPr>
              <a:t>y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=−2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48400" y="3429000"/>
            <a:ext cx="2667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horizontal line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038600"/>
            <a:ext cx="6629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line is parallel to a horizontal line?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248400" y="44958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horizontal line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800" y="5295362"/>
            <a:ext cx="6400800" cy="1334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is the equation of the horizontal line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that passes through the point </a:t>
            </a:r>
            <a:r>
              <a:rPr lang="en-US" sz="2600" noProof="0" dirty="0" smtClean="0">
                <a:latin typeface="+mj-lt"/>
              </a:rPr>
              <a:t>(2,5)</a:t>
            </a: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6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649576" y="5432425"/>
          <a:ext cx="1580024" cy="815975"/>
        </p:xfrm>
        <a:graphic>
          <a:graphicData uri="http://schemas.openxmlformats.org/presentationml/2006/ole">
            <p:oleObj spid="_x0000_s5122" name="Equation" r:id="rId3" imgW="355320" imgH="2030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2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Perpendicular line to a horizontal line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447800"/>
            <a:ext cx="89916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2.4.4 Determine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line that passes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through the point </a:t>
            </a:r>
            <a:r>
              <a:rPr lang="en-US" sz="2800" dirty="0" smtClean="0">
                <a:latin typeface="+mj-lt"/>
              </a:rPr>
              <a:t>(3, 9)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perpendicular to the line 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passing through the points </a:t>
            </a:r>
            <a:r>
              <a:rPr lang="en-US" sz="2800" dirty="0" smtClean="0">
                <a:latin typeface="+mj-lt"/>
              </a:rPr>
              <a:t>(6, 2)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and </a:t>
            </a:r>
            <a:r>
              <a:rPr lang="en-US" sz="2800" dirty="0" smtClean="0">
                <a:latin typeface="+mj-lt"/>
              </a:rPr>
              <a:t>(−1, 2)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31242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line passes through the points </a:t>
            </a:r>
            <a:r>
              <a:rPr lang="en-US" sz="2600" dirty="0" smtClean="0">
                <a:latin typeface="+mj-lt"/>
              </a:rPr>
              <a:t>(6, 2)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and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sz="2600" dirty="0" smtClean="0">
                <a:latin typeface="+mj-lt"/>
              </a:rPr>
              <a:t>(−1, 2)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324600" y="3657600"/>
            <a:ext cx="2667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horizontal line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4343400"/>
            <a:ext cx="7467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line is perpendicular to a horizontal line?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629400" y="4876800"/>
            <a:ext cx="2286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vertical line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28600" y="5600162"/>
            <a:ext cx="6400800" cy="1334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is the equation of the vertical line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that passes through the point </a:t>
            </a:r>
            <a:r>
              <a:rPr lang="en-US" sz="2600" noProof="0" dirty="0" smtClean="0">
                <a:latin typeface="+mj-lt"/>
              </a:rPr>
              <a:t>(3,9)</a:t>
            </a: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6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600825" y="5788025"/>
          <a:ext cx="1524000" cy="714375"/>
        </p:xfrm>
        <a:graphic>
          <a:graphicData uri="http://schemas.openxmlformats.org/presentationml/2006/ole">
            <p:oleObj spid="_x0000_s6146" name="Equation" r:id="rId3" imgW="342720" imgH="177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543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line to a vertical line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676400"/>
            <a:ext cx="8991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2.4.3 Determine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line that passes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through the point </a:t>
            </a:r>
            <a:r>
              <a:rPr lang="en-US" sz="2800" dirty="0" smtClean="0">
                <a:latin typeface="+mj-lt"/>
              </a:rPr>
              <a:t>(−4, −3)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parallel to the line </a:t>
            </a:r>
            <a:r>
              <a:rPr lang="en-US" sz="2800" noProof="0" dirty="0" smtClean="0">
                <a:latin typeface="+mj-lt"/>
              </a:rPr>
              <a:t>3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+4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3048000"/>
            <a:ext cx="7315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line is given by the equation </a:t>
            </a:r>
            <a:r>
              <a:rPr lang="en-US" sz="2600" noProof="0" dirty="0" smtClean="0">
                <a:latin typeface="+mj-lt"/>
              </a:rPr>
              <a:t>3</a:t>
            </a:r>
            <a:r>
              <a:rPr lang="en-US" sz="2600" i="1" noProof="0" dirty="0" smtClean="0">
                <a:latin typeface="+mj-lt"/>
              </a:rPr>
              <a:t>x</a:t>
            </a:r>
            <a:r>
              <a:rPr lang="en-US" sz="2600" noProof="0" dirty="0" smtClean="0">
                <a:latin typeface="+mj-lt"/>
              </a:rPr>
              <a:t>+4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48400" y="3429000"/>
            <a:ext cx="2667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vertical line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038600"/>
            <a:ext cx="6629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line is parallel to a vertical line?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248400" y="44958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vertical line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800" y="5295362"/>
            <a:ext cx="6400800" cy="1334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is the equation of the vertical line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that passes through the point </a:t>
            </a:r>
            <a:r>
              <a:rPr lang="en-US" sz="2600" noProof="0" dirty="0" smtClean="0">
                <a:latin typeface="+mj-lt"/>
              </a:rPr>
              <a:t>(−4,−3)</a:t>
            </a: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6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481763" y="5483225"/>
          <a:ext cx="1917700" cy="714375"/>
        </p:xfrm>
        <a:graphic>
          <a:graphicData uri="http://schemas.openxmlformats.org/presentationml/2006/ole">
            <p:oleObj spid="_x0000_s7170" name="Equation" r:id="rId3" imgW="431640" imgH="177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32516"/>
            <a:ext cx="90678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Perpendicular line to a vertical line</a:t>
            </a:r>
            <a:endParaRPr lang="en-US" sz="4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676400"/>
            <a:ext cx="96774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2.4.5 Determine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line that passes through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the point </a:t>
            </a:r>
            <a:r>
              <a:rPr lang="en-US" sz="2600" dirty="0" smtClean="0">
                <a:latin typeface="+mj-lt"/>
              </a:rPr>
              <a:t>(3, −2)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perpendicular to the line 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+3=0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2895600"/>
            <a:ext cx="7315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line is given by the equation </a:t>
            </a:r>
            <a:r>
              <a:rPr lang="en-US" sz="2600" noProof="0" dirty="0" smtClean="0">
                <a:latin typeface="+mj-lt"/>
              </a:rPr>
              <a:t>2</a:t>
            </a:r>
            <a:r>
              <a:rPr lang="en-US" sz="2600" i="1" noProof="0" dirty="0" smtClean="0">
                <a:latin typeface="+mj-lt"/>
              </a:rPr>
              <a:t>x</a:t>
            </a:r>
            <a:r>
              <a:rPr lang="en-US" sz="2600" noProof="0" dirty="0" smtClean="0">
                <a:latin typeface="+mj-lt"/>
              </a:rPr>
              <a:t>+3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=0</a:t>
            </a:r>
            <a:r>
              <a:rPr kumimoji="0" lang="en-US" sz="26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248400" y="3352800"/>
            <a:ext cx="2667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vertical line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038600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line is perpendicular to a vertical line?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248400" y="44958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horizontal line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800" y="5295362"/>
            <a:ext cx="6400800" cy="1334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What is the equation of the horizontal line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that passes through the point </a:t>
            </a:r>
            <a:r>
              <a:rPr lang="en-US" sz="2600" noProof="0" dirty="0" smtClean="0">
                <a:latin typeface="+mj-lt"/>
              </a:rPr>
              <a:t>(3, −2)</a:t>
            </a:r>
            <a:r>
              <a:rPr lang="en-US" sz="26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6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453188" y="5432425"/>
          <a:ext cx="1974850" cy="815975"/>
        </p:xfrm>
        <a:graphic>
          <a:graphicData uri="http://schemas.openxmlformats.org/presentationml/2006/ole">
            <p:oleObj spid="_x0000_s8194" name="Equation" r:id="rId3" imgW="444240" imgH="2030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5257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Slopes of Parallel and </a:t>
            </a:r>
            <a:br>
              <a:rPr lang="en-US" dirty="0" smtClean="0"/>
            </a:br>
            <a:r>
              <a:rPr lang="en-US" dirty="0" smtClean="0"/>
              <a:t>Perpendicular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1680"/>
            <a:ext cx="9144000" cy="492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If two lines are parallel, then their slopes,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and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are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related by the following equation _________</a:t>
            </a:r>
            <a:endParaRPr lang="en-US" sz="2800" baseline="-25000" dirty="0" smtClean="0">
              <a:latin typeface="+mj-lt"/>
            </a:endParaRP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r>
              <a:rPr lang="en-US" sz="2800" dirty="0" smtClean="0">
                <a:latin typeface="+mj-lt"/>
              </a:rPr>
              <a:t>If two lines are perpendicular, then their slopes,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and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are related by the following equation __________</a:t>
            </a:r>
            <a:endParaRPr lang="en-US" sz="2800" baseline="-25000" dirty="0" smtClean="0">
              <a:latin typeface="+mj-lt"/>
            </a:endParaRP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181032" y="2462413"/>
          <a:ext cx="1117242" cy="469046"/>
        </p:xfrm>
        <a:graphic>
          <a:graphicData uri="http://schemas.openxmlformats.org/presentationml/2006/ole">
            <p:oleObj spid="_x0000_s9218" name="Equation" r:id="rId3" imgW="507960" imgH="21564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604715" y="4509994"/>
          <a:ext cx="1620838" cy="469900"/>
        </p:xfrm>
        <a:graphic>
          <a:graphicData uri="http://schemas.openxmlformats.org/presentationml/2006/ole">
            <p:oleObj spid="_x0000_s9219" name="Equation" r:id="rId4" imgW="736560" imgH="2156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31242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Exception: Verticals lines</a:t>
            </a:r>
            <a:endParaRPr lang="en-US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181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Exception: Horizontal and Verticals lines</a:t>
            </a:r>
            <a:endParaRPr lang="en-US" sz="2400" dirty="0">
              <a:latin typeface="+mj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086600" y="2667000"/>
            <a:ext cx="762000" cy="1219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710153" y="4953000"/>
            <a:ext cx="671847" cy="1219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7391401" y="5334001"/>
            <a:ext cx="1295399" cy="685799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7696200" y="2743200"/>
            <a:ext cx="762000" cy="121920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810" y="1676400"/>
            <a:ext cx="9462753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Warm-up 1: Determine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line that passes through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the point </a:t>
            </a:r>
            <a:r>
              <a:rPr lang="en-US" sz="2500" dirty="0" smtClean="0">
                <a:latin typeface="+mj-lt"/>
              </a:rPr>
              <a:t>(−5, −2/3)</a:t>
            </a: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parallel to a line with a slope of </a:t>
            </a:r>
            <a:r>
              <a:rPr lang="en-US" sz="2500" i="1" dirty="0" smtClean="0">
                <a:latin typeface="+mj-lt"/>
              </a:rPr>
              <a:t>m</a:t>
            </a:r>
            <a:r>
              <a:rPr lang="en-US" sz="2500" baseline="-25000" dirty="0" smtClean="0">
                <a:latin typeface="+mj-lt"/>
              </a:rPr>
              <a:t>2</a:t>
            </a:r>
            <a:r>
              <a:rPr lang="en-US" sz="2500" dirty="0" smtClean="0">
                <a:latin typeface="+mj-lt"/>
              </a:rPr>
              <a:t>= 3</a:t>
            </a: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2819400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parallel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48400" y="28194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3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10000" y="3340100"/>
          <a:ext cx="1116013" cy="469900"/>
        </p:xfrm>
        <a:graphic>
          <a:graphicData uri="http://schemas.openxmlformats.org/presentationml/2006/ole">
            <p:oleObj spid="_x0000_s10242" name="Equation" r:id="rId3" imgW="507960" imgH="215640" progId="Equation.3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52400" y="3810000"/>
            <a:ext cx="8001000" cy="1334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equation of the line that passes through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the point </a:t>
            </a:r>
            <a:r>
              <a:rPr lang="en-US" sz="2800" noProof="0" dirty="0" smtClean="0">
                <a:latin typeface="+mj-lt"/>
              </a:rPr>
              <a:t>(</a:t>
            </a:r>
            <a:r>
              <a:rPr lang="en-US" sz="2800" dirty="0" smtClean="0">
                <a:latin typeface="+mj-lt"/>
              </a:rPr>
              <a:t>−5, −2/3</a:t>
            </a:r>
            <a:r>
              <a:rPr lang="en-US" sz="2800" noProof="0" dirty="0" smtClean="0">
                <a:latin typeface="+mj-lt"/>
              </a:rPr>
              <a:t>) 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and has a slope of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3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41914" y="4876800"/>
          <a:ext cx="5192486" cy="952500"/>
        </p:xfrm>
        <a:graphic>
          <a:graphicData uri="http://schemas.openxmlformats.org/presentationml/2006/ole">
            <p:oleObj spid="_x0000_s10244" name="Equation" r:id="rId4" imgW="1104840" imgH="215640" progId="Equation.3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15237" y="5912901"/>
          <a:ext cx="596900" cy="754062"/>
        </p:xfrm>
        <a:graphic>
          <a:graphicData uri="http://schemas.openxmlformats.org/presentationml/2006/ole">
            <p:oleObj spid="_x0000_s10245" name="Equation" r:id="rId5" imgW="139680" imgH="164880" progId="Equation.3">
              <p:embed/>
            </p:oleObj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57613" y="5822204"/>
          <a:ext cx="1271587" cy="835771"/>
        </p:xfrm>
        <a:graphic>
          <a:graphicData uri="http://schemas.openxmlformats.org/presentationml/2006/ole">
            <p:oleObj spid="_x0000_s10246" name="Equation" r:id="rId6" imgW="355320" imgH="215640" progId="Equation.3">
              <p:embed/>
            </p:oleObj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181600" y="5864225"/>
          <a:ext cx="3048000" cy="841375"/>
        </p:xfrm>
        <a:graphic>
          <a:graphicData uri="http://schemas.openxmlformats.org/presentationml/2006/ole">
            <p:oleObj spid="_x0000_s10247" name="Equation" r:id="rId7" imgW="634680" imgH="203040" progId="Equation.3">
              <p:embed/>
            </p:oleObj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845121" y="5929671"/>
          <a:ext cx="1143000" cy="696912"/>
        </p:xfrm>
        <a:graphic>
          <a:graphicData uri="http://schemas.openxmlformats.org/presentationml/2006/ole">
            <p:oleObj spid="_x0000_s10248" name="Equation" r:id="rId8" imgW="228600" imgH="1774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14400" y="59684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Parallel and perpendicular lines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-15027" y="1689279"/>
            <a:ext cx="9462753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450" dirty="0" smtClean="0">
                <a:solidFill>
                  <a:srgbClr val="FFC000"/>
                </a:solidFill>
                <a:latin typeface="+mj-lt"/>
              </a:rPr>
              <a:t>Warm-up 1: Determine</a:t>
            </a:r>
            <a:r>
              <a:rPr kumimoji="0" lang="en-US" sz="245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the equation of the </a:t>
            </a:r>
            <a:r>
              <a:rPr lang="en-US" sz="2450" dirty="0" smtClean="0">
                <a:solidFill>
                  <a:srgbClr val="FFC000"/>
                </a:solidFill>
                <a:latin typeface="+mj-lt"/>
              </a:rPr>
              <a:t>line that passes through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50" dirty="0" smtClean="0">
                <a:solidFill>
                  <a:srgbClr val="FFC000"/>
                </a:solidFill>
                <a:latin typeface="+mj-lt"/>
              </a:rPr>
              <a:t>the point </a:t>
            </a:r>
            <a:r>
              <a:rPr lang="en-US" sz="2450" dirty="0" smtClean="0">
                <a:latin typeface="+mj-lt"/>
              </a:rPr>
              <a:t>(−5, −2/3)</a:t>
            </a:r>
            <a:r>
              <a:rPr lang="en-US" sz="245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sz="245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and is perpendicular to a line with a slope of </a:t>
            </a:r>
            <a:r>
              <a:rPr lang="en-US" sz="2450" i="1" dirty="0" smtClean="0">
                <a:latin typeface="+mj-lt"/>
              </a:rPr>
              <a:t>m</a:t>
            </a:r>
            <a:r>
              <a:rPr lang="en-US" sz="2450" baseline="-25000" dirty="0" smtClean="0">
                <a:latin typeface="+mj-lt"/>
              </a:rPr>
              <a:t>2</a:t>
            </a:r>
            <a:r>
              <a:rPr lang="en-US" sz="2450" dirty="0" smtClean="0">
                <a:latin typeface="+mj-lt"/>
              </a:rPr>
              <a:t>= 3</a:t>
            </a:r>
            <a:r>
              <a:rPr lang="en-US" sz="2450" dirty="0" smtClean="0">
                <a:solidFill>
                  <a:srgbClr val="FFC000"/>
                </a:solidFill>
                <a:latin typeface="+mj-lt"/>
              </a:rPr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2717442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slope of the perpendicular line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010400" y="2667000"/>
            <a:ext cx="2743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−1/3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" y="3810000"/>
            <a:ext cx="8001000" cy="1334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equation of the line that passes through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the point </a:t>
            </a:r>
            <a:r>
              <a:rPr lang="en-US" sz="2800" noProof="0" dirty="0" smtClean="0">
                <a:latin typeface="+mj-lt"/>
              </a:rPr>
              <a:t>(</a:t>
            </a:r>
            <a:r>
              <a:rPr lang="en-US" sz="2800" dirty="0" smtClean="0">
                <a:latin typeface="+mj-lt"/>
              </a:rPr>
              <a:t>−5, −2/3</a:t>
            </a:r>
            <a:r>
              <a:rPr lang="en-US" sz="2800" noProof="0" dirty="0" smtClean="0">
                <a:latin typeface="+mj-lt"/>
              </a:rPr>
              <a:t>) 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and has a slope of 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= −1/3</a:t>
            </a: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41914" y="4876800"/>
          <a:ext cx="5192486" cy="952500"/>
        </p:xfrm>
        <a:graphic>
          <a:graphicData uri="http://schemas.openxmlformats.org/presentationml/2006/ole">
            <p:oleObj spid="_x0000_s12291" name="Equation" r:id="rId3" imgW="1104840" imgH="215640" progId="Equation.3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15237" y="5912901"/>
          <a:ext cx="596900" cy="754062"/>
        </p:xfrm>
        <a:graphic>
          <a:graphicData uri="http://schemas.openxmlformats.org/presentationml/2006/ole">
            <p:oleObj spid="_x0000_s12292" name="Equation" r:id="rId4" imgW="139680" imgH="164880" progId="Equation.3">
              <p:embed/>
            </p:oleObj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57613" y="5822204"/>
          <a:ext cx="1271587" cy="835771"/>
        </p:xfrm>
        <a:graphic>
          <a:graphicData uri="http://schemas.openxmlformats.org/presentationml/2006/ole">
            <p:oleObj spid="_x0000_s12293" name="Equation" r:id="rId5" imgW="355320" imgH="215640" progId="Equation.3">
              <p:embed/>
            </p:oleObj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167313" y="5791200"/>
          <a:ext cx="3138487" cy="893763"/>
        </p:xfrm>
        <a:graphic>
          <a:graphicData uri="http://schemas.openxmlformats.org/presentationml/2006/ole">
            <p:oleObj spid="_x0000_s12294" name="Equation" r:id="rId6" imgW="863280" imgH="215640" progId="Equation.3">
              <p:embed/>
            </p:oleObj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7149921" y="5894925"/>
          <a:ext cx="1143000" cy="696912"/>
        </p:xfrm>
        <a:graphic>
          <a:graphicData uri="http://schemas.openxmlformats.org/presentationml/2006/ole">
            <p:oleObj spid="_x0000_s12295" name="Equation" r:id="rId7" imgW="228600" imgH="1774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14400" y="59684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762000" y="3250842"/>
          <a:ext cx="1620837" cy="469900"/>
        </p:xfrm>
        <a:graphic>
          <a:graphicData uri="http://schemas.openxmlformats.org/presentationml/2006/ole">
            <p:oleObj spid="_x0000_s12296" name="Equation" r:id="rId8" imgW="736560" imgH="215640" progId="Equation.3">
              <p:embed/>
            </p:oleObj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2744274" y="3199326"/>
            <a:ext cx="5486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</a:t>
            </a:r>
            <a:r>
              <a:rPr kumimoji="0" lang="en-US" sz="2800" b="0" u="none" strike="noStrike" kern="1200" cap="none" spc="0" normalizeH="0" baseline="-2500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is the opposite reciprocal of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</a:t>
            </a:r>
            <a:r>
              <a:rPr kumimoji="0" lang="en-US" sz="2800" b="0" u="none" strike="noStrike" kern="1200" cap="none" spc="0" normalizeH="0" baseline="-2500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800" b="0" u="none" strike="noStrike" kern="1200" cap="none" spc="0" normalizeH="0" baseline="-2500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6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7536</TotalTime>
  <Words>1080</Words>
  <Application>Microsoft Office PowerPoint</Application>
  <PresentationFormat>On-screen Show (4:3)</PresentationFormat>
  <Paragraphs>133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Flow</vt:lpstr>
      <vt:lpstr>Equation</vt:lpstr>
      <vt:lpstr>Chapter 2 Section 2.4</vt:lpstr>
      <vt:lpstr>Warm-up: page 29</vt:lpstr>
      <vt:lpstr>Parallel line to a horizontal line</vt:lpstr>
      <vt:lpstr>Perpendicular line to a horizontal line</vt:lpstr>
      <vt:lpstr>Parallel line to a vertical line</vt:lpstr>
      <vt:lpstr>Perpendicular line to a vertical line</vt:lpstr>
      <vt:lpstr>Slopes of Parallel and  Perpendicular lines</vt:lpstr>
      <vt:lpstr>Parallel and perpendicular lines</vt:lpstr>
      <vt:lpstr>Parallel and perpendicular lines</vt:lpstr>
      <vt:lpstr>Parallel and perpendicular lines</vt:lpstr>
      <vt:lpstr>Parallel and perpendicular lines</vt:lpstr>
      <vt:lpstr>Parallel and perpendicular lines</vt:lpstr>
      <vt:lpstr>Parallel and perpendicular lines</vt:lpstr>
      <vt:lpstr>Graphing Lines with a Calculator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Section 1.1</dc:title>
  <dc:creator>Doron Shahar</dc:creator>
  <cp:lastModifiedBy>Doron Shahar</cp:lastModifiedBy>
  <cp:revision>17</cp:revision>
  <dcterms:created xsi:type="dcterms:W3CDTF">2013-10-13T23:17:05Z</dcterms:created>
  <dcterms:modified xsi:type="dcterms:W3CDTF">2014-02-12T07:02:02Z</dcterms:modified>
</cp:coreProperties>
</file>