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70" r:id="rId4"/>
    <p:sldId id="271" r:id="rId5"/>
    <p:sldId id="272" r:id="rId6"/>
    <p:sldId id="273" r:id="rId7"/>
    <p:sldId id="261" r:id="rId8"/>
    <p:sldId id="275" r:id="rId9"/>
    <p:sldId id="277" r:id="rId10"/>
    <p:sldId id="286" r:id="rId11"/>
    <p:sldId id="301" r:id="rId12"/>
    <p:sldId id="259" r:id="rId13"/>
    <p:sldId id="317" r:id="rId14"/>
    <p:sldId id="304" r:id="rId15"/>
    <p:sldId id="287" r:id="rId16"/>
    <p:sldId id="305" r:id="rId17"/>
    <p:sldId id="262" r:id="rId18"/>
    <p:sldId id="315" r:id="rId19"/>
    <p:sldId id="316" r:id="rId20"/>
    <p:sldId id="288" r:id="rId21"/>
    <p:sldId id="289" r:id="rId22"/>
    <p:sldId id="284" r:id="rId23"/>
    <p:sldId id="306" r:id="rId24"/>
    <p:sldId id="283" r:id="rId25"/>
    <p:sldId id="310" r:id="rId26"/>
    <p:sldId id="290" r:id="rId27"/>
    <p:sldId id="307" r:id="rId28"/>
    <p:sldId id="308" r:id="rId29"/>
    <p:sldId id="309" r:id="rId30"/>
    <p:sldId id="311" r:id="rId31"/>
    <p:sldId id="312" r:id="rId32"/>
    <p:sldId id="313" r:id="rId33"/>
    <p:sldId id="314" r:id="rId34"/>
    <p:sldId id="300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  <a:srgbClr val="FFFFCC"/>
    <a:srgbClr val="FF535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3" autoAdjust="0"/>
    <p:restoredTop sz="94658" autoAdjust="0"/>
  </p:normalViewPr>
  <p:slideViewPr>
    <p:cSldViewPr>
      <p:cViewPr varScale="1">
        <p:scale>
          <a:sx n="74" d="100"/>
          <a:sy n="74" d="100"/>
        </p:scale>
        <p:origin x="-4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7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ron%20Shahar\Desktop\math%20112%20graph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</c:marker>
          <c:trendline>
            <c:spPr>
              <a:ln w="44450">
                <a:solidFill>
                  <a:schemeClr val="bg1">
                    <a:lumMod val="50000"/>
                  </a:schemeClr>
                </a:solidFill>
                <a:headEnd type="arrow"/>
                <a:tailEnd type="arrow"/>
              </a:ln>
            </c:spPr>
            <c:trendlineType val="linear"/>
            <c:forward val="4"/>
            <c:backward val="3"/>
          </c:trendline>
          <c:xVal>
            <c:numRef>
              <c:f>Sheet1!$A$1:$A$3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xVal>
          <c:yVal>
            <c:numRef>
              <c:f>Sheet1!$B$1:$B$3</c:f>
              <c:numCache>
                <c:formatCode>General</c:formatCode>
                <c:ptCount val="3"/>
                <c:pt idx="0">
                  <c:v>2</c:v>
                </c:pt>
                <c:pt idx="1">
                  <c:v>1.5</c:v>
                </c:pt>
                <c:pt idx="2">
                  <c:v>1</c:v>
                </c:pt>
              </c:numCache>
            </c:numRef>
          </c:yVal>
        </c:ser>
        <c:axId val="55061888"/>
        <c:axId val="55641216"/>
      </c:scatterChart>
      <c:valAx>
        <c:axId val="55061888"/>
        <c:scaling>
          <c:orientation val="minMax"/>
          <c:max val="6"/>
          <c:min val="-3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55641216"/>
        <c:crosses val="autoZero"/>
        <c:crossBetween val="midCat"/>
        <c:majorUnit val="1"/>
      </c:valAx>
      <c:valAx>
        <c:axId val="55641216"/>
        <c:scaling>
          <c:orientation val="minMax"/>
          <c:max val="4"/>
          <c:min val="-4"/>
        </c:scaling>
        <c:axPos val="l"/>
        <c:numFmt formatCode="General" sourceLinked="1"/>
        <c:tickLblPos val="nextTo"/>
        <c:spPr>
          <a:ln w="666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55061888"/>
        <c:crosses val="autoZero"/>
        <c:crossBetween val="midCat"/>
        <c:majorUnit val="1"/>
      </c:valAx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'[math 112 graphs.xlsx]Sheet1'!$A$6:$A$14</c:f>
              <c:numCache>
                <c:formatCode>General</c:formatCode>
                <c:ptCount val="9"/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</c:numCache>
            </c:numRef>
          </c:xVal>
          <c:yVal>
            <c:numRef>
              <c:f>'[math 112 graphs.xlsx]Sheet1'!$B$6:$B$14</c:f>
              <c:numCache>
                <c:formatCode>General</c:formatCode>
                <c:ptCount val="9"/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3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</c:numCache>
            </c:numRef>
          </c:yVal>
        </c:ser>
        <c:axId val="64267392"/>
        <c:axId val="64268928"/>
      </c:scatterChart>
      <c:valAx>
        <c:axId val="64267392"/>
        <c:scaling>
          <c:orientation val="minMax"/>
          <c:max val="5"/>
          <c:min val="-5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64268928"/>
        <c:crosses val="autoZero"/>
        <c:crossBetween val="midCat"/>
        <c:majorUnit val="1"/>
      </c:valAx>
      <c:valAx>
        <c:axId val="64268928"/>
        <c:scaling>
          <c:orientation val="minMax"/>
          <c:max val="9"/>
          <c:min val="-2"/>
        </c:scaling>
        <c:axPos val="l"/>
        <c:numFmt formatCode="General" sourceLinked="1"/>
        <c:tickLblPos val="nextTo"/>
        <c:spPr>
          <a:ln w="66675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latin typeface="+mj-lt"/>
              </a:defRPr>
            </a:pPr>
            <a:endParaRPr lang="en-US"/>
          </a:p>
        </c:txPr>
        <c:crossAx val="64267392"/>
        <c:crosses val="autoZero"/>
        <c:crossBetween val="midCat"/>
        <c:majorUnit val="1"/>
      </c:valAx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'[math 112 graphs.xlsx]Sheet1'!$A$6:$A$14</c:f>
              <c:numCache>
                <c:formatCode>General</c:formatCode>
                <c:ptCount val="9"/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</c:numCache>
            </c:numRef>
          </c:xVal>
          <c:yVal>
            <c:numRef>
              <c:f>'[math 112 graphs.xlsx]Sheet1'!$B$6:$B$14</c:f>
              <c:numCache>
                <c:formatCode>General</c:formatCode>
                <c:ptCount val="9"/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3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</c:numCache>
            </c:numRef>
          </c:yVal>
        </c:ser>
        <c:axId val="64285696"/>
        <c:axId val="65114880"/>
      </c:scatterChart>
      <c:valAx>
        <c:axId val="64285696"/>
        <c:scaling>
          <c:orientation val="minMax"/>
          <c:max val="5"/>
          <c:min val="-5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65114880"/>
        <c:crosses val="autoZero"/>
        <c:crossBetween val="midCat"/>
        <c:majorUnit val="1"/>
      </c:valAx>
      <c:valAx>
        <c:axId val="65114880"/>
        <c:scaling>
          <c:orientation val="minMax"/>
          <c:max val="5"/>
          <c:min val="-5"/>
        </c:scaling>
        <c:axPos val="l"/>
        <c:numFmt formatCode="General" sourceLinked="1"/>
        <c:tickLblPos val="nextTo"/>
        <c:spPr>
          <a:ln w="66675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latin typeface="+mj-lt"/>
              </a:defRPr>
            </a:pPr>
            <a:endParaRPr lang="en-US"/>
          </a:p>
        </c:txPr>
        <c:crossAx val="64285696"/>
        <c:crosses val="autoZero"/>
        <c:crossBetween val="midCat"/>
        <c:majorUnit val="1"/>
      </c:valAx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'[math 112 graphs.xlsx]Sheet1'!$A$6:$A$14</c:f>
              <c:numCache>
                <c:formatCode>General</c:formatCode>
                <c:ptCount val="9"/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</c:numCache>
            </c:numRef>
          </c:xVal>
          <c:yVal>
            <c:numRef>
              <c:f>'[math 112 graphs.xlsx]Sheet1'!$B$6:$B$14</c:f>
              <c:numCache>
                <c:formatCode>General</c:formatCode>
                <c:ptCount val="9"/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3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</c:numCache>
            </c:numRef>
          </c:yVal>
        </c:ser>
        <c:axId val="65267584"/>
        <c:axId val="65269120"/>
      </c:scatterChart>
      <c:valAx>
        <c:axId val="65267584"/>
        <c:scaling>
          <c:orientation val="minMax"/>
          <c:max val="2"/>
          <c:min val="-2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65269120"/>
        <c:crosses val="autoZero"/>
        <c:crossBetween val="midCat"/>
        <c:majorUnit val="1"/>
      </c:valAx>
      <c:valAx>
        <c:axId val="65269120"/>
        <c:scaling>
          <c:orientation val="minMax"/>
          <c:max val="5"/>
          <c:min val="-5"/>
        </c:scaling>
        <c:axPos val="l"/>
        <c:numFmt formatCode="General" sourceLinked="1"/>
        <c:tickLblPos val="nextTo"/>
        <c:spPr>
          <a:ln w="66675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latin typeface="+mj-lt"/>
              </a:defRPr>
            </a:pPr>
            <a:endParaRPr lang="en-US"/>
          </a:p>
        </c:txPr>
        <c:crossAx val="65267584"/>
        <c:crosses val="autoZero"/>
        <c:crossBetween val="midCat"/>
        <c:majorUnit val="1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</c:marker>
          <c:trendline>
            <c:spPr>
              <a:ln w="44450">
                <a:solidFill>
                  <a:schemeClr val="bg1">
                    <a:lumMod val="50000"/>
                  </a:schemeClr>
                </a:solidFill>
                <a:headEnd type="arrow"/>
                <a:tailEnd type="arrow"/>
              </a:ln>
            </c:spPr>
            <c:trendlineType val="linear"/>
            <c:forward val="4"/>
            <c:backward val="3"/>
          </c:trendline>
          <c:xVal>
            <c:numRef>
              <c:f>Sheet1!$A$1:$A$3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xVal>
          <c:yVal>
            <c:numRef>
              <c:f>Sheet1!$B$1:$B$3</c:f>
              <c:numCache>
                <c:formatCode>General</c:formatCode>
                <c:ptCount val="3"/>
                <c:pt idx="0">
                  <c:v>2</c:v>
                </c:pt>
                <c:pt idx="1">
                  <c:v>1.5</c:v>
                </c:pt>
                <c:pt idx="2">
                  <c:v>1</c:v>
                </c:pt>
              </c:numCache>
            </c:numRef>
          </c:yVal>
        </c:ser>
        <c:axId val="55456896"/>
        <c:axId val="55458432"/>
      </c:scatterChart>
      <c:valAx>
        <c:axId val="55456896"/>
        <c:scaling>
          <c:orientation val="minMax"/>
          <c:max val="6"/>
          <c:min val="-3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55458432"/>
        <c:crosses val="autoZero"/>
        <c:crossBetween val="midCat"/>
        <c:majorUnit val="1"/>
      </c:valAx>
      <c:valAx>
        <c:axId val="55458432"/>
        <c:scaling>
          <c:orientation val="minMax"/>
          <c:max val="4"/>
          <c:min val="-4"/>
        </c:scaling>
        <c:axPos val="l"/>
        <c:numFmt formatCode="General" sourceLinked="1"/>
        <c:tickLblPos val="nextTo"/>
        <c:spPr>
          <a:ln w="666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55456896"/>
        <c:crosses val="autoZero"/>
        <c:crossBetween val="midCat"/>
        <c:majorUnit val="1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</c:marker>
          <c:trendline>
            <c:spPr>
              <a:ln w="44450">
                <a:solidFill>
                  <a:schemeClr val="bg1">
                    <a:lumMod val="50000"/>
                  </a:schemeClr>
                </a:solidFill>
                <a:headEnd type="arrow"/>
                <a:tailEnd type="arrow"/>
              </a:ln>
            </c:spPr>
            <c:trendlineType val="linear"/>
            <c:forward val="4"/>
            <c:backward val="3"/>
          </c:trendline>
          <c:xVal>
            <c:numRef>
              <c:f>Sheet1!$A$1:$A$3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xVal>
          <c:yVal>
            <c:numRef>
              <c:f>Sheet1!$B$1:$B$3</c:f>
              <c:numCache>
                <c:formatCode>General</c:formatCode>
                <c:ptCount val="3"/>
                <c:pt idx="0">
                  <c:v>2</c:v>
                </c:pt>
                <c:pt idx="1">
                  <c:v>1.5</c:v>
                </c:pt>
                <c:pt idx="2">
                  <c:v>1</c:v>
                </c:pt>
              </c:numCache>
            </c:numRef>
          </c:yVal>
        </c:ser>
        <c:axId val="58371072"/>
        <c:axId val="58376960"/>
      </c:scatterChart>
      <c:valAx>
        <c:axId val="58371072"/>
        <c:scaling>
          <c:orientation val="minMax"/>
          <c:max val="6"/>
          <c:min val="-3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58376960"/>
        <c:crosses val="autoZero"/>
        <c:crossBetween val="midCat"/>
        <c:majorUnit val="1"/>
      </c:valAx>
      <c:valAx>
        <c:axId val="58376960"/>
        <c:scaling>
          <c:orientation val="minMax"/>
          <c:max val="4"/>
          <c:min val="-4"/>
        </c:scaling>
        <c:axPos val="l"/>
        <c:numFmt formatCode="General" sourceLinked="1"/>
        <c:tickLblPos val="nextTo"/>
        <c:spPr>
          <a:ln w="666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58371072"/>
        <c:crosses val="autoZero"/>
        <c:crossBetween val="midCat"/>
        <c:majorUnit val="1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  <c:spPr>
              <a:ln w="0"/>
            </c:spPr>
          </c:marker>
          <c:trendline>
            <c:spPr>
              <a:ln w="44450">
                <a:solidFill>
                  <a:schemeClr val="bg1">
                    <a:lumMod val="50000"/>
                  </a:schemeClr>
                </a:solidFill>
                <a:headEnd type="arrow"/>
                <a:tailEnd type="arrow"/>
              </a:ln>
            </c:spPr>
            <c:trendlineType val="linear"/>
            <c:forward val="0.8"/>
            <c:backward val="2"/>
          </c:trendline>
          <c:xVal>
            <c:numRef>
              <c:f>Sheet1!$A$6:$A$14</c:f>
              <c:numCache>
                <c:formatCode>General</c:formatCode>
                <c:ptCount val="9"/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</c:numCache>
            </c:numRef>
          </c:xVal>
          <c:yVal>
            <c:numRef>
              <c:f>Sheet1!$B$6:$B$14</c:f>
              <c:numCache>
                <c:formatCode>General</c:formatCode>
                <c:ptCount val="9"/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3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</c:numCache>
            </c:numRef>
          </c:yVal>
        </c:ser>
        <c:axId val="58828288"/>
        <c:axId val="58829824"/>
      </c:scatterChart>
      <c:valAx>
        <c:axId val="58828288"/>
        <c:scaling>
          <c:orientation val="minMax"/>
          <c:max val="5"/>
          <c:min val="-5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58829824"/>
        <c:crosses val="autoZero"/>
        <c:crossBetween val="midCat"/>
        <c:majorUnit val="1"/>
      </c:valAx>
      <c:valAx>
        <c:axId val="58829824"/>
        <c:scaling>
          <c:orientation val="minMax"/>
          <c:max val="5"/>
          <c:min val="-5"/>
        </c:scaling>
        <c:axPos val="l"/>
        <c:numFmt formatCode="General" sourceLinked="1"/>
        <c:tickLblPos val="nextTo"/>
        <c:spPr>
          <a:ln w="66675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latin typeface="+mj-lt"/>
              </a:defRPr>
            </a:pPr>
            <a:endParaRPr lang="en-US"/>
          </a:p>
        </c:txPr>
        <c:crossAx val="58828288"/>
        <c:crosses val="autoZero"/>
        <c:crossBetween val="midCat"/>
        <c:majorUnit val="1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Sheet1!$A$6:$A$14</c:f>
              <c:numCache>
                <c:formatCode>General</c:formatCode>
                <c:ptCount val="9"/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</c:numCache>
            </c:numRef>
          </c:xVal>
          <c:yVal>
            <c:numRef>
              <c:f>Sheet1!$B$6:$B$14</c:f>
              <c:numCache>
                <c:formatCode>General</c:formatCode>
                <c:ptCount val="9"/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3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</c:numCache>
            </c:numRef>
          </c:yVal>
        </c:ser>
        <c:axId val="61459840"/>
        <c:axId val="62297216"/>
      </c:scatterChart>
      <c:valAx>
        <c:axId val="61459840"/>
        <c:scaling>
          <c:orientation val="minMax"/>
          <c:max val="10"/>
          <c:min val="-5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62297216"/>
        <c:crosses val="autoZero"/>
        <c:crossBetween val="midCat"/>
        <c:majorUnit val="1"/>
      </c:valAx>
      <c:valAx>
        <c:axId val="62297216"/>
        <c:scaling>
          <c:orientation val="minMax"/>
          <c:max val="3"/>
          <c:min val="-10"/>
        </c:scaling>
        <c:axPos val="l"/>
        <c:numFmt formatCode="General" sourceLinked="1"/>
        <c:tickLblPos val="nextTo"/>
        <c:spPr>
          <a:ln w="66675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latin typeface="+mj-lt"/>
              </a:defRPr>
            </a:pPr>
            <a:endParaRPr lang="en-US"/>
          </a:p>
        </c:txPr>
        <c:crossAx val="61459840"/>
        <c:crosses val="autoZero"/>
        <c:crossBetween val="midCat"/>
        <c:majorUnit val="1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</c:marker>
          <c:trendline>
            <c:spPr>
              <a:ln w="44450">
                <a:solidFill>
                  <a:schemeClr val="bg1">
                    <a:lumMod val="50000"/>
                  </a:schemeClr>
                </a:solidFill>
                <a:headEnd type="arrow"/>
                <a:tailEnd type="arrow"/>
              </a:ln>
            </c:spPr>
            <c:trendlineType val="linear"/>
            <c:forward val="0.5"/>
            <c:backward val="0.2"/>
          </c:trendline>
          <c:xVal>
            <c:numRef>
              <c:f>Sheet1!$A$24:$A$25</c:f>
              <c:numCache>
                <c:formatCode>General</c:formatCode>
                <c:ptCount val="2"/>
                <c:pt idx="0">
                  <c:v>-4</c:v>
                </c:pt>
                <c:pt idx="1">
                  <c:v>-2</c:v>
                </c:pt>
              </c:numCache>
            </c:numRef>
          </c:xVal>
          <c:yVal>
            <c:numRef>
              <c:f>Sheet1!$B$24:$B$25</c:f>
              <c:numCache>
                <c:formatCode>General</c:formatCode>
                <c:ptCount val="2"/>
                <c:pt idx="0">
                  <c:v>5</c:v>
                </c:pt>
                <c:pt idx="1">
                  <c:v>-3</c:v>
                </c:pt>
              </c:numCache>
            </c:numRef>
          </c:yVal>
        </c:ser>
        <c:axId val="40328576"/>
        <c:axId val="55314304"/>
      </c:scatterChart>
      <c:valAx>
        <c:axId val="40328576"/>
        <c:scaling>
          <c:orientation val="minMax"/>
          <c:max val="2"/>
          <c:min val="-6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55314304"/>
        <c:crosses val="autoZero"/>
        <c:crossBetween val="midCat"/>
        <c:majorUnit val="1"/>
      </c:valAx>
      <c:valAx>
        <c:axId val="55314304"/>
        <c:scaling>
          <c:orientation val="minMax"/>
          <c:max val="6"/>
          <c:min val="-5"/>
        </c:scaling>
        <c:axPos val="l"/>
        <c:numFmt formatCode="General" sourceLinked="1"/>
        <c:tickLblPos val="nextTo"/>
        <c:spPr>
          <a:ln w="53975">
            <a:solidFill>
              <a:prstClr val="black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40328576"/>
        <c:crosses val="autoZero"/>
        <c:crossBetween val="midCat"/>
        <c:majorUnit val="1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'[math 112 graphs.xlsx]Sheet1'!$A$6:$A$14</c:f>
              <c:numCache>
                <c:formatCode>General</c:formatCode>
                <c:ptCount val="9"/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</c:numCache>
            </c:numRef>
          </c:xVal>
          <c:yVal>
            <c:numRef>
              <c:f>'[math 112 graphs.xlsx]Sheet1'!$B$6:$B$14</c:f>
              <c:numCache>
                <c:formatCode>General</c:formatCode>
                <c:ptCount val="9"/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3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</c:numCache>
            </c:numRef>
          </c:yVal>
        </c:ser>
        <c:axId val="62565376"/>
        <c:axId val="62567168"/>
      </c:scatterChart>
      <c:valAx>
        <c:axId val="62565376"/>
        <c:scaling>
          <c:orientation val="minMax"/>
          <c:max val="5"/>
          <c:min val="-5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62567168"/>
        <c:crosses val="autoZero"/>
        <c:crossBetween val="midCat"/>
        <c:majorUnit val="1"/>
      </c:valAx>
      <c:valAx>
        <c:axId val="62567168"/>
        <c:scaling>
          <c:orientation val="minMax"/>
          <c:max val="5"/>
          <c:min val="-5"/>
        </c:scaling>
        <c:axPos val="l"/>
        <c:numFmt formatCode="General" sourceLinked="1"/>
        <c:tickLblPos val="nextTo"/>
        <c:spPr>
          <a:ln w="66675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latin typeface="+mj-lt"/>
              </a:defRPr>
            </a:pPr>
            <a:endParaRPr lang="en-US"/>
          </a:p>
        </c:txPr>
        <c:crossAx val="62565376"/>
        <c:crosses val="autoZero"/>
        <c:crossBetween val="midCat"/>
        <c:majorUnit val="1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'[math 112 graphs.xlsx]Sheet1'!$A$6:$A$14</c:f>
              <c:numCache>
                <c:formatCode>General</c:formatCode>
                <c:ptCount val="9"/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</c:numCache>
            </c:numRef>
          </c:xVal>
          <c:yVal>
            <c:numRef>
              <c:f>'[math 112 graphs.xlsx]Sheet1'!$B$6:$B$14</c:f>
              <c:numCache>
                <c:formatCode>General</c:formatCode>
                <c:ptCount val="9"/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3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</c:numCache>
            </c:numRef>
          </c:yVal>
        </c:ser>
        <c:axId val="64544768"/>
        <c:axId val="64546304"/>
      </c:scatterChart>
      <c:valAx>
        <c:axId val="64544768"/>
        <c:scaling>
          <c:orientation val="minMax"/>
          <c:max val="5"/>
          <c:min val="-5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64546304"/>
        <c:crosses val="autoZero"/>
        <c:crossBetween val="midCat"/>
        <c:majorUnit val="1"/>
      </c:valAx>
      <c:valAx>
        <c:axId val="64546304"/>
        <c:scaling>
          <c:orientation val="minMax"/>
          <c:max val="2"/>
          <c:min val="-2"/>
        </c:scaling>
        <c:axPos val="l"/>
        <c:numFmt formatCode="General" sourceLinked="1"/>
        <c:tickLblPos val="nextTo"/>
        <c:spPr>
          <a:ln w="66675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latin typeface="+mj-lt"/>
              </a:defRPr>
            </a:pPr>
            <a:endParaRPr lang="en-US"/>
          </a:p>
        </c:txPr>
        <c:crossAx val="64544768"/>
        <c:crosses val="autoZero"/>
        <c:crossBetween val="midCat"/>
        <c:majorUnit val="0.5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'[math 112 graphs.xlsx]Sheet1'!$A$6:$A$14</c:f>
              <c:numCache>
                <c:formatCode>General</c:formatCode>
                <c:ptCount val="9"/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</c:numCache>
            </c:numRef>
          </c:xVal>
          <c:yVal>
            <c:numRef>
              <c:f>'[math 112 graphs.xlsx]Sheet1'!$B$6:$B$14</c:f>
              <c:numCache>
                <c:formatCode>General</c:formatCode>
                <c:ptCount val="9"/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3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</c:numCache>
            </c:numRef>
          </c:yVal>
        </c:ser>
        <c:axId val="64583936"/>
        <c:axId val="64663552"/>
      </c:scatterChart>
      <c:valAx>
        <c:axId val="64583936"/>
        <c:scaling>
          <c:orientation val="minMax"/>
          <c:max val="5"/>
          <c:min val="-5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64663552"/>
        <c:crosses val="autoZero"/>
        <c:crossBetween val="midCat"/>
        <c:majorUnit val="1"/>
      </c:valAx>
      <c:valAx>
        <c:axId val="64663552"/>
        <c:scaling>
          <c:orientation val="minMax"/>
          <c:max val="5"/>
          <c:min val="-5"/>
        </c:scaling>
        <c:axPos val="l"/>
        <c:numFmt formatCode="General" sourceLinked="1"/>
        <c:tickLblPos val="nextTo"/>
        <c:spPr>
          <a:ln w="66675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latin typeface="+mj-lt"/>
              </a:defRPr>
            </a:pPr>
            <a:endParaRPr lang="en-US"/>
          </a:p>
        </c:txPr>
        <c:crossAx val="64583936"/>
        <c:crosses val="autoZero"/>
        <c:crossBetween val="midCat"/>
        <c:majorUnit val="1"/>
      </c:valAx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9.wmf"/><Relationship Id="rId1" Type="http://schemas.openxmlformats.org/officeDocument/2006/relationships/image" Target="../media/image9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4" Type="http://schemas.openxmlformats.org/officeDocument/2006/relationships/image" Target="../media/image107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10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9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5" Type="http://schemas.openxmlformats.org/officeDocument/2006/relationships/image" Target="../media/image114.wmf"/><Relationship Id="rId4" Type="http://schemas.openxmlformats.org/officeDocument/2006/relationships/image" Target="../media/image11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2" Type="http://schemas.openxmlformats.org/officeDocument/2006/relationships/image" Target="../media/image105.wmf"/><Relationship Id="rId1" Type="http://schemas.openxmlformats.org/officeDocument/2006/relationships/image" Target="../media/image115.wmf"/><Relationship Id="rId4" Type="http://schemas.openxmlformats.org/officeDocument/2006/relationships/image" Target="../media/image117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9.wmf"/><Relationship Id="rId1" Type="http://schemas.openxmlformats.org/officeDocument/2006/relationships/image" Target="../media/image118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0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wmf"/><Relationship Id="rId2" Type="http://schemas.openxmlformats.org/officeDocument/2006/relationships/image" Target="../media/image122.wmf"/><Relationship Id="rId1" Type="http://schemas.openxmlformats.org/officeDocument/2006/relationships/image" Target="../media/image121.wmf"/><Relationship Id="rId5" Type="http://schemas.openxmlformats.org/officeDocument/2006/relationships/image" Target="../media/image125.wmf"/><Relationship Id="rId4" Type="http://schemas.openxmlformats.org/officeDocument/2006/relationships/image" Target="../media/image124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wmf"/><Relationship Id="rId7" Type="http://schemas.openxmlformats.org/officeDocument/2006/relationships/image" Target="../media/image132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Relationship Id="rId6" Type="http://schemas.openxmlformats.org/officeDocument/2006/relationships/image" Target="../media/image131.wmf"/><Relationship Id="rId5" Type="http://schemas.openxmlformats.org/officeDocument/2006/relationships/image" Target="../media/image130.wmf"/><Relationship Id="rId4" Type="http://schemas.openxmlformats.org/officeDocument/2006/relationships/image" Target="../media/image12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9.wmf"/><Relationship Id="rId3" Type="http://schemas.openxmlformats.org/officeDocument/2006/relationships/image" Target="../media/image7.wmf"/><Relationship Id="rId7" Type="http://schemas.openxmlformats.org/officeDocument/2006/relationships/image" Target="../media/image25.wmf"/><Relationship Id="rId12" Type="http://schemas.openxmlformats.org/officeDocument/2006/relationships/image" Target="../media/image18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24.wmf"/><Relationship Id="rId11" Type="http://schemas.openxmlformats.org/officeDocument/2006/relationships/image" Target="../media/image27.wmf"/><Relationship Id="rId5" Type="http://schemas.openxmlformats.org/officeDocument/2006/relationships/image" Target="../media/image23.wmf"/><Relationship Id="rId10" Type="http://schemas.openxmlformats.org/officeDocument/2006/relationships/image" Target="../media/image16.wmf"/><Relationship Id="rId4" Type="http://schemas.openxmlformats.org/officeDocument/2006/relationships/image" Target="../media/image22.wmf"/><Relationship Id="rId9" Type="http://schemas.openxmlformats.org/officeDocument/2006/relationships/image" Target="../media/image26.wmf"/><Relationship Id="rId1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49.wmf"/><Relationship Id="rId18" Type="http://schemas.openxmlformats.org/officeDocument/2006/relationships/image" Target="../media/image54.wmf"/><Relationship Id="rId3" Type="http://schemas.openxmlformats.org/officeDocument/2006/relationships/image" Target="../media/image7.wmf"/><Relationship Id="rId7" Type="http://schemas.openxmlformats.org/officeDocument/2006/relationships/image" Target="../media/image45.wmf"/><Relationship Id="rId12" Type="http://schemas.openxmlformats.org/officeDocument/2006/relationships/image" Target="../media/image48.wmf"/><Relationship Id="rId17" Type="http://schemas.openxmlformats.org/officeDocument/2006/relationships/image" Target="../media/image53.wmf"/><Relationship Id="rId2" Type="http://schemas.openxmlformats.org/officeDocument/2006/relationships/image" Target="../media/image6.wmf"/><Relationship Id="rId16" Type="http://schemas.openxmlformats.org/officeDocument/2006/relationships/image" Target="../media/image52.wmf"/><Relationship Id="rId1" Type="http://schemas.openxmlformats.org/officeDocument/2006/relationships/image" Target="../media/image5.wmf"/><Relationship Id="rId6" Type="http://schemas.openxmlformats.org/officeDocument/2006/relationships/image" Target="../media/image44.wmf"/><Relationship Id="rId11" Type="http://schemas.openxmlformats.org/officeDocument/2006/relationships/image" Target="../media/image47.wmf"/><Relationship Id="rId5" Type="http://schemas.openxmlformats.org/officeDocument/2006/relationships/image" Target="../media/image43.wmf"/><Relationship Id="rId15" Type="http://schemas.openxmlformats.org/officeDocument/2006/relationships/image" Target="../media/image51.wmf"/><Relationship Id="rId10" Type="http://schemas.openxmlformats.org/officeDocument/2006/relationships/image" Target="../media/image37.wmf"/><Relationship Id="rId4" Type="http://schemas.openxmlformats.org/officeDocument/2006/relationships/image" Target="../media/image42.wmf"/><Relationship Id="rId9" Type="http://schemas.openxmlformats.org/officeDocument/2006/relationships/image" Target="../media/image46.wmf"/><Relationship Id="rId1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image" Target="../media/image64.wmf"/><Relationship Id="rId3" Type="http://schemas.openxmlformats.org/officeDocument/2006/relationships/image" Target="../media/image56.wmf"/><Relationship Id="rId7" Type="http://schemas.openxmlformats.org/officeDocument/2006/relationships/image" Target="../media/image12.wmf"/><Relationship Id="rId12" Type="http://schemas.openxmlformats.org/officeDocument/2006/relationships/image" Target="../media/image63.wmf"/><Relationship Id="rId2" Type="http://schemas.openxmlformats.org/officeDocument/2006/relationships/image" Target="../media/image55.wmf"/><Relationship Id="rId1" Type="http://schemas.openxmlformats.org/officeDocument/2006/relationships/image" Target="../media/image6.wmf"/><Relationship Id="rId6" Type="http://schemas.openxmlformats.org/officeDocument/2006/relationships/image" Target="../media/image59.wmf"/><Relationship Id="rId11" Type="http://schemas.openxmlformats.org/officeDocument/2006/relationships/image" Target="../media/image62.wmf"/><Relationship Id="rId5" Type="http://schemas.openxmlformats.org/officeDocument/2006/relationships/image" Target="../media/image58.wmf"/><Relationship Id="rId10" Type="http://schemas.openxmlformats.org/officeDocument/2006/relationships/image" Target="../media/image61.wmf"/><Relationship Id="rId4" Type="http://schemas.openxmlformats.org/officeDocument/2006/relationships/image" Target="../media/image57.wmf"/><Relationship Id="rId9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737DE-7D57-4F58-ACF4-DA7932651494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49E40-7801-4983-A602-2CCED7E1B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49E40-7801-4983-A602-2CCED7E1BED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49E40-7801-4983-A602-2CCED7E1BED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49E40-7801-4983-A602-2CCED7E1BED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51550F-E29E-46FB-BBF3-E6D357D0E16F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oleObject" Target="../embeddings/oleObject60.bin"/><Relationship Id="rId18" Type="http://schemas.openxmlformats.org/officeDocument/2006/relationships/oleObject" Target="../embeddings/oleObject65.bin"/><Relationship Id="rId3" Type="http://schemas.openxmlformats.org/officeDocument/2006/relationships/oleObject" Target="../embeddings/oleObject50.bin"/><Relationship Id="rId21" Type="http://schemas.openxmlformats.org/officeDocument/2006/relationships/oleObject" Target="../embeddings/oleObject68.bin"/><Relationship Id="rId7" Type="http://schemas.openxmlformats.org/officeDocument/2006/relationships/oleObject" Target="../embeddings/oleObject54.bin"/><Relationship Id="rId12" Type="http://schemas.openxmlformats.org/officeDocument/2006/relationships/oleObject" Target="../embeddings/oleObject59.bin"/><Relationship Id="rId1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3.bin"/><Relationship Id="rId20" Type="http://schemas.openxmlformats.org/officeDocument/2006/relationships/oleObject" Target="../embeddings/oleObject67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3.bin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62.bin"/><Relationship Id="rId10" Type="http://schemas.openxmlformats.org/officeDocument/2006/relationships/oleObject" Target="../embeddings/oleObject57.bin"/><Relationship Id="rId19" Type="http://schemas.openxmlformats.org/officeDocument/2006/relationships/oleObject" Target="../embeddings/oleObject66.bin"/><Relationship Id="rId4" Type="http://schemas.openxmlformats.org/officeDocument/2006/relationships/oleObject" Target="../embeddings/oleObject51.bin"/><Relationship Id="rId9" Type="http://schemas.openxmlformats.org/officeDocument/2006/relationships/oleObject" Target="../embeddings/oleObject56.bin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oleObject" Target="../embeddings/oleObject79.bin"/><Relationship Id="rId3" Type="http://schemas.openxmlformats.org/officeDocument/2006/relationships/chart" Target="../charts/chart6.xml"/><Relationship Id="rId7" Type="http://schemas.openxmlformats.org/officeDocument/2006/relationships/oleObject" Target="../embeddings/oleObject73.bin"/><Relationship Id="rId12" Type="http://schemas.openxmlformats.org/officeDocument/2006/relationships/oleObject" Target="../embeddings/oleObject78.bin"/><Relationship Id="rId1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2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2.bin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81.bin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0.bin"/><Relationship Id="rId9" Type="http://schemas.openxmlformats.org/officeDocument/2006/relationships/oleObject" Target="../embeddings/oleObject75.bin"/><Relationship Id="rId14" Type="http://schemas.openxmlformats.org/officeDocument/2006/relationships/oleObject" Target="../embeddings/oleObject8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8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88.bin"/><Relationship Id="rId5" Type="http://schemas.openxmlformats.org/officeDocument/2006/relationships/oleObject" Target="../embeddings/oleObject87.bin"/><Relationship Id="rId4" Type="http://schemas.openxmlformats.org/officeDocument/2006/relationships/oleObject" Target="../embeddings/oleObject8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93.bin"/><Relationship Id="rId5" Type="http://schemas.openxmlformats.org/officeDocument/2006/relationships/oleObject" Target="../embeddings/oleObject92.bin"/><Relationship Id="rId4" Type="http://schemas.openxmlformats.org/officeDocument/2006/relationships/oleObject" Target="../embeddings/oleObject9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98.bin"/><Relationship Id="rId4" Type="http://schemas.openxmlformats.org/officeDocument/2006/relationships/oleObject" Target="../embeddings/oleObject9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02.bin"/><Relationship Id="rId5" Type="http://schemas.openxmlformats.org/officeDocument/2006/relationships/oleObject" Target="../embeddings/oleObject101.bin"/><Relationship Id="rId4" Type="http://schemas.openxmlformats.org/officeDocument/2006/relationships/oleObject" Target="../embeddings/oleObject10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07.bin"/><Relationship Id="rId5" Type="http://schemas.openxmlformats.org/officeDocument/2006/relationships/oleObject" Target="../embeddings/oleObject106.bin"/><Relationship Id="rId10" Type="http://schemas.openxmlformats.org/officeDocument/2006/relationships/oleObject" Target="../embeddings/oleObject111.bin"/><Relationship Id="rId4" Type="http://schemas.openxmlformats.org/officeDocument/2006/relationships/oleObject" Target="../embeddings/oleObject105.bin"/><Relationship Id="rId9" Type="http://schemas.openxmlformats.org/officeDocument/2006/relationships/oleObject" Target="../embeddings/oleObject110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14.bin"/><Relationship Id="rId5" Type="http://schemas.openxmlformats.org/officeDocument/2006/relationships/oleObject" Target="../embeddings/oleObject113.bin"/><Relationship Id="rId4" Type="http://schemas.openxmlformats.org/officeDocument/2006/relationships/oleObject" Target="../embeddings/oleObject112.bin"/><Relationship Id="rId9" Type="http://schemas.openxmlformats.org/officeDocument/2006/relationships/oleObject" Target="../embeddings/oleObject11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119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jpeg"/><Relationship Id="rId2" Type="http://schemas.openxmlformats.org/officeDocument/2006/relationships/image" Target="../media/image10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3.jpeg"/><Relationship Id="rId4" Type="http://schemas.openxmlformats.org/officeDocument/2006/relationships/image" Target="../media/image10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23.bin"/><Relationship Id="rId5" Type="http://schemas.openxmlformats.org/officeDocument/2006/relationships/oleObject" Target="../embeddings/oleObject122.bin"/><Relationship Id="rId4" Type="http://schemas.openxmlformats.org/officeDocument/2006/relationships/oleObject" Target="../embeddings/oleObject121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125.bin"/><Relationship Id="rId4" Type="http://schemas.openxmlformats.org/officeDocument/2006/relationships/oleObject" Target="../embeddings/oleObject124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126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7.bin"/><Relationship Id="rId7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30.bin"/><Relationship Id="rId5" Type="http://schemas.openxmlformats.org/officeDocument/2006/relationships/oleObject" Target="../embeddings/oleObject129.bin"/><Relationship Id="rId4" Type="http://schemas.openxmlformats.org/officeDocument/2006/relationships/oleObject" Target="../embeddings/oleObject12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35.bin"/><Relationship Id="rId5" Type="http://schemas.openxmlformats.org/officeDocument/2006/relationships/oleObject" Target="../embeddings/oleObject134.bin"/><Relationship Id="rId4" Type="http://schemas.openxmlformats.org/officeDocument/2006/relationships/oleObject" Target="../embeddings/oleObject133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137.bin"/><Relationship Id="rId4" Type="http://schemas.openxmlformats.org/officeDocument/2006/relationships/oleObject" Target="../embeddings/oleObject136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oleObject" Target="../embeddings/oleObject138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9.bin"/><Relationship Id="rId7" Type="http://schemas.openxmlformats.org/officeDocument/2006/relationships/oleObject" Target="../embeddings/oleObject1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42.bin"/><Relationship Id="rId5" Type="http://schemas.openxmlformats.org/officeDocument/2006/relationships/oleObject" Target="../embeddings/oleObject141.bin"/><Relationship Id="rId4" Type="http://schemas.openxmlformats.org/officeDocument/2006/relationships/oleObject" Target="../embeddings/oleObject140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9.bin"/><Relationship Id="rId3" Type="http://schemas.openxmlformats.org/officeDocument/2006/relationships/oleObject" Target="../embeddings/oleObject144.bin"/><Relationship Id="rId7" Type="http://schemas.openxmlformats.org/officeDocument/2006/relationships/oleObject" Target="../embeddings/oleObject1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47.bin"/><Relationship Id="rId5" Type="http://schemas.openxmlformats.org/officeDocument/2006/relationships/oleObject" Target="../embeddings/oleObject146.bin"/><Relationship Id="rId10" Type="http://schemas.openxmlformats.org/officeDocument/2006/relationships/oleObject" Target="../embeddings/oleObject151.bin"/><Relationship Id="rId4" Type="http://schemas.openxmlformats.org/officeDocument/2006/relationships/oleObject" Target="../embeddings/oleObject145.bin"/><Relationship Id="rId9" Type="http://schemas.openxmlformats.org/officeDocument/2006/relationships/oleObject" Target="../embeddings/oleObject150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Relationship Id="rId14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oleObject" Target="../embeddings/oleObject31.bin"/><Relationship Id="rId18" Type="http://schemas.openxmlformats.org/officeDocument/2006/relationships/oleObject" Target="../embeddings/oleObject36.bin"/><Relationship Id="rId3" Type="http://schemas.openxmlformats.org/officeDocument/2006/relationships/chart" Target="../charts/chart4.xml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30.bin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4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4.bin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33.bin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Relationship Id="rId14" Type="http://schemas.openxmlformats.org/officeDocument/2006/relationships/oleObject" Target="../embeddings/oleObject3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 Section 2.3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2.3.4 </a:t>
            </a:r>
            <a:r>
              <a:rPr lang="en-US" dirty="0" smtClean="0"/>
              <a:t>Identifying intercepts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5240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and th</a:t>
            </a:r>
            <a:r>
              <a:rPr lang="en-US" sz="2800" noProof="0" dirty="0" smtClean="0">
                <a:solidFill>
                  <a:srgbClr val="FFC000"/>
                </a:solidFill>
                <a:latin typeface="+mj-lt"/>
              </a:rPr>
              <a:t>e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of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line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=2/5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−8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76800" y="20574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set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 and solve for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551091" y="3733800"/>
          <a:ext cx="2288109" cy="609600"/>
        </p:xfrm>
        <a:graphic>
          <a:graphicData uri="http://schemas.openxmlformats.org/presentationml/2006/ole">
            <p:oleObj spid="_x0000_s79874" name="Equation" r:id="rId3" imgW="787320" imgH="17748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781800" y="4588802"/>
          <a:ext cx="1641475" cy="703923"/>
        </p:xfrm>
        <a:graphic>
          <a:graphicData uri="http://schemas.openxmlformats.org/presentationml/2006/ole">
            <p:oleObj spid="_x0000_s79875" name="Equation" r:id="rId4" imgW="431640" imgH="1774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724400" y="31242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05399" y="4683462"/>
            <a:ext cx="1670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33400" y="20574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set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and solve for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763712" y="3722688"/>
          <a:ext cx="2655888" cy="696912"/>
        </p:xfrm>
        <a:graphic>
          <a:graphicData uri="http://schemas.openxmlformats.org/presentationml/2006/ole">
            <p:oleObj spid="_x0000_s79877" name="Equation" r:id="rId5" imgW="914400" imgH="20304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033588" y="4530725"/>
          <a:ext cx="1689100" cy="803275"/>
        </p:xfrm>
        <a:graphic>
          <a:graphicData uri="http://schemas.openxmlformats.org/presentationml/2006/ole">
            <p:oleObj spid="_x0000_s79878" name="Equation" r:id="rId6" imgW="444240" imgH="20304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76200" y="31242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0999" y="4674255"/>
            <a:ext cx="1670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133600" y="5673725"/>
          <a:ext cx="2209800" cy="803275"/>
        </p:xfrm>
        <a:graphic>
          <a:graphicData uri="http://schemas.openxmlformats.org/presentationml/2006/ole">
            <p:oleObj spid="_x0000_s79879" name="Equation" r:id="rId7" imgW="419040" imgH="20304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52400" y="57912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-intercept: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705600" y="5673725"/>
          <a:ext cx="2286000" cy="803275"/>
        </p:xfrm>
        <a:graphic>
          <a:graphicData uri="http://schemas.openxmlformats.org/presentationml/2006/ole">
            <p:oleObj spid="_x0000_s79880" name="Equation" r:id="rId8" imgW="419040" imgH="203040" progId="Equation.3">
              <p:embed/>
            </p:oleObj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724400" y="5739825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-intercept:</a:t>
            </a:r>
            <a:endParaRPr lang="en-US" sz="3200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0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2" grpId="0"/>
      <p:bldP spid="13" grpId="0"/>
      <p:bldP spid="18" grpId="0"/>
      <p:bldP spid="19" grpId="0"/>
      <p:bldP spid="21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Point-slope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372600" cy="213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The </a:t>
            </a:r>
            <a:r>
              <a:rPr lang="en-US" b="1" dirty="0" smtClean="0">
                <a:latin typeface="+mj-lt"/>
              </a:rPr>
              <a:t>point-slope form</a:t>
            </a:r>
            <a:r>
              <a:rPr lang="en-US" dirty="0" smtClean="0">
                <a:latin typeface="+mj-lt"/>
              </a:rPr>
              <a:t> of the equation of a line passing through the 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point (</a:t>
            </a:r>
            <a:r>
              <a:rPr lang="en-US" i="1" dirty="0" smtClean="0">
                <a:latin typeface="+mj-lt"/>
              </a:rPr>
              <a:t>x</a:t>
            </a:r>
            <a:r>
              <a:rPr lang="en-US" baseline="-25000" dirty="0" smtClean="0">
                <a:latin typeface="+mj-lt"/>
              </a:rPr>
              <a:t>1</a:t>
            </a:r>
            <a:r>
              <a:rPr lang="en-US" dirty="0" smtClean="0">
                <a:latin typeface="+mj-lt"/>
              </a:rPr>
              <a:t>, </a:t>
            </a:r>
            <a:r>
              <a:rPr lang="en-US" i="1" dirty="0" smtClean="0">
                <a:latin typeface="+mj-lt"/>
              </a:rPr>
              <a:t>y</a:t>
            </a:r>
            <a:r>
              <a:rPr lang="en-US" baseline="-25000" dirty="0" smtClean="0">
                <a:latin typeface="+mj-lt"/>
              </a:rPr>
              <a:t>1</a:t>
            </a:r>
            <a:r>
              <a:rPr lang="en-US" dirty="0" smtClean="0">
                <a:latin typeface="+mj-lt"/>
              </a:rPr>
              <a:t>) and having slope </a:t>
            </a:r>
            <a:r>
              <a:rPr lang="en-US" i="1" dirty="0" smtClean="0">
                <a:latin typeface="+mj-lt"/>
              </a:rPr>
              <a:t>m</a:t>
            </a:r>
            <a:r>
              <a:rPr lang="en-US" dirty="0" smtClean="0">
                <a:latin typeface="+mj-lt"/>
              </a:rPr>
              <a:t> is given by the formula             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                                                                      ______________________</a:t>
            </a: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graphicFrame>
        <p:nvGraphicFramePr>
          <p:cNvPr id="49153" name="Object 1"/>
          <p:cNvGraphicFramePr>
            <a:graphicFrameLocks noChangeAspect="1"/>
          </p:cNvGraphicFramePr>
          <p:nvPr/>
        </p:nvGraphicFramePr>
        <p:xfrm>
          <a:off x="5321121" y="2628900"/>
          <a:ext cx="3657600" cy="800100"/>
        </p:xfrm>
        <a:graphic>
          <a:graphicData uri="http://schemas.openxmlformats.org/presentationml/2006/ole">
            <p:oleObj spid="_x0000_s100354" name="Equation" r:id="rId3" imgW="1104840" imgH="215640" progId="Equation.3">
              <p:embed/>
            </p:oleObj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0" y="3581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Extra 3: Find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point-slope form of the equation of the line 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p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assing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through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the point </a:t>
            </a:r>
            <a:r>
              <a:rPr lang="en-US" sz="2800" dirty="0" smtClean="0">
                <a:latin typeface="+mj-lt"/>
              </a:rPr>
              <a:t>(− 3,2)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with slope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dirty="0" smtClean="0">
                <a:latin typeface="+mj-lt"/>
              </a:rPr>
              <a:t>= −2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.</a:t>
            </a: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381000" y="5144037"/>
          <a:ext cx="1146104" cy="754063"/>
        </p:xfrm>
        <a:graphic>
          <a:graphicData uri="http://schemas.openxmlformats.org/presentationml/2006/ole">
            <p:oleObj spid="_x0000_s100361" name="Equation" r:id="rId4" imgW="241200" imgH="164880" progId="Equation.3">
              <p:embed/>
            </p:oleObj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1340561" y="5029200"/>
          <a:ext cx="767282" cy="711558"/>
        </p:xfrm>
        <a:graphic>
          <a:graphicData uri="http://schemas.openxmlformats.org/presentationml/2006/ole">
            <p:oleObj spid="_x0000_s100362" name="Equation" r:id="rId5" imgW="126720" imgH="164880" progId="Equation.3">
              <p:embed/>
            </p:oleObj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809750" y="5029200"/>
          <a:ext cx="3524250" cy="841375"/>
        </p:xfrm>
        <a:graphic>
          <a:graphicData uri="http://schemas.openxmlformats.org/presentationml/2006/ole">
            <p:oleObj spid="_x0000_s100363" name="Equation" r:id="rId6" imgW="876240" imgH="203040" progId="Equation.3">
              <p:embed/>
            </p:oleObj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/>
        </p:nvGraphicFramePr>
        <p:xfrm>
          <a:off x="4059237" y="5054600"/>
          <a:ext cx="969963" cy="798513"/>
        </p:xfrm>
        <a:graphic>
          <a:graphicData uri="http://schemas.openxmlformats.org/presentationml/2006/ole">
            <p:oleObj spid="_x0000_s100365" name="Equation" r:id="rId7" imgW="304560" imgH="20304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733800" y="59436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785961" y="4481296"/>
            <a:ext cx="12174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y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)</a:t>
            </a:r>
            <a:endParaRPr lang="en-US" sz="4000" dirty="0">
              <a:latin typeface="+mj-lt"/>
            </a:endParaRPr>
          </a:p>
        </p:txBody>
      </p:sp>
      <p:graphicFrame>
        <p:nvGraphicFramePr>
          <p:cNvPr id="100366" name="Object 14"/>
          <p:cNvGraphicFramePr>
            <a:graphicFrameLocks noChangeAspect="1"/>
          </p:cNvGraphicFramePr>
          <p:nvPr/>
        </p:nvGraphicFramePr>
        <p:xfrm>
          <a:off x="5334000" y="5775325"/>
          <a:ext cx="3544887" cy="854075"/>
        </p:xfrm>
        <a:graphic>
          <a:graphicData uri="http://schemas.openxmlformats.org/presentationml/2006/ole">
            <p:oleObj spid="_x0000_s100366" name="Equation" r:id="rId8" imgW="1041120" imgH="20304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1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4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10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Extra 4: Point-Slope </a:t>
            </a:r>
            <a:r>
              <a:rPr lang="en-US" dirty="0" smtClean="0"/>
              <a:t>form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0" y="1600200"/>
            <a:ext cx="9144000" cy="1676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point-slope form of the equation of the line passing </a:t>
            </a:r>
            <a:endParaRPr lang="en-US" sz="2800" dirty="0" smtClean="0">
              <a:solidFill>
                <a:srgbClr val="FFC000"/>
              </a:solidFill>
              <a:latin typeface="+mj-lt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through the points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−1, 3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and </a:t>
            </a:r>
            <a:r>
              <a:rPr kumimoji="0" lang="en-US" sz="2800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lang="en-US" sz="2800" dirty="0" smtClean="0">
                <a:latin typeface="+mj-lt"/>
              </a:rPr>
              <a:t>1</a:t>
            </a:r>
            <a:r>
              <a:rPr kumimoji="0" lang="en-US" sz="2800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, 4)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88065" name="Object 1"/>
          <p:cNvGraphicFramePr>
            <a:graphicFrameLocks noChangeAspect="1"/>
          </p:cNvGraphicFramePr>
          <p:nvPr/>
        </p:nvGraphicFramePr>
        <p:xfrm>
          <a:off x="3124200" y="3124200"/>
          <a:ext cx="2232025" cy="1371600"/>
        </p:xfrm>
        <a:graphic>
          <a:graphicData uri="http://schemas.openxmlformats.org/presentationml/2006/ole">
            <p:oleObj spid="_x0000_s88065" name="Equation" r:id="rId3" imgW="749160" imgH="431640" progId="Equation.3">
              <p:embed/>
            </p:oleObj>
          </a:graphicData>
        </a:graphic>
      </p:graphicFrame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5327650" y="3289300"/>
          <a:ext cx="2919413" cy="1041400"/>
        </p:xfrm>
        <a:graphic>
          <a:graphicData uri="http://schemas.openxmlformats.org/presentationml/2006/ole">
            <p:oleObj spid="_x0000_s88066" name="Equation" r:id="rId4" imgW="139680" imgH="431640" progId="Equation.3">
              <p:embed/>
            </p:oleObj>
          </a:graphicData>
        </a:graphic>
      </p:graphicFrame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5426075" y="3629025"/>
          <a:ext cx="382588" cy="306388"/>
        </p:xfrm>
        <a:graphic>
          <a:graphicData uri="http://schemas.openxmlformats.org/presentationml/2006/ole">
            <p:oleObj spid="_x0000_s88067" name="Equation" r:id="rId5" imgW="126720" imgH="101520" progId="Equation.3">
              <p:embed/>
            </p:oleObj>
          </a:graphicData>
        </a:graphic>
      </p:graphicFrame>
      <p:graphicFrame>
        <p:nvGraphicFramePr>
          <p:cNvPr id="88068" name="Object 4"/>
          <p:cNvGraphicFramePr>
            <a:graphicFrameLocks noChangeAspect="1"/>
          </p:cNvGraphicFramePr>
          <p:nvPr/>
        </p:nvGraphicFramePr>
        <p:xfrm>
          <a:off x="6011863" y="3208338"/>
          <a:ext cx="603250" cy="573087"/>
        </p:xfrm>
        <a:graphic>
          <a:graphicData uri="http://schemas.openxmlformats.org/presentationml/2006/ole">
            <p:oleObj spid="_x0000_s88068" name="Equation" r:id="rId6" imgW="228600" imgH="203040" progId="Equation.3">
              <p:embed/>
            </p:oleObj>
          </a:graphicData>
        </a:graphic>
      </p:graphicFrame>
      <p:graphicFrame>
        <p:nvGraphicFramePr>
          <p:cNvPr id="88069" name="Object 5"/>
          <p:cNvGraphicFramePr>
            <a:graphicFrameLocks noChangeAspect="1"/>
          </p:cNvGraphicFramePr>
          <p:nvPr/>
        </p:nvGraphicFramePr>
        <p:xfrm>
          <a:off x="7026275" y="3208338"/>
          <a:ext cx="569913" cy="573087"/>
        </p:xfrm>
        <a:graphic>
          <a:graphicData uri="http://schemas.openxmlformats.org/presentationml/2006/ole">
            <p:oleObj spid="_x0000_s88069" name="Equation" r:id="rId7" imgW="215640" imgH="203040" progId="Equation.3">
              <p:embed/>
            </p:oleObj>
          </a:graphicData>
        </a:graphic>
      </p:graphicFrame>
      <p:graphicFrame>
        <p:nvGraphicFramePr>
          <p:cNvPr id="88070" name="Object 6"/>
          <p:cNvGraphicFramePr>
            <a:graphicFrameLocks noChangeAspect="1"/>
          </p:cNvGraphicFramePr>
          <p:nvPr/>
        </p:nvGraphicFramePr>
        <p:xfrm>
          <a:off x="6034088" y="3830638"/>
          <a:ext cx="536575" cy="574675"/>
        </p:xfrm>
        <a:graphic>
          <a:graphicData uri="http://schemas.openxmlformats.org/presentationml/2006/ole">
            <p:oleObj spid="_x0000_s88070" name="Equation" r:id="rId8" imgW="203040" imgH="203040" progId="Equation.3">
              <p:embed/>
            </p:oleObj>
          </a:graphicData>
        </a:graphic>
      </p:graphicFrame>
      <p:graphicFrame>
        <p:nvGraphicFramePr>
          <p:cNvPr id="88071" name="Object 7"/>
          <p:cNvGraphicFramePr>
            <a:graphicFrameLocks noChangeAspect="1"/>
          </p:cNvGraphicFramePr>
          <p:nvPr/>
        </p:nvGraphicFramePr>
        <p:xfrm>
          <a:off x="6940550" y="3821113"/>
          <a:ext cx="803275" cy="574675"/>
        </p:xfrm>
        <a:graphic>
          <a:graphicData uri="http://schemas.openxmlformats.org/presentationml/2006/ole">
            <p:oleObj spid="_x0000_s88071" name="Equation" r:id="rId9" imgW="304560" imgH="203040" progId="Equation.3">
              <p:embed/>
            </p:oleObj>
          </a:graphicData>
        </a:graphic>
      </p:graphicFrame>
      <p:graphicFrame>
        <p:nvGraphicFramePr>
          <p:cNvPr id="88072" name="Object 8"/>
          <p:cNvGraphicFramePr>
            <a:graphicFrameLocks noChangeAspect="1"/>
          </p:cNvGraphicFramePr>
          <p:nvPr/>
        </p:nvGraphicFramePr>
        <p:xfrm>
          <a:off x="6542088" y="3389313"/>
          <a:ext cx="334962" cy="215900"/>
        </p:xfrm>
        <a:graphic>
          <a:graphicData uri="http://schemas.openxmlformats.org/presentationml/2006/ole">
            <p:oleObj spid="_x0000_s88072" name="Equation" r:id="rId10" imgW="126720" imgH="75960" progId="Equation.3">
              <p:embed/>
            </p:oleObj>
          </a:graphicData>
        </a:graphic>
      </p:graphicFrame>
      <p:graphicFrame>
        <p:nvGraphicFramePr>
          <p:cNvPr id="88073" name="Object 9"/>
          <p:cNvGraphicFramePr>
            <a:graphicFrameLocks noChangeAspect="1"/>
          </p:cNvGraphicFramePr>
          <p:nvPr/>
        </p:nvGraphicFramePr>
        <p:xfrm>
          <a:off x="6618288" y="4000500"/>
          <a:ext cx="334962" cy="215900"/>
        </p:xfrm>
        <a:graphic>
          <a:graphicData uri="http://schemas.openxmlformats.org/presentationml/2006/ole">
            <p:oleObj spid="_x0000_s88073" name="Equation" r:id="rId11" imgW="126720" imgH="75960" progId="Equation.3">
              <p:embed/>
            </p:oleObj>
          </a:graphicData>
        </a:graphic>
      </p:graphicFrame>
      <p:graphicFrame>
        <p:nvGraphicFramePr>
          <p:cNvPr id="88074" name="Object 10"/>
          <p:cNvGraphicFramePr>
            <a:graphicFrameLocks noChangeAspect="1"/>
          </p:cNvGraphicFramePr>
          <p:nvPr/>
        </p:nvGraphicFramePr>
        <p:xfrm>
          <a:off x="7945438" y="3127375"/>
          <a:ext cx="817562" cy="1169988"/>
        </p:xfrm>
        <a:graphic>
          <a:graphicData uri="http://schemas.openxmlformats.org/presentationml/2006/ole">
            <p:oleObj spid="_x0000_s88074" name="Equation" r:id="rId12" imgW="266400" imgH="393480" progId="Equation.3">
              <p:embed/>
            </p:oleObj>
          </a:graphicData>
        </a:graphic>
      </p:graphicFrame>
      <p:sp>
        <p:nvSpPr>
          <p:cNvPr id="16" name="Rectangle 15"/>
          <p:cNvSpPr/>
          <p:nvPr/>
        </p:nvSpPr>
        <p:spPr>
          <a:xfrm>
            <a:off x="2693832" y="2527478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y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) </a:t>
            </a:r>
            <a:r>
              <a:rPr lang="en-US" sz="2800" dirty="0" smtClean="0">
                <a:latin typeface="+mj-lt"/>
              </a:rPr>
              <a:t>and </a:t>
            </a:r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y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)</a:t>
            </a:r>
            <a:endParaRPr lang="en-US" sz="4000" dirty="0">
              <a:latin typeface="+mj-lt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52400" y="3124200"/>
            <a:ext cx="3276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First find the slope.</a:t>
            </a: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268639" y="4967194"/>
          <a:ext cx="813000" cy="534902"/>
        </p:xfrm>
        <a:graphic>
          <a:graphicData uri="http://schemas.openxmlformats.org/presentationml/2006/ole">
            <p:oleObj spid="_x0000_s88075" name="Equation" r:id="rId13" imgW="241200" imgH="164880" progId="Equation.3">
              <p:embed/>
            </p:oleObj>
          </a:graphicData>
        </a:graphic>
      </p:graphicFrame>
      <p:graphicFrame>
        <p:nvGraphicFramePr>
          <p:cNvPr id="19" name="Object 3"/>
          <p:cNvGraphicFramePr>
            <a:graphicFrameLocks noChangeAspect="1"/>
          </p:cNvGraphicFramePr>
          <p:nvPr/>
        </p:nvGraphicFramePr>
        <p:xfrm>
          <a:off x="1030639" y="4940262"/>
          <a:ext cx="490983" cy="542784"/>
        </p:xfrm>
        <a:graphic>
          <a:graphicData uri="http://schemas.openxmlformats.org/presentationml/2006/ole">
            <p:oleObj spid="_x0000_s88076" name="Equation" r:id="rId14" imgW="114120" imgH="177480" progId="Equation.3">
              <p:embed/>
            </p:oleObj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1408113" y="4867275"/>
          <a:ext cx="2609850" cy="635000"/>
        </p:xfrm>
        <a:graphic>
          <a:graphicData uri="http://schemas.openxmlformats.org/presentationml/2006/ole">
            <p:oleObj spid="_x0000_s88077" name="Equation" r:id="rId15" imgW="914400" imgH="215640" progId="Equation.3">
              <p:embed/>
            </p:oleObj>
          </a:graphicData>
        </a:graphic>
      </p:graphicFrame>
      <p:graphicFrame>
        <p:nvGraphicFramePr>
          <p:cNvPr id="21" name="Object 6"/>
          <p:cNvGraphicFramePr>
            <a:graphicFrameLocks noChangeAspect="1"/>
          </p:cNvGraphicFramePr>
          <p:nvPr/>
        </p:nvGraphicFramePr>
        <p:xfrm>
          <a:off x="3058241" y="4937662"/>
          <a:ext cx="844550" cy="566738"/>
        </p:xfrm>
        <a:graphic>
          <a:graphicData uri="http://schemas.openxmlformats.org/presentationml/2006/ole">
            <p:oleObj spid="_x0000_s88078" name="Equation" r:id="rId16" imgW="304560" imgH="203040" progId="Equation.3">
              <p:embed/>
            </p:oleObj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6200" y="5845533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3" name="Object 14"/>
          <p:cNvGraphicFramePr>
            <a:graphicFrameLocks noChangeAspect="1"/>
          </p:cNvGraphicFramePr>
          <p:nvPr/>
        </p:nvGraphicFramePr>
        <p:xfrm>
          <a:off x="1685925" y="5567363"/>
          <a:ext cx="2646363" cy="1171575"/>
        </p:xfrm>
        <a:graphic>
          <a:graphicData uri="http://schemas.openxmlformats.org/presentationml/2006/ole">
            <p:oleObj spid="_x0000_s88079" name="Equation" r:id="rId17" imgW="977760" imgH="393480" progId="Equation.3">
              <p:embed/>
            </p:oleObj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4800600" y="4967194"/>
          <a:ext cx="813000" cy="534902"/>
        </p:xfrm>
        <a:graphic>
          <a:graphicData uri="http://schemas.openxmlformats.org/presentationml/2006/ole">
            <p:oleObj spid="_x0000_s88080" name="Equation" r:id="rId18" imgW="241200" imgH="164880" progId="Equation.3">
              <p:embed/>
            </p:oleObj>
          </a:graphicData>
        </a:graphic>
      </p:graphicFrame>
      <p:graphicFrame>
        <p:nvGraphicFramePr>
          <p:cNvPr id="25" name="Object 3"/>
          <p:cNvGraphicFramePr>
            <a:graphicFrameLocks noChangeAspect="1"/>
          </p:cNvGraphicFramePr>
          <p:nvPr/>
        </p:nvGraphicFramePr>
        <p:xfrm>
          <a:off x="5562600" y="4876800"/>
          <a:ext cx="735013" cy="620713"/>
        </p:xfrm>
        <a:graphic>
          <a:graphicData uri="http://schemas.openxmlformats.org/presentationml/2006/ole">
            <p:oleObj spid="_x0000_s88081" name="Equation" r:id="rId19" imgW="228600" imgH="203040" progId="Equation.3">
              <p:embed/>
            </p:oleObj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6279076" y="4867275"/>
          <a:ext cx="2390775" cy="635000"/>
        </p:xfrm>
        <a:graphic>
          <a:graphicData uri="http://schemas.openxmlformats.org/presentationml/2006/ole">
            <p:oleObj spid="_x0000_s88082" name="Equation" r:id="rId20" imgW="838080" imgH="215640" progId="Equation.3">
              <p:embed/>
            </p:oleObj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7945951" y="4924783"/>
          <a:ext cx="563563" cy="566738"/>
        </p:xfrm>
        <a:graphic>
          <a:graphicData uri="http://schemas.openxmlformats.org/presentationml/2006/ole">
            <p:oleObj spid="_x0000_s88083" name="Equation" r:id="rId21" imgW="203040" imgH="20304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648200" y="5845533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9" name="Object 14"/>
          <p:cNvGraphicFramePr>
            <a:graphicFrameLocks noChangeAspect="1"/>
          </p:cNvGraphicFramePr>
          <p:nvPr/>
        </p:nvGraphicFramePr>
        <p:xfrm>
          <a:off x="6259513" y="5586413"/>
          <a:ext cx="2719387" cy="1174750"/>
        </p:xfrm>
        <a:graphic>
          <a:graphicData uri="http://schemas.openxmlformats.org/presentationml/2006/ole">
            <p:oleObj spid="_x0000_s88084" name="Equation" r:id="rId22" imgW="977760" imgH="393480" progId="Equation.3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88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20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20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20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20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20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17" grpId="0"/>
      <p:bldP spid="22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Chart 37"/>
          <p:cNvGraphicFramePr/>
          <p:nvPr/>
        </p:nvGraphicFramePr>
        <p:xfrm>
          <a:off x="-152400" y="2057400"/>
          <a:ext cx="5410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2.3.2: </a:t>
            </a:r>
            <a:r>
              <a:rPr lang="en-US" dirty="0" smtClean="0"/>
              <a:t>Point-slope form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74" y="14478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point-slope form of the equation of the line displayed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 the graph below.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590800" y="5943600"/>
            <a:ext cx="1219200" cy="538"/>
          </a:xfrm>
          <a:prstGeom prst="line">
            <a:avLst/>
          </a:prstGeom>
          <a:ln w="317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77921" y="4724400"/>
            <a:ext cx="12879" cy="1143000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360441" y="2691038"/>
            <a:ext cx="2386238" cy="13525"/>
          </a:xfrm>
          <a:prstGeom prst="line">
            <a:avLst/>
          </a:prstGeom>
          <a:ln w="317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21158" y="2743200"/>
            <a:ext cx="12879" cy="2031642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2400" y="2438400"/>
            <a:ext cx="1332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</a:t>
            </a:r>
            <a:r>
              <a:rPr lang="en-US" sz="2800" dirty="0" smtClean="0">
                <a:latin typeface="+mj-lt"/>
              </a:rPr>
              <a:t>−4, </a:t>
            </a:r>
            <a:r>
              <a:rPr lang="en-US" sz="2800" dirty="0" smtClean="0">
                <a:latin typeface="+mj-lt"/>
              </a:rPr>
              <a:t>5</a:t>
            </a:r>
            <a:r>
              <a:rPr lang="en-US" sz="2800" dirty="0" smtClean="0">
                <a:latin typeface="+mj-lt"/>
              </a:rPr>
              <a:t>)</a:t>
            </a:r>
            <a:endParaRPr lang="en-US" dirty="0">
              <a:latin typeface="+mj-lt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538210" y="5893158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295400" y="26670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143000" y="54864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(−2, </a:t>
            </a:r>
            <a:r>
              <a:rPr lang="en-US" sz="2800" dirty="0" smtClean="0">
                <a:latin typeface="+mj-lt"/>
              </a:rPr>
              <a:t>−3</a:t>
            </a:r>
            <a:r>
              <a:rPr lang="en-US" sz="2800" dirty="0" smtClean="0">
                <a:latin typeface="+mj-lt"/>
              </a:rPr>
              <a:t>)</a:t>
            </a:r>
            <a:endParaRPr lang="en-US" dirty="0">
              <a:latin typeface="+mj-lt"/>
            </a:endParaRPr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4621213" y="3227387"/>
          <a:ext cx="2919413" cy="1041400"/>
        </p:xfrm>
        <a:graphic>
          <a:graphicData uri="http://schemas.openxmlformats.org/presentationml/2006/ole">
            <p:oleObj spid="_x0000_s132098" name="Equation" r:id="rId4" imgW="139680" imgH="431640" progId="Equation.3">
              <p:embed/>
            </p:oleObj>
          </a:graphicData>
        </a:graphic>
      </p:graphicFrame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4267200" y="3519487"/>
          <a:ext cx="841375" cy="422275"/>
        </p:xfrm>
        <a:graphic>
          <a:graphicData uri="http://schemas.openxmlformats.org/presentationml/2006/ole">
            <p:oleObj spid="_x0000_s132099" name="Equation" r:id="rId5" imgW="279360" imgH="139680" progId="Equation.3">
              <p:embed/>
            </p:oleObj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5205413" y="3146425"/>
          <a:ext cx="804862" cy="573088"/>
        </p:xfrm>
        <a:graphic>
          <a:graphicData uri="http://schemas.openxmlformats.org/presentationml/2006/ole">
            <p:oleObj spid="_x0000_s132100" name="Equation" r:id="rId6" imgW="304560" imgH="203040" progId="Equation.3">
              <p:embed/>
            </p:oleObj>
          </a:graphicData>
        </a:graphic>
      </p:graphicFrame>
      <p:graphicFrame>
        <p:nvGraphicFramePr>
          <p:cNvPr id="28" name="Object 5"/>
          <p:cNvGraphicFramePr>
            <a:graphicFrameLocks noChangeAspect="1"/>
          </p:cNvGraphicFramePr>
          <p:nvPr/>
        </p:nvGraphicFramePr>
        <p:xfrm>
          <a:off x="6318250" y="3146425"/>
          <a:ext cx="571500" cy="573088"/>
        </p:xfrm>
        <a:graphic>
          <a:graphicData uri="http://schemas.openxmlformats.org/presentationml/2006/ole">
            <p:oleObj spid="_x0000_s132101" name="Equation" r:id="rId7" imgW="215640" imgH="203040" progId="Equation.3">
              <p:embed/>
            </p:oleObj>
          </a:graphicData>
        </a:graphic>
      </p:graphicFrame>
      <p:graphicFrame>
        <p:nvGraphicFramePr>
          <p:cNvPr id="29" name="Object 6"/>
          <p:cNvGraphicFramePr>
            <a:graphicFrameLocks noChangeAspect="1"/>
          </p:cNvGraphicFramePr>
          <p:nvPr/>
        </p:nvGraphicFramePr>
        <p:xfrm>
          <a:off x="5178425" y="3768725"/>
          <a:ext cx="836613" cy="574675"/>
        </p:xfrm>
        <a:graphic>
          <a:graphicData uri="http://schemas.openxmlformats.org/presentationml/2006/ole">
            <p:oleObj spid="_x0000_s132102" name="Equation" r:id="rId8" imgW="317160" imgH="203040" progId="Equation.3">
              <p:embed/>
            </p:oleObj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/>
        </p:nvGraphicFramePr>
        <p:xfrm>
          <a:off x="6216650" y="3759200"/>
          <a:ext cx="838200" cy="574675"/>
        </p:xfrm>
        <a:graphic>
          <a:graphicData uri="http://schemas.openxmlformats.org/presentationml/2006/ole">
            <p:oleObj spid="_x0000_s132103" name="Equation" r:id="rId9" imgW="317160" imgH="203040" progId="Equation.3">
              <p:embed/>
            </p:oleObj>
          </a:graphicData>
        </a:graphic>
      </p:graphicFrame>
      <p:graphicFrame>
        <p:nvGraphicFramePr>
          <p:cNvPr id="31" name="Object 8"/>
          <p:cNvGraphicFramePr>
            <a:graphicFrameLocks noChangeAspect="1"/>
          </p:cNvGraphicFramePr>
          <p:nvPr/>
        </p:nvGraphicFramePr>
        <p:xfrm>
          <a:off x="5989638" y="3327400"/>
          <a:ext cx="334962" cy="215900"/>
        </p:xfrm>
        <a:graphic>
          <a:graphicData uri="http://schemas.openxmlformats.org/presentationml/2006/ole">
            <p:oleObj spid="_x0000_s132104" name="Equation" r:id="rId10" imgW="126720" imgH="75960" progId="Equation.3">
              <p:embed/>
            </p:oleObj>
          </a:graphicData>
        </a:graphic>
      </p:graphicFrame>
      <p:graphicFrame>
        <p:nvGraphicFramePr>
          <p:cNvPr id="32" name="Object 9"/>
          <p:cNvGraphicFramePr>
            <a:graphicFrameLocks noChangeAspect="1"/>
          </p:cNvGraphicFramePr>
          <p:nvPr/>
        </p:nvGraphicFramePr>
        <p:xfrm>
          <a:off x="5911851" y="3938587"/>
          <a:ext cx="334962" cy="215900"/>
        </p:xfrm>
        <a:graphic>
          <a:graphicData uri="http://schemas.openxmlformats.org/presentationml/2006/ole">
            <p:oleObj spid="_x0000_s132105" name="Equation" r:id="rId11" imgW="126720" imgH="75960" progId="Equation.3">
              <p:embed/>
            </p:oleObj>
          </a:graphicData>
        </a:graphic>
      </p:graphicFrame>
      <p:graphicFrame>
        <p:nvGraphicFramePr>
          <p:cNvPr id="33" name="Object 10"/>
          <p:cNvGraphicFramePr>
            <a:graphicFrameLocks noChangeAspect="1"/>
          </p:cNvGraphicFramePr>
          <p:nvPr/>
        </p:nvGraphicFramePr>
        <p:xfrm>
          <a:off x="6931025" y="3124200"/>
          <a:ext cx="1128713" cy="1169988"/>
        </p:xfrm>
        <a:graphic>
          <a:graphicData uri="http://schemas.openxmlformats.org/presentationml/2006/ole">
            <p:oleObj spid="_x0000_s132106" name="Equation" r:id="rId12" imgW="368280" imgH="393480" progId="Equation.3">
              <p:embed/>
            </p:oleObj>
          </a:graphicData>
        </a:graphic>
      </p:graphicFrame>
      <p:sp>
        <p:nvSpPr>
          <p:cNvPr id="34" name="Content Placeholder 2"/>
          <p:cNvSpPr txBox="1">
            <a:spLocks/>
          </p:cNvSpPr>
          <p:nvPr/>
        </p:nvSpPr>
        <p:spPr>
          <a:xfrm>
            <a:off x="5791200" y="2133600"/>
            <a:ext cx="3276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First find the slope.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52400" y="2829580"/>
            <a:ext cx="12174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y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)</a:t>
            </a:r>
            <a:endParaRPr lang="en-US" sz="4000" dirty="0">
              <a:latin typeface="+mj-lt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207395" y="5867400"/>
            <a:ext cx="121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y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)</a:t>
            </a:r>
            <a:endParaRPr lang="en-US" sz="4000" dirty="0">
              <a:latin typeface="+mj-lt"/>
            </a:endParaRPr>
          </a:p>
        </p:txBody>
      </p:sp>
      <p:graphicFrame>
        <p:nvGraphicFramePr>
          <p:cNvPr id="87051" name="Object 11"/>
          <p:cNvGraphicFramePr>
            <a:graphicFrameLocks noChangeAspect="1"/>
          </p:cNvGraphicFramePr>
          <p:nvPr/>
        </p:nvGraphicFramePr>
        <p:xfrm>
          <a:off x="5805487" y="5760755"/>
          <a:ext cx="812800" cy="534987"/>
        </p:xfrm>
        <a:graphic>
          <a:graphicData uri="http://schemas.openxmlformats.org/presentationml/2006/ole">
            <p:oleObj spid="_x0000_s132107" name="Equation" r:id="rId13" imgW="241200" imgH="164880" progId="Equation.3">
              <p:embed/>
            </p:oleObj>
          </a:graphicData>
        </a:graphic>
      </p:graphicFrame>
      <p:graphicFrame>
        <p:nvGraphicFramePr>
          <p:cNvPr id="87052" name="Object 12"/>
          <p:cNvGraphicFramePr>
            <a:graphicFrameLocks noChangeAspect="1"/>
          </p:cNvGraphicFramePr>
          <p:nvPr/>
        </p:nvGraphicFramePr>
        <p:xfrm>
          <a:off x="6567488" y="5695950"/>
          <a:ext cx="492125" cy="542925"/>
        </p:xfrm>
        <a:graphic>
          <a:graphicData uri="http://schemas.openxmlformats.org/presentationml/2006/ole">
            <p:oleObj spid="_x0000_s132108" name="Equation" r:id="rId14" imgW="114120" imgH="177480" progId="Equation.3">
              <p:embed/>
            </p:oleObj>
          </a:graphicData>
        </a:graphic>
      </p:graphicFrame>
      <p:graphicFrame>
        <p:nvGraphicFramePr>
          <p:cNvPr id="87053" name="Object 13"/>
          <p:cNvGraphicFramePr>
            <a:graphicFrameLocks noChangeAspect="1"/>
          </p:cNvGraphicFramePr>
          <p:nvPr/>
        </p:nvGraphicFramePr>
        <p:xfrm>
          <a:off x="6921320" y="5674262"/>
          <a:ext cx="1994079" cy="612775"/>
        </p:xfrm>
        <a:graphic>
          <a:graphicData uri="http://schemas.openxmlformats.org/presentationml/2006/ole">
            <p:oleObj spid="_x0000_s132109" name="Equation" r:id="rId15" imgW="685800" imgH="203040" progId="Equation.3">
              <p:embed/>
            </p:oleObj>
          </a:graphicData>
        </a:graphic>
      </p:graphicFrame>
      <p:graphicFrame>
        <p:nvGraphicFramePr>
          <p:cNvPr id="87054" name="Object 14"/>
          <p:cNvGraphicFramePr>
            <a:graphicFrameLocks noChangeAspect="1"/>
          </p:cNvGraphicFramePr>
          <p:nvPr/>
        </p:nvGraphicFramePr>
        <p:xfrm>
          <a:off x="8140521" y="5713771"/>
          <a:ext cx="685800" cy="473075"/>
        </p:xfrm>
        <a:graphic>
          <a:graphicData uri="http://schemas.openxmlformats.org/presentationml/2006/ole">
            <p:oleObj spid="_x0000_s132110" name="Equation" r:id="rId16" imgW="241200" imgH="164880" progId="Equation.3">
              <p:embed/>
            </p:oleObj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4191000" y="5663625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  <p:graphicFrame>
        <p:nvGraphicFramePr>
          <p:cNvPr id="132111" name="Object 15"/>
          <p:cNvGraphicFramePr>
            <a:graphicFrameLocks noChangeAspect="1"/>
          </p:cNvGraphicFramePr>
          <p:nvPr/>
        </p:nvGraphicFramePr>
        <p:xfrm>
          <a:off x="7980362" y="3451046"/>
          <a:ext cx="1011238" cy="490538"/>
        </p:xfrm>
        <a:graphic>
          <a:graphicData uri="http://schemas.openxmlformats.org/presentationml/2006/ole">
            <p:oleObj spid="_x0000_s132111" name="Equation" r:id="rId17" imgW="33012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2000"/>
                                        <p:tgtEl>
                                          <p:spTgt spid="13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20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6" dur="20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1" dur="2000"/>
                                        <p:tgtEl>
                                          <p:spTgt spid="8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6" dur="2000"/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8" grpId="0">
        <p:bldAsOne/>
      </p:bldGraphic>
      <p:bldP spid="7" grpId="0"/>
      <p:bldP spid="12" grpId="0"/>
      <p:bldP spid="14" grpId="0" animBg="1"/>
      <p:bldP spid="19" grpId="0" animBg="1"/>
      <p:bldP spid="23" grpId="0"/>
      <p:bldP spid="34" grpId="0"/>
      <p:bldP spid="35" grpId="0"/>
      <p:bldP spid="36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Extra 3:</a:t>
            </a:r>
            <a:r>
              <a:rPr lang="en-US" dirty="0" smtClean="0"/>
              <a:t> </a:t>
            </a:r>
            <a:r>
              <a:rPr lang="en-US" dirty="0" smtClean="0"/>
              <a:t>Sketch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2200" y="2438400"/>
            <a:ext cx="2133600" cy="655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Point: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304800" y="1905000"/>
          <a:ext cx="5638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0" y="1524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Sketch a graph of the line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lang="en-US" sz="2800" dirty="0" smtClean="0"/>
              <a:t>−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= −2(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+3)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0" y="3429000"/>
            <a:ext cx="1143000" cy="57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lope: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9000" y="24384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(−3, 2)</a:t>
            </a:r>
            <a:endParaRPr lang="en-US" dirty="0">
              <a:latin typeface="+mj-lt"/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7324725" y="3419475"/>
          <a:ext cx="1439863" cy="527050"/>
        </p:xfrm>
        <a:graphic>
          <a:graphicData uri="http://schemas.openxmlformats.org/presentationml/2006/ole">
            <p:oleObj spid="_x0000_s101378" name="Equation" r:id="rId4" imgW="469800" imgH="177480" progId="Equation.3">
              <p:embed/>
            </p:oleObj>
          </a:graphicData>
        </a:graphic>
      </p:graphicFrame>
      <p:sp>
        <p:nvSpPr>
          <p:cNvPr id="10" name="Oval 9"/>
          <p:cNvSpPr/>
          <p:nvPr/>
        </p:nvSpPr>
        <p:spPr>
          <a:xfrm>
            <a:off x="1549758" y="3440805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429000" y="2310825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Point</a:t>
            </a:r>
            <a:endParaRPr lang="en-US" sz="3200" dirty="0">
              <a:latin typeface="+mj-lt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689279" y="2921358"/>
            <a:ext cx="2096037" cy="520521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107842" y="3479442"/>
            <a:ext cx="12879" cy="914400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0" idx="2"/>
          </p:cNvCxnSpPr>
          <p:nvPr/>
        </p:nvCxnSpPr>
        <p:spPr>
          <a:xfrm>
            <a:off x="1549758" y="3478905"/>
            <a:ext cx="570963" cy="537"/>
          </a:xfrm>
          <a:prstGeom prst="line">
            <a:avLst/>
          </a:prstGeom>
          <a:ln w="317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ft Brace 16"/>
          <p:cNvSpPr/>
          <p:nvPr/>
        </p:nvSpPr>
        <p:spPr>
          <a:xfrm flipH="1">
            <a:off x="2120721" y="3479442"/>
            <a:ext cx="381000" cy="863958"/>
          </a:xfrm>
          <a:prstGeom prst="leftBrac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Brace 17"/>
          <p:cNvSpPr/>
          <p:nvPr/>
        </p:nvSpPr>
        <p:spPr>
          <a:xfrm rot="16200000" flipH="1">
            <a:off x="1663520" y="2997556"/>
            <a:ext cx="381003" cy="533402"/>
          </a:xfrm>
          <a:prstGeom prst="leftBrac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489916" y="3645139"/>
            <a:ext cx="609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2</a:t>
            </a:r>
            <a:br>
              <a:rPr lang="en-US" sz="2800" dirty="0" smtClean="0">
                <a:solidFill>
                  <a:srgbClr val="FF0000"/>
                </a:solidFill>
                <a:latin typeface="+mj-lt"/>
              </a:rPr>
            </a:b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76400" y="26009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1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057400" y="43434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838200" y="2133600"/>
            <a:ext cx="2514600" cy="449580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2"/>
          <p:cNvSpPr txBox="1">
            <a:spLocks/>
          </p:cNvSpPr>
          <p:nvPr/>
        </p:nvSpPr>
        <p:spPr>
          <a:xfrm>
            <a:off x="5334000" y="5257800"/>
            <a:ext cx="3276600" cy="57912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noProof="0" dirty="0" smtClean="0">
                <a:latin typeface="+mj-lt"/>
              </a:rPr>
              <a:t>Two points define a line.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  <p:bldP spid="5" grpId="0"/>
      <p:bldP spid="6" grpId="0"/>
      <p:bldP spid="7" grpId="0"/>
      <p:bldP spid="10" grpId="0" animBg="1"/>
      <p:bldP spid="11" grpId="0"/>
      <p:bldP spid="17" grpId="0" animBg="1"/>
      <p:bldP spid="18" grpId="0" animBg="1"/>
      <p:bldP spid="25" grpId="0"/>
      <p:bldP spid="26" grpId="0"/>
      <p:bldP spid="27" grpId="0" animBg="1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2.3.2 </a:t>
            </a:r>
            <a:r>
              <a:rPr lang="en-US" dirty="0" smtClean="0"/>
              <a:t>Identifying Intercepts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40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and th</a:t>
            </a:r>
            <a:r>
              <a:rPr lang="en-US" sz="2800" noProof="0" dirty="0" smtClean="0">
                <a:solidFill>
                  <a:srgbClr val="FFC000"/>
                </a:solidFill>
                <a:latin typeface="+mj-lt"/>
              </a:rPr>
              <a:t>e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of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line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lang="en-US" sz="2800" dirty="0" smtClean="0">
                <a:latin typeface="+mj-lt"/>
              </a:rPr>
              <a:t>−5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</a:t>
            </a:r>
            <a:r>
              <a:rPr lang="en-US" sz="2800" dirty="0" smtClean="0">
                <a:latin typeface="+mj-lt"/>
              </a:rPr>
              <a:t> −</a:t>
            </a:r>
            <a:r>
              <a:rPr lang="en-US" sz="2800" dirty="0" smtClean="0">
                <a:latin typeface="+mj-lt"/>
              </a:rPr>
              <a:t>4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+4)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876800" y="20574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set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 and solve for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562601" y="3690938"/>
          <a:ext cx="3429000" cy="696912"/>
        </p:xfrm>
        <a:graphic>
          <a:graphicData uri="http://schemas.openxmlformats.org/presentationml/2006/ole">
            <p:oleObj spid="_x0000_s83969" name="Equation" r:id="rId3" imgW="1028520" imgH="20304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629400" y="4557712"/>
          <a:ext cx="2390775" cy="852488"/>
        </p:xfrm>
        <a:graphic>
          <a:graphicData uri="http://schemas.openxmlformats.org/presentationml/2006/ole">
            <p:oleObj spid="_x0000_s83970" name="Equation" r:id="rId4" imgW="647640" imgH="21564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724400" y="31242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5399" y="4683462"/>
            <a:ext cx="1670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33400" y="20574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set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and solve for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066801" y="3722688"/>
          <a:ext cx="3538538" cy="696912"/>
        </p:xfrm>
        <a:graphic>
          <a:graphicData uri="http://schemas.openxmlformats.org/presentationml/2006/ole">
            <p:oleObj spid="_x0000_s83971" name="Equation" r:id="rId5" imgW="1041120" imgH="20304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901825" y="4530725"/>
          <a:ext cx="2117725" cy="803275"/>
        </p:xfrm>
        <a:graphic>
          <a:graphicData uri="http://schemas.openxmlformats.org/presentationml/2006/ole">
            <p:oleObj spid="_x0000_s83972" name="Equation" r:id="rId6" imgW="507960" imgH="20304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76200" y="31242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0999" y="4674255"/>
            <a:ext cx="1670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271713" y="5673725"/>
          <a:ext cx="2147887" cy="803275"/>
        </p:xfrm>
        <a:graphic>
          <a:graphicData uri="http://schemas.openxmlformats.org/presentationml/2006/ole">
            <p:oleObj spid="_x0000_s83973" name="Equation" r:id="rId7" imgW="482400" imgH="20304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52400" y="57912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-intercept: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6705600" y="5634037"/>
          <a:ext cx="2373312" cy="842963"/>
        </p:xfrm>
        <a:graphic>
          <a:graphicData uri="http://schemas.openxmlformats.org/presentationml/2006/ole">
            <p:oleObj spid="_x0000_s83974" name="Equation" r:id="rId8" imgW="647640" imgH="21564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724400" y="5739825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-intercept:</a:t>
            </a:r>
            <a:endParaRPr lang="en-US" sz="32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15" grpId="0"/>
      <p:bldP spid="16" grpId="0"/>
      <p:bldP spid="18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Point-slope to Slope-intercept form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1613452"/>
            <a:ext cx="8305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2.3.2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Write the line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6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lang="en-US" sz="2600" dirty="0" smtClean="0">
                <a:latin typeface="+mj-lt"/>
              </a:rPr>
              <a:t>−</a:t>
            </a:r>
            <a:r>
              <a:rPr lang="en-US" sz="2600" dirty="0" smtClean="0">
                <a:latin typeface="+mj-lt"/>
              </a:rPr>
              <a:t>5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=−4(</a:t>
            </a:r>
            <a:r>
              <a:rPr kumimoji="0" lang="en-US" sz="26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+4)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 slope-intercept form.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114800" y="2208213"/>
          <a:ext cx="4211637" cy="852487"/>
        </p:xfrm>
        <a:graphic>
          <a:graphicData uri="http://schemas.openxmlformats.org/presentationml/2006/ole">
            <p:oleObj spid="_x0000_s102402" name="Equation" r:id="rId4" imgW="1041120" imgH="20304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225924" y="3505200"/>
          <a:ext cx="4079875" cy="838200"/>
        </p:xfrm>
        <a:graphic>
          <a:graphicData uri="http://schemas.openxmlformats.org/presentationml/2006/ole">
            <p:oleObj spid="_x0000_s102403" name="Equation" r:id="rId5" imgW="1002960" imgH="20304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04800" y="2310825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Starting Equation</a:t>
            </a:r>
            <a:endParaRPr lang="en-US" sz="32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" y="3429000"/>
            <a:ext cx="289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Distribute </a:t>
            </a:r>
          </a:p>
          <a:p>
            <a:r>
              <a:rPr lang="en-US" sz="3200" dirty="0" smtClean="0">
                <a:latin typeface="+mj-lt"/>
              </a:rPr>
              <a:t>right hand side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010150" y="4724400"/>
          <a:ext cx="3090863" cy="862013"/>
        </p:xfrm>
        <a:graphic>
          <a:graphicData uri="http://schemas.openxmlformats.org/presentationml/2006/ole">
            <p:oleObj spid="_x0000_s102404" name="Equation" r:id="rId6" imgW="787320" imgH="203040" progId="Equation.3">
              <p:embed/>
            </p:oleObj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953000" y="4130675"/>
          <a:ext cx="441325" cy="458788"/>
        </p:xfrm>
        <a:graphic>
          <a:graphicData uri="http://schemas.openxmlformats.org/presentationml/2006/ole">
            <p:oleObj spid="_x0000_s102405" name="Equation" r:id="rId7" imgW="228600" imgH="177480" progId="Equation.3">
              <p:embed/>
            </p:oleObj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/>
        </p:nvGraphicFramePr>
        <p:xfrm>
          <a:off x="7561263" y="4130675"/>
          <a:ext cx="439737" cy="458788"/>
        </p:xfrm>
        <a:graphic>
          <a:graphicData uri="http://schemas.openxmlformats.org/presentationml/2006/ole">
            <p:oleObj spid="_x0000_s102406" name="Equation" r:id="rId8" imgW="228600" imgH="177480" progId="Equation.3">
              <p:embed/>
            </p:oleObj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4419600" y="4724400"/>
            <a:ext cx="3733800" cy="0"/>
          </a:xfrm>
          <a:prstGeom prst="line">
            <a:avLst/>
          </a:prstGeom>
          <a:ln w="349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7200" y="48768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Slope-intercept form</a:t>
            </a:r>
            <a:endParaRPr lang="en-US" sz="32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8" grpId="0"/>
      <p:bldP spid="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Standard form of a line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600200"/>
            <a:ext cx="9372600" cy="1676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standard from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of the equation of a line is given by the formula           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  __________________ , where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and </a:t>
            </a:r>
            <a:r>
              <a:rPr kumimoji="0" lang="en-US" sz="26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are not both zero.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517525" y="2169629"/>
          <a:ext cx="2606675" cy="752475"/>
        </p:xfrm>
        <a:graphic>
          <a:graphicData uri="http://schemas.openxmlformats.org/presentationml/2006/ole">
            <p:oleObj spid="_x0000_s3075" name="Equation" r:id="rId3" imgW="787320" imgH="203040" progId="Equation.3">
              <p:embed/>
            </p:oleObj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3124200"/>
            <a:ext cx="8382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2.3.1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Write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x/3</a:t>
            </a:r>
            <a:r>
              <a:rPr lang="en-US" sz="2800" dirty="0" smtClean="0"/>
              <a:t> −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4y +1 =0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in standard form such that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A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,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B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,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C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are integers. 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519738" y="3983038"/>
          <a:ext cx="2176462" cy="1350962"/>
        </p:xfrm>
        <a:graphic>
          <a:graphicData uri="http://schemas.openxmlformats.org/presentationml/2006/ole">
            <p:oleObj spid="_x0000_s3082" name="Equation" r:id="rId4" imgW="749160" imgH="39348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57200" y="4343400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Subtract 1 from both sides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561012" y="5334000"/>
          <a:ext cx="2287588" cy="696912"/>
        </p:xfrm>
        <a:graphic>
          <a:graphicData uri="http://schemas.openxmlformats.org/presentationml/2006/ole">
            <p:oleObj spid="_x0000_s3084" name="Equation" r:id="rId5" imgW="787320" imgH="20304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09600" y="5358825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Multiply both sides by 3</a:t>
            </a:r>
            <a:endParaRPr lang="en-US" sz="32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/>
      <p:bldP spid="20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2.3.1 </a:t>
            </a:r>
            <a:r>
              <a:rPr lang="en-US" dirty="0" smtClean="0"/>
              <a:t>Identifying Intercepts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40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and th</a:t>
            </a:r>
            <a:r>
              <a:rPr lang="en-US" sz="2800" noProof="0" dirty="0" smtClean="0">
                <a:solidFill>
                  <a:srgbClr val="FFC000"/>
                </a:solidFill>
                <a:latin typeface="+mj-lt"/>
              </a:rPr>
              <a:t>e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of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line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−12</a:t>
            </a:r>
            <a:r>
              <a:rPr lang="en-US" sz="2800" i="1" dirty="0" smtClean="0"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</a:t>
            </a:r>
            <a:r>
              <a:rPr lang="en-US" sz="2800" dirty="0" smtClean="0">
                <a:latin typeface="+mj-lt"/>
              </a:rPr>
              <a:t> −3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876800" y="20574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set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 and solve for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205538" y="3733800"/>
          <a:ext cx="2582862" cy="611188"/>
        </p:xfrm>
        <a:graphic>
          <a:graphicData uri="http://schemas.openxmlformats.org/presentationml/2006/ole">
            <p:oleObj spid="_x0000_s121858" name="Equation" r:id="rId3" imgW="888840" imgH="17748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781800" y="4588802"/>
          <a:ext cx="1641475" cy="703923"/>
        </p:xfrm>
        <a:graphic>
          <a:graphicData uri="http://schemas.openxmlformats.org/presentationml/2006/ole">
            <p:oleObj spid="_x0000_s121859" name="Equation" r:id="rId4" imgW="431640" imgH="17748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724400" y="31242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5399" y="4683462"/>
            <a:ext cx="1670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33400" y="20574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set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and solve for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947863" y="3722688"/>
          <a:ext cx="2287587" cy="696912"/>
        </p:xfrm>
        <a:graphic>
          <a:graphicData uri="http://schemas.openxmlformats.org/presentationml/2006/ole">
            <p:oleObj spid="_x0000_s121860" name="Equation" r:id="rId5" imgW="787320" imgH="20304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901825" y="4530725"/>
          <a:ext cx="2117725" cy="803275"/>
        </p:xfrm>
        <a:graphic>
          <a:graphicData uri="http://schemas.openxmlformats.org/presentationml/2006/ole">
            <p:oleObj spid="_x0000_s121861" name="Equation" r:id="rId6" imgW="507960" imgH="20304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76200" y="31242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0999" y="4674255"/>
            <a:ext cx="1670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238375" y="5648325"/>
          <a:ext cx="2409825" cy="854075"/>
        </p:xfrm>
        <a:graphic>
          <a:graphicData uri="http://schemas.openxmlformats.org/presentationml/2006/ole">
            <p:oleObj spid="_x0000_s121862" name="Equation" r:id="rId7" imgW="457200" imgH="21564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52400" y="57912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-intercept: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6705600" y="5673725"/>
          <a:ext cx="2286000" cy="803275"/>
        </p:xfrm>
        <a:graphic>
          <a:graphicData uri="http://schemas.openxmlformats.org/presentationml/2006/ole">
            <p:oleObj spid="_x0000_s121863" name="Equation" r:id="rId8" imgW="419040" imgH="20304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724400" y="5739825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-intercept:</a:t>
            </a:r>
            <a:endParaRPr lang="en-US" sz="32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15" grpId="0"/>
      <p:bldP spid="16" grpId="0"/>
      <p:bldP spid="18" grpId="0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2.3.1 </a:t>
            </a:r>
            <a:r>
              <a:rPr lang="en-US" dirty="0" smtClean="0"/>
              <a:t>Sketch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2057400"/>
            <a:ext cx="2133600" cy="655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-intercept: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304800" y="1905000"/>
          <a:ext cx="5638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1524000"/>
            <a:ext cx="61722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Sketch a graph of the line 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/>
              <a:t>−</a:t>
            </a:r>
            <a:r>
              <a:rPr lang="en-US" sz="2800" dirty="0" smtClean="0">
                <a:latin typeface="+mj-lt"/>
              </a:rPr>
              <a:t>1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2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= −3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43800" y="20574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(−3, 0)</a:t>
            </a:r>
            <a:endParaRPr lang="en-US" dirty="0">
              <a:latin typeface="+mj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562637" y="4344474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111321" y="4051479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5334000" y="5257800"/>
            <a:ext cx="3276600" cy="57912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noProof="0" dirty="0" smtClean="0">
                <a:latin typeface="+mj-lt"/>
              </a:rPr>
              <a:t>Two points define a line.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29000" y="27432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-intercept</a:t>
            </a:r>
            <a:endParaRPr lang="en-US" sz="3200" dirty="0">
              <a:latin typeface="+mj-lt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3200400" y="3370489"/>
            <a:ext cx="1179252" cy="668111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57200" y="27432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-intercept</a:t>
            </a:r>
            <a:endParaRPr lang="en-US" sz="3200" dirty="0">
              <a:latin typeface="+mj-lt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1219200" y="3352800"/>
            <a:ext cx="304800" cy="9144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81000" y="3568523"/>
            <a:ext cx="5410200" cy="1042114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>
          <a:xfrm>
            <a:off x="5715000" y="2621280"/>
            <a:ext cx="2133600" cy="655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i="1" dirty="0" smtClean="0">
                <a:latin typeface="+mj-lt"/>
              </a:rPr>
              <a:t>y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543800" y="26212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(0, 1/4)</a:t>
            </a:r>
            <a:endParaRPr lang="en-US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  <p:bldP spid="5" grpId="0"/>
      <p:bldP spid="7" grpId="0"/>
      <p:bldP spid="10" grpId="0" animBg="1"/>
      <p:bldP spid="27" grpId="0" animBg="1"/>
      <p:bldP spid="34" grpId="0"/>
      <p:bldP spid="21" grpId="0"/>
      <p:bldP spid="41" grpId="0"/>
      <p:bldP spid="45" grpId="0" build="p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Warm-up: Class Notes Page </a:t>
            </a:r>
            <a:r>
              <a:rPr lang="en-US" dirty="0" smtClean="0"/>
              <a:t>25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+mj-lt"/>
              </a:rPr>
              <a:t>Today we are starting to learn about lines. </a:t>
            </a:r>
          </a:p>
          <a:p>
            <a:pPr>
              <a:buNone/>
            </a:pPr>
            <a:r>
              <a:rPr lang="en-US" sz="2400" dirty="0" smtClean="0">
                <a:latin typeface="+mj-lt"/>
              </a:rPr>
              <a:t>In honor of that, here are several one-liners:</a:t>
            </a:r>
          </a:p>
          <a:p>
            <a:r>
              <a:rPr lang="en-US" sz="2400" dirty="0" smtClean="0">
                <a:latin typeface="+mj-lt"/>
              </a:rPr>
              <a:t>I wondered why the Frisbee was getting bigger, and then it hit me.</a:t>
            </a: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I had a dream I was eating a giant marshmallow, and when I woke up my pillow was missing!</a:t>
            </a: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Right now I'm having amnesia and </a:t>
            </a:r>
            <a:r>
              <a:rPr lang="en-US" sz="2400" dirty="0" err="1" smtClean="0">
                <a:latin typeface="+mj-lt"/>
              </a:rPr>
              <a:t>deja</a:t>
            </a:r>
            <a:r>
              <a:rPr lang="en-US" sz="2400" dirty="0" smtClean="0">
                <a:latin typeface="+mj-lt"/>
              </a:rPr>
              <a:t> vu at the same time! I think I've forgotten this before?</a:t>
            </a: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How’s that new line I introduced you to? </a:t>
            </a:r>
            <a:r>
              <a:rPr lang="en-US" sz="2400" dirty="0" err="1" smtClean="0">
                <a:latin typeface="+mj-lt"/>
              </a:rPr>
              <a:t>Ohh</a:t>
            </a:r>
            <a:r>
              <a:rPr lang="en-US" sz="2400" dirty="0" smtClean="0">
                <a:latin typeface="+mj-lt"/>
              </a:rPr>
              <a:t>, she goes on forever.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Standard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1" y="1600200"/>
            <a:ext cx="9144000" cy="3886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Every line can be written in standard form. This is not true of the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other two forms. In particular, verticals lines can only be written in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standard form, because their slope is undefined.</a:t>
            </a:r>
          </a:p>
          <a:p>
            <a:pPr>
              <a:buNone/>
            </a:pPr>
            <a:endParaRPr lang="en-US" dirty="0" smtClean="0">
              <a:solidFill>
                <a:srgbClr val="00B050"/>
              </a:solidFill>
              <a:latin typeface="+mj-lt"/>
            </a:endParaRP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+mj-lt"/>
              </a:rPr>
              <a:t>It is difficult to get the equation of a line directly into standard 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+mj-lt"/>
              </a:rPr>
              <a:t>form given a graph or “usual” information. Instead, you will need 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+mj-lt"/>
              </a:rPr>
              <a:t>to be able to get the equations of lines into and out of this form. 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6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8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20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Point-slope to Standard form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6482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To get the equation of a line from point-slope form into standard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form, first convert it into slope-intercept form as we have already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learned. Then proceed as on the next slide to convert the equation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into standard form.</a:t>
            </a:r>
            <a:endParaRPr lang="en-US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2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76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Slope-intercept to Standard form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65044" y="1447800"/>
            <a:ext cx="8650356" cy="824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7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2.3.4 </a:t>
            </a:r>
            <a:r>
              <a:rPr kumimoji="0" lang="en-US" sz="27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Write the line</a:t>
            </a:r>
            <a:r>
              <a:rPr kumimoji="0" lang="en-US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7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=2/5</a:t>
            </a:r>
            <a:r>
              <a:rPr kumimoji="0" lang="en-US" sz="27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−8</a:t>
            </a:r>
            <a:r>
              <a:rPr kumimoji="0" lang="en-US" sz="27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in standard form such that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700" b="0" i="1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</a:t>
            </a:r>
            <a:r>
              <a:rPr kumimoji="0" lang="en-US" sz="27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kumimoji="0" lang="en-US" sz="2700" b="0" i="1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</a:t>
            </a:r>
            <a:r>
              <a:rPr kumimoji="0" lang="en-US" sz="27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and </a:t>
            </a:r>
            <a:r>
              <a:rPr kumimoji="0" lang="en-US" sz="2700" b="0" i="1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 </a:t>
            </a:r>
            <a:r>
              <a:rPr kumimoji="0" lang="en-US" sz="2700" b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are</a:t>
            </a:r>
            <a:r>
              <a:rPr kumimoji="0" lang="en-US" sz="27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integers.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821238" y="2182813"/>
          <a:ext cx="2619375" cy="904875"/>
        </p:xfrm>
        <a:graphic>
          <a:graphicData uri="http://schemas.openxmlformats.org/presentationml/2006/ole">
            <p:oleObj spid="_x0000_s92164" name="Equation" r:id="rId4" imgW="787320" imgH="21564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137025" y="4348163"/>
          <a:ext cx="4625975" cy="668337"/>
        </p:xfrm>
        <a:graphic>
          <a:graphicData uri="http://schemas.openxmlformats.org/presentationml/2006/ole">
            <p:oleObj spid="_x0000_s92165" name="Equation" r:id="rId5" imgW="1295280" imgH="21564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838200" y="2326957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Starting Equation</a:t>
            </a:r>
            <a:endParaRPr lang="en-US" sz="32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" y="4028182"/>
            <a:ext cx="365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Multiply both sides </a:t>
            </a:r>
          </a:p>
          <a:p>
            <a:r>
              <a:rPr lang="en-US" sz="3200" dirty="0" smtClean="0">
                <a:latin typeface="+mj-lt"/>
              </a:rPr>
              <a:t>by  5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518025" y="3459163"/>
          <a:ext cx="3543300" cy="833437"/>
        </p:xfrm>
        <a:graphic>
          <a:graphicData uri="http://schemas.openxmlformats.org/presentationml/2006/ole">
            <p:oleObj spid="_x0000_s92167" name="Equation" r:id="rId6" imgW="990360" imgH="215640" progId="Equation.3">
              <p:embed/>
            </p:oleObj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06913" y="2922588"/>
          <a:ext cx="881062" cy="555625"/>
        </p:xfrm>
        <a:graphic>
          <a:graphicData uri="http://schemas.openxmlformats.org/presentationml/2006/ole">
            <p:oleObj spid="_x0000_s92168" name="Equation" r:id="rId7" imgW="457200" imgH="215640" progId="Equation.3">
              <p:embed/>
            </p:oleObj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/>
        </p:nvGraphicFramePr>
        <p:xfrm>
          <a:off x="5738813" y="2922588"/>
          <a:ext cx="877887" cy="555625"/>
        </p:xfrm>
        <a:graphic>
          <a:graphicData uri="http://schemas.openxmlformats.org/presentationml/2006/ole">
            <p:oleObj spid="_x0000_s92169" name="Equation" r:id="rId8" imgW="457200" imgH="215640" progId="Equation.3">
              <p:embed/>
            </p:oleObj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4648200" y="3505200"/>
            <a:ext cx="3733800" cy="0"/>
          </a:xfrm>
          <a:prstGeom prst="line">
            <a:avLst/>
          </a:prstGeom>
          <a:ln w="349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4668838" y="5205413"/>
          <a:ext cx="3582987" cy="628650"/>
        </p:xfrm>
        <a:graphic>
          <a:graphicData uri="http://schemas.openxmlformats.org/presentationml/2006/ole">
            <p:oleObj spid="_x0000_s92173" name="Equation" r:id="rId9" imgW="1002960" imgH="203040" progId="Equation.3">
              <p:embed/>
            </p:oleObj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33400" y="5206425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Distribute the 5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5067300" y="5924550"/>
          <a:ext cx="2857500" cy="628650"/>
        </p:xfrm>
        <a:graphic>
          <a:graphicData uri="http://schemas.openxmlformats.org/presentationml/2006/ole">
            <p:oleObj spid="_x0000_s92174" name="Equation" r:id="rId10" imgW="799920" imgH="203040" progId="Equation.3">
              <p:embed/>
            </p:oleObj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228600" y="5943600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Alternative Standard form</a:t>
            </a:r>
            <a:endParaRPr lang="en-US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8" grpId="0"/>
      <p:bldP spid="33" grpId="0"/>
      <p:bldP spid="3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Standard to Slope-intercept to form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6444" y="1613452"/>
            <a:ext cx="9067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2.3.1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Write the line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2600" i="1" dirty="0" smtClean="0">
                <a:latin typeface="+mj-lt"/>
              </a:rPr>
              <a:t>x</a:t>
            </a:r>
            <a:r>
              <a:rPr lang="en-US" sz="2600" dirty="0" smtClean="0">
                <a:latin typeface="+mj-lt"/>
              </a:rPr>
              <a:t>−12</a:t>
            </a:r>
            <a:r>
              <a:rPr lang="en-US" sz="2600" i="1" dirty="0" smtClean="0">
                <a:latin typeface="+mj-lt"/>
              </a:rPr>
              <a:t>y </a:t>
            </a:r>
            <a:r>
              <a:rPr lang="en-US" sz="2600" dirty="0" smtClean="0">
                <a:latin typeface="+mj-lt"/>
              </a:rPr>
              <a:t>=</a:t>
            </a:r>
            <a:r>
              <a:rPr lang="en-US" sz="2600" i="1" dirty="0" smtClean="0">
                <a:latin typeface="+mj-lt"/>
              </a:rPr>
              <a:t>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−</a:t>
            </a:r>
            <a:r>
              <a:rPr lang="en-US" sz="2600" dirty="0" smtClean="0">
                <a:latin typeface="+mj-lt"/>
              </a:rPr>
              <a:t>3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in slope-intercept form.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821238" y="2208213"/>
          <a:ext cx="2619375" cy="852487"/>
        </p:xfrm>
        <a:graphic>
          <a:graphicData uri="http://schemas.openxmlformats.org/presentationml/2006/ole">
            <p:oleObj spid="_x0000_s103426" name="Equation" r:id="rId4" imgW="787320" imgH="20304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029200" y="4114800"/>
          <a:ext cx="2590800" cy="1371600"/>
        </p:xfrm>
        <a:graphic>
          <a:graphicData uri="http://schemas.openxmlformats.org/presentationml/2006/ole">
            <p:oleObj spid="_x0000_s103427" name="Equation" r:id="rId5" imgW="698400" imgH="3934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838200" y="2326957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Starting Equation</a:t>
            </a:r>
            <a:endParaRPr lang="en-US" sz="32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90600" y="3048000"/>
            <a:ext cx="289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Subtract </a:t>
            </a:r>
            <a:r>
              <a:rPr lang="en-US" sz="3200" i="1" dirty="0" smtClean="0">
                <a:latin typeface="+mj-lt"/>
              </a:rPr>
              <a:t>x </a:t>
            </a:r>
          </a:p>
          <a:p>
            <a:r>
              <a:rPr lang="en-US" sz="3200" dirty="0" smtClean="0">
                <a:latin typeface="+mj-lt"/>
              </a:rPr>
              <a:t>from both sides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648200" y="3482975"/>
          <a:ext cx="3224213" cy="784225"/>
        </p:xfrm>
        <a:graphic>
          <a:graphicData uri="http://schemas.openxmlformats.org/presentationml/2006/ole">
            <p:oleObj spid="_x0000_s103428" name="Equation" r:id="rId6" imgW="901440" imgH="203040" progId="Equation.3">
              <p:embed/>
            </p:oleObj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714875" y="3019425"/>
          <a:ext cx="465138" cy="360363"/>
        </p:xfrm>
        <a:graphic>
          <a:graphicData uri="http://schemas.openxmlformats.org/presentationml/2006/ole">
            <p:oleObj spid="_x0000_s103429" name="Equation" r:id="rId7" imgW="241200" imgH="139680" progId="Equation.3">
              <p:embed/>
            </p:oleObj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/>
        </p:nvGraphicFramePr>
        <p:xfrm>
          <a:off x="7004050" y="3019425"/>
          <a:ext cx="463550" cy="360363"/>
        </p:xfrm>
        <a:graphic>
          <a:graphicData uri="http://schemas.openxmlformats.org/presentationml/2006/ole">
            <p:oleObj spid="_x0000_s103430" name="Equation" r:id="rId8" imgW="241200" imgH="139680" progId="Equation.3">
              <p:embed/>
            </p:oleObj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4648200" y="3429000"/>
            <a:ext cx="3733800" cy="0"/>
          </a:xfrm>
          <a:prstGeom prst="line">
            <a:avLst/>
          </a:prstGeom>
          <a:ln w="349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990600" y="4596825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Divide by −12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4914242" y="5564188"/>
          <a:ext cx="3391558" cy="1141412"/>
        </p:xfrm>
        <a:graphic>
          <a:graphicData uri="http://schemas.openxmlformats.org/presentationml/2006/ole">
            <p:oleObj spid="_x0000_s103432" name="Equation" r:id="rId9" imgW="787320" imgH="393480" progId="Equation.3">
              <p:embed/>
            </p:oleObj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533400" y="5849362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Slope-intercept form</a:t>
            </a:r>
            <a:endParaRPr lang="en-US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8" grpId="0"/>
      <p:bldP spid="33" grpId="0"/>
      <p:bldP spid="3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Standard to Slope-intercept form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04800" y="1561563"/>
            <a:ext cx="9144000" cy="129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One reason for converting the equation of a line from </a:t>
            </a:r>
          </a:p>
          <a:p>
            <a:pPr>
              <a:buNone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Standard form to slope-intercept form is to find the slope </a:t>
            </a:r>
          </a:p>
          <a:p>
            <a:pPr>
              <a:buNone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of the line. It also helps if you are trying to graph the line.</a:t>
            </a:r>
            <a:endParaRPr lang="en-US" sz="28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69844" y="3200400"/>
            <a:ext cx="5830956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2.3.1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slope of the </a:t>
            </a:r>
            <a:r>
              <a:rPr lang="en-US" sz="2600" i="1" dirty="0" smtClean="0">
                <a:latin typeface="+mj-lt"/>
              </a:rPr>
              <a:t>x</a:t>
            </a:r>
            <a:r>
              <a:rPr lang="en-US" sz="2600" dirty="0" smtClean="0">
                <a:latin typeface="+mj-lt"/>
              </a:rPr>
              <a:t>−12</a:t>
            </a:r>
            <a:r>
              <a:rPr lang="en-US" sz="2600" i="1" dirty="0" smtClean="0">
                <a:latin typeface="+mj-lt"/>
              </a:rPr>
              <a:t>y </a:t>
            </a:r>
            <a:r>
              <a:rPr lang="en-US" sz="2600" dirty="0" smtClean="0">
                <a:latin typeface="+mj-lt"/>
              </a:rPr>
              <a:t>=</a:t>
            </a:r>
            <a:r>
              <a:rPr lang="en-US" sz="2600" i="1" dirty="0" smtClean="0">
                <a:latin typeface="+mj-lt"/>
              </a:rPr>
              <a:t>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−</a:t>
            </a:r>
            <a:r>
              <a:rPr lang="en-US" sz="2600" dirty="0" smtClean="0">
                <a:latin typeface="+mj-lt"/>
              </a:rPr>
              <a:t>3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800600" y="3761146"/>
          <a:ext cx="3391558" cy="1141412"/>
        </p:xfrm>
        <a:graphic>
          <a:graphicData uri="http://schemas.openxmlformats.org/presentationml/2006/ole">
            <p:oleObj spid="_x0000_s93185" name="Equation" r:id="rId3" imgW="787320" imgH="39348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3913546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Slope-intercept form</a:t>
            </a:r>
            <a:endParaRPr lang="en-US" sz="3200" dirty="0">
              <a:latin typeface="+mj-lt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219200" y="5334000"/>
            <a:ext cx="17526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600" dirty="0" smtClean="0">
                <a:latin typeface="+mj-lt"/>
              </a:rPr>
              <a:t>S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lope: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3049587" y="4764088"/>
          <a:ext cx="2208213" cy="1789112"/>
        </p:xfrm>
        <a:graphic>
          <a:graphicData uri="http://schemas.openxmlformats.org/presentationml/2006/ole">
            <p:oleObj spid="_x0000_s93186" name="Equation" r:id="rId4" imgW="469800" imgH="393480" progId="Equation.3">
              <p:embed/>
            </p:oleObj>
          </a:graphicData>
        </a:graphic>
      </p:graphicFrame>
      <p:sp>
        <p:nvSpPr>
          <p:cNvPr id="11" name="Oval 10"/>
          <p:cNvSpPr/>
          <p:nvPr/>
        </p:nvSpPr>
        <p:spPr>
          <a:xfrm>
            <a:off x="5765442" y="3810000"/>
            <a:ext cx="914400" cy="11430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80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1"/>
      <p:bldP spid="9" grpId="0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4" name="Picture 4" descr="http://upload.wikimedia.org/wikipedia/commons/d/d9/Florida_Box_Turtle_Digon3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25" y="1040083"/>
            <a:ext cx="3686175" cy="276991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Turtle</a:t>
            </a:r>
            <a:endParaRPr lang="en-US" dirty="0"/>
          </a:p>
        </p:txBody>
      </p:sp>
      <p:sp>
        <p:nvSpPr>
          <p:cNvPr id="107522" name="AutoShape 2" descr="data:image/jpeg;base64,/9j/4AAQSkZJRgABAQAAAQABAAD/2wCEAAkGBxQTEhQUExQWFhUWGBoaGRgYGBcaHBwaGhgYGhgYFxkYHSggHBolGx4eIjEiJykrMC4uFx8zODMsNygtLisBCgoKDg0OGxAQGy8mICYuLCw0LC8sLCwsNCwsLiw0LCwsLCwsLCwsNDQsLCwsLCw0LCwsLCwsLCwsLCwsLCwsLP/AABEIAMIBAwMBIgACEQEDEQH/xAAcAAEAAgMBAQEAAAAAAAAAAAAABAUDBgcCAQj/xAA8EAABAwIEBAMGBAUEAgMAAAABAAIRAyEEBRIxBkFRYRMicTKBkaGx0UJSwfAHFGLh8SMzcoIVwhYkkv/EABgBAQEBAQEAAAAAAAAAAAAAAAACAQME/8QAKxEAAgIBAwMCBgIDAAAAAAAAAAECESESMUEDIlFhgRMycZHR8KGxBELB/9oADAMBAAIRAxEAPwDuKIiAIiIAiIgCIiAIiIAigYzOKNOxdJ6Nufktazbi2oRFEBl93QT8Nh8Vlg3RFzV3FGMouAqOZUDunkI+IIKsaOc1akGlidLjtTqtbf0cAofUrdM2vDN5RaJX4nxVEgVQ33sIB9C0qVR42gAvpi/JpM/AhauonsHFo3FFSUeKsOYlxbP5hEequKdQOEtII6gyqTTMPaIi0BERAEREAREQBERAEREAREQBERAEREAREQBERAERaFxpxpo1UcNLngXc2fg0j6rG6Bf51xZh8OS0u1PH4W/qdgtZPFVWtd4cykdms5/8n7gei0ShSqYhp8YMgSdOoB08jbnKxV+JqlJz21NQMQ0ACw6jkVwc3LC/s6qCWX/RudRprOAGmOQHsgL1jqNNuhrY8u+mTJm/Nafk+f1fAreE6HfncxsgcwIsrPhTH19FR/iU6h02DgAZ7BU5VbXHBKi3S8lzjsJ43nvAECBy7rE/ANAkyGDmTpPcti8qHl+Pa5jnVKpp1eVJt3TfePwnl2X3CMdUiJJPWfnOypStPOCXHOxb0MeSzQ2kXUeRqm5/4jcj1UGlRpiQalSg43Gzmj0O4C+4ysRFMSS3mOvOI5DZfTgSaRqG4mOcqPhwq7qytcr2PGYUK1Iefzt/PAgj9F6wWMZSGqnq1naHFjR/+Tde8vzvwvI7zMO7enp9l9zzKNTPHw3mb7RZ6fl+yxunpl9ws5Ra5XxtWadNanrA/E0gOj6FbflWd0cQP9N1xu11nD1BXGcJnIdqFmkD2XT2HkdvM3g9CtjwFRulr4qNqgQTYj0OytyaWEYkvJ1RFzDLeNsRQLhWHjUmncSHtHUzuPXput+ybO6OJbqpPBtJHMT26d1SmmY4tFiiIrMCIiAIiIAiIgCIiAIiIAiIgCIiAIig51mjMNRdVqGABbueQHUo3QNf49zt9Nng0QTUcJdHJvr3XJsRhcXVJAGhp/CHNHxvJWHifMatXEOJe4OfvciByHuUJlJ/tMLnAXJ5DrJ3Xnk284OsVxkj1aTqLi0G45jr29/NXNYsq4eal3gw2Iv1lU9VznAkC3M/ZS8lw7XsqPqnSxggHueXdZJqk5bo1LLS2ZPweKln8tSouJPtnmQfSwao+M4aq0TqcQxh2l1x2tuQsOVYjU8AVTTaLahPWQDHL7qdnuFLm2rip6kz2Inmtk2pUsX6MlK1byYsW+mWtcKv+uyA1xaQ1wG7XHkDyWz8K5pVrM0yKQbuSB8iNx3C5xha4pmHgmeY37b2W04vH1HURTbT0UYAaXEap3LgeUn5BZNOqX8mxeb/AKL/ABtCo06hDmmwLSN/fuFnwld78NWYZlvmH+JVBh8weKIZQa6pA84Bkju1vNXfBWYsxArMJ82nTBG3WRyKyc+xuXDNUUpY5RTCkTycT6QrLIM5fhqml8mm7cdO6wspt1QDqLTEardCNSlZjgXNGpzQBvLbjt0XaWiS0vk5RUllIlcR8OsrxicPAJuQ24PcKvyvFPdUIqNPlEaYJnuCDb6KXl+c/wAuWgOD6TuXNp7e9fcVoxDnVaDXB7RdoMH1F945LhGUliW3n8nRxV4MObYJjxNNxZVH4XEAOHINfsTHJV2XGpTeX0yWVGCfLaw3GnY9wq7Ms6e9pabwYINviF5wGdbC+qIgmZ6910cXuSmtjrPCPGjcRFOrDasWcPZf6c2nsVt6/OOXVQ41GizhL2wbiDcfC/uXTOAeNvFihXdLtmPNp/pd36HmrjLNMlrk6EiIuhgREQBERAEREAREQBERAEREAXEf4v8AE5OKZQa7yU94PObrr+e5gKFCpUP4W27uNmj4r8w8RzUrOqTLnOPwBj7rnNq6Kim8o2DOcIKp8alUaWuAkTeSo2DzerRhjGBzQSASDvab9gR8VWYKm8SDAbzj9EdjNDmsaAC7Ymeq8yWNDyeiv9tiVicRUe4yQJNxAHujohqPe1lFrfxTAm5PVW7Mzo+DUfoDvC8ocQPM87n4rxkOKZSr0nH8TBqk7F30Wx6lr5djJQp/MTMty2k+kKchlYE7/iv+wqnHYapRf52ne3Q9x2C+Z1/vumwk87AcyPop+X5uY8N41sI/Fct2t6AdeqvuS1LK8HPtb0sr6VdhgOBIZM+vIe9RcTiH4h28AWHQD8rfupuNdS/CNNzFot19ZVvw3gGNaKzngtAnTvB5b81LnGC1UW4ynizNlTadClFO7yL6gPkRdYsFSdTeal2vP4x+IdDa47FQs3xAdULqbYarLKMdiajYZUB0iA0kbD1C2ko6q33shtt1e3gr8Vh6uovY8zJJBaASb9LKRTz6uGvZUMkfgdcxyJ6r1mma4hkiqwD/AKx8xZVmEzsNqa3MaXBulp7zYu9Frtq6TNVLFtMz1qTqbGuI06zMEybfSJXrB4uo062O0nsT81EbUNVtWrVdJBDWxyJubdAPqpeCwpdRe8OaNESNzB5wFcX29xDWe0n5jhmYthqtAbWaPOBz/qCpcLUYWnxqRIZA8RliOk9V6w2NFKoHtcSeg59ZAUrOaQEYildjx5m8pO7XDkD9VElp7ft+DU7z9z7hjhg9rqdV2obteN5EG8Khe80nkibGD6T8ipGMw7SzxNmtju5pMQH/AH5qLml9Jn2hf1hIqnvd+TW7W2x2r+HnF3jAYeq6XgTTefxt7/1Db3Le1+Z8uqVaLg1wLXNh7CPmPePou6cD8QDFUASfO0X6x1/RdYS4IkqNkREXQkIiIAiIgCIiAIiIAiIgNB/i3j9NGlSm7nFx9GD7lcXqNAsTMCT6kyB8St6/irmWvHOp7hlMMHqbu+oHuXOsVjb1WjYv+lvqvLO28HfptJEgV4ME+UAucf09VWhxcKlc8vIwHkT9hJ9SsuMqBjG0YJc+C7rfYBZcbh5fRwrL6SNUb6nXdPopjSz+1ydJtvH7Zgx006NGkPad/qO9TYD4KbicZorRybpHwCr8zq6sVA9kPawegICmcRsAqujmfoqg8q+U2c5LDrijaOKcLZlVo8rgJtz+wUPC0C6mQ2Ad3H9F9ynOC+k2nWALWgz3FiCfgseUVxLnP/22y4j6D4wojqjGnwU9LlfkhZnh3McWOs6Lj3SZjaApmVuIZA57qPOt1aqXhx8N5g7gmAJ+PyWXhvF6KlOY02BHrZdlJ074ONZVcllhMKarwwECetgsdemaTvMI0nf7H97rJmcMqOMmAbcufZZ3Yz+cpljrVGizvzDsOZRzeJcG6FbjyV//AJ6qBEio240vv6iSsFZ2HrNtNF3QXH7lQW0ZqimfKG7noJ+p+6sK2SOEx7I6bQeQKSjBPDqxHW8NWR8dXa0UqTDBBJcJ/FEb8xzHqrjh2u1tTS5rYqDTLiSJ5QLxfstbqYWdzsbGLj3r63GEEEhmppF3dJkRY9Fvw+3Sw592pFjiaga9zHPAgmwEkfE/opmR4tt6NTUWVbXGx26Df7LDxBWHiB4LA17Z8oMTz2hU5xZBnUB/0d8ZlMdSBj7Jlji8KcNU0wHSd3c2/p1nqoeY040Pa4uY647QYLfULYMRXGKwwcbvYDJHON/iqfAYSaeqrPhF0gAbm4n+3Zc4TbzysMuUaxw9iTjMWX4XD1TZ7HFoNtuU/JbFwRmxpV2OHsuMx0/O2P3yWq5nhC2m1h/2p1Mc2498390r7lLnM2BIBEO5W3E9wkI0rXlieWfpljwQCLg3C9LWuAsz8bDAEjUwxveNwf09y2VelO0cQiItAREQBERAEREARFqnHXE/8tTNOnes9pj+kdfXosbo1KzkfFVQvxleryFQ37DU4e7Ye5aRhAC4Fw8rQXu/T5rfuJYbUbEABhHrLBpPulaHmEtZoH4rnuLR815t20d1hJmTKXaq7qzr6AXn1iy9cPV/PWruvoa5w/5GwXrEH+XwrGD26/md2aNh++68UQG4Ko471Hho7gXKl5TrnBqw0nxkh5PUDqw1XJkgd9/7q1fRdiK7KTd7k7crqt4bpTXHYON/RX2BwjqIqYom8FrB1kxPonUlpl61j6mwjcPc+Y/DOpAMBsZERExEwB7lOzLTTw1Jmz6lyRHsjYbRvKgV8ScRiKLdxAB+risucYqnWqvMwG+VvKzbbix96qNtpP6v/hznStr6EfCYY/y2JfO2kbd/VQ8LViDOxV/gsGwYCqS4y5xgWvERyWu08M0bkntt9FXTduX1IkqSNn4maQ3XTDTJE8+UyB1VDgKzmP1kmW3sPl0V/jsyY2iwMaNXOAI9mL99gqKuxzwBdoNzzP22UdG60vY69RK7LLNKgqUw+gLk+cbu1d+ykZHnDsOzQR4jXbt3v/T9FDybGswpJJkGzmR7QMgmfuQpGOw/hPFcXouuzr2npCukuyW3BN33L3Lqvk1OsweA8aidT2GxHYdOi0nMcuqNquYRpPwET1UipjHAhwJDyS61iOn77qyp1qlVuqqZMQDHzPX+yRhKLSvH8mSlGSbrJhflT61FkvEMECziLb3sq+nlQEy5pmeX91ueU1B/KVGcxJF5iVrjQSYv7hv29U6fK8Myb2ZiwWGxNMDSWmm86dRMNHKT/lWmMw9Sk0UDVDo20EOB7yNh91NNRxb4UwwgB2sDe+95HqqLHO8NobYaSW6gLEdJHKViT1XRr23JWRsfiC+kAYvIcNjNnAdFYs4bqspvAdccuRMizejouOSz5NiKWgP1HWJn8MzFi7b/AAritneimNGnW+xMg2Fh+5KmWu8IuOmqsoeGsyq4Sox3nbe8iB/xda7Su94LFNqsbUYZa4SD+nqFwXE1KmpzXAGdhIcJ7xMT+q2DhDiWphHXY40He0yQSwnZzfdYjsusJU8nKUfB2FFEy3Maddmum6R6EQYmDKlrsQEREAREQBERAY8Q8ta4gFxAJAG5gbBfnzP8ye7EvqVtWouNnSIMxEcgBaF+gsTiG02ue8hrWiSTyAX52/iFmrKuOfVZJpugibTpaBt3IXLqXaZ0g1lHvPcSKjGxBfZvK5mBHu+q1jMKLa2IDASNJDSOw3IKuWNOmi8AEkttzgmfivmWYRpxDnwLkkEbbzcciuclpuSOkXqpMoOKa4NctG1MBnw3+al5tg9OFwoJgRqjmS65PwUKsHOc7xBqlx9RJ+imZi0vrhjzdjQ2J2G/6rHGtK8BZbfkcJPp06zi8GC0gCPqpGa411UmB5RsBsAsOXYYCjWqkxpBDSDP7Cw6yKOoHdht3MtHvuoaTnq52KjahT+pZ8PVGDxagHsMJnudgtdqUd7q2y6lpwNQzBqPAA9N/oVXPw7i2bR6rrBK2/WjlNtpIvRRd/48eaxcY+KhZdluu7ja/PspGMpk4GldohxG++6iZfQJbH5lzTqLfqzolbS9CRgMO6rYR5TYDdScnBFUsqM3tLoAB9JWLAYp2Gqgkjv6SnEDm+J4zC4h8eydIB52W229PD5DVZ8FzjsoZqcabSXN3mIPpyH1VXgcycxxbVGqmfaB/CeonmsNTiN4DIIaWiLXn7rNhsN4wdWfAl0aQQLxJ1X+XxSCajU9iZtOVwPL8qL3kYdwIdu8kQ0flnm7sptPEtDTS1Frmix/Ny+BE+9QK+MLTDZaJ8oiAJ5C3zUv/wAW0UTVeT4pd5ZFoHL37/BdGqq2QnuWPD1ZlJ2up5tV9MW7E9fT5q1zbF0WVRUpQDb2Y0bX0iTpH7stQbjRIaWw4et+it8rptqvDXktBtK1pXqMWe0l5jjzVjyx6fOevX3rVc+oCoPDDocIJPJo6u7KfxXmrKDjSw7tdTYu5N6epWuM9prYLyCCQbh7zfzdgPhdUpKsbGOLvJkwmDiW0RWqjmdQYz1ki4VthcnqS0vIb2Gsx/2e4LIMVWaDdtNjReLwOsEn5q+yXMG1KRc2rUpvHPVLSOpY4QAewhc3ONWUk0Q8Fl0PDjUrmPyR9j9VumRMwhcBVbVneTVIkdmho94la7/8wFM6K7QXNNywRys4QvTuJqL5A1EC4Oxnp3WJpq0infk7fl+CpUmxRY1rXX8o37k81KWrcCcSUsRh6bNQbUZ5NLiJOke03qI+C2leiLtHJ7hERaYEREAXirUDWlzjAAJJ7Dde1U8WVKbcHXNV2lnhukzF4sAesoDkHHvFNTEvI1OFMHysaT1sXDm5a1WwIfSmTqjnuOyiZlmUu0tBa20TzPMqFic7fSe0RqFtQJ3H6FefqRlJYO3RlGMsl5w/VhrG1BbWPUQdwvL8FUbVNSj+EuO9iBcx19P8rEA2tD6LpY6Nt2u6EKZhaxFSoCC0OkH384VRepepso6XjYozVGxABmeo3+Ss8aGjFF9iHtFwRF2jl7lgxrWyWuFxaRcHv1+qz5rgGOFEsgTTFtjPoYSUba9yYyaz4MGEqN/lsS3m0dOUqmo1/wDQdTI5yPTdSQ57HPbPtAgzsR717ynDE1mgxG+0jYxt3U6FG37mublS9jLiTGEolv53G9+sBR6WH8RhJHukrHiKhcCxxhoJIHQ84gLxhcSWjex/eyzS6xvdmxlHVkk4RxdQNOBAdz/RScidoqiYDBuqzDOgkie8wvgrAEkyPf8ApCSg3aNU0qZMz2oHPIbLpPx/Recrwwqg63GALAG3vP26qNX1W5He/PolPEO0wLnqPoii1GkJSuVsmVcIxnmZpkyLbgxuSU/nHCnpabAg7Xk2Mc5hRmzbXtvc8/8AKtap1ho1ADoAAffv8ZV1e5zbS2MfDGBNWtLhIAkz0/RXeY48vJAHkBgSARbntvK9YivTpUW0qPtmC523q2f3soHitYPEqu8Nu9+fZo3Khdz1P2KeFpRLwWViufPAYPacdvd3WscTZhSFQswmry7u1ONxuBeFh4h4tdWHhUR4dIe4u+yosMx1y3kAVaTvU/sQ6SpFnhcC8+YtLnTJvJ3HLeZP7hbNwrWw+kPe4NdckO/TqtSp4p7ZcHGdJgz2/fxX1gMRsf3so6nT1xps2E9LtFrm+JFWrWcwkNd5T6cpHSUy7BOY2WvJJiGiSPWdo+62DgvhrxJNZrgHsJZtB6k/Igd1LrcONYWmzGbOMy5x2kSIAXL40E/hrgt9OUu413CD/wCwSRqhvO+k8gtnwTWvEPbI6bfNRneGyWUmAX23JPW26s8myuu7zFsDuYt6Quc3q4O0IaVdkPNKhpUKQpMEGs+TzBHhloB7yfgtm4U4/wARS1DEN1sbFifM3oWk7jstex2XmdOsu0lzmhtgH6gGzPMwbDleemDH5PUNTV4gLm6SQ0cxfSOw6rvGTjUTzySbs/QmHrte0PYQ5rhII2IWRal/DfEOdhi0ggNNh0m8Dt91tq9aOQREQBQswyqjX0+NTbUDbhrrtB66Tae6mogNA/idlIqUHPLWhlITMCfQLkWZ8H1BRbiHiHVI0t6B3sz7rr9FZ7ln8wxlN0eHra54P4mtuG+90T2XzEZJTeZcAegIsPQLAfnDJeF67XB7GloBB9YPMdFsGOwj3ESQ1/ewPv8Auu2VsnaRAAC1vOeGJBgKZQTzyXGbjg5NjMBUt4lNw6uFxHWyj5nWJqBojQAA3uBzW04/LK1KQxzgOnL4GyozTG1Vki92+VwnpyKiprO5alB42Iz8RSNMl1MaxYOHRfcjnx9xABMQL9Oa9U8gJk4euH/0VBB9/VR6mCxFN3npwbgOF235H+6mTi00arTTKfFAGq4xEuP1WTMsMymAGvkm5HRfauEe13mC818K5xEMcfcVuqOKZjhKnghMqmCZXhri4zEx/lW+H4dqvbZpF94+assPwxob53GTO3+FkutBchdKboqcdX8bTLdENtzJsD8PusmFwZc2Wcu1pWXEVKdE7AEC4JmT6BUh4mrQWMOlsnltJ5BTFtqoI2SSdyZdOwhuXwT19YleamIosv4jZ7S4qgpPdUJNQucOpBI+A+yt6eAoNp6mPo1Hk3pw6R75ge9W7SI7W9hiM1O1Jh6lzuXfSPetWzCtUe8mo4uI6/oOS6DicJTtFB1CpANpcC3mTFiFpOZ0wKr9uQttsJhT0p2JqitY1X2QNDjBAN+e23Poqd0TYLPQqPpkPaCI6XB7ELrNWqIRuVfhjxWnw7HSSBbzCJn0kQFl4fyk0Wms5viVAwkC0NMRD9R6fRfeHOKaPiCYY+0F8hljMOOwtIG262CvlzGV2Vg2Q8ahEEXAkxBmD06jZeCc5rskeiMU8ow5Th61eqynWrtjUdLaL4ADfbMtMzaBJ522W0Y3hyQCAxgBvqv5e17FUeEzzDMc8OAe8vnYuPrqbzHYK2wuaU3O8Sp4jmtE3YGsB5nzGPSVylq1Wseh1SpEfI+H6WHqOLddRzpIOnygepie0Kv4x44dhj4NNgZUkXnUQ3qRECdgPU9FOxnFpfLaHlH5ov7p+y0LMMlqVXlxlxJkk3J7knde3pdKT7pnnnNbIkZfxGA255km8kzvc3Vtg+IA+oA2TMC0AR0A79SqTB8IPcfZ+S6DwfwPpcHOC6roRuznqZ0nhPDCnh2jm46j6n+1lcrDhKOloCzLsSEREAREQBERAF8c0FfUQFVj8mY/ktVzPhEGYC39eS1AcXzPhVw5KgxmHrtBbqcW9HX+q77XwLXclSZhw0102WNJ7mp0ccwudPZAqs1DrH6KxZmlB+1j02+RhbRmPB3QLWsw4SI5LjP/AB4SOsetJESqSxzn03kNdctNoPUTaCtazzOakEayfcP0CsMZw68Wuqp+VOaIiyldCsm/GvBRB0y2CZiDHORM9LKwwmWs01Kj3aRsxokmo8x5W/0jm4q0Y+k0lrG+JVeI1PENYOehsmXdzsoGPwTqLgHgtJEieh6LU28bEOl6llhMICAdewm4JBjlbbosmJxdCt4WHpU/Ddq81R0SD0EcjsoWEzg04p0mhznCNTh7JdvA5qTTpNo4es2o3/VDmwZEySD9Fk/38iKLTFZ5Uw9OmaxYdPiUwBd5gQPdMLnlLDuqGbkkz8VZVWGo51R5v8AOwm0KXSxNKmBpknmGj/2K5xWldqydaT+ZknA8NjSNVp6rNiso/l2uI0uad2ut8Co9biKofYY1vc+Y/b5Ksrvq1Dqe4uPf9OiqHT6j+bYSnBbGTG5cwAOaDDxJAIt2PRScqxz8MQaNSxF2u8zb/wBPI9xCiU8ESplHLieS7LpYps5PqeEW9Pi2vBDRSEkm1MWJ3I1SvVKpWxBHivc4DYbNHo0WnusWCyg9FtuSZXEWVR6cYu0iXNvc95TkGy2fAcPDorLK8ILK/wAPh1ZJAwOTtbyV5h8OGr3SpQsqAIiIAiIgCIiAIiIAiIgCIiAJCIgPDqYPJRa+XMdyU1EBrOO4ba7YLWsy4VgExsCV0shV2c0SaNXT7Xhv0+ukx80B+eqL6DCRWcTDHFpEXdNhMeqosxzR1eC+XOA0gnk0dFNz0SykKdPTuXOkXM877cpVPg6lRrxpYHGSIJBm3S4IuuKSu2V6F1TpUcOxtXWA8M1Gb+Y2a0Drv6QqLMca+vUNQmJ2ANgo2Pe+o8uqDzTcRYAWDW8gAr/IeH3OIP4T75VRhyzG/BTUsI53Uq2wWRvdyK6FlHCwMS1bjlvDjW/hV0jDlOC4Refwq7wvBB5hdYw+VNHJTGZeOi0HLqHBcclOp8Jgcl0b+RC9DB9kBouG4ajkrjB5Lp5LZm4YLIKIQFfh8LCn0acLKGr6gCIiAIiIAiIgCIiAIiIAiIgCIiAIiIAiIgCIiA49/EfhkYRzsVRA0O3YQDpcSLtkG08u593KRhaj3nSx0ncx9l+rMzy6nXpmnVbqYYkehlYcJkdCnOmk0E7mAsoHA+DuB34kFzpAkgz2MLqnDfBgoU2NJ1ECCY6Lc8NhGUxDGNaJJsALkyT8VmWgrcPlgbyCmMoALMiA+Bq+oiAIiIAiIgCIiAIiIAiIgCIiAIiIAiIgCIiAIiIAiIgCIiAIiIAiIgCIiAIiIAiIgCIiAIiIAiIgCIiAIiIAiIgP/9k="/>
          <p:cNvSpPr>
            <a:spLocks noChangeAspect="1" noChangeArrowheads="1"/>
          </p:cNvSpPr>
          <p:nvPr/>
        </p:nvSpPr>
        <p:spPr bwMode="auto">
          <a:xfrm>
            <a:off x="155575" y="-1790700"/>
            <a:ext cx="498157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7526" name="Picture 6" descr="https://encrypted-tbn0.gstatic.com/images?q=tbn:ANd9GcS3rMmY6pQ5DvLcTWAbT6pS-H1QYag2z-2xbMAnk5e1VwV_uH6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51669"/>
            <a:ext cx="4191000" cy="2902657"/>
          </a:xfrm>
          <a:prstGeom prst="rect">
            <a:avLst/>
          </a:prstGeom>
          <a:noFill/>
        </p:spPr>
      </p:pic>
      <p:pic>
        <p:nvPicPr>
          <p:cNvPr id="107528" name="Picture 8" descr="https://encrypted-tbn1.gstatic.com/images?q=tbn:ANd9GcT_XgIKegB3NMZnvkkXk7W8cXg6V5CGOQuBihFoMT1BCZzcDt0Qm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27338" y="914399"/>
            <a:ext cx="3664262" cy="243840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648200" y="3962400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Sign language for turtle</a:t>
            </a:r>
            <a:endParaRPr lang="en-US" sz="3200" dirty="0">
              <a:latin typeface="+mj-lt"/>
            </a:endParaRPr>
          </a:p>
        </p:txBody>
      </p:sp>
      <p:sp>
        <p:nvSpPr>
          <p:cNvPr id="107530" name="AutoShape 10" descr="data:image/jpeg;base64,/9j/4AAQSkZJRgABAQAAAQABAAD/2wCEAAkGBhQSERQUEhQVFBUVFRgYGBgXFxgXGBUXFxcXGBUXFhgYHCcfGBkjGhcVHy8gJCcpLywsFR4xNTAqNSYrLCkBCQoKDgwOGg8PGiwkHBwpLCwsLCksKSwsLCkpKSwsKSwsLCkpLCwpLCkpKSwsKSwsKSksLCwsLCkpLCksKSksKf/AABEIAL0AyAMBIgACEQEDEQH/xAAcAAABBQEBAQAAAAAAAAAAAAAFAAEDBAYCBwj/xABCEAABAwIDBQYDBAoBAwUBAAABAAIRAyEEEjEFQVFhcQYTIoGRoTKxwRRS0fAHIzNCYnKCkqLhU0Oy8SSDo8LSFf/EABkBAAMBAQEAAAAAAAAAAAAAAAABAgMEBf/EACMRAAICAgICAgMBAAAAAAAAAAABAhEDEiExBEETUSIyYRT/2gAMAwEAAhEDEQA/APY0xXcJQtNUeYcQlC6SRqI4ypZV2kloBGWpsikKZLQQH7UY/wCz4OvVGrKZy/zHwt9yF53+j3Z8U31nXc9wAPIXd6ukrZfpPfGzKw+86m3yNRs/JAuyTQMNTA4D1XNn4idfjLk1FAq42Dw/FUKF/wAyrzWaadV5lnpHRqN4j5fVOdNVAS4b5TPqlMTI3NvxWO/SHs91M0MZTGV9FzZI33ls+doWxa+6rdrWNfgazT92RbgZ/FXB88GU+gtgi2rTZUAgPaHDlmaD9VN9mCHdjKgdgMMZn9WB6Ej6I1C9OMbR5UnTKpwoTfZArcJlWhOzKn2UJfYwrcJwEaBsyn9jCb7EFdhKEaBZQ+xBOr0JI0CyRJJJbljpkkkAJJJJAChKE6aUxGS/SIO9wdeiwF1RrWVIAkw14OnkboL2WIbhKTjaWST6rVbeAa7NlLjlAAbqfiMeaCYLZcURTaD4QbO1mSSDFrF0eS83ycnOp6HjwWuxDW2+7Ke5ZMbjaeNzA4b1SwnbqqLVKYH8rg6PKU7eyVItqiqHVDVblzFjnGnBkGmA1waQeIvKbZXY+nRAZke+HF7nuaKZfI0ytAAaAOAXLFRaOmw9h9uhzcxCG4/tg1hMML3fdF0SwGEYA9sQN2+OKAHYtIuDn03VPF4m/uuuRESCOl7pJcjtE2C7XucYqUHU28S0j34Ir2ixbHYKuaZkd0SeRtrOmqymz+wlJpczva4zEZXBhb3IBmzAIeToSdy0+E2SaeGqMqRVOWHW+OOI5x7K9UjKTsKdiKg+xUWhpaGU2i5beRMw0mJmbo/CobCpt7kOaIzmT1ADfk0IhC9TDzGzzcsalwNCUJwElrRlRzlTwnSKKCjmEoTpJ0IQSSSRQDynBSSQWKUkoTIAdJMnQMSSSSBArbWFmHTG4ERLXTIInzCCtxJY8g2MzcR8vzda17QQQQCDqDeVmO0GAbScwsaGtNiBpmEkexPouHycDl+SO3x8sUtWW8NXDpix9vJLE1A1pJIAQrDVspBTbRLqsZTZtzOhIuB0XmHfqifBtBDjx3711Ve0O4FwzQd35+qztHtdUoOeyr3RdNsgsBuBzb0qe3K9cFxbSLWuGRzRLoadCYG5WkwcTTOrkfgB/uCmrY8OaWssd7uG7fYalD6mIzslvIK/2YwTahc57Q4NAjMJuT9I0VRi5OkZTSirNBs6gGUmNG4fNWCnJTFezjjrFI8qctm2KUkklZmNCdMkmA6ZOmlACTpkkCHSSTpFiSSSlAChJNKpYraYacrfE7SNw6kfJIC6kgA21VP3RePgdb/JVq+1K15eY/hbHpYE9JU7o0+Kb9GoVTamBFamW6HUHgRp5blm6O1qslgqEEiQTDw7dYuu08ig21XVO/pl73ucS1gBe6D4xmsIEwpc1RccE7FtHafc0nvdq0aA6nr1WHZjsViHZpdGusDyC0HbUOZRqQ3Nef8A23GQ4cYPhjks12e7RCzHCWjXQQOXHovOeNW2kegn9hbZ+wXXNSh3pdv74NgxrJ1CFVaGIw5Pdh7QToHSEaxOzmVPG1zgLaPcBPMSqO1dqU6LQGGTre6E/wCGjaDPZLbxqtc2pZwIvuPC3FG+z+26jNqdwD+rdSaHN4HLmDuvihZrsXVBD6rrNJ15CJ+q0PZXDHva2MIh9d4LAR8NNgy0xymFUFU7MJu1R6QUln9kdrW1Qc7chBjwnMDukCA4DyRQbVon/q0/72z5iZXpppnlyi0XEy5a8ESDPROqIHlKUkkAKUkkkCGSSSQB0kEySCrHTOcBc2SQfFYsucQfh3Rv6qW6LjFydE+KxpNm2HHeenAIJjHhlemNxY4DrmRRjbE3voeW83QjbbZxGEj/AJL9Mpd9FjJ2dkIKJ05+Ws7gbae6s1KehjW3VUdpmHNdz+aJU3SB5b5UUaIpPow8xeRrHmPdDdvsiphnn/kHuDCN4xvjYfJDO0NKcOHamm4O6ZSJS7KG2lgRVZaAYsYtoJaf4TABC8w272Tdne6gMrhd1GII5sOjmnUL1bC1cvhN2GCDwlVe02zqJompVf3QZcVbAtO6IEuP8KlpgeOU8bi6bcmR/TLousNsqrUcDWkD7seI9ALo3hdsUqr2sfVLMzg3OWHLyJE2B5rf4Ps7Rw4kmTvc6C46eg00U0/oLA+y9jywNc3LTAHh+9wzRoOS0LseGiG6geTbKHOahhgIaN+i4fhpLaTZvd54Dcr1FYsDh23J0+saDlqrLqzgAGNDQeQ/MqSjQmAPhb78VaFGFYnyUKeHqTMkG95g/wCKvsxeJB/amOYa75hdFmkqRxsmm0Q4Rfolwe16sw8McP7SB5WRyjVDhInodVjsS4+EN+Ko/KOTWjM5x5BW6FV5cSC5kfAelvFucDb2VKbMpYF6NSmlDcLteTlqANP3h8JP0RFbppnFKLi+R5STJJmdncpJk6RrZDi6kN62/FZ7D15J4hxsjO0X3iNAT6yFmcI8tqO6grGbOvBH2GmVvBHDTy3G+7kh2NpA1aTjqzM7/wCMj/7Kwx13DXRw87FcYqMhI3Md75QszpINpUppNPNs+cK3gz4QqeIqTQ8mH/K6t4M+BvO6BneJNx1UVRgcx4dEH5EEFWMQBafzKr4wHK+PufIiECKezmTSFM/EzwnnFh6iCvP/ANIr61Wu2mwl1Og2Y3F+r3jiQBC3uIxZY5jmxFUBshoOVwHxE6kFsW4glYbt1tHK8NpkAupgENF2Nk8d7r+qB2YWq4DmeWplep9j8YcRhqfenxUv1bgdTF2Hn4d/JeY4XEtpV6bi0OANxG47+oXsGztmGk4VGOiWkEbqgsQOW6CmJsKPaKbZIgATEa8vOyhwmHhpc/4nmXdNzfIWXdWqKzmNaG920Bz3Ay5xB8LXGwsZtyldv8TyN0qbvoVslaCYAEN+fNS5emvNMu8saymMhqugdSmrEhc1quao0cF3ILxy/FAFdsiu0D9ymf8AOx9gVPia4DCBFhaZ8PBRd+BVdu8I+qgxlacjBdzjmt90bzymEgJO8c4Q0RO86o9sl5DchMxog9FgbbUq3QqkEERY7uHPgqi2mZ5I7INFySjFRJb2eW1TospQkosRUytJ9Ou5UWinVcC5x5x6WWeaAKrxz+YRptYC2qD7Sp5agduIjz3Lnl2ejjVIu0iDl4iWGOd2qvUfLasaBsD1lT1GggEXkX6jT3sqWBY7u6rSLAw08WwCD7keSk1GzzQP8g/7wiOD/Zt6IJhKs0Xjgw+xCL7Pd+rCBE2I0Gmq4q6xxa4eqlrmwUNR12wN8crpDANVxfQLR8TZjcZaSW8r3C8o2rjjWrPeblxt/KLNHk0Bei7X2h3LcTNsrT6uENPqfZeZOafPzlUgKxaSSTpH5hew9ncUalNk7qbNb6jdPzXkeTWV7B2UwcUKZ4sb/wBo0TBh1zcrbQo8GNSeP53psW+BELrBugKSaLA0vx+m5MXfnyTttKr4mraZ9kDK9Ay8m8btFKx8N5ud9VHTEU54yuKzxnpt4C6BlfFH9fd0SwCJ0AJLnenyUmzaoex1Yj4zDZ1yNs0D5+aobcb43kauYykOWYlzz6ADzRalhw1lNo/dAQDJ2M3xfzT6GSDr6dF38lXr4xjbEy69oLjfkAmSHaNcECDNvNJBKFUm8ZWxqRHnqkrUuDllgt2atUtoVILR/V6ae6uoVi6kucZ5DoP9ytJdHPiVyB2LOS4XDqwqN/NjxVmq0EQTYoI4Gg8C5Y7Q7gd4WJ6KCOAeRLTqCnpuIYRuOfyvYdFSOMDSNCYtPD7p+i72dizUY1xiSXWHVwSKKGx3T3rf4XItsip4BKBbGfFd45O+SObEwzzT01ccuoLhMTybzSbrkC850wBfkL+3BM9k25zY5j6NmPNSvNNnhqE1Hf8AHTEj+o//AKKt0qlRw8DWUm/3O9NAuWWf6CgRidn0od3lKl4vimk1zn8nF4+QWE29+jtriamCJGp7l8N8qThb+k+q9NdhGgnM8ucLk2JE6TzXNXCtdYGfn81gssrsD56xFFzXFjgWuBgtcIc06QQvbNmMy0mN1ho5RZVu0PZRleO8b4m3a9tnNi8T+8ORUtJ+UZSbgAdV2QyqQh6zvErdIwENoPlxPAq62uANVsFlrMqGKfJiV1UxPA+l1Upv8UkO9CgC7WFmtVDF1f8A1GujeH+1NWxABkggBAcZj/1rjfQR5fiiighjfG8Aah7D5QQfktC4X/JWRwFfNixwFIk9QbfMoxtHHEZKbD4qrokbmi73ek+ZQJnOLx9Sq408PZrf2lYiw/gp/edpfS6mwuGpsGhJ4u181O2AIFuS6pOk2cYGsHT8ECJHvpvBDocCCDwM6yElHVxbBZzsxHOT6AJJqhUabF18rTxNh1KCupu3kNHNdbbrOdUDGbhruBOpKiGC0AfUJG+RJnUyQVc2c2CHFkJy7qjSeUfioqjwZY8gzqCDB6HQ+qj2hTaPC7E4lztzadSf7gGwB5oeaVVv/XcBwqCnU9mwVmdJW29hHUWOewkt1g3LDujiFP2ax2ehRd9+T5y6VBtXDYk0j3tWm2lIgeJpf1bFo6qDs/SqBtNtNhc1hMuHwiSTYnXVBSL2yMG84qo8N8LT0BJGnSDJWqFZ72wyGM/eebFwFrG0NQatj6dMDunNdUNyCZECS7NvA1vyUVKrVxLQ+o6GH4Wt/eboCeAPBcWaTk69Gyj7CVfb1GjTLmwGiZc79XTEW+J3xGeElZbGdvazhlwpFTi8syMH8s+J3mqG3cJ31Qk6M8LB569ZRah2ecymMxYywkan0Gixio+ykjO0+2GPw5l7KdVslx1Bc4/vE+wGllt+yfa37UyXlrX3hjbAcSSbuKw+18R3b8gGYu3wYAnUxvshhc/D1QQYa8yDpDt/qqpMep7iWh2hBVPEYBp1Hos52Y7WCpDagDX8QTB4LTuqz+8o6ZhPG10Ca+ziy7dN6hptfU8LGf3QAjdMjeQmytBkQt45pJGdGer03UntZUhjn/AZOV/IPgNzDgYUxpP+6T/afqiePLXsLXix9juPVVG1LDoL8bLbHm24YUA9oOqR+zf/AGOj5LLbVxOV28aagj5r0jvCNLeaY4g2ufU/VdFj2ZmuzeyKzyavha0iBMyR03AojU2WW4g1HVA7wZGtykZZdLiSTvgeiNOxBYyN5PCbbkOrOk8UrGUMc+rub4BvZLnHllAlvp5qv/8A0aRAzDEtY3UNY/J1dlYT7oxkiM7g3nIH+1IGtfoTI/eAdbz3hMRHgqdItBpOaWnewNPvEpKGvQuS05Km54GvCdzh5JJEhwgGoSN7iSelgE2MflF9Tuj4up4KxjAGvd/FH4lUic72k8AeEcPZXPsjH+qKWJcQcjdYEgcTr0VX7OWuDTd7vQDlzWoYQ7Q670I2hhS17agEwbgKDUq7W2I1/d2nLaCTl4yQNVfDQ0ADdpu9FbpVQ5tjEqm8/VLgpAXtniMmCrlsAuaGkiAYe5rXSRyJCpbA2kHUWNGjWgdAIARTbuBFehUpaZ2EA8DILf8AIBef9mse6m8sqeEtOVwO4jX3WGWKa4LR6jhthBzQSLm8n6Kri+zVUn9t4eVMk+swrGzMXXr0wadQEC1gIt01Vh2Bqfv13N/pBHpIXnvgdteypgdgU6UyS5x1Ji/khHa7YFOpScZg6iBcEaFHnmmzXEOJ4NpifmVRrVqZv+sdBnxujzyCE7aC2eV7Oxz2VXU3AhzDfd0jkttg+1mUAEnzj58EC2/SDsY5+WMzG345Sfkq7KW9dSgpq2Upmxp7ec46tA5GSfdEKW2JtmDull5+zDGZXdWi4Ew5w0i9tOCXwv0xNpno32oFpObcfWLLmm3huEey862Xj6n2iix7swNRgJNt/LVb/vcrdfz+ZWuLG4vkyaRZceCjvw4fNd0rwRcdE1WRu9J8vddBLIcUyq4w3II0JaTu6wq4wdffUP8ASQwH+0A+RKIuLssh5nnDo6ggSuS94i7T/S4fIqkKyrh25Rbwn39dSrDSXaknrP8AtM6q4602H+uPm36pu+cNKZ6BzT/5QA2MZLcw3a9CkpBXzDxNLetvqkgXJZ2xiCa5aNG03uP+DR8yoKWKkUABq5oceQkAeqtbapBhqO1c8QOmpv5IZhT4GEXy1PaZCqfZnh/UM9yJm43WJCiJO4zycJU325jSc0iJPkqh2ww2Yx7/ACAH+RCg25O6buDB/SY9iFziJPiAgE8vouftrzZtLL/M8n2a0fNQ4qrUyHxCfusEXH3iTMJcAjgv/P5/Nlke1nZfvXd9R/aj4mad6BvH8ccVpK1bcLdd3noqLsdkINQkg6BrgJ5ggHeoZQK/R32urZjhWhrPiILw6c1pZlF+JW0xez68Zq2Iyt1IaMg9blY7HHP4gMrvvCziN0kanmgZ7ZPoYlor5q9MCcpMuBvBaTr0XNkxXyi0b6iGO/ZUTW/iLqpb1NwEsVQLL130qIicjAJ6wCZ6lyyG2v0sS2MLRNMn96pfKOQBiVhcbtKrWk1aj3zxJj0WcMMmDPQsXi6NaoDQuGggumcxnjv8lxSwcqr2MwX6hvOT6laWhhNLbl1Rx6isFvwQATOwZeLENcBEluYEcCJBnmjT8JA01XLKHl+CqqAGYLZTKcud46n7ri2BT5tEkzzKPYSqQ5lV7fCXSA4gAnQw425qJ1IIdjcLI9eadsVWa2pVdU8cXMizs1pJAtYAclVrug/K3FecuplpJY5zTO4keyK7Or1nOALyfW3S6rb7FqbYaAWj1ULoJsfXQQg2G2vWNbuiGGTAJkG3GPwRHxMJNSm7+ZoFRsdW39QqTIdIsGtvI6R/pJsEn36qGrtCnUILGMa7Twm/mJt6SoHVgLXnefwKQUXXsJMzMbtICZUquOm1ncd0dTuSTKo2OLwwqNynyPBAX4J9MwRIOkCx6LRFy4Imxv1uumULPLxZnAz2LxjRF5059bQh+Mx7AQQfOY+a0dbZdEkksN9Ye4T7psHsajTOZlMB2smXEdC42PRYvEzs/wBMKsyO0e0bqd4cJGmW8RrBiPNVKOJq1aeaMs3BuT+ARXb2FbUrVC7UGPZXWYQMYAPujcs3Fo6ITUlZnKGAcaZLiXGTqnZs4ZQ6NLrQsojundSosHSHdlKirB2Ow8CQF5f2iM4mpyMeg/8AK9f2h+xHReN4+qXVahO97j7lVQrKRYkFM0SuZTGeodk8NlpsHAAew/FaCjSsNNEI7M1ZZpHnyC0OGHhHQfJIiyqaa4q0Vcy3XTqYQOwaCQu4Dm3Cs1aIhQnQ9EqCzPu2dLzwBRDZmFAJPBTsp2niusMLO6fVFFD4DCTiM8WAJ6FGiVWwDIbO8kqw4rbGjzvIl+VFfFYRj/ja1x4kQf7hdD6uzHCe7qOHJ3iHrqijionLRxTMoZZx6YFGBc2cxdG/KwOB5mSmRVxSUfFZ0Lyn9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7532" name="Picture 12" descr="http://lifeprint.com/asl101/signjpegs/t/turtle5.jpg"/>
          <p:cNvPicPr>
            <a:picLocks noChangeAspect="1" noChangeArrowheads="1"/>
          </p:cNvPicPr>
          <p:nvPr/>
        </p:nvPicPr>
        <p:blipFill>
          <a:blip r:embed="rId5" cstate="print"/>
          <a:srcRect t="50345"/>
          <a:stretch>
            <a:fillRect/>
          </a:stretch>
        </p:blipFill>
        <p:spPr bwMode="auto">
          <a:xfrm>
            <a:off x="4686492" y="4648200"/>
            <a:ext cx="4000308" cy="1883056"/>
          </a:xfrm>
          <a:prstGeom prst="rect">
            <a:avLst/>
          </a:prstGeom>
          <a:noFill/>
        </p:spPr>
      </p:pic>
      <p:sp>
        <p:nvSpPr>
          <p:cNvPr id="107534" name="AutoShape 14" descr="http://shola.endingthealphabet.org/wp-content/uploads/2009/09/asl-032.jpg"/>
          <p:cNvSpPr>
            <a:spLocks noChangeAspect="1" noChangeArrowheads="1"/>
          </p:cNvSpPr>
          <p:nvPr/>
        </p:nvSpPr>
        <p:spPr bwMode="auto">
          <a:xfrm>
            <a:off x="155575" y="-1485900"/>
            <a:ext cx="3248025" cy="30956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2565042" y="2045595"/>
          <a:ext cx="1170359" cy="584916"/>
        </p:xfrm>
        <a:graphic>
          <a:graphicData uri="http://schemas.openxmlformats.org/presentationml/2006/ole">
            <p:oleObj spid="_x0000_s26628" name="Equation" r:id="rId3" imgW="355320" imgH="20304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273121" y="2566116"/>
            <a:ext cx="2057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Horizontal lines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352800"/>
            <a:ext cx="85344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2.3.5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Write the equation of the horizontal line passing 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through the point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lang="en-US" sz="2800" dirty="0" smtClean="0"/>
              <a:t>−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9/2, 15/2)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281005" y="4267200"/>
          <a:ext cx="1512887" cy="696913"/>
        </p:xfrm>
        <a:graphic>
          <a:graphicData uri="http://schemas.openxmlformats.org/presentationml/2006/ole">
            <p:oleObj spid="_x0000_s26629" name="Equation" r:id="rId4" imgW="507960" imgH="203040" progId="Equation.3">
              <p:embed/>
            </p:oleObj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4800600" y="2501721"/>
          <a:ext cx="1185863" cy="547435"/>
        </p:xfrm>
        <a:graphic>
          <a:graphicData uri="http://schemas.openxmlformats.org/presentationml/2006/ole">
            <p:oleObj spid="_x0000_s26631" name="Equation" r:id="rId5" imgW="380880" imgH="177480" progId="Equation.3">
              <p:embed/>
            </p:oleObj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0" y="1600200"/>
            <a:ext cx="9372600" cy="1676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horizontal line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passing through the point (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is given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by the equation ________.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800" dirty="0" smtClean="0">
                <a:latin typeface="+mj-lt"/>
              </a:rPr>
              <a:t>The slope of a horizontal line is _________.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4800600" y="5029200"/>
          <a:ext cx="1690687" cy="1350963"/>
        </p:xfrm>
        <a:graphic>
          <a:graphicData uri="http://schemas.openxmlformats.org/presentationml/2006/ole">
            <p:oleObj spid="_x0000_s26632" name="Equation" r:id="rId6" imgW="444240" imgH="39348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981200" y="54102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uiExpand="1" build="p"/>
      <p:bldP spid="1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Chart 54"/>
          <p:cNvGraphicFramePr/>
          <p:nvPr/>
        </p:nvGraphicFramePr>
        <p:xfrm>
          <a:off x="0" y="1905000"/>
          <a:ext cx="5638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0" name="Straight Arrow Connector 49"/>
          <p:cNvCxnSpPr/>
          <p:nvPr/>
        </p:nvCxnSpPr>
        <p:spPr>
          <a:xfrm>
            <a:off x="215721" y="3023316"/>
            <a:ext cx="5169795" cy="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Extra </a:t>
            </a:r>
            <a:r>
              <a:rPr lang="en-US" dirty="0" smtClean="0"/>
              <a:t>5: </a:t>
            </a:r>
            <a:r>
              <a:rPr lang="en-US" dirty="0" smtClean="0"/>
              <a:t>Horizontal lines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3716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equation of the </a:t>
            </a:r>
            <a:r>
              <a:rPr lang="en-US" sz="2600" noProof="0" dirty="0" smtClean="0">
                <a:solidFill>
                  <a:srgbClr val="FFC000"/>
                </a:solidFill>
                <a:latin typeface="+mj-lt"/>
              </a:rPr>
              <a:t>horizontal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line displayed below.</a:t>
            </a:r>
          </a:p>
        </p:txBody>
      </p:sp>
      <p:sp>
        <p:nvSpPr>
          <p:cNvPr id="22" name="Oval 21"/>
          <p:cNvSpPr/>
          <p:nvPr/>
        </p:nvSpPr>
        <p:spPr>
          <a:xfrm>
            <a:off x="3823953" y="2997558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6858000" y="3513138"/>
          <a:ext cx="1084392" cy="677862"/>
        </p:xfrm>
        <a:graphic>
          <a:graphicData uri="http://schemas.openxmlformats.org/presentationml/2006/ole">
            <p:oleObj spid="_x0000_s104460" name="Equation" r:id="rId4" imgW="253800" imgH="164880" progId="Equation.3">
              <p:embed/>
            </p:oleObj>
          </a:graphicData>
        </a:graphic>
      </p:graphicFrame>
      <p:graphicFrame>
        <p:nvGraphicFramePr>
          <p:cNvPr id="40" name="Object 6"/>
          <p:cNvGraphicFramePr>
            <a:graphicFrameLocks noChangeAspect="1"/>
          </p:cNvGraphicFramePr>
          <p:nvPr/>
        </p:nvGraphicFramePr>
        <p:xfrm>
          <a:off x="7943980" y="3461192"/>
          <a:ext cx="363538" cy="698500"/>
        </p:xfrm>
        <a:graphic>
          <a:graphicData uri="http://schemas.openxmlformats.org/presentationml/2006/ole">
            <p:oleObj spid="_x0000_s104464" name="Equation" r:id="rId5" imgW="114120" imgH="177480" progId="Equation.3">
              <p:embed/>
            </p:oleObj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5199062" y="3465429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772437" y="2553237"/>
            <a:ext cx="1332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(2, 3)</a:t>
            </a:r>
            <a:endParaRPr lang="en-US" dirty="0">
              <a:latin typeface="+mj-lt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772437" y="2944417"/>
            <a:ext cx="12174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a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b</a:t>
            </a:r>
            <a:r>
              <a:rPr lang="en-US" sz="2800" dirty="0" smtClean="0">
                <a:latin typeface="+mj-lt"/>
              </a:rPr>
              <a:t>)</a:t>
            </a:r>
            <a:endParaRPr lang="en-US" sz="40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5" grpId="0">
        <p:bldAsOne/>
      </p:bldGraphic>
      <p:bldP spid="5" grpId="0"/>
      <p:bldP spid="22" grpId="0" animBg="1"/>
      <p:bldP spid="42" grpId="0"/>
      <p:bldP spid="48" grpId="0"/>
      <p:bldP spid="4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2.3.5 </a:t>
            </a:r>
            <a:r>
              <a:rPr lang="en-US" dirty="0" smtClean="0"/>
              <a:t>Sketch a graph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04800" y="1905000"/>
          <a:ext cx="5638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524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Sketch a graph of the line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=15/2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0" y="2295525"/>
            <a:ext cx="1143000" cy="57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lope: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7459663" y="2286000"/>
          <a:ext cx="1168400" cy="527050"/>
        </p:xfrm>
        <a:graphic>
          <a:graphicData uri="http://schemas.openxmlformats.org/presentationml/2006/ole">
            <p:oleObj spid="_x0000_s105474" name="Equation" r:id="rId4" imgW="380880" imgH="177480" progId="Equation.3">
              <p:embed/>
            </p:oleObj>
          </a:graphicData>
        </a:graphic>
      </p:graphicFrame>
      <p:sp>
        <p:nvSpPr>
          <p:cNvPr id="27" name="Oval 26"/>
          <p:cNvSpPr/>
          <p:nvPr/>
        </p:nvSpPr>
        <p:spPr>
          <a:xfrm>
            <a:off x="773805" y="2704563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385296" y="2731395"/>
            <a:ext cx="5029200" cy="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7200" y="214378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(−9/2, 15/2)</a:t>
            </a:r>
            <a:endParaRPr lang="en-US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6" grpId="0"/>
      <p:bldP spid="27" grpId="0" animBg="1"/>
      <p:bldP spid="3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2.3.5 </a:t>
            </a:r>
            <a:r>
              <a:rPr lang="en-US" dirty="0" smtClean="0"/>
              <a:t>Identifying intercepts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5240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and th</a:t>
            </a:r>
            <a:r>
              <a:rPr lang="en-US" sz="2800" noProof="0" dirty="0" smtClean="0">
                <a:solidFill>
                  <a:srgbClr val="FFC000"/>
                </a:solidFill>
                <a:latin typeface="+mj-lt"/>
              </a:rPr>
              <a:t>e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of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line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=15/2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76800" y="20574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set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 and solve for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864350" y="3733800"/>
          <a:ext cx="1660525" cy="609600"/>
        </p:xfrm>
        <a:graphic>
          <a:graphicData uri="http://schemas.openxmlformats.org/presentationml/2006/ole">
            <p:oleObj spid="_x0000_s106498" name="Equation" r:id="rId3" imgW="571320" imgH="1774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724400" y="31242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33400" y="20574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set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and solve for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239963" y="3724275"/>
          <a:ext cx="1839912" cy="695325"/>
        </p:xfrm>
        <a:graphic>
          <a:graphicData uri="http://schemas.openxmlformats.org/presentationml/2006/ole">
            <p:oleObj spid="_x0000_s106500" name="Equation" r:id="rId4" imgW="583920" imgH="20304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066925" y="4505325"/>
          <a:ext cx="2124075" cy="854075"/>
        </p:xfrm>
        <a:graphic>
          <a:graphicData uri="http://schemas.openxmlformats.org/presentationml/2006/ole">
            <p:oleObj spid="_x0000_s106501" name="Equation" r:id="rId5" imgW="558720" imgH="21564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76200" y="31242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0999" y="4674255"/>
            <a:ext cx="1670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324100" y="5648325"/>
          <a:ext cx="2222500" cy="854075"/>
        </p:xfrm>
        <a:graphic>
          <a:graphicData uri="http://schemas.openxmlformats.org/presentationml/2006/ole">
            <p:oleObj spid="_x0000_s106502" name="Equation" r:id="rId6" imgW="545760" imgH="21564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52400" y="57912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-intercept:</a:t>
            </a:r>
            <a:endParaRPr lang="en-US" sz="3200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24400" y="5739825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There is no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-intercept!</a:t>
            </a:r>
            <a:endParaRPr lang="en-US" sz="3200" dirty="0">
              <a:latin typeface="+mj-lt"/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4495800" y="4724400"/>
            <a:ext cx="27432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s-MX" sz="3600" noProof="0" dirty="0" smtClean="0">
                <a:solidFill>
                  <a:srgbClr val="FF0000"/>
                </a:solidFill>
                <a:latin typeface="+mj-lt"/>
              </a:rPr>
              <a:t>¡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PROBLEMA! </a:t>
            </a:r>
          </a:p>
        </p:txBody>
      </p:sp>
      <p:graphicFrame>
        <p:nvGraphicFramePr>
          <p:cNvPr id="106504" name="Object 8"/>
          <p:cNvGraphicFramePr>
            <a:graphicFrameLocks noChangeAspect="1"/>
          </p:cNvGraphicFramePr>
          <p:nvPr/>
        </p:nvGraphicFramePr>
        <p:xfrm>
          <a:off x="7178675" y="4724400"/>
          <a:ext cx="1660525" cy="609600"/>
        </p:xfrm>
        <a:graphic>
          <a:graphicData uri="http://schemas.openxmlformats.org/presentationml/2006/ole">
            <p:oleObj spid="_x0000_s106504" name="Equation" r:id="rId7" imgW="571320" imgH="1774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15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15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5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25"/>
                            </p:stCondLst>
                            <p:childTnLst>
                              <p:par>
                                <p:cTn id="6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20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3" grpId="0"/>
      <p:bldP spid="18" grpId="0"/>
      <p:bldP spid="19" grpId="0"/>
      <p:bldP spid="21" grpId="0"/>
      <p:bldP spid="23" grpId="0"/>
      <p:bldP spid="2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Find points on a graph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228600" y="1981200"/>
          <a:ext cx="6019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79489" y="2705637"/>
            <a:ext cx="1143000" cy="12879"/>
          </a:xfrm>
          <a:prstGeom prst="line">
            <a:avLst/>
          </a:prstGeom>
          <a:ln w="317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17242" y="2768958"/>
            <a:ext cx="0" cy="1409163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86000" y="3657600"/>
            <a:ext cx="1295400" cy="0"/>
          </a:xfrm>
          <a:prstGeom prst="line">
            <a:avLst/>
          </a:prstGeom>
          <a:ln w="317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581400" y="3657600"/>
            <a:ext cx="0" cy="457200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09600" y="19812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(−2,3)</a:t>
            </a:r>
            <a:endParaRPr lang="en-US" dirty="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52800" y="305818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(2,1)</a:t>
            </a:r>
            <a:endParaRPr lang="en-US" dirty="0">
              <a:latin typeface="+mj-lt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3542763" y="3644721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092558" y="2692758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724400" y="20574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 coordinate first</a:t>
            </a:r>
            <a:endParaRPr lang="en-US" sz="3200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24400" y="2524780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coordinate second</a:t>
            </a:r>
            <a:endParaRPr lang="en-US" sz="32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43600" y="31490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(</a:t>
            </a:r>
            <a:r>
              <a:rPr lang="en-US" sz="3200" i="1" dirty="0" smtClean="0">
                <a:latin typeface="+mj-lt"/>
              </a:rPr>
              <a:t>x </a:t>
            </a:r>
            <a:r>
              <a:rPr lang="en-US" sz="3200" dirty="0" smtClean="0">
                <a:latin typeface="+mj-lt"/>
              </a:rPr>
              <a:t>,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)</a:t>
            </a:r>
            <a:endParaRPr lang="en-US" sz="20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 animBg="1"/>
      <p:bldP spid="31" grpId="0" animBg="1"/>
      <p:bldP spid="32" grpId="0"/>
      <p:bldP spid="33" grpId="0"/>
      <p:bldP spid="3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2565400" y="2136775"/>
          <a:ext cx="1169988" cy="401638"/>
        </p:xfrm>
        <a:graphic>
          <a:graphicData uri="http://schemas.openxmlformats.org/presentationml/2006/ole">
            <p:oleObj spid="_x0000_s117762" name="Equation" r:id="rId3" imgW="355320" imgH="13968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273121" y="2566116"/>
            <a:ext cx="2057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Vertical lines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352800"/>
            <a:ext cx="85344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2.3.3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Write the equation of the vertical line 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with </a:t>
            </a:r>
            <a:r>
              <a:rPr kumimoji="0" lang="en-US" sz="2800" b="0" i="1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(1/3, 0)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895600" y="4267200"/>
          <a:ext cx="1066800" cy="696913"/>
        </p:xfrm>
        <a:graphic>
          <a:graphicData uri="http://schemas.openxmlformats.org/presentationml/2006/ole">
            <p:oleObj spid="_x0000_s117763" name="Equation" r:id="rId4" imgW="507960" imgH="203040" progId="Equation.3">
              <p:embed/>
            </p:oleObj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4346575" y="2501900"/>
          <a:ext cx="2054225" cy="547688"/>
        </p:xfrm>
        <a:graphic>
          <a:graphicData uri="http://schemas.openxmlformats.org/presentationml/2006/ole">
            <p:oleObj spid="_x0000_s117764" name="Equation" r:id="rId5" imgW="660240" imgH="177480" progId="Equation.3">
              <p:embed/>
            </p:oleObj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4906426" y="5003442"/>
          <a:ext cx="1400175" cy="1350963"/>
        </p:xfrm>
        <a:graphic>
          <a:graphicData uri="http://schemas.openxmlformats.org/presentationml/2006/ole">
            <p:oleObj spid="_x0000_s117765" name="Equation" r:id="rId6" imgW="368280" imgH="39348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981200" y="54102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600200"/>
            <a:ext cx="9372600" cy="1676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vertical line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passing through the point (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is given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by the equation ________.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800" dirty="0" smtClean="0">
                <a:latin typeface="+mj-lt"/>
              </a:rPr>
              <a:t>The slope of a vertical line is _____________.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9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  <p:bldP spid="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Chart 54"/>
          <p:cNvGraphicFramePr/>
          <p:nvPr/>
        </p:nvGraphicFramePr>
        <p:xfrm>
          <a:off x="0" y="1905000"/>
          <a:ext cx="5638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0" name="Straight Arrow Connector 49"/>
          <p:cNvCxnSpPr/>
          <p:nvPr/>
        </p:nvCxnSpPr>
        <p:spPr>
          <a:xfrm flipV="1">
            <a:off x="3873321" y="2057400"/>
            <a:ext cx="0" cy="449580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Extra </a:t>
            </a:r>
            <a:r>
              <a:rPr lang="en-US" dirty="0" smtClean="0"/>
              <a:t>6: </a:t>
            </a:r>
            <a:r>
              <a:rPr lang="en-US" dirty="0" smtClean="0"/>
              <a:t>Vertical lines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3716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equation of the vertical</a:t>
            </a:r>
            <a:r>
              <a:rPr lang="en-US" sz="2600" noProof="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line displayed below.</a:t>
            </a:r>
          </a:p>
        </p:txBody>
      </p:sp>
      <p:sp>
        <p:nvSpPr>
          <p:cNvPr id="22" name="Oval 21"/>
          <p:cNvSpPr/>
          <p:nvPr/>
        </p:nvSpPr>
        <p:spPr>
          <a:xfrm>
            <a:off x="3823953" y="2997558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6862763" y="3484920"/>
          <a:ext cx="1030287" cy="573088"/>
        </p:xfrm>
        <a:graphic>
          <a:graphicData uri="http://schemas.openxmlformats.org/presentationml/2006/ole">
            <p:oleObj spid="_x0000_s118786" name="Equation" r:id="rId4" imgW="241200" imgH="139680" progId="Equation.3">
              <p:embed/>
            </p:oleObj>
          </a:graphicData>
        </a:graphic>
      </p:graphicFrame>
      <p:graphicFrame>
        <p:nvGraphicFramePr>
          <p:cNvPr id="40" name="Object 6"/>
          <p:cNvGraphicFramePr>
            <a:graphicFrameLocks noChangeAspect="1"/>
          </p:cNvGraphicFramePr>
          <p:nvPr/>
        </p:nvGraphicFramePr>
        <p:xfrm>
          <a:off x="7904163" y="3378558"/>
          <a:ext cx="401637" cy="649287"/>
        </p:xfrm>
        <a:graphic>
          <a:graphicData uri="http://schemas.openxmlformats.org/presentationml/2006/ole">
            <p:oleObj spid="_x0000_s118787" name="Equation" r:id="rId5" imgW="126720" imgH="164880" progId="Equation.3">
              <p:embed/>
            </p:oleObj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5176837" y="3465429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48622" y="2553237"/>
            <a:ext cx="1332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(2, 3)</a:t>
            </a:r>
            <a:endParaRPr lang="en-US" dirty="0">
              <a:latin typeface="+mj-lt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848622" y="2944417"/>
            <a:ext cx="12174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a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b</a:t>
            </a:r>
            <a:r>
              <a:rPr lang="en-US" sz="2800" dirty="0" smtClean="0">
                <a:latin typeface="+mj-lt"/>
              </a:rPr>
              <a:t>)</a:t>
            </a:r>
            <a:endParaRPr lang="en-US" sz="40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5" grpId="0">
        <p:bldAsOne/>
      </p:bldGraphic>
      <p:bldP spid="5" grpId="0"/>
      <p:bldP spid="22" grpId="0" animBg="1"/>
      <p:bldP spid="42" grpId="0"/>
      <p:bldP spid="48" grpId="0"/>
      <p:bldP spid="4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2.3.3 </a:t>
            </a:r>
            <a:r>
              <a:rPr lang="en-US" dirty="0" smtClean="0"/>
              <a:t>Sketch a graph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04800" y="1905000"/>
          <a:ext cx="5638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524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Sketch a graph of the line </a:t>
            </a:r>
            <a:r>
              <a:rPr lang="en-US" sz="2800" i="1" dirty="0" smtClean="0">
                <a:latin typeface="+mj-lt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=1/3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0" y="2295525"/>
            <a:ext cx="1143000" cy="57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lope: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7031038" y="2286000"/>
          <a:ext cx="2025650" cy="527050"/>
        </p:xfrm>
        <a:graphic>
          <a:graphicData uri="http://schemas.openxmlformats.org/presentationml/2006/ole">
            <p:oleObj spid="_x0000_s119810" name="Equation" r:id="rId4" imgW="660240" imgH="177480" progId="Equation.3">
              <p:embed/>
            </p:oleObj>
          </a:graphicData>
        </a:graphic>
      </p:graphicFrame>
      <p:sp>
        <p:nvSpPr>
          <p:cNvPr id="27" name="Oval 26"/>
          <p:cNvSpPr/>
          <p:nvPr/>
        </p:nvSpPr>
        <p:spPr>
          <a:xfrm>
            <a:off x="3505200" y="43434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3542763" y="2208726"/>
            <a:ext cx="0" cy="426720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657600" y="3657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(1/3, 0)</a:t>
            </a:r>
            <a:endParaRPr lang="en-US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6" grpId="0"/>
      <p:bldP spid="27" grpId="0" animBg="1"/>
      <p:bldP spid="3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2.3.3 </a:t>
            </a:r>
            <a:r>
              <a:rPr lang="en-US" dirty="0" smtClean="0"/>
              <a:t>Identifying intercepts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5240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and th</a:t>
            </a:r>
            <a:r>
              <a:rPr lang="en-US" sz="2800" noProof="0" dirty="0" smtClean="0">
                <a:solidFill>
                  <a:srgbClr val="FFC000"/>
                </a:solidFill>
                <a:latin typeface="+mj-lt"/>
              </a:rPr>
              <a:t>e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of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line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2800" i="1" dirty="0" smtClean="0">
                <a:latin typeface="+mj-lt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=1/3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76800" y="20574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set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 and solve for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992938" y="3733800"/>
          <a:ext cx="1403350" cy="609600"/>
        </p:xfrm>
        <a:graphic>
          <a:graphicData uri="http://schemas.openxmlformats.org/presentationml/2006/ole">
            <p:oleObj spid="_x0000_s120834" name="Equation" r:id="rId3" imgW="482400" imgH="1774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724400" y="31242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33400" y="2057400"/>
            <a:ext cx="3810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set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and solve for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400300" y="3767138"/>
          <a:ext cx="1519238" cy="608012"/>
        </p:xfrm>
        <a:graphic>
          <a:graphicData uri="http://schemas.openxmlformats.org/presentationml/2006/ole">
            <p:oleObj spid="_x0000_s120835" name="Equation" r:id="rId4" imgW="482400" imgH="17748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6724651" y="4579938"/>
          <a:ext cx="1833562" cy="703262"/>
        </p:xfrm>
        <a:graphic>
          <a:graphicData uri="http://schemas.openxmlformats.org/presentationml/2006/ole">
            <p:oleObj spid="_x0000_s120836" name="Equation" r:id="rId5" imgW="482400" imgH="17748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76200" y="31242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94262" y="4674255"/>
            <a:ext cx="1670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6850063" y="5673725"/>
          <a:ext cx="1912937" cy="803275"/>
        </p:xfrm>
        <a:graphic>
          <a:graphicData uri="http://schemas.openxmlformats.org/presentationml/2006/ole">
            <p:oleObj spid="_x0000_s120837" name="Equation" r:id="rId6" imgW="469800" imgH="20304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665663" y="57912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-intercept:</a:t>
            </a:r>
            <a:endParaRPr lang="en-US" sz="3200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5739825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There is no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-intercept!</a:t>
            </a:r>
            <a:endParaRPr lang="en-US" sz="3200" dirty="0">
              <a:latin typeface="+mj-lt"/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76200" y="4724400"/>
            <a:ext cx="27432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s-MX" sz="3600" noProof="0" dirty="0" smtClean="0">
                <a:solidFill>
                  <a:srgbClr val="FF0000"/>
                </a:solidFill>
                <a:latin typeface="+mj-lt"/>
              </a:rPr>
              <a:t>¡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PROBLEMA! </a:t>
            </a:r>
          </a:p>
        </p:txBody>
      </p:sp>
      <p:graphicFrame>
        <p:nvGraphicFramePr>
          <p:cNvPr id="106504" name="Object 8"/>
          <p:cNvGraphicFramePr>
            <a:graphicFrameLocks noChangeAspect="1"/>
          </p:cNvGraphicFramePr>
          <p:nvPr/>
        </p:nvGraphicFramePr>
        <p:xfrm>
          <a:off x="2887663" y="4724400"/>
          <a:ext cx="1401762" cy="609600"/>
        </p:xfrm>
        <a:graphic>
          <a:graphicData uri="http://schemas.openxmlformats.org/presentationml/2006/ole">
            <p:oleObj spid="_x0000_s120838" name="Equation" r:id="rId7" imgW="482400" imgH="1774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15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15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5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25"/>
                            </p:stCondLst>
                            <p:childTnLst>
                              <p:par>
                                <p:cTn id="3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20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3" grpId="0"/>
      <p:bldP spid="18" grpId="0"/>
      <p:bldP spid="19" grpId="0"/>
      <p:bldP spid="21" grpId="0"/>
      <p:bldP spid="23" grpId="0"/>
      <p:bldP spid="2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458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Horizontal lines vs. Vertical lines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536329"/>
          <a:ext cx="9144000" cy="5081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2482"/>
                <a:gridCol w="3573518"/>
                <a:gridCol w="3048000"/>
              </a:tblGrid>
              <a:tr h="1001272"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aseline="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Horizontal Lines</a:t>
                      </a:r>
                      <a:endParaRPr lang="en-US" sz="32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Verticals lines</a:t>
                      </a:r>
                      <a:endParaRPr lang="en-US" sz="32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7D7D"/>
                    </a:solidFill>
                  </a:tcPr>
                </a:tc>
              </a:tr>
              <a:tr h="955209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Equation</a:t>
                      </a:r>
                      <a:endParaRPr lang="en-US" sz="32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7D7D"/>
                    </a:solidFill>
                  </a:tcPr>
                </a:tc>
              </a:tr>
              <a:tr h="93911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Slope</a:t>
                      </a:r>
                      <a:endParaRPr lang="en-US" sz="32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7D7D"/>
                    </a:solidFill>
                  </a:tcPr>
                </a:tc>
              </a:tr>
              <a:tr h="996954">
                <a:tc>
                  <a:txBody>
                    <a:bodyPr/>
                    <a:lstStyle/>
                    <a:p>
                      <a:r>
                        <a:rPr lang="en-US" sz="3200" i="1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x</a:t>
                      </a:r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-intercept</a:t>
                      </a:r>
                      <a:endParaRPr lang="en-US" sz="32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7D7D"/>
                    </a:solidFill>
                  </a:tcPr>
                </a:tc>
              </a:tr>
              <a:tr h="1167134">
                <a:tc>
                  <a:txBody>
                    <a:bodyPr/>
                    <a:lstStyle/>
                    <a:p>
                      <a:r>
                        <a:rPr lang="en-US" sz="3200" i="1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y</a:t>
                      </a:r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-intercept</a:t>
                      </a:r>
                      <a:endParaRPr lang="en-US" sz="32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kern="1200" dirty="0" smtClean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kern="1200" dirty="0" smtClean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kern="1200" dirty="0" smtClean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7D7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123614" y="2437326"/>
          <a:ext cx="2015376" cy="1132449"/>
        </p:xfrm>
        <a:graphic>
          <a:graphicData uri="http://schemas.openxmlformats.org/presentationml/2006/ole">
            <p:oleObj spid="_x0000_s112641" name="Equation" r:id="rId3" imgW="355320" imgH="203040" progId="Equation.3">
              <p:embed/>
            </p:oleObj>
          </a:graphicData>
        </a:graphic>
      </p:graphicFrame>
      <p:graphicFrame>
        <p:nvGraphicFramePr>
          <p:cNvPr id="112642" name="Object 2"/>
          <p:cNvGraphicFramePr>
            <a:graphicFrameLocks noChangeAspect="1"/>
          </p:cNvGraphicFramePr>
          <p:nvPr/>
        </p:nvGraphicFramePr>
        <p:xfrm>
          <a:off x="6377099" y="2595027"/>
          <a:ext cx="2185504" cy="844281"/>
        </p:xfrm>
        <a:graphic>
          <a:graphicData uri="http://schemas.openxmlformats.org/presentationml/2006/ole">
            <p:oleObj spid="_x0000_s112642" name="Equation" r:id="rId4" imgW="355320" imgH="139680" progId="Equation.3">
              <p:embed/>
            </p:oleObj>
          </a:graphicData>
        </a:graphic>
      </p:graphicFrame>
      <p:graphicFrame>
        <p:nvGraphicFramePr>
          <p:cNvPr id="112643" name="Object 3"/>
          <p:cNvGraphicFramePr>
            <a:graphicFrameLocks noChangeAspect="1"/>
          </p:cNvGraphicFramePr>
          <p:nvPr/>
        </p:nvGraphicFramePr>
        <p:xfrm>
          <a:off x="3166069" y="3529819"/>
          <a:ext cx="1938991" cy="889781"/>
        </p:xfrm>
        <a:graphic>
          <a:graphicData uri="http://schemas.openxmlformats.org/presentationml/2006/ole">
            <p:oleObj spid="_x0000_s112643" name="Equation" r:id="rId5" imgW="380880" imgH="177480" progId="Equation.3">
              <p:embed/>
            </p:oleObj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6105595" y="3554569"/>
          <a:ext cx="2857429" cy="756486"/>
        </p:xfrm>
        <a:graphic>
          <a:graphicData uri="http://schemas.openxmlformats.org/presentationml/2006/ole">
            <p:oleObj spid="_x0000_s112644" name="Equation" r:id="rId6" imgW="660240" imgH="177480" progId="Equation.3">
              <p:embed/>
            </p:oleObj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3397819" y="4495800"/>
          <a:ext cx="1783781" cy="713787"/>
        </p:xfrm>
        <a:graphic>
          <a:graphicData uri="http://schemas.openxmlformats.org/presentationml/2006/ole">
            <p:oleObj spid="_x0000_s112645" name="Equation" r:id="rId7" imgW="342720" imgH="139680" progId="Equation.3">
              <p:embed/>
            </p:oleObj>
          </a:graphicData>
        </a:graphic>
      </p:graphicFrame>
      <p:graphicFrame>
        <p:nvGraphicFramePr>
          <p:cNvPr id="112646" name="Object 6"/>
          <p:cNvGraphicFramePr>
            <a:graphicFrameLocks noChangeAspect="1"/>
          </p:cNvGraphicFramePr>
          <p:nvPr/>
        </p:nvGraphicFramePr>
        <p:xfrm>
          <a:off x="6723911" y="5562600"/>
          <a:ext cx="1886689" cy="754966"/>
        </p:xfrm>
        <a:graphic>
          <a:graphicData uri="http://schemas.openxmlformats.org/presentationml/2006/ole">
            <p:oleObj spid="_x0000_s112646" name="Equation" r:id="rId8" imgW="342720" imgH="139680" progId="Equation.3">
              <p:embed/>
            </p:oleObj>
          </a:graphicData>
        </a:graphic>
      </p:graphicFrame>
      <p:graphicFrame>
        <p:nvGraphicFramePr>
          <p:cNvPr id="112647" name="Object 7"/>
          <p:cNvGraphicFramePr>
            <a:graphicFrameLocks noChangeAspect="1"/>
          </p:cNvGraphicFramePr>
          <p:nvPr/>
        </p:nvGraphicFramePr>
        <p:xfrm>
          <a:off x="6773202" y="4419600"/>
          <a:ext cx="1761198" cy="1064471"/>
        </p:xfrm>
        <a:graphic>
          <a:graphicData uri="http://schemas.openxmlformats.org/presentationml/2006/ole">
            <p:oleObj spid="_x0000_s112647" name="Equation" r:id="rId9" imgW="330120" imgH="203040" progId="Equation.3">
              <p:embed/>
            </p:oleObj>
          </a:graphicData>
        </a:graphic>
      </p:graphicFrame>
      <p:graphicFrame>
        <p:nvGraphicFramePr>
          <p:cNvPr id="112648" name="Object 8"/>
          <p:cNvGraphicFramePr>
            <a:graphicFrameLocks noChangeAspect="1"/>
          </p:cNvGraphicFramePr>
          <p:nvPr/>
        </p:nvGraphicFramePr>
        <p:xfrm>
          <a:off x="3200400" y="5486400"/>
          <a:ext cx="1830289" cy="1065041"/>
        </p:xfrm>
        <a:graphic>
          <a:graphicData uri="http://schemas.openxmlformats.org/presentationml/2006/ole">
            <p:oleObj spid="_x0000_s112648" name="Equation" r:id="rId10" imgW="342720" imgH="20304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096000" y="6179403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Exception: </a:t>
            </a:r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y</a:t>
            </a:r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=0</a:t>
            </a:r>
          </a:p>
          <a:p>
            <a:endParaRPr lang="en-US" sz="24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4600" y="4960203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Exception: </a:t>
            </a:r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y</a:t>
            </a:r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=0</a:t>
            </a:r>
          </a:p>
          <a:p>
            <a:endParaRPr lang="en-US" sz="2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11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100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1000"/>
                                        <p:tgtEl>
                                          <p:spTgt spid="11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1000"/>
                                        <p:tgtEl>
                                          <p:spTgt spid="11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Finding intercepts on a graph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981200"/>
          <a:ext cx="6019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>
            <a:stCxn id="12" idx="4"/>
          </p:cNvCxnSpPr>
          <p:nvPr/>
        </p:nvCxnSpPr>
        <p:spPr>
          <a:xfrm flipH="1">
            <a:off x="2336442" y="3226158"/>
            <a:ext cx="537" cy="951963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286000" y="4138838"/>
            <a:ext cx="2487122" cy="14599"/>
          </a:xfrm>
          <a:prstGeom prst="line">
            <a:avLst/>
          </a:prstGeom>
          <a:ln w="317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14600" y="282958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(0,2)</a:t>
            </a:r>
            <a:endParaRPr lang="en-US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95800" y="3429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(4,0)</a:t>
            </a:r>
            <a:endParaRPr lang="en-US" dirty="0">
              <a:latin typeface="+mj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761963" y="41148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298879" y="3149958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86200" y="4901625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-intercept</a:t>
            </a:r>
            <a:endParaRPr lang="en-US" sz="32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38400" y="2082225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-intercept</a:t>
            </a:r>
            <a:endParaRPr lang="en-US" sz="32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05200" y="25146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where line touches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-axis</a:t>
            </a:r>
            <a:endParaRPr lang="en-US" sz="32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91000" y="5358825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where line touches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-axis</a:t>
            </a:r>
            <a:endParaRPr lang="en-US" sz="3200" dirty="0">
              <a:latin typeface="+mj-lt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343400" y="4267200"/>
            <a:ext cx="381000" cy="685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2412642" y="2577921"/>
            <a:ext cx="381000" cy="5334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 animBg="1"/>
      <p:bldP spid="13" grpId="0"/>
      <p:bldP spid="14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Find slope from a graph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981200"/>
          <a:ext cx="6019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>
          <a:xfrm flipH="1">
            <a:off x="3568522" y="3657600"/>
            <a:ext cx="12878" cy="506568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581400" y="4127679"/>
            <a:ext cx="1191722" cy="24039"/>
          </a:xfrm>
          <a:prstGeom prst="line">
            <a:avLst/>
          </a:prstGeom>
          <a:ln w="317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761963" y="41148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556716" y="3644721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905000" y="3581400"/>
            <a:ext cx="990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Rise</a:t>
            </a:r>
            <a:br>
              <a:rPr lang="en-US" sz="2800" dirty="0" smtClean="0">
                <a:solidFill>
                  <a:srgbClr val="FF0000"/>
                </a:solidFill>
                <a:latin typeface="+mj-lt"/>
              </a:rPr>
            </a:b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0" y="5181600"/>
            <a:ext cx="990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Run</a:t>
            </a:r>
            <a:br>
              <a:rPr lang="en-US" sz="2800" dirty="0" smtClean="0">
                <a:solidFill>
                  <a:srgbClr val="FF0000"/>
                </a:solidFill>
                <a:latin typeface="+mj-lt"/>
              </a:rPr>
            </a:b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9" name="Left Brace 18"/>
          <p:cNvSpPr/>
          <p:nvPr/>
        </p:nvSpPr>
        <p:spPr>
          <a:xfrm>
            <a:off x="2667000" y="3657599"/>
            <a:ext cx="901521" cy="470079"/>
          </a:xfrm>
          <a:prstGeom prst="leftBrac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Brace 19"/>
          <p:cNvSpPr/>
          <p:nvPr/>
        </p:nvSpPr>
        <p:spPr>
          <a:xfrm rot="16200000">
            <a:off x="3695703" y="4152900"/>
            <a:ext cx="990598" cy="1219200"/>
          </a:xfrm>
          <a:prstGeom prst="leftBrac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657600" y="1905000"/>
          <a:ext cx="2507225" cy="1295400"/>
        </p:xfrm>
        <a:graphic>
          <a:graphicData uri="http://schemas.openxmlformats.org/presentationml/2006/ole">
            <p:oleObj spid="_x0000_s62465" name="Equation" r:id="rId4" imgW="761760" imgH="393480" progId="Equation.3">
              <p:embed/>
            </p:oleObj>
          </a:graphicData>
        </a:graphic>
      </p:graphicFrame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6157913" y="1905000"/>
          <a:ext cx="1125537" cy="1295400"/>
        </p:xfrm>
        <a:graphic>
          <a:graphicData uri="http://schemas.openxmlformats.org/presentationml/2006/ole">
            <p:oleObj spid="_x0000_s62466" name="Equation" r:id="rId5" imgW="342720" imgH="39348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0" y="0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7" grpId="0"/>
      <p:bldP spid="18" grpId="0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21336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+mj-lt"/>
              </a:rPr>
              <a:t>The slope of a line passing through two distinct points 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(</a:t>
            </a:r>
            <a:r>
              <a:rPr lang="en-US" i="1" dirty="0" smtClean="0">
                <a:latin typeface="+mj-lt"/>
              </a:rPr>
              <a:t>x</a:t>
            </a:r>
            <a:r>
              <a:rPr lang="en-US" baseline="-25000" dirty="0" smtClean="0">
                <a:latin typeface="+mj-lt"/>
              </a:rPr>
              <a:t>1</a:t>
            </a:r>
            <a:r>
              <a:rPr lang="en-US" dirty="0" smtClean="0">
                <a:latin typeface="+mj-lt"/>
              </a:rPr>
              <a:t>, </a:t>
            </a:r>
            <a:r>
              <a:rPr lang="en-US" i="1" dirty="0" smtClean="0">
                <a:latin typeface="+mj-lt"/>
              </a:rPr>
              <a:t>y</a:t>
            </a:r>
            <a:r>
              <a:rPr lang="en-US" baseline="-25000" dirty="0" smtClean="0">
                <a:latin typeface="+mj-lt"/>
              </a:rPr>
              <a:t>1</a:t>
            </a:r>
            <a:r>
              <a:rPr lang="en-US" dirty="0" smtClean="0">
                <a:latin typeface="+mj-lt"/>
              </a:rPr>
              <a:t>) and (</a:t>
            </a:r>
            <a:r>
              <a:rPr lang="en-US" i="1" dirty="0" smtClean="0">
                <a:latin typeface="+mj-lt"/>
              </a:rPr>
              <a:t>x</a:t>
            </a:r>
            <a:r>
              <a:rPr lang="en-US" baseline="-25000" dirty="0" smtClean="0">
                <a:latin typeface="+mj-lt"/>
              </a:rPr>
              <a:t>2</a:t>
            </a:r>
            <a:r>
              <a:rPr lang="en-US" dirty="0" smtClean="0">
                <a:latin typeface="+mj-lt"/>
              </a:rPr>
              <a:t>, </a:t>
            </a:r>
            <a:r>
              <a:rPr lang="en-US" i="1" dirty="0" smtClean="0">
                <a:latin typeface="+mj-lt"/>
              </a:rPr>
              <a:t>y</a:t>
            </a:r>
            <a:r>
              <a:rPr lang="en-US" baseline="-25000" dirty="0" smtClean="0">
                <a:latin typeface="+mj-lt"/>
              </a:rPr>
              <a:t>2</a:t>
            </a:r>
            <a:r>
              <a:rPr lang="en-US" dirty="0" smtClean="0">
                <a:latin typeface="+mj-lt"/>
              </a:rPr>
              <a:t>) is given by the formula____________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Exception: The slope is undefined if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x</a:t>
            </a:r>
            <a:r>
              <a:rPr lang="en-US" baseline="-25000" dirty="0" smtClean="0">
                <a:solidFill>
                  <a:srgbClr val="FF0000"/>
                </a:solidFill>
                <a:latin typeface="+mj-lt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=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x</a:t>
            </a:r>
            <a:r>
              <a:rPr lang="en-US" baseline="-25000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.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03195" y="2107842"/>
          <a:ext cx="1828800" cy="903996"/>
        </p:xfrm>
        <a:graphic>
          <a:graphicData uri="http://schemas.openxmlformats.org/presentationml/2006/ole">
            <p:oleObj spid="_x0000_s25602" name="Equation" r:id="rId3" imgW="749160" imgH="431640" progId="Equation.3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Slope formula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3657600"/>
            <a:ext cx="85344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Extra 1: Find 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the slope of the line passing through the points </a:t>
            </a:r>
            <a:endParaRPr lang="en-US" sz="2600" dirty="0" smtClean="0">
              <a:solidFill>
                <a:srgbClr val="FFC000"/>
              </a:solidFill>
              <a:latin typeface="+mj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dirty="0" smtClean="0">
                <a:latin typeface="+mj-lt"/>
              </a:rPr>
              <a:t>(</a:t>
            </a:r>
            <a:r>
              <a:rPr lang="en-US" sz="2600" dirty="0" smtClean="0">
                <a:latin typeface="+mj-lt"/>
              </a:rPr>
              <a:t>−2, −3)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 and </a:t>
            </a:r>
            <a:r>
              <a:rPr lang="en-US" sz="2600" dirty="0" smtClean="0">
                <a:latin typeface="+mj-lt"/>
              </a:rPr>
              <a:t>(−4, 5)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.</a:t>
            </a:r>
            <a:endParaRPr kumimoji="0" lang="en-US" sz="2600" b="0" i="0" u="none" strike="noStrike" kern="1200" cap="none" spc="0" normalizeH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600" baseline="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151148" y="5181600"/>
          <a:ext cx="2231371" cy="1371600"/>
        </p:xfrm>
        <a:graphic>
          <a:graphicData uri="http://schemas.openxmlformats.org/presentationml/2006/ole">
            <p:oleObj spid="_x0000_s25603" name="Equation" r:id="rId4" imgW="749160" imgH="431640" progId="Equation.3">
              <p:embed/>
            </p:oleObj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3431015" y="5345805"/>
          <a:ext cx="2919210" cy="1041400"/>
        </p:xfrm>
        <a:graphic>
          <a:graphicData uri="http://schemas.openxmlformats.org/presentationml/2006/ole">
            <p:oleObj spid="_x0000_s25604" name="Equation" r:id="rId5" imgW="139680" imgH="431640" progId="Equation.3">
              <p:embed/>
            </p:oleObj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453037" y="5685708"/>
          <a:ext cx="382588" cy="307260"/>
        </p:xfrm>
        <a:graphic>
          <a:graphicData uri="http://schemas.openxmlformats.org/presentationml/2006/ole">
            <p:oleObj spid="_x0000_s25605" name="Equation" r:id="rId6" imgW="126720" imgH="101520" progId="Equation.3">
              <p:embed/>
            </p:oleObj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4054879" y="5266430"/>
          <a:ext cx="569913" cy="573088"/>
        </p:xfrm>
        <a:graphic>
          <a:graphicData uri="http://schemas.openxmlformats.org/presentationml/2006/ole">
            <p:oleObj spid="_x0000_s25606" name="Equation" r:id="rId7" imgW="215640" imgH="203040" progId="Equation.3">
              <p:embed/>
            </p:oleObj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874029" y="5266430"/>
          <a:ext cx="804863" cy="573088"/>
        </p:xfrm>
        <a:graphic>
          <a:graphicData uri="http://schemas.openxmlformats.org/presentationml/2006/ole">
            <p:oleObj spid="_x0000_s25607" name="Equation" r:id="rId8" imgW="304560" imgH="203040" progId="Equation.3">
              <p:embed/>
            </p:oleObj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3911825" y="5887322"/>
          <a:ext cx="836613" cy="574675"/>
        </p:xfrm>
        <a:graphic>
          <a:graphicData uri="http://schemas.openxmlformats.org/presentationml/2006/ole">
            <p:oleObj spid="_x0000_s25608" name="Equation" r:id="rId9" imgW="317160" imgH="203040" progId="Equation.3">
              <p:embed/>
            </p:oleObj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4951816" y="5879205"/>
          <a:ext cx="836613" cy="574675"/>
        </p:xfrm>
        <a:graphic>
          <a:graphicData uri="http://schemas.openxmlformats.org/presentationml/2006/ole">
            <p:oleObj spid="_x0000_s25609" name="Equation" r:id="rId10" imgW="317160" imgH="203040" progId="Equation.3">
              <p:embed/>
            </p:oleObj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4569229" y="5446510"/>
          <a:ext cx="334962" cy="215900"/>
        </p:xfrm>
        <a:graphic>
          <a:graphicData uri="http://schemas.openxmlformats.org/presentationml/2006/ole">
            <p:oleObj spid="_x0000_s25610" name="Equation" r:id="rId11" imgW="126720" imgH="75960" progId="Equation.3">
              <p:embed/>
            </p:oleObj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4645429" y="6057184"/>
          <a:ext cx="334963" cy="215900"/>
        </p:xfrm>
        <a:graphic>
          <a:graphicData uri="http://schemas.openxmlformats.org/presentationml/2006/ole">
            <p:oleObj spid="_x0000_s25611" name="Equation" r:id="rId12" imgW="126720" imgH="75960" progId="Equation.3">
              <p:embed/>
            </p:oleObj>
          </a:graphicData>
        </a:graphic>
      </p:graphicFrame>
      <p:sp>
        <p:nvSpPr>
          <p:cNvPr id="15" name="Rectangle 14"/>
          <p:cNvSpPr/>
          <p:nvPr/>
        </p:nvSpPr>
        <p:spPr>
          <a:xfrm>
            <a:off x="330558" y="4505980"/>
            <a:ext cx="2895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y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) and 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y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)</a:t>
            </a:r>
            <a:endParaRPr lang="en-US" sz="4000" dirty="0">
              <a:latin typeface="+mj-lt"/>
            </a:endParaRPr>
          </a:p>
        </p:txBody>
      </p:sp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5919561" y="5244921"/>
          <a:ext cx="1168758" cy="1168402"/>
        </p:xfrm>
        <a:graphic>
          <a:graphicData uri="http://schemas.openxmlformats.org/presentationml/2006/ole">
            <p:oleObj spid="_x0000_s25612" name="Equation" r:id="rId13" imgW="380880" imgH="393480" progId="Equation.3">
              <p:embed/>
            </p:oleObj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7126287" y="5566468"/>
          <a:ext cx="874713" cy="466725"/>
        </p:xfrm>
        <a:graphic>
          <a:graphicData uri="http://schemas.openxmlformats.org/presentationml/2006/ole">
            <p:oleObj spid="_x0000_s25613" name="Equation" r:id="rId14" imgW="330120" imgH="16488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2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2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2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2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Slope-intercept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19050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+mj-lt"/>
              </a:rPr>
              <a:t>The </a:t>
            </a:r>
            <a:r>
              <a:rPr lang="en-US" b="1" dirty="0" smtClean="0">
                <a:latin typeface="+mj-lt"/>
              </a:rPr>
              <a:t>slope-intercept form</a:t>
            </a:r>
            <a:r>
              <a:rPr lang="en-US" dirty="0" smtClean="0">
                <a:latin typeface="+mj-lt"/>
              </a:rPr>
              <a:t> of the equation of a line with slope </a:t>
            </a:r>
            <a:r>
              <a:rPr lang="en-US" i="1" dirty="0" smtClean="0">
                <a:latin typeface="+mj-lt"/>
              </a:rPr>
              <a:t>m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and </a:t>
            </a:r>
            <a:r>
              <a:rPr lang="en-US" i="1" dirty="0" smtClean="0">
                <a:latin typeface="+mj-lt"/>
              </a:rPr>
              <a:t>y</a:t>
            </a:r>
            <a:r>
              <a:rPr lang="en-US" dirty="0" smtClean="0">
                <a:latin typeface="+mj-lt"/>
              </a:rPr>
              <a:t>-intercept (0, </a:t>
            </a:r>
            <a:r>
              <a:rPr lang="en-US" i="1" dirty="0" smtClean="0">
                <a:latin typeface="+mj-lt"/>
              </a:rPr>
              <a:t>b</a:t>
            </a:r>
            <a:r>
              <a:rPr lang="en-US" dirty="0" smtClean="0">
                <a:latin typeface="+mj-lt"/>
              </a:rPr>
              <a:t>) is given by the formula _____________</a:t>
            </a: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graphicFrame>
        <p:nvGraphicFramePr>
          <p:cNvPr id="49153" name="Object 1"/>
          <p:cNvGraphicFramePr>
            <a:graphicFrameLocks noChangeAspect="1"/>
          </p:cNvGraphicFramePr>
          <p:nvPr/>
        </p:nvGraphicFramePr>
        <p:xfrm>
          <a:off x="6172200" y="2311758"/>
          <a:ext cx="1981200" cy="609600"/>
        </p:xfrm>
        <a:graphic>
          <a:graphicData uri="http://schemas.openxmlformats.org/presentationml/2006/ole">
            <p:oleObj spid="_x0000_s49153" name="Equation" r:id="rId3" imgW="672840" imgH="203040" progId="Equation.3">
              <p:embed/>
            </p:oleObj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33528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2.3.4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slope-intercept form of the equation of the line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with </a:t>
            </a:r>
            <a:r>
              <a:rPr kumimoji="0" lang="en-US" sz="2600" b="0" i="1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-intercept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(0, </a:t>
            </a:r>
            <a:r>
              <a:rPr lang="en-US" sz="2600" dirty="0" smtClean="0">
                <a:latin typeface="+mj-lt"/>
              </a:rPr>
              <a:t>−8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and having slope </a:t>
            </a:r>
            <a:r>
              <a:rPr kumimoji="0" lang="en-US" sz="26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m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=2/5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744408" y="4800600"/>
          <a:ext cx="1084392" cy="677862"/>
        </p:xfrm>
        <a:graphic>
          <a:graphicData uri="http://schemas.openxmlformats.org/presentationml/2006/ole">
            <p:oleObj spid="_x0000_s49154" name="Equation" r:id="rId4" imgW="253800" imgH="164880" progId="Equation.3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752600" y="4419600"/>
          <a:ext cx="681037" cy="1254125"/>
        </p:xfrm>
        <a:graphic>
          <a:graphicData uri="http://schemas.openxmlformats.org/presentationml/2006/ole">
            <p:oleObj spid="_x0000_s49155" name="Equation" r:id="rId5" imgW="152280" imgH="393480" progId="Equation.3">
              <p:embed/>
            </p:oleObj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209800" y="4711521"/>
          <a:ext cx="914400" cy="717177"/>
        </p:xfrm>
        <a:graphic>
          <a:graphicData uri="http://schemas.openxmlformats.org/presentationml/2006/ole">
            <p:oleObj spid="_x0000_s49156" name="Equation" r:id="rId6" imgW="126720" imgH="139680" progId="Equation.3">
              <p:embed/>
            </p:oleObj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2743200" y="4724400"/>
          <a:ext cx="898172" cy="641349"/>
        </p:xfrm>
        <a:graphic>
          <a:graphicData uri="http://schemas.openxmlformats.org/presentationml/2006/ole">
            <p:oleObj spid="_x0000_s49157" name="Equation" r:id="rId7" imgW="139680" imgH="139680" progId="Equation.3">
              <p:embed/>
            </p:oleObj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3221037" y="4673958"/>
          <a:ext cx="969963" cy="798358"/>
        </p:xfrm>
        <a:graphic>
          <a:graphicData uri="http://schemas.openxmlformats.org/presentationml/2006/ole">
            <p:oleObj spid="_x0000_s49158" name="Equation" r:id="rId8" imgW="304560" imgH="203040" progId="Equation.3">
              <p:embed/>
            </p:oleObj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6200775" y="5029200"/>
          <a:ext cx="2333625" cy="1654258"/>
        </p:xfrm>
        <a:graphic>
          <a:graphicData uri="http://schemas.openxmlformats.org/presentationml/2006/ole">
            <p:oleObj spid="_x0000_s49159" name="Equation" r:id="rId9" imgW="685800" imgH="39348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191000" y="5616658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6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4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2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2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2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1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Extra </a:t>
            </a:r>
            <a:r>
              <a:rPr lang="en-US" dirty="0" smtClean="0"/>
              <a:t>2: </a:t>
            </a:r>
            <a:r>
              <a:rPr lang="en-US" dirty="0" smtClean="0"/>
              <a:t>Slope-intercept form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2057400"/>
          <a:ext cx="5410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1074" y="1295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Find the slope-intercept form of the equation of the line displayed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 the graph below.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290578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(0, 3)</a:t>
            </a:r>
            <a:endParaRPr lang="en-US" dirty="0">
              <a:latin typeface="+mj-lt"/>
            </a:endParaRPr>
          </a:p>
        </p:txBody>
      </p:sp>
      <p:sp>
        <p:nvSpPr>
          <p:cNvPr id="8" name="Oval 7"/>
          <p:cNvSpPr/>
          <p:nvPr/>
        </p:nvSpPr>
        <p:spPr>
          <a:xfrm>
            <a:off x="2693832" y="3148884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8600" y="2387025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-intercept</a:t>
            </a:r>
            <a:endParaRPr lang="en-US" sz="3200" dirty="0">
              <a:latin typeface="+mj-lt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057400" y="2895600"/>
            <a:ext cx="533400" cy="2286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743200" y="2719573"/>
            <a:ext cx="964842" cy="10180"/>
          </a:xfrm>
          <a:prstGeom prst="line">
            <a:avLst/>
          </a:prstGeom>
          <a:ln w="317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682284" y="2733020"/>
            <a:ext cx="25758" cy="1838980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747247" y="275338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(2, 4)</a:t>
            </a:r>
            <a:endParaRPr lang="en-US" dirty="0">
              <a:latin typeface="+mj-lt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644721" y="2705637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4495800" y="1981200"/>
          <a:ext cx="2231371" cy="1371600"/>
        </p:xfrm>
        <a:graphic>
          <a:graphicData uri="http://schemas.openxmlformats.org/presentationml/2006/ole">
            <p:oleObj spid="_x0000_s82945" name="Equation" r:id="rId4" imgW="749160" imgH="431640" progId="Equation.3">
              <p:embed/>
            </p:oleObj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6699467" y="2146121"/>
          <a:ext cx="2919210" cy="1041400"/>
        </p:xfrm>
        <a:graphic>
          <a:graphicData uri="http://schemas.openxmlformats.org/presentationml/2006/ole">
            <p:oleObj spid="_x0000_s82946" name="Equation" r:id="rId5" imgW="139680" imgH="431640" progId="Equation.3">
              <p:embed/>
            </p:oleObj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/>
        </p:nvGraphicFramePr>
        <p:xfrm>
          <a:off x="6797689" y="2485308"/>
          <a:ext cx="382588" cy="307260"/>
        </p:xfrm>
        <a:graphic>
          <a:graphicData uri="http://schemas.openxmlformats.org/presentationml/2006/ole">
            <p:oleObj spid="_x0000_s82947" name="Equation" r:id="rId6" imgW="126720" imgH="101520" progId="Equation.3">
              <p:embed/>
            </p:oleObj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/>
        </p:nvGraphicFramePr>
        <p:xfrm>
          <a:off x="7383463" y="2065338"/>
          <a:ext cx="603250" cy="573087"/>
        </p:xfrm>
        <a:graphic>
          <a:graphicData uri="http://schemas.openxmlformats.org/presentationml/2006/ole">
            <p:oleObj spid="_x0000_s82948" name="Equation" r:id="rId7" imgW="228600" imgH="203040" progId="Equation.3">
              <p:embed/>
            </p:oleObj>
          </a:graphicData>
        </a:graphic>
      </p:graphicFrame>
      <p:graphicFrame>
        <p:nvGraphicFramePr>
          <p:cNvPr id="27" name="Object 7"/>
          <p:cNvGraphicFramePr>
            <a:graphicFrameLocks noChangeAspect="1"/>
          </p:cNvGraphicFramePr>
          <p:nvPr/>
        </p:nvGraphicFramePr>
        <p:xfrm>
          <a:off x="8335963" y="2065338"/>
          <a:ext cx="569912" cy="573087"/>
        </p:xfrm>
        <a:graphic>
          <a:graphicData uri="http://schemas.openxmlformats.org/presentationml/2006/ole">
            <p:oleObj spid="_x0000_s82949" name="Equation" r:id="rId8" imgW="215640" imgH="203040" progId="Equation.3">
              <p:embed/>
            </p:oleObj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/>
        </p:nvGraphicFramePr>
        <p:xfrm>
          <a:off x="7373938" y="2687638"/>
          <a:ext cx="601662" cy="574675"/>
        </p:xfrm>
        <a:graphic>
          <a:graphicData uri="http://schemas.openxmlformats.org/presentationml/2006/ole">
            <p:oleObj spid="_x0000_s82950" name="Equation" r:id="rId9" imgW="228600" imgH="203040" progId="Equation.3">
              <p:embed/>
            </p:oleObj>
          </a:graphicData>
        </a:graphic>
      </p:graphicFrame>
      <p:graphicFrame>
        <p:nvGraphicFramePr>
          <p:cNvPr id="29" name="Object 9"/>
          <p:cNvGraphicFramePr>
            <a:graphicFrameLocks noChangeAspect="1"/>
          </p:cNvGraphicFramePr>
          <p:nvPr/>
        </p:nvGraphicFramePr>
        <p:xfrm>
          <a:off x="8412163" y="2678113"/>
          <a:ext cx="603250" cy="574675"/>
        </p:xfrm>
        <a:graphic>
          <a:graphicData uri="http://schemas.openxmlformats.org/presentationml/2006/ole">
            <p:oleObj spid="_x0000_s82951" name="Equation" r:id="rId10" imgW="228600" imgH="203040" progId="Equation.3">
              <p:embed/>
            </p:oleObj>
          </a:graphicData>
        </a:graphic>
      </p:graphicFrame>
      <p:graphicFrame>
        <p:nvGraphicFramePr>
          <p:cNvPr id="30" name="Object 10"/>
          <p:cNvGraphicFramePr>
            <a:graphicFrameLocks noChangeAspect="1"/>
          </p:cNvGraphicFramePr>
          <p:nvPr/>
        </p:nvGraphicFramePr>
        <p:xfrm>
          <a:off x="7913881" y="2246110"/>
          <a:ext cx="334962" cy="215900"/>
        </p:xfrm>
        <a:graphic>
          <a:graphicData uri="http://schemas.openxmlformats.org/presentationml/2006/ole">
            <p:oleObj spid="_x0000_s82952" name="Equation" r:id="rId11" imgW="126720" imgH="75960" progId="Equation.3">
              <p:embed/>
            </p:oleObj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/>
        </p:nvGraphicFramePr>
        <p:xfrm>
          <a:off x="7990081" y="2856784"/>
          <a:ext cx="334963" cy="215900"/>
        </p:xfrm>
        <a:graphic>
          <a:graphicData uri="http://schemas.openxmlformats.org/presentationml/2006/ole">
            <p:oleObj spid="_x0000_s82953" name="Equation" r:id="rId12" imgW="126720" imgH="75960" progId="Equation.3">
              <p:embed/>
            </p:oleObj>
          </a:graphicData>
        </a:graphic>
      </p:graphicFrame>
      <p:sp>
        <p:nvSpPr>
          <p:cNvPr id="32" name="Rectangle 31"/>
          <p:cNvSpPr/>
          <p:nvPr/>
        </p:nvSpPr>
        <p:spPr>
          <a:xfrm>
            <a:off x="418578" y="3303494"/>
            <a:ext cx="12174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y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)</a:t>
            </a:r>
            <a:endParaRPr lang="en-US" sz="4000" dirty="0">
              <a:latin typeface="+mj-lt"/>
            </a:endParaRPr>
          </a:p>
        </p:txBody>
      </p:sp>
      <p:graphicFrame>
        <p:nvGraphicFramePr>
          <p:cNvPr id="33" name="Object 12"/>
          <p:cNvGraphicFramePr>
            <a:graphicFrameLocks noChangeAspect="1"/>
          </p:cNvGraphicFramePr>
          <p:nvPr/>
        </p:nvGraphicFramePr>
        <p:xfrm>
          <a:off x="6373275" y="3403600"/>
          <a:ext cx="1284288" cy="1168400"/>
        </p:xfrm>
        <a:graphic>
          <a:graphicData uri="http://schemas.openxmlformats.org/presentationml/2006/ole">
            <p:oleObj spid="_x0000_s82954" name="Equation" r:id="rId13" imgW="419040" imgH="393480" progId="Equation.3">
              <p:embed/>
            </p:oleObj>
          </a:graphicData>
        </a:graphic>
      </p:graphicFrame>
      <p:sp>
        <p:nvSpPr>
          <p:cNvPr id="35" name="Rectangle 34"/>
          <p:cNvSpPr/>
          <p:nvPr/>
        </p:nvSpPr>
        <p:spPr>
          <a:xfrm>
            <a:off x="3657600" y="3119718"/>
            <a:ext cx="121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y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)</a:t>
            </a:r>
            <a:endParaRPr lang="en-US" sz="4000" dirty="0">
              <a:latin typeface="+mj-lt"/>
            </a:endParaRPr>
          </a:p>
        </p:txBody>
      </p:sp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5619620" y="5680075"/>
          <a:ext cx="1084392" cy="677862"/>
        </p:xfrm>
        <a:graphic>
          <a:graphicData uri="http://schemas.openxmlformats.org/presentationml/2006/ole">
            <p:oleObj spid="_x0000_s82956" name="Equation" r:id="rId14" imgW="253800" imgH="164880" progId="Equation.3">
              <p:embed/>
            </p:oleObj>
          </a:graphicData>
        </a:graphic>
      </p:graphicFrame>
      <p:graphicFrame>
        <p:nvGraphicFramePr>
          <p:cNvPr id="37" name="Object 3"/>
          <p:cNvGraphicFramePr>
            <a:graphicFrameLocks noChangeAspect="1"/>
          </p:cNvGraphicFramePr>
          <p:nvPr/>
        </p:nvGraphicFramePr>
        <p:xfrm>
          <a:off x="6627812" y="5299075"/>
          <a:ext cx="681037" cy="1254125"/>
        </p:xfrm>
        <a:graphic>
          <a:graphicData uri="http://schemas.openxmlformats.org/presentationml/2006/ole">
            <p:oleObj spid="_x0000_s82957" name="Equation" r:id="rId15" imgW="152280" imgH="393480" progId="Equation.3">
              <p:embed/>
            </p:oleObj>
          </a:graphicData>
        </a:graphic>
      </p:graphicFrame>
      <p:graphicFrame>
        <p:nvGraphicFramePr>
          <p:cNvPr id="38" name="Object 4"/>
          <p:cNvGraphicFramePr>
            <a:graphicFrameLocks noChangeAspect="1"/>
          </p:cNvGraphicFramePr>
          <p:nvPr/>
        </p:nvGraphicFramePr>
        <p:xfrm>
          <a:off x="7085012" y="5590996"/>
          <a:ext cx="914400" cy="717177"/>
        </p:xfrm>
        <a:graphic>
          <a:graphicData uri="http://schemas.openxmlformats.org/presentationml/2006/ole">
            <p:oleObj spid="_x0000_s82958" name="Equation" r:id="rId16" imgW="126720" imgH="139680" progId="Equation.3">
              <p:embed/>
            </p:oleObj>
          </a:graphicData>
        </a:graphic>
      </p:graphicFrame>
      <p:graphicFrame>
        <p:nvGraphicFramePr>
          <p:cNvPr id="39" name="Object 5"/>
          <p:cNvGraphicFramePr>
            <a:graphicFrameLocks noChangeAspect="1"/>
          </p:cNvGraphicFramePr>
          <p:nvPr/>
        </p:nvGraphicFramePr>
        <p:xfrm>
          <a:off x="7618412" y="5603875"/>
          <a:ext cx="898172" cy="641349"/>
        </p:xfrm>
        <a:graphic>
          <a:graphicData uri="http://schemas.openxmlformats.org/presentationml/2006/ole">
            <p:oleObj spid="_x0000_s82959" name="Equation" r:id="rId17" imgW="139680" imgH="139680" progId="Equation.3">
              <p:embed/>
            </p:oleObj>
          </a:graphicData>
        </a:graphic>
      </p:graphicFrame>
      <p:graphicFrame>
        <p:nvGraphicFramePr>
          <p:cNvPr id="40" name="Object 6"/>
          <p:cNvGraphicFramePr>
            <a:graphicFrameLocks noChangeAspect="1"/>
          </p:cNvGraphicFramePr>
          <p:nvPr/>
        </p:nvGraphicFramePr>
        <p:xfrm>
          <a:off x="8399462" y="5602371"/>
          <a:ext cx="363538" cy="698500"/>
        </p:xfrm>
        <a:graphic>
          <a:graphicData uri="http://schemas.openxmlformats.org/presentationml/2006/ole">
            <p:oleObj spid="_x0000_s82960" name="Equation" r:id="rId18" imgW="114120" imgH="177480" progId="Equation.3">
              <p:embed/>
            </p:oleObj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3657600" y="57150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7" grpId="0"/>
      <p:bldP spid="8" grpId="0" animBg="1"/>
      <p:bldP spid="9" grpId="0"/>
      <p:bldP spid="16" grpId="0"/>
      <p:bldP spid="22" grpId="0" animBg="1"/>
      <p:bldP spid="32" grpId="0"/>
      <p:bldP spid="35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2.3.4 </a:t>
            </a:r>
            <a:r>
              <a:rPr lang="en-US" dirty="0" smtClean="0"/>
              <a:t>Sketch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7400" y="2438400"/>
            <a:ext cx="2133600" cy="655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>
                <a:latin typeface="+mj-lt"/>
              </a:rPr>
              <a:t>y</a:t>
            </a:r>
            <a:r>
              <a:rPr lang="en-US" dirty="0" smtClean="0">
                <a:latin typeface="+mj-lt"/>
              </a:rPr>
              <a:t>-intercept: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304800" y="1905000"/>
          <a:ext cx="5638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0" y="1524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Sketch a graph of the line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=2/5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x  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−8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0" y="3429000"/>
            <a:ext cx="1143000" cy="57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lope: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96200" y="24384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(0, −8)</a:t>
            </a:r>
            <a:endParaRPr lang="en-US" dirty="0">
              <a:latin typeface="+mj-lt"/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7402512" y="3098800"/>
          <a:ext cx="1284288" cy="1168400"/>
        </p:xfrm>
        <a:graphic>
          <a:graphicData uri="http://schemas.openxmlformats.org/presentationml/2006/ole">
            <p:oleObj spid="_x0000_s81921" name="Equation" r:id="rId4" imgW="419040" imgH="39348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699716" y="1525074"/>
            <a:ext cx="1662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+(    )</a:t>
            </a:r>
            <a:endParaRPr lang="en-US" sz="1400" dirty="0">
              <a:solidFill>
                <a:schemeClr val="bg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10874" y="5893158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rot="20026047">
            <a:off x="-89159" y="5131299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-intercept</a:t>
            </a:r>
            <a:endParaRPr lang="en-US" sz="3200" dirty="0">
              <a:latin typeface="+mj-lt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143000" y="5638800"/>
            <a:ext cx="964842" cy="229674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962400" y="5257800"/>
            <a:ext cx="0" cy="685800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234484" y="5932440"/>
            <a:ext cx="1765479" cy="11160"/>
          </a:xfrm>
          <a:prstGeom prst="line">
            <a:avLst/>
          </a:prstGeom>
          <a:ln w="317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ft Brace 16"/>
          <p:cNvSpPr/>
          <p:nvPr/>
        </p:nvSpPr>
        <p:spPr>
          <a:xfrm flipH="1">
            <a:off x="3962400" y="5257800"/>
            <a:ext cx="381000" cy="685800"/>
          </a:xfrm>
          <a:prstGeom prst="leftBrac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Brace 17"/>
          <p:cNvSpPr/>
          <p:nvPr/>
        </p:nvSpPr>
        <p:spPr>
          <a:xfrm rot="16200000">
            <a:off x="2939065" y="5275508"/>
            <a:ext cx="344511" cy="1702158"/>
          </a:xfrm>
          <a:prstGeom prst="leftBrac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318716" y="5334000"/>
            <a:ext cx="609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2</a:t>
            </a:r>
            <a:br>
              <a:rPr lang="en-US" sz="2800" dirty="0" smtClean="0">
                <a:solidFill>
                  <a:srgbClr val="FF0000"/>
                </a:solidFill>
                <a:latin typeface="+mj-lt"/>
              </a:rPr>
            </a:b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33163" y="624677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5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937716" y="5220237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457200" y="4495800"/>
            <a:ext cx="5410200" cy="213360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2"/>
          <p:cNvSpPr txBox="1">
            <a:spLocks/>
          </p:cNvSpPr>
          <p:nvPr/>
        </p:nvSpPr>
        <p:spPr>
          <a:xfrm>
            <a:off x="5334000" y="5257800"/>
            <a:ext cx="3276600" cy="57912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noProof="0" dirty="0" smtClean="0">
                <a:latin typeface="+mj-lt"/>
              </a:rPr>
              <a:t>Two points define a line.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  <p:bldP spid="5" grpId="0"/>
      <p:bldP spid="6" grpId="0"/>
      <p:bldP spid="7" grpId="0"/>
      <p:bldP spid="9" grpId="0"/>
      <p:bldP spid="10" grpId="0" animBg="1"/>
      <p:bldP spid="11" grpId="0"/>
      <p:bldP spid="17" grpId="0" animBg="1"/>
      <p:bldP spid="18" grpId="0" animBg="1"/>
      <p:bldP spid="25" grpId="0"/>
      <p:bldP spid="26" grpId="0"/>
      <p:bldP spid="27" grpId="0" animBg="1"/>
      <p:bldP spid="3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4281</TotalTime>
  <Words>1586</Words>
  <Application>Microsoft Office PowerPoint</Application>
  <PresentationFormat>On-screen Show (4:3)</PresentationFormat>
  <Paragraphs>295</Paragraphs>
  <Slides>34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Flow</vt:lpstr>
      <vt:lpstr>Equation</vt:lpstr>
      <vt:lpstr>Microsoft Equation 3.0</vt:lpstr>
      <vt:lpstr>Chapter 2 Section 2.3</vt:lpstr>
      <vt:lpstr>Warm-up: Class Notes Page 25 </vt:lpstr>
      <vt:lpstr>Find points on a graph</vt:lpstr>
      <vt:lpstr>Finding intercepts on a graph</vt:lpstr>
      <vt:lpstr>Find slope from a graph</vt:lpstr>
      <vt:lpstr>Slope formula</vt:lpstr>
      <vt:lpstr>Slope-intercept form</vt:lpstr>
      <vt:lpstr>Extra 2: Slope-intercept form</vt:lpstr>
      <vt:lpstr>2.3.4 Sketch a graph</vt:lpstr>
      <vt:lpstr>2.3.4 Identifying intercepts</vt:lpstr>
      <vt:lpstr>Point-slope form</vt:lpstr>
      <vt:lpstr>Extra 4: Point-Slope form</vt:lpstr>
      <vt:lpstr>2.3.2: Point-slope form</vt:lpstr>
      <vt:lpstr>Extra 3: Sketch a graph</vt:lpstr>
      <vt:lpstr>2.3.2 Identifying Intercepts</vt:lpstr>
      <vt:lpstr>Point-slope to Slope-intercept form</vt:lpstr>
      <vt:lpstr>Standard form of a line</vt:lpstr>
      <vt:lpstr>2.3.1 Identifying Intercepts</vt:lpstr>
      <vt:lpstr>2.3.1 Sketch a graph</vt:lpstr>
      <vt:lpstr>Standard form</vt:lpstr>
      <vt:lpstr>Point-slope to Standard form</vt:lpstr>
      <vt:lpstr>Slope-intercept to Standard form</vt:lpstr>
      <vt:lpstr>Standard to Slope-intercept to form</vt:lpstr>
      <vt:lpstr>Standard to Slope-intercept form</vt:lpstr>
      <vt:lpstr>Turtle</vt:lpstr>
      <vt:lpstr>Horizontal lines</vt:lpstr>
      <vt:lpstr>Extra 5: Horizontal lines</vt:lpstr>
      <vt:lpstr>2.3.5 Sketch a graph</vt:lpstr>
      <vt:lpstr>2.3.5 Identifying intercepts</vt:lpstr>
      <vt:lpstr>Vertical lines</vt:lpstr>
      <vt:lpstr>Extra 6: Vertical lines</vt:lpstr>
      <vt:lpstr>2.3.3 Sketch a graph</vt:lpstr>
      <vt:lpstr>2.3.3 Identifying intercepts</vt:lpstr>
      <vt:lpstr>Horizontal lines vs. Vertical lines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Section 1.1</dc:title>
  <dc:creator>Doron Shahar</dc:creator>
  <cp:lastModifiedBy>Doron Shahar</cp:lastModifiedBy>
  <cp:revision>36</cp:revision>
  <dcterms:created xsi:type="dcterms:W3CDTF">2013-10-13T23:17:05Z</dcterms:created>
  <dcterms:modified xsi:type="dcterms:W3CDTF">2014-02-02T20:21:08Z</dcterms:modified>
</cp:coreProperties>
</file>