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5"/>
  </p:notesMasterIdLst>
  <p:handoutMasterIdLst>
    <p:handoutMasterId r:id="rId66"/>
  </p:handoutMasterIdLst>
  <p:sldIdLst>
    <p:sldId id="256" r:id="rId2"/>
    <p:sldId id="257" r:id="rId3"/>
    <p:sldId id="281" r:id="rId4"/>
    <p:sldId id="282" r:id="rId5"/>
    <p:sldId id="283" r:id="rId6"/>
    <p:sldId id="284" r:id="rId7"/>
    <p:sldId id="298" r:id="rId8"/>
    <p:sldId id="266" r:id="rId9"/>
    <p:sldId id="299" r:id="rId10"/>
    <p:sldId id="300" r:id="rId11"/>
    <p:sldId id="270" r:id="rId12"/>
    <p:sldId id="301" r:id="rId13"/>
    <p:sldId id="302" r:id="rId14"/>
    <p:sldId id="267" r:id="rId15"/>
    <p:sldId id="286" r:id="rId16"/>
    <p:sldId id="303" r:id="rId17"/>
    <p:sldId id="268" r:id="rId18"/>
    <p:sldId id="304" r:id="rId19"/>
    <p:sldId id="305" r:id="rId20"/>
    <p:sldId id="258" r:id="rId21"/>
    <p:sldId id="316" r:id="rId22"/>
    <p:sldId id="269" r:id="rId23"/>
    <p:sldId id="287" r:id="rId24"/>
    <p:sldId id="307" r:id="rId25"/>
    <p:sldId id="260" r:id="rId26"/>
    <p:sldId id="308" r:id="rId27"/>
    <p:sldId id="309" r:id="rId28"/>
    <p:sldId id="264" r:id="rId29"/>
    <p:sldId id="315" r:id="rId30"/>
    <p:sldId id="306" r:id="rId31"/>
    <p:sldId id="311" r:id="rId32"/>
    <p:sldId id="314" r:id="rId33"/>
    <p:sldId id="272" r:id="rId34"/>
    <p:sldId id="317" r:id="rId35"/>
    <p:sldId id="319" r:id="rId36"/>
    <p:sldId id="273" r:id="rId37"/>
    <p:sldId id="320" r:id="rId38"/>
    <p:sldId id="321" r:id="rId39"/>
    <p:sldId id="313" r:id="rId40"/>
    <p:sldId id="274" r:id="rId41"/>
    <p:sldId id="322" r:id="rId42"/>
    <p:sldId id="323" r:id="rId43"/>
    <p:sldId id="275" r:id="rId44"/>
    <p:sldId id="293" r:id="rId45"/>
    <p:sldId id="325" r:id="rId46"/>
    <p:sldId id="277" r:id="rId47"/>
    <p:sldId id="291" r:id="rId48"/>
    <p:sldId id="329" r:id="rId49"/>
    <p:sldId id="327" r:id="rId50"/>
    <p:sldId id="290" r:id="rId51"/>
    <p:sldId id="331" r:id="rId52"/>
    <p:sldId id="333" r:id="rId53"/>
    <p:sldId id="276" r:id="rId54"/>
    <p:sldId id="328" r:id="rId55"/>
    <p:sldId id="326" r:id="rId56"/>
    <p:sldId id="335" r:id="rId57"/>
    <p:sldId id="289" r:id="rId58"/>
    <p:sldId id="279" r:id="rId59"/>
    <p:sldId id="336" r:id="rId60"/>
    <p:sldId id="288" r:id="rId61"/>
    <p:sldId id="337" r:id="rId62"/>
    <p:sldId id="338" r:id="rId63"/>
    <p:sldId id="339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4660"/>
  </p:normalViewPr>
  <p:slideViewPr>
    <p:cSldViewPr>
      <p:cViewPr varScale="1">
        <p:scale>
          <a:sx n="74" d="100"/>
          <a:sy n="74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2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Relationship Id="rId9" Type="http://schemas.openxmlformats.org/officeDocument/2006/relationships/image" Target="../media/image42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58.wmf"/><Relationship Id="rId6" Type="http://schemas.openxmlformats.org/officeDocument/2006/relationships/image" Target="../media/image42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63.wmf"/><Relationship Id="rId1" Type="http://schemas.openxmlformats.org/officeDocument/2006/relationships/image" Target="../media/image42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image" Target="../media/image50.wmf"/><Relationship Id="rId7" Type="http://schemas.openxmlformats.org/officeDocument/2006/relationships/image" Target="../media/image85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51.wmf"/><Relationship Id="rId9" Type="http://schemas.openxmlformats.org/officeDocument/2006/relationships/image" Target="../media/image42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89.wmf"/><Relationship Id="rId6" Type="http://schemas.openxmlformats.org/officeDocument/2006/relationships/image" Target="../media/image4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3.wmf"/></Relationships>
</file>

<file path=ppt/drawings/_rels/vmlDrawing2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102.wmf"/><Relationship Id="rId6" Type="http://schemas.openxmlformats.org/officeDocument/2006/relationships/image" Target="../media/image42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7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97.wmf"/><Relationship Id="rId1" Type="http://schemas.openxmlformats.org/officeDocument/2006/relationships/image" Target="../media/image108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6.wmf"/><Relationship Id="rId1" Type="http://schemas.openxmlformats.org/officeDocument/2006/relationships/image" Target="../media/image115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5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3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3" Type="http://schemas.openxmlformats.org/officeDocument/2006/relationships/image" Target="../media/image121.wmf"/><Relationship Id="rId7" Type="http://schemas.openxmlformats.org/officeDocument/2006/relationships/image" Target="../media/image124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123.wmf"/><Relationship Id="rId5" Type="http://schemas.openxmlformats.org/officeDocument/2006/relationships/image" Target="../media/image122.wmf"/><Relationship Id="rId4" Type="http://schemas.openxmlformats.org/officeDocument/2006/relationships/image" Target="../media/image42.wmf"/></Relationships>
</file>

<file path=ppt/drawings/_rels/vmlDrawing3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7.wmf"/><Relationship Id="rId1" Type="http://schemas.openxmlformats.org/officeDocument/2006/relationships/image" Target="../media/image126.wmf"/></Relationships>
</file>

<file path=ppt/drawings/_rels/vmlDrawing3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3" Type="http://schemas.openxmlformats.org/officeDocument/2006/relationships/image" Target="../media/image128.wmf"/><Relationship Id="rId7" Type="http://schemas.openxmlformats.org/officeDocument/2006/relationships/image" Target="../media/image131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123.wmf"/><Relationship Id="rId5" Type="http://schemas.openxmlformats.org/officeDocument/2006/relationships/image" Target="../media/image130.wmf"/><Relationship Id="rId10" Type="http://schemas.openxmlformats.org/officeDocument/2006/relationships/image" Target="../media/image134.wmf"/><Relationship Id="rId4" Type="http://schemas.openxmlformats.org/officeDocument/2006/relationships/image" Target="../media/image129.wmf"/><Relationship Id="rId9" Type="http://schemas.openxmlformats.org/officeDocument/2006/relationships/image" Target="../media/image133.wmf"/></Relationships>
</file>

<file path=ppt/drawings/_rels/vmlDrawing3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6.wmf"/><Relationship Id="rId1" Type="http://schemas.openxmlformats.org/officeDocument/2006/relationships/image" Target="../media/image135.wmf"/></Relationships>
</file>

<file path=ppt/drawings/_rels/vmlDrawing3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3" Type="http://schemas.openxmlformats.org/officeDocument/2006/relationships/image" Target="../media/image137.wmf"/><Relationship Id="rId7" Type="http://schemas.openxmlformats.org/officeDocument/2006/relationships/image" Target="../media/image139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123.wmf"/><Relationship Id="rId5" Type="http://schemas.openxmlformats.org/officeDocument/2006/relationships/image" Target="../media/image138.wmf"/><Relationship Id="rId4" Type="http://schemas.openxmlformats.org/officeDocument/2006/relationships/image" Target="../media/image4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1.wmf"/></Relationships>
</file>

<file path=ppt/drawings/_rels/vmlDrawing4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3.wmf"/><Relationship Id="rId1" Type="http://schemas.openxmlformats.org/officeDocument/2006/relationships/image" Target="../media/image142.wmf"/></Relationships>
</file>

<file path=ppt/drawings/_rels/vmlDrawing4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3" Type="http://schemas.openxmlformats.org/officeDocument/2006/relationships/image" Target="../media/image146.wmf"/><Relationship Id="rId7" Type="http://schemas.openxmlformats.org/officeDocument/2006/relationships/image" Target="../media/image150.wmf"/><Relationship Id="rId2" Type="http://schemas.openxmlformats.org/officeDocument/2006/relationships/image" Target="../media/image97.wmf"/><Relationship Id="rId1" Type="http://schemas.openxmlformats.org/officeDocument/2006/relationships/image" Target="../media/image145.wmf"/><Relationship Id="rId6" Type="http://schemas.openxmlformats.org/officeDocument/2006/relationships/image" Target="../media/image149.wmf"/><Relationship Id="rId5" Type="http://schemas.openxmlformats.org/officeDocument/2006/relationships/image" Target="../media/image148.wmf"/><Relationship Id="rId4" Type="http://schemas.openxmlformats.org/officeDocument/2006/relationships/image" Target="../media/image147.wmf"/><Relationship Id="rId9" Type="http://schemas.openxmlformats.org/officeDocument/2006/relationships/image" Target="../media/image152.wmf"/></Relationships>
</file>

<file path=ppt/drawings/_rels/vmlDrawing4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4.wmf"/><Relationship Id="rId1" Type="http://schemas.openxmlformats.org/officeDocument/2006/relationships/image" Target="../media/image153.wmf"/></Relationships>
</file>

<file path=ppt/drawings/_rels/vmlDrawing4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3" Type="http://schemas.openxmlformats.org/officeDocument/2006/relationships/image" Target="../media/image146.wmf"/><Relationship Id="rId7" Type="http://schemas.openxmlformats.org/officeDocument/2006/relationships/image" Target="../media/image159.wmf"/><Relationship Id="rId2" Type="http://schemas.openxmlformats.org/officeDocument/2006/relationships/image" Target="../media/image97.wmf"/><Relationship Id="rId1" Type="http://schemas.openxmlformats.org/officeDocument/2006/relationships/image" Target="../media/image155.wmf"/><Relationship Id="rId6" Type="http://schemas.openxmlformats.org/officeDocument/2006/relationships/image" Target="../media/image158.wmf"/><Relationship Id="rId5" Type="http://schemas.openxmlformats.org/officeDocument/2006/relationships/image" Target="../media/image157.wmf"/><Relationship Id="rId10" Type="http://schemas.openxmlformats.org/officeDocument/2006/relationships/image" Target="../media/image147.wmf"/><Relationship Id="rId4" Type="http://schemas.openxmlformats.org/officeDocument/2006/relationships/image" Target="../media/image156.wmf"/><Relationship Id="rId9" Type="http://schemas.openxmlformats.org/officeDocument/2006/relationships/image" Target="../media/image161.wmf"/></Relationships>
</file>

<file path=ppt/drawings/_rels/vmlDrawing4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3.wmf"/><Relationship Id="rId1" Type="http://schemas.openxmlformats.org/officeDocument/2006/relationships/image" Target="../media/image16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6FA4C-00B8-4769-A123-958271381EB1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D754F-91D6-4D26-B698-B51A3253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EBE2F-FA47-4F42-AD93-F19D06036D25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74A15-D53F-44A9-B401-BC7064A8F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74A15-D53F-44A9-B401-BC7064A8FDF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74A15-D53F-44A9-B401-BC7064A8FDF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74A15-D53F-44A9-B401-BC7064A8FDF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51550F-E29E-46FB-BBF3-E6D357D0E16F}" type="datetimeFigureOut">
              <a:rPr lang="en-US" smtClean="0"/>
              <a:pPr/>
              <a:t>1/29/2014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A4AD6C-EE5B-4B85-AEA0-88C306894AF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1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50.bin"/><Relationship Id="rId4" Type="http://schemas.openxmlformats.org/officeDocument/2006/relationships/oleObject" Target="../embeddings/oleObject49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63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7.bin"/><Relationship Id="rId5" Type="http://schemas.openxmlformats.org/officeDocument/2006/relationships/oleObject" Target="../embeddings/oleObject66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1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4.bin"/><Relationship Id="rId5" Type="http://schemas.openxmlformats.org/officeDocument/2006/relationships/oleObject" Target="../embeddings/oleObject73.bin"/><Relationship Id="rId4" Type="http://schemas.openxmlformats.org/officeDocument/2006/relationships/oleObject" Target="../embeddings/oleObject7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81.bin"/><Relationship Id="rId5" Type="http://schemas.openxmlformats.org/officeDocument/2006/relationships/oleObject" Target="../embeddings/oleObject80.bin"/><Relationship Id="rId4" Type="http://schemas.openxmlformats.org/officeDocument/2006/relationships/oleObject" Target="../embeddings/oleObject79.bin"/><Relationship Id="rId9" Type="http://schemas.openxmlformats.org/officeDocument/2006/relationships/oleObject" Target="../embeddings/oleObject84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88.bin"/><Relationship Id="rId5" Type="http://schemas.openxmlformats.org/officeDocument/2006/relationships/oleObject" Target="../embeddings/oleObject87.bin"/><Relationship Id="rId4" Type="http://schemas.openxmlformats.org/officeDocument/2006/relationships/oleObject" Target="../embeddings/oleObject86.bin"/><Relationship Id="rId9" Type="http://schemas.openxmlformats.org/officeDocument/2006/relationships/oleObject" Target="../embeddings/oleObject91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oleObject" Target="../embeddings/oleObject102.bin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6.bin"/><Relationship Id="rId12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95.bin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4.bin"/><Relationship Id="rId10" Type="http://schemas.openxmlformats.org/officeDocument/2006/relationships/oleObject" Target="../embeddings/oleObject99.bin"/><Relationship Id="rId4" Type="http://schemas.openxmlformats.org/officeDocument/2006/relationships/oleObject" Target="../embeddings/oleObject93.bin"/><Relationship Id="rId9" Type="http://schemas.openxmlformats.org/officeDocument/2006/relationships/oleObject" Target="../embeddings/oleObject98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oleObject" Target="../embeddings/oleObject104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08.bin"/><Relationship Id="rId5" Type="http://schemas.openxmlformats.org/officeDocument/2006/relationships/oleObject" Target="../embeddings/oleObject107.bin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92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7.bin"/><Relationship Id="rId3" Type="http://schemas.openxmlformats.org/officeDocument/2006/relationships/oleObject" Target="../embeddings/oleObject112.bin"/><Relationship Id="rId7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15.bin"/><Relationship Id="rId5" Type="http://schemas.openxmlformats.org/officeDocument/2006/relationships/oleObject" Target="../embeddings/oleObject114.bin"/><Relationship Id="rId10" Type="http://schemas.openxmlformats.org/officeDocument/2006/relationships/oleObject" Target="../embeddings/oleObject119.bin"/><Relationship Id="rId4" Type="http://schemas.openxmlformats.org/officeDocument/2006/relationships/oleObject" Target="../embeddings/oleObject113.bin"/><Relationship Id="rId9" Type="http://schemas.openxmlformats.org/officeDocument/2006/relationships/oleObject" Target="../embeddings/oleObject11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3" Type="http://schemas.openxmlformats.org/officeDocument/2006/relationships/oleObject" Target="../embeddings/oleObject120.bin"/><Relationship Id="rId7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23.bin"/><Relationship Id="rId5" Type="http://schemas.openxmlformats.org/officeDocument/2006/relationships/oleObject" Target="../embeddings/oleObject122.bin"/><Relationship Id="rId10" Type="http://schemas.openxmlformats.org/officeDocument/2006/relationships/image" Target="../media/image106.jpeg"/><Relationship Id="rId4" Type="http://schemas.openxmlformats.org/officeDocument/2006/relationships/oleObject" Target="../embeddings/oleObject121.bin"/><Relationship Id="rId9" Type="http://schemas.openxmlformats.org/officeDocument/2006/relationships/image" Target="../media/image105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1.bin"/><Relationship Id="rId3" Type="http://schemas.openxmlformats.org/officeDocument/2006/relationships/image" Target="../media/image114.jpeg"/><Relationship Id="rId7" Type="http://schemas.openxmlformats.org/officeDocument/2006/relationships/oleObject" Target="../embeddings/oleObject1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29.bin"/><Relationship Id="rId5" Type="http://schemas.openxmlformats.org/officeDocument/2006/relationships/oleObject" Target="../embeddings/oleObject128.bin"/><Relationship Id="rId10" Type="http://schemas.openxmlformats.org/officeDocument/2006/relationships/oleObject" Target="../embeddings/oleObject133.bin"/><Relationship Id="rId4" Type="http://schemas.openxmlformats.org/officeDocument/2006/relationships/oleObject" Target="../embeddings/oleObject127.bin"/><Relationship Id="rId9" Type="http://schemas.openxmlformats.org/officeDocument/2006/relationships/oleObject" Target="../embeddings/oleObject132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4" Type="http://schemas.openxmlformats.org/officeDocument/2006/relationships/oleObject" Target="../embeddings/oleObject135.bin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139.bin"/><Relationship Id="rId5" Type="http://schemas.openxmlformats.org/officeDocument/2006/relationships/oleObject" Target="../embeddings/oleObject138.bin"/><Relationship Id="rId4" Type="http://schemas.openxmlformats.org/officeDocument/2006/relationships/oleObject" Target="../embeddings/oleObject137.bin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6.bin"/><Relationship Id="rId3" Type="http://schemas.openxmlformats.org/officeDocument/2006/relationships/oleObject" Target="../embeddings/oleObject141.bin"/><Relationship Id="rId7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144.bin"/><Relationship Id="rId11" Type="http://schemas.openxmlformats.org/officeDocument/2006/relationships/oleObject" Target="../embeddings/oleObject149.bin"/><Relationship Id="rId5" Type="http://schemas.openxmlformats.org/officeDocument/2006/relationships/oleObject" Target="../embeddings/oleObject143.bin"/><Relationship Id="rId10" Type="http://schemas.openxmlformats.org/officeDocument/2006/relationships/oleObject" Target="../embeddings/oleObject148.bin"/><Relationship Id="rId4" Type="http://schemas.openxmlformats.org/officeDocument/2006/relationships/oleObject" Target="../embeddings/oleObject142.bin"/><Relationship Id="rId9" Type="http://schemas.openxmlformats.org/officeDocument/2006/relationships/oleObject" Target="../embeddings/oleObject147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4" Type="http://schemas.openxmlformats.org/officeDocument/2006/relationships/oleObject" Target="../embeddings/oleObject15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7.bin"/><Relationship Id="rId13" Type="http://schemas.openxmlformats.org/officeDocument/2006/relationships/oleObject" Target="../embeddings/oleObject162.bin"/><Relationship Id="rId3" Type="http://schemas.openxmlformats.org/officeDocument/2006/relationships/oleObject" Target="../embeddings/oleObject152.bin"/><Relationship Id="rId7" Type="http://schemas.openxmlformats.org/officeDocument/2006/relationships/oleObject" Target="../embeddings/oleObject156.bin"/><Relationship Id="rId12" Type="http://schemas.openxmlformats.org/officeDocument/2006/relationships/oleObject" Target="../embeddings/oleObject1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155.bin"/><Relationship Id="rId11" Type="http://schemas.openxmlformats.org/officeDocument/2006/relationships/oleObject" Target="../embeddings/oleObject160.bin"/><Relationship Id="rId5" Type="http://schemas.openxmlformats.org/officeDocument/2006/relationships/oleObject" Target="../embeddings/oleObject154.bin"/><Relationship Id="rId10" Type="http://schemas.openxmlformats.org/officeDocument/2006/relationships/oleObject" Target="../embeddings/oleObject159.bin"/><Relationship Id="rId4" Type="http://schemas.openxmlformats.org/officeDocument/2006/relationships/oleObject" Target="../embeddings/oleObject153.bin"/><Relationship Id="rId9" Type="http://schemas.openxmlformats.org/officeDocument/2006/relationships/oleObject" Target="../embeddings/oleObject158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4" Type="http://schemas.openxmlformats.org/officeDocument/2006/relationships/oleObject" Target="../embeddings/oleObject164.bin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0.bin"/><Relationship Id="rId3" Type="http://schemas.openxmlformats.org/officeDocument/2006/relationships/oleObject" Target="../embeddings/oleObject165.bin"/><Relationship Id="rId7" Type="http://schemas.openxmlformats.org/officeDocument/2006/relationships/oleObject" Target="../embeddings/oleObject1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6" Type="http://schemas.openxmlformats.org/officeDocument/2006/relationships/oleObject" Target="../embeddings/oleObject168.bin"/><Relationship Id="rId11" Type="http://schemas.openxmlformats.org/officeDocument/2006/relationships/oleObject" Target="../embeddings/oleObject173.bin"/><Relationship Id="rId5" Type="http://schemas.openxmlformats.org/officeDocument/2006/relationships/oleObject" Target="../embeddings/oleObject167.bin"/><Relationship Id="rId10" Type="http://schemas.openxmlformats.org/officeDocument/2006/relationships/oleObject" Target="../embeddings/oleObject172.bin"/><Relationship Id="rId4" Type="http://schemas.openxmlformats.org/officeDocument/2006/relationships/oleObject" Target="../embeddings/oleObject166.bin"/><Relationship Id="rId9" Type="http://schemas.openxmlformats.org/officeDocument/2006/relationships/oleObject" Target="../embeddings/oleObject171.bin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1.vml"/><Relationship Id="rId5" Type="http://schemas.openxmlformats.org/officeDocument/2006/relationships/oleObject" Target="../embeddings/oleObject176.bin"/><Relationship Id="rId4" Type="http://schemas.openxmlformats.org/officeDocument/2006/relationships/oleObject" Target="../embeddings/oleObject175.bin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2.bin"/><Relationship Id="rId13" Type="http://schemas.openxmlformats.org/officeDocument/2006/relationships/oleObject" Target="../embeddings/oleObject187.bin"/><Relationship Id="rId3" Type="http://schemas.openxmlformats.org/officeDocument/2006/relationships/oleObject" Target="../embeddings/oleObject177.bin"/><Relationship Id="rId7" Type="http://schemas.openxmlformats.org/officeDocument/2006/relationships/oleObject" Target="../embeddings/oleObject181.bin"/><Relationship Id="rId12" Type="http://schemas.openxmlformats.org/officeDocument/2006/relationships/oleObject" Target="../embeddings/oleObject1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2.vml"/><Relationship Id="rId6" Type="http://schemas.openxmlformats.org/officeDocument/2006/relationships/oleObject" Target="../embeddings/oleObject180.bin"/><Relationship Id="rId11" Type="http://schemas.openxmlformats.org/officeDocument/2006/relationships/oleObject" Target="../embeddings/oleObject185.bin"/><Relationship Id="rId5" Type="http://schemas.openxmlformats.org/officeDocument/2006/relationships/oleObject" Target="../embeddings/oleObject179.bin"/><Relationship Id="rId15" Type="http://schemas.openxmlformats.org/officeDocument/2006/relationships/image" Target="../media/image144.png"/><Relationship Id="rId10" Type="http://schemas.openxmlformats.org/officeDocument/2006/relationships/oleObject" Target="../embeddings/oleObject184.bin"/><Relationship Id="rId4" Type="http://schemas.openxmlformats.org/officeDocument/2006/relationships/oleObject" Target="../embeddings/oleObject178.bin"/><Relationship Id="rId9" Type="http://schemas.openxmlformats.org/officeDocument/2006/relationships/oleObject" Target="../embeddings/oleObject183.bin"/><Relationship Id="rId14" Type="http://schemas.openxmlformats.org/officeDocument/2006/relationships/oleObject" Target="../embeddings/oleObject188.bin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3.vml"/><Relationship Id="rId4" Type="http://schemas.openxmlformats.org/officeDocument/2006/relationships/oleObject" Target="../embeddings/oleObject19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6.bin"/><Relationship Id="rId13" Type="http://schemas.openxmlformats.org/officeDocument/2006/relationships/oleObject" Target="../embeddings/oleObject201.bin"/><Relationship Id="rId3" Type="http://schemas.openxmlformats.org/officeDocument/2006/relationships/oleObject" Target="../embeddings/oleObject191.bin"/><Relationship Id="rId7" Type="http://schemas.openxmlformats.org/officeDocument/2006/relationships/oleObject" Target="../embeddings/oleObject195.bin"/><Relationship Id="rId12" Type="http://schemas.openxmlformats.org/officeDocument/2006/relationships/oleObject" Target="../embeddings/oleObject2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4.vml"/><Relationship Id="rId6" Type="http://schemas.openxmlformats.org/officeDocument/2006/relationships/oleObject" Target="../embeddings/oleObject194.bin"/><Relationship Id="rId11" Type="http://schemas.openxmlformats.org/officeDocument/2006/relationships/oleObject" Target="../embeddings/oleObject199.bin"/><Relationship Id="rId5" Type="http://schemas.openxmlformats.org/officeDocument/2006/relationships/oleObject" Target="../embeddings/oleObject193.bin"/><Relationship Id="rId15" Type="http://schemas.openxmlformats.org/officeDocument/2006/relationships/image" Target="../media/image144.png"/><Relationship Id="rId10" Type="http://schemas.openxmlformats.org/officeDocument/2006/relationships/oleObject" Target="../embeddings/oleObject198.bin"/><Relationship Id="rId4" Type="http://schemas.openxmlformats.org/officeDocument/2006/relationships/oleObject" Target="../embeddings/oleObject192.bin"/><Relationship Id="rId9" Type="http://schemas.openxmlformats.org/officeDocument/2006/relationships/oleObject" Target="../embeddings/oleObject197.bin"/><Relationship Id="rId14" Type="http://schemas.openxmlformats.org/officeDocument/2006/relationships/oleObject" Target="../embeddings/oleObject202.bin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5.vml"/><Relationship Id="rId4" Type="http://schemas.openxmlformats.org/officeDocument/2006/relationships/oleObject" Target="../embeddings/oleObject204.bin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371600"/>
            <a:ext cx="8080248" cy="1828800"/>
          </a:xfrm>
        </p:spPr>
        <p:txBody>
          <a:bodyPr/>
          <a:lstStyle/>
          <a:p>
            <a:r>
              <a:rPr lang="en-US" dirty="0" smtClean="0"/>
              <a:t>Chapter 1 Section 1.2 &amp; 1.5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Word problems with Linear and Quadratic Equations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1.5.2 Summary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2057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2099552"/>
            <a:ext cx="7696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+mj-lt"/>
              </a:rPr>
              <a:t>Let </a:t>
            </a:r>
            <a:r>
              <a:rPr lang="en-US" sz="2500" i="1" dirty="0" smtClean="0">
                <a:latin typeface="+mj-lt"/>
              </a:rPr>
              <a:t>T</a:t>
            </a:r>
            <a:r>
              <a:rPr lang="en-US" sz="2500" dirty="0" smtClean="0">
                <a:latin typeface="+mj-lt"/>
              </a:rPr>
              <a:t> seconds be the time until the stone hits the ground.</a:t>
            </a:r>
            <a:endParaRPr lang="en-US" sz="25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26543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 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1434406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93442" y="1473043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it will take the stone to hit the ground.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1828800" y="2590800"/>
          <a:ext cx="4211637" cy="671513"/>
        </p:xfrm>
        <a:graphic>
          <a:graphicData uri="http://schemas.openxmlformats.org/presentationml/2006/ole">
            <p:oleObj spid="_x0000_s70658" name="Equation" r:id="rId4" imgW="1282680" imgH="2030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8600" y="3329642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Solutions to equation: 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3733800" y="3298825"/>
          <a:ext cx="3419475" cy="587375"/>
        </p:xfrm>
        <a:graphic>
          <a:graphicData uri="http://schemas.openxmlformats.org/presentationml/2006/ole">
            <p:oleObj spid="_x0000_s70659" name="Equation" r:id="rId5" imgW="1041120" imgH="1774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4684" y="3962400"/>
            <a:ext cx="9220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00B050"/>
                </a:solidFill>
                <a:latin typeface="+mj-lt"/>
              </a:rPr>
              <a:t>Note that </a:t>
            </a:r>
            <a:r>
              <a:rPr lang="en-US" sz="2500" i="1" dirty="0" smtClean="0">
                <a:solidFill>
                  <a:srgbClr val="00B050"/>
                </a:solidFill>
                <a:latin typeface="+mj-lt"/>
              </a:rPr>
              <a:t>T</a:t>
            </a:r>
            <a:r>
              <a:rPr lang="en-US" sz="2500" dirty="0" smtClean="0">
                <a:solidFill>
                  <a:srgbClr val="00B050"/>
                </a:solidFill>
                <a:latin typeface="+mj-lt"/>
              </a:rPr>
              <a:t>=−14 cannot be the answer to the word problem, because </a:t>
            </a:r>
            <a:r>
              <a:rPr lang="en-US" sz="2500" i="1" dirty="0" smtClean="0">
                <a:solidFill>
                  <a:srgbClr val="00B050"/>
                </a:solidFill>
                <a:latin typeface="+mj-lt"/>
              </a:rPr>
              <a:t>T</a:t>
            </a:r>
            <a:r>
              <a:rPr lang="en-US" sz="2500" dirty="0" smtClean="0">
                <a:solidFill>
                  <a:srgbClr val="00B050"/>
                </a:solidFill>
                <a:latin typeface="+mj-lt"/>
              </a:rPr>
              <a:t> denotes the time it </a:t>
            </a:r>
            <a:r>
              <a:rPr lang="en-US" sz="2500" i="1" dirty="0" smtClean="0">
                <a:solidFill>
                  <a:srgbClr val="00B050"/>
                </a:solidFill>
                <a:latin typeface="+mj-lt"/>
              </a:rPr>
              <a:t>will</a:t>
            </a:r>
            <a:r>
              <a:rPr lang="en-US" sz="2500" dirty="0" smtClean="0">
                <a:solidFill>
                  <a:srgbClr val="00B050"/>
                </a:solidFill>
                <a:latin typeface="+mj-lt"/>
              </a:rPr>
              <a:t> take the stone to hit the ground. So </a:t>
            </a:r>
            <a:r>
              <a:rPr lang="en-US" sz="2500" i="1" dirty="0" smtClean="0">
                <a:solidFill>
                  <a:srgbClr val="00B050"/>
                </a:solidFill>
                <a:latin typeface="+mj-lt"/>
              </a:rPr>
              <a:t>T</a:t>
            </a:r>
            <a:r>
              <a:rPr lang="en-US" sz="2500" dirty="0" smtClean="0">
                <a:solidFill>
                  <a:srgbClr val="00B050"/>
                </a:solidFill>
                <a:latin typeface="+mj-lt"/>
              </a:rPr>
              <a:t>&gt;0.</a:t>
            </a:r>
            <a:endParaRPr lang="en-US" sz="25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5158442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Solution to word problem: 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4581525" y="5131158"/>
          <a:ext cx="1209675" cy="546100"/>
        </p:xfrm>
        <a:graphic>
          <a:graphicData uri="http://schemas.openxmlformats.org/presentationml/2006/ole">
            <p:oleObj spid="_x0000_s70660" name="Equation" r:id="rId6" imgW="368280" imgH="1648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52400" y="5999946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+mj-lt"/>
              </a:rPr>
              <a:t>It will take 4 seconds for the stone to hit the ground.</a:t>
            </a:r>
            <a:endParaRPr lang="en-US" sz="3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1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1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5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Extra Projectile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1524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 cannonball is launched from a cannon. The height,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h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, in feet of the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 cannonball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t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 seconds after it leaves the cannon is given by the equation </a:t>
            </a:r>
          </a:p>
          <a:p>
            <a:pPr>
              <a:buNone/>
            </a:pPr>
            <a:r>
              <a:rPr lang="en-US" i="1" dirty="0" smtClean="0">
                <a:solidFill>
                  <a:srgbClr val="FFC000"/>
                </a:solidFill>
                <a:latin typeface="+mj-lt"/>
              </a:rPr>
              <a:t>h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=−16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t</a:t>
            </a:r>
            <a:r>
              <a:rPr lang="en-US" baseline="30000" dirty="0" smtClean="0">
                <a:solidFill>
                  <a:srgbClr val="FFC000"/>
                </a:solidFill>
                <a:latin typeface="+mj-lt"/>
              </a:rPr>
              <a:t>2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+63t+4. When will the cannon ball hit the ground?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40259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4068052"/>
            <a:ext cx="6705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Let </a:t>
            </a:r>
            <a:r>
              <a:rPr lang="en-US" sz="2600" i="1" dirty="0" smtClean="0">
                <a:latin typeface="+mj-lt"/>
              </a:rPr>
              <a:t>T</a:t>
            </a:r>
            <a:r>
              <a:rPr lang="en-US" sz="2600" dirty="0" smtClean="0">
                <a:latin typeface="+mj-lt"/>
              </a:rPr>
              <a:t> seconds be the time from when the cannonball is launched until it hits the ground.</a:t>
            </a:r>
            <a:endParaRPr lang="en-US" sz="2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34418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  To find the equation, let’s try using a picture.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3276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45842" y="3315237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when the cannonball hits the ground.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275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85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3" name="Picture 23" descr="http://0.tqn.com/w/experts/Military-History-669/2011/02/Cannonball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054930">
            <a:off x="2663684" y="3053206"/>
            <a:ext cx="623330" cy="58177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Extra problem: Equation</a:t>
            </a:r>
            <a:endParaRPr lang="en-US" dirty="0"/>
          </a:p>
        </p:txBody>
      </p:sp>
      <p:pic>
        <p:nvPicPr>
          <p:cNvPr id="68617" name="Picture 9" descr="https://encrypted-tbn2.gstatic.com/images?q=tbn:ANd9GcT2ROAre47qkCqBqkAsSQWm4rhm_Fb3t56zppTWlxIt8K9yXIdBQ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4737279"/>
            <a:ext cx="8686800" cy="253014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2057400" y="2362200"/>
            <a:ext cx="6781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latin typeface="+mj-lt"/>
              </a:rPr>
              <a:t>T</a:t>
            </a:r>
            <a:r>
              <a:rPr lang="en-US" sz="2500" dirty="0" smtClean="0">
                <a:latin typeface="+mj-lt"/>
              </a:rPr>
              <a:t> is the time when the cannonball hits the ground.</a:t>
            </a:r>
            <a:endParaRPr lang="en-US" sz="2500" dirty="0">
              <a:latin typeface="+mj-lt"/>
            </a:endParaRPr>
          </a:p>
        </p:txBody>
      </p:sp>
      <p:graphicFrame>
        <p:nvGraphicFramePr>
          <p:cNvPr id="68618" name="Object 10"/>
          <p:cNvGraphicFramePr>
            <a:graphicFrameLocks noChangeAspect="1"/>
          </p:cNvGraphicFramePr>
          <p:nvPr/>
        </p:nvGraphicFramePr>
        <p:xfrm>
          <a:off x="3013075" y="5105401"/>
          <a:ext cx="4987925" cy="762000"/>
        </p:xfrm>
        <a:graphic>
          <a:graphicData uri="http://schemas.openxmlformats.org/presentationml/2006/ole">
            <p:oleObj spid="_x0000_s71682" name="Equation" r:id="rId5" imgW="1231560" imgH="190440" progId="Equation.3">
              <p:embed/>
            </p:oleObj>
          </a:graphicData>
        </a:graphic>
      </p:graphicFrame>
      <p:graphicFrame>
        <p:nvGraphicFramePr>
          <p:cNvPr id="68619" name="Object 11"/>
          <p:cNvGraphicFramePr>
            <a:graphicFrameLocks noChangeAspect="1"/>
          </p:cNvGraphicFramePr>
          <p:nvPr/>
        </p:nvGraphicFramePr>
        <p:xfrm>
          <a:off x="3913188" y="5867400"/>
          <a:ext cx="4170362" cy="747713"/>
        </p:xfrm>
        <a:graphic>
          <a:graphicData uri="http://schemas.openxmlformats.org/presentationml/2006/ole">
            <p:oleObj spid="_x0000_s71683" name="Equation" r:id="rId6" imgW="1269720" imgH="20304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838200" y="52578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 </a:t>
            </a:r>
            <a:endParaRPr lang="en-US" sz="1600" dirty="0">
              <a:latin typeface="+mj-lt"/>
            </a:endParaRPr>
          </a:p>
        </p:txBody>
      </p:sp>
      <p:sp>
        <p:nvSpPr>
          <p:cNvPr id="71685" name="AutoShape 5" descr="data:image/jpeg;base64,/9j/4AAQSkZJRgABAQAAAQABAAD/2wCEAAkGBxASERMUEhMUFRQUFRUVGBUXExgXEhoXFhcWFhQVFhcYHCggGBolHRUYIjEhJSktLi4uGB8zODQvNygtLiwBCgoKDg0OGhAQGSwkHCQsLCwsLywsNSwsNywsLCwsLCwsLCwsLCwsLCwsLCwsLCwsLCwsLCwsLCwsLCwsLCwsLP/AABEIALcBEwMBIgACEQEDEQH/xAAcAAEAAgMBAQEAAAAAAAAAAAAABgcDBAUCAQj/xABCEAACAQIDAwgGBwcDBQAAAAAAAQIDEQQSIQUxQQYHE1FhcZGhFCJSgbHRFyMyQnKSwRVTYoKy0vAzc+ElNESjw//EABgBAQEBAQEAAAAAAAAAAAAAAAABAgME/8QAIhEBAQACAgIBBQEAAAAAAAAAAAEREgIDITETBEFRUmEi/9oADAMBAAIRAxEAPwC8QAAAAAAAAAAAAAAAAAAAAAAAAAAAAAAAAAAAAAAAAAAAAAAAAAAAAAAAAAAAAAAAAAAAAAAAAAAAAAAAAAAAAAAAAAAAAAAAAAAAAAAAAAAAAAAAAAAAAAAAAAAAAAAAAAAAAAAAAAAAAAAAAAAAAAAAARHnK5Uz2fhoypJOrVn0cG1dRVnKc7cbJWXa0RDanKfFqjSqRxc4zlSUpRyU3G9qWqWXS/S+QFugpjk3y6xjrPpK7qQhRrVHGUIJNwjeO5J72uJvPnVr/u6X5Zf3FwmVsgqR86lf2KX5Zf3Hz6UsR7NP8r/uLrTK3AU1j+c7F5bQyxd46qCbtdXWt960JNtDnAdJU/VjJzpwm7705RTto+0amU/BVmL5zKzi1CMISe6WVu3ub1OXHl/jXvrN6bujit6613+Q1qbLnBUeE5f4mCtKbqa3vKMU927Rbjs7C5dTeEVStaU1UcHuTatfNpbX5jUysMFf0OcJyrWyxUOhqytrdzhlktb+zm0MtPnEg98EvEa02TsEF+kOHsLxZ6jzhQ9jzLpTeJwCEfSDT9jzC5wafseY0pvE3BCFzgw9jzMWD5f/AFbc4pyVWcNNPVspQlbulbviya02TwFeY/nDko/Vwin23ZFKvLLGutGp0j9WSeX7rV9Y26mNTZdwNbA42FWClF6OMZe6Suv87DZMtAAAAAAAAAAAAADzUqRinKTSik223ZJLe23uRzqPKHBSg5xxNFwV7y6SKjpvd27W7SMc80av7Mk4JuEatOVVL92r77fdUsjfdfgUJPa6fqWvHgiZXCWcvOUX7QxzlF3o0706XU4r7U/5nr3KJrYibmop62Sj4Ril5QI3hKlmnwNuO0Ne5iVbHTw9PJL8UJx8cp7jhlc5NTad2muH/Bke22NqauqsEZKeCRw3tqT7DLR2vPcn5DerrHVxGEST93xNqvlk0m90UvDQ4U8bUkt/uujB09XNx17UJyqax3p9HHez2lTWraI4sTUUs0ouVuF/lwFTEx1laSera1y31eitp4jamIkfSUr6NeKTMdPFKMMt/vNte9nFjSVruUs1t6krX/Dbd5nhYndmzXWmi0dtNzi0y7VMJB6VBSi+pT/paPXp9JEcxF204rTtkr/BfA1azkt+l+0u1MRLnjqZ5ltKmiIqsxnY2qaxK3tSB8/asSLZ+0Qlm0jq+pa/AbUxEoW2I9h5e2I69tvI4dLZmJl9ihXl+GjOXwibeD5O4+svq8LiJJNpvopJJrem2krrqGaYbz2tHiHtOBinyJ2pFXeDr27IqT8ItvyOTXo1YTUJ06kJvRQlCUajb0SUGrt37CXyq8OanaTrQqr93CivGVa3l8CfET5t+Tk8FhbVf9Wq1OS9lW9WD62tW+1vvJYEAAAAAAAAAAAAAHxq+j3GhgNhYShOU6OHo0pz+1KFKEZPvcVc6AApLnl5I9DJ4yhFKlUaVWKVlCo9FPThPj/F+IqbpT9cba2VSxVCpQrK9OrHK7OzXFNPg00mu1Fb7M5j8JCpmr4irWhwppKl+eSbb/ly/oTDWVHxqHhyZf22OTPJjCKpCrSpqag24dLVlW3ZkotzvGTW7Vb11lQ8q3hK1dzwdF4ejkhFUmknmV80nlbTbutb30IucuRHDytfTxNzA0LtJ+99h5hKys4t6W38TqbNw2jlLjous58+WJl06+O3LD4sPTXX4jJS6n4mxkWmi94lT03R9xx2enSfhrQpw6n4sy1sLBr1N/U27P3vcfUuzd2GRTT3rTuF5U0449OY4Sjo7r3a272b1PCRUVKfHcl+psNRkrPVdTWvfv3mrCcqXG8Hp2o3veXhy+OcLm+YzUsNTlpZr3uxKubXkdg9oekPEqb6JwUVGo4r1s1721f2URaFRSd1LRPzX6lmcyMLRxv+5TXgp/M115z5Z7ZNZY7mH5rtjw/8Zyf8VetLyc7HRo8htlR3YKg/xU1L+q5IQd3mc7D7CwdP/Tw1CH4aMI/BG/CnFbkl3Kx6AAAADxOlFtNpNrVNpNp9a6j2AAAAAAAAAAAAAAAAABq7S2jRw8M9apGnC6V5O2r3Jdb0enYa/KDbVHB0JV618kcq0V23JqMUveyqOcblzgsfhY0qaqKUasKicoqyspRfHfaZLVkSflly1wtWjCjhcW4zq1qMJzpqUZwoua6aUZuNovLfXtI7iuVOz8DXoVcDXxNVZ3HEU5V6lanOlleq6WTSqKWVpq2l7lZuFJL7Szaa5Xmb4u/WY55baTu77rO9uF33Gdq1rPy7vLba1LG4ypiaeaCmoepJeteEIx1tpwNLC4em6ak0m77mt+p5jThlj6q3LgvkbFN2VkrLwRw588+nq6+rHt6pwgn6sbtcbJLxtc2FOTVrK3f8jDGm2r3Xi/geZPre7q/U43y9E8M0sRBSyqN3a99dxkpuLunFJrrRo1qMZLdfXfufuPWHo5W+P4pajEx/Wf8AWf42a9k9yt3GtKfV8D7OtJNrRe5PzEnmdn42t7mbkwloqncZmoyXrKNt3+amH+Xd26P3nxyvui/0LhMvEsLODcqeqW+PmWlzGO9HFvrqw/ov+pWlOo1fNlXZf1vIs3mL/wC3xX++v6Edeq3Pl5u6STws0AHd5wAAAAAAAAAAAAAAAAAAAAAAAEK54o/9JrvqnQf/AL6a/UpCNGnlTypuy4eJfvOZg51tl4qEIynJxhJRjFyk3CpCekVq36pQeLp4ilCKq0K9Jbk6tGdNSfVFzSu+449stxh36eXGZywycFf1I+C0MfSLhGn7sppTm2HTla9nbuE4T7l7L9nSWKe56e6yM0ZNpdRyIVWtHqur5G3hK83UjThGU5TajCMVdyb3JLizPLr/AFdOHf8As6CpvizzKpFXvJ9rvvOxs3kXtSvVjTWHqUlLfUrRy04ri+19SXzatLYPNhs6gk6sPSanGdXWF/4aV8qXfd9pOPTb7Xn9RJ6Uh6VS9r4meOKT3WfvP0jHZGGSsqFFLdZUoW8LHE2xzf7MxCd8PGnLhOj9VNPr9X1ZfzJmr0xzn1HJQ9bVLgfJQfCz04Eu2vzcbSo1XChD0mk9Y1FKnCSXszjN6S7Vo/JcHlBsPaGDpxniKHRQnLIn0tOfrZXLdBt7ovXcY+PlHX5uFcrp0tFq+z5nx4iT3td19PLQ0s3h/m8yKlLq+fgdJwjjy7LXe2dsyvVi3Sh0kY6yySjKSV73cU83kWLzEu+FxT68R/8AOBUGBxlWhUjUpTlCpB3Ulo1812PQu/mjxlKtRxNWCUJ1KynVpx0jGp0cVKUFwjLLmtwbkuBrjxkrHPnbMVPQAdHMAAAAAAAAAAAAAAAAAAAAAAAAKW5/K0vSMJD7qpVJLqzOUVLyjHxLpK955uTU8VhYV6UXKrhXKTileUqUkukUUt7WWMrdUXbVkqxQ1OWv6m1XcIq8akm12WT+ZoS13GNwkZi1nc022la/AtLmHwUZV8RVcYt04RjGTV3FzbvlfC6TRVUY2P0XzUcmJ4HBXqrLXrvpJxe+KtanTfalq+pyaLPaJqADSAAAFX8/MZej4WWuXppRffKm2vKEi0Dgcudg+nYKrQjbO0p0293SQeaN3wT+y31SZKsfmjpLGzSlF02pTkszjJpK+scyT17JPTtNXE0ZwnKFSLhODcZRkrSjJb011mGKZhpsZ78b24lqcwzl0uNX3clBvvvVt5XKqpxbasrttJJLVt6JJLez9C81/JmeBwn1qtWry6Sa4xVrQg+1LV9smantL6TEAGmQAAAAAAAAAAAAAAAAAAAAAAAAAAV5yr5p8Jipyq0JvDVJXclGKlRlJ6uThdOLf8LS36XIh9C+OzW9Iw2X2vrM35ctvMvIEwZQPkdzYYTBTjVqSeIrx1jKUVGlB9cKd363a22uFieAFAAAAAAAAEa5V8h8DtD1q0HGrayrU2o1bLcm2mprsknbhYhv0KUr6Yypl6uhjm8c1vItcEwuUV5L8gMBgWpwi6lVbqtVqU1+BJKMe9K/aSoAq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87" name="AutoShape 7" descr="data:image/jpeg;base64,/9j/4AAQSkZJRgABAQAAAQABAAD/2wCEAAkGBxASERMUEhMUFRQUFRUVGBUXExgXEhoXFhcWFhQVFhcYHCggGBolHRUYIjEhJSktLi4uGB8zODQvNygtLiwBCgoKDg0OGhAQGSwkHCQsLCwsLywsNSwsNywsLCwsLCwsLCwsLCwsLCwsLCwsLCwsLCwsLCwsLCwsLCwsLCwsLP/AABEIALcBEwMBIgACEQEDEQH/xAAcAAEAAgMBAQEAAAAAAAAAAAAABgcDBAUCAQj/xABCEAACAQIDAwgGBwcDBQAAAAAAAQIDEQQSIQUxQQYHE1FhcZGhFCJSgbHRFyMyQnKSwRVTYoKy0vAzc+ElNESjw//EABgBAQEBAQEAAAAAAAAAAAAAAAABAgME/8QAIhEBAQACAgIBBQEAAAAAAAAAAAEREgIDITETBEFRUmEi/9oADAMBAAIRAxEAPwC8QAAAAAAAAAAAAAAAAAAAAAAAAAAAAAAAAAAAAAAAAAAAAAAAAAAAAAAAAAAAAAAAAAAAAAAAAAAAAAAAAAAAAAAAAAAAAAAAAAAAAAAAAAAAAAAAAAAAAAAAAAAAAAAAAAAAAAAAAAAAAAAAAAAAAAAAARHnK5Uz2fhoypJOrVn0cG1dRVnKc7cbJWXa0RDanKfFqjSqRxc4zlSUpRyU3G9qWqWXS/S+QFugpjk3y6xjrPpK7qQhRrVHGUIJNwjeO5J72uJvPnVr/u6X5Zf3FwmVsgqR86lf2KX5Zf3Hz6UsR7NP8r/uLrTK3AU1j+c7F5bQyxd46qCbtdXWt960JNtDnAdJU/VjJzpwm7705RTto+0amU/BVmL5zKzi1CMISe6WVu3ub1OXHl/jXvrN6bujit6613+Q1qbLnBUeE5f4mCtKbqa3vKMU927Rbjs7C5dTeEVStaU1UcHuTatfNpbX5jUysMFf0OcJyrWyxUOhqytrdzhlktb+zm0MtPnEg98EvEa02TsEF+kOHsLxZ6jzhQ9jzLpTeJwCEfSDT9jzC5wafseY0pvE3BCFzgw9jzMWD5f/AFbc4pyVWcNNPVspQlbulbviya02TwFeY/nDko/Vwin23ZFKvLLGutGp0j9WSeX7rV9Y26mNTZdwNbA42FWClF6OMZe6Suv87DZMtAAAAAAAAAAAAADzUqRinKTSik223ZJLe23uRzqPKHBSg5xxNFwV7y6SKjpvd27W7SMc80av7Mk4JuEatOVVL92r77fdUsjfdfgUJPa6fqWvHgiZXCWcvOUX7QxzlF3o0706XU4r7U/5nr3KJrYibmop62Sj4Ril5QI3hKlmnwNuO0Ne5iVbHTw9PJL8UJx8cp7jhlc5NTad2muH/Bke22NqauqsEZKeCRw3tqT7DLR2vPcn5DerrHVxGEST93xNqvlk0m90UvDQ4U8bUkt/uujB09XNx17UJyqax3p9HHez2lTWraI4sTUUs0ouVuF/lwFTEx1laSera1y31eitp4jamIkfSUr6NeKTMdPFKMMt/vNte9nFjSVruUs1t6krX/Dbd5nhYndmzXWmi0dtNzi0y7VMJB6VBSi+pT/paPXp9JEcxF204rTtkr/BfA1azkt+l+0u1MRLnjqZ5ltKmiIqsxnY2qaxK3tSB8/asSLZ+0Qlm0jq+pa/AbUxEoW2I9h5e2I69tvI4dLZmJl9ihXl+GjOXwibeD5O4+svq8LiJJNpvopJJrem2krrqGaYbz2tHiHtOBinyJ2pFXeDr27IqT8ItvyOTXo1YTUJ06kJvRQlCUajb0SUGrt37CXyq8OanaTrQqr93CivGVa3l8CfET5t+Tk8FhbVf9Wq1OS9lW9WD62tW+1vvJYEAAAAAAAAAAAAAHxq+j3GhgNhYShOU6OHo0pz+1KFKEZPvcVc6AApLnl5I9DJ4yhFKlUaVWKVlCo9FPThPj/F+IqbpT9cba2VSxVCpQrK9OrHK7OzXFNPg00mu1Fb7M5j8JCpmr4irWhwppKl+eSbb/ly/oTDWVHxqHhyZf22OTPJjCKpCrSpqag24dLVlW3ZkotzvGTW7Vb11lQ8q3hK1dzwdF4ejkhFUmknmV80nlbTbutb30IucuRHDytfTxNzA0LtJ+99h5hKys4t6W38TqbNw2jlLjous58+WJl06+O3LD4sPTXX4jJS6n4mxkWmi94lT03R9xx2enSfhrQpw6n4sy1sLBr1N/U27P3vcfUuzd2GRTT3rTuF5U0449OY4Sjo7r3a272b1PCRUVKfHcl+psNRkrPVdTWvfv3mrCcqXG8Hp2o3veXhy+OcLm+YzUsNTlpZr3uxKubXkdg9oekPEqb6JwUVGo4r1s1721f2URaFRSd1LRPzX6lmcyMLRxv+5TXgp/M115z5Z7ZNZY7mH5rtjw/8Zyf8VetLyc7HRo8htlR3YKg/xU1L+q5IQd3mc7D7CwdP/Tw1CH4aMI/BG/CnFbkl3Kx6AAAADxOlFtNpNrVNpNp9a6j2AAAAAAAAAAAAAAAAABq7S2jRw8M9apGnC6V5O2r3Jdb0enYa/KDbVHB0JV618kcq0V23JqMUveyqOcblzgsfhY0qaqKUasKicoqyspRfHfaZLVkSflly1wtWjCjhcW4zq1qMJzpqUZwoua6aUZuNovLfXtI7iuVOz8DXoVcDXxNVZ3HEU5V6lanOlleq6WTSqKWVpq2l7lZuFJL7Szaa5Xmb4u/WY55baTu77rO9uF33Gdq1rPy7vLba1LG4ypiaeaCmoepJeteEIx1tpwNLC4em6ak0m77mt+p5jThlj6q3LgvkbFN2VkrLwRw588+nq6+rHt6pwgn6sbtcbJLxtc2FOTVrK3f8jDGm2r3Xi/geZPre7q/U43y9E8M0sRBSyqN3a99dxkpuLunFJrrRo1qMZLdfXfufuPWHo5W+P4pajEx/Wf8AWf42a9k9yt3GtKfV8D7OtJNrRe5PzEnmdn42t7mbkwloqncZmoyXrKNt3+amH+Xd26P3nxyvui/0LhMvEsLODcqeqW+PmWlzGO9HFvrqw/ov+pWlOo1fNlXZf1vIs3mL/wC3xX++v6Edeq3Pl5u6STws0AHd5wAAAAAAAAAAAAAAAAAAAAAAAEK54o/9JrvqnQf/AL6a/UpCNGnlTypuy4eJfvOZg51tl4qEIynJxhJRjFyk3CpCekVq36pQeLp4ilCKq0K9Jbk6tGdNSfVFzSu+449stxh36eXGZywycFf1I+C0MfSLhGn7sppTm2HTla9nbuE4T7l7L9nSWKe56e6yM0ZNpdRyIVWtHqur5G3hK83UjThGU5TajCMVdyb3JLizPLr/AFdOHf8As6CpvizzKpFXvJ9rvvOxs3kXtSvVjTWHqUlLfUrRy04ri+19SXzatLYPNhs6gk6sPSanGdXWF/4aV8qXfd9pOPTb7Xn9RJ6Uh6VS9r4meOKT3WfvP0jHZGGSsqFFLdZUoW8LHE2xzf7MxCd8PGnLhOj9VNPr9X1ZfzJmr0xzn1HJQ9bVLgfJQfCz04Eu2vzcbSo1XChD0mk9Y1FKnCSXszjN6S7Vo/JcHlBsPaGDpxniKHRQnLIn0tOfrZXLdBt7ovXcY+PlHX5uFcrp0tFq+z5nx4iT3td19PLQ0s3h/m8yKlLq+fgdJwjjy7LXe2dsyvVi3Sh0kY6yySjKSV73cU83kWLzEu+FxT68R/8AOBUGBxlWhUjUpTlCpB3Ulo1812PQu/mjxlKtRxNWCUJ1KynVpx0jGp0cVKUFwjLLmtwbkuBrjxkrHPnbMVPQAdHMAAAAAAAAAAAAAAAAAAAAAAAAKW5/K0vSMJD7qpVJLqzOUVLyjHxLpK955uTU8VhYV6UXKrhXKTileUqUkukUUt7WWMrdUXbVkqxQ1OWv6m1XcIq8akm12WT+ZoS13GNwkZi1nc022la/AtLmHwUZV8RVcYt04RjGTV3FzbvlfC6TRVUY2P0XzUcmJ4HBXqrLXrvpJxe+KtanTfalq+pyaLPaJqADSAAAFX8/MZej4WWuXppRffKm2vKEi0Dgcudg+nYKrQjbO0p0293SQeaN3wT+y31SZKsfmjpLGzSlF02pTkszjJpK+scyT17JPTtNXE0ZwnKFSLhODcZRkrSjJb011mGKZhpsZ78b24lqcwzl0uNX3clBvvvVt5XKqpxbasrttJJLVt6JJLez9C81/JmeBwn1qtWry6Sa4xVrQg+1LV9smantL6TEAGmQAAAAAAAAAAAAAAAAAAAAAAAAAAV5yr5p8Jipyq0JvDVJXclGKlRlJ6uThdOLf8LS36XIh9C+OzW9Iw2X2vrM35ctvMvIEwZQPkdzYYTBTjVqSeIrx1jKUVGlB9cKd363a22uFieAFAAAAAAAAEa5V8h8DtD1q0HGrayrU2o1bLcm2mprsknbhYhv0KUr6Yypl6uhjm8c1vItcEwuUV5L8gMBgWpwi6lVbqtVqU1+BJKMe9K/aSoAq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89" name="AutoShape 9" descr="data:image/jpeg;base64,/9j/4AAQSkZJRgABAQAAAQABAAD/2wCEAAkGBxASERMUEhMUFRQUFRUVGBUXExgXEhoXFhcWFhQVFhcYHCggGBolHRUYIjEhJSktLi4uGB8zODQvNygtLiwBCgoKDg0OGhAQGSwkHCQsLCwsLywsNSwsNywsLCwsLCwsLCwsLCwsLCwsLCwsLCwsLCwsLCwsLCwsLCwsLCwsLP/AABEIALcBEwMBIgACEQEDEQH/xAAcAAEAAgMBAQEAAAAAAAAAAAAABgcDBAUCAQj/xABCEAACAQIDAwgGBwcDBQAAAAAAAQIDEQQSIQUxQQYHE1FhcZGhFCJSgbHRFyMyQnKSwRVTYoKy0vAzc+ElNESjw//EABgBAQEBAQEAAAAAAAAAAAAAAAABAgME/8QAIhEBAQACAgIBBQEAAAAAAAAAAAEREgIDITETBEFRUmEi/9oADAMBAAIRAxEAPwC8QAAAAAAAAAAAAAAAAAAAAAAAAAAAAAAAAAAAAAAAAAAAAAAAAAAAAAAAAAAAAAAAAAAAAAAAAAAAAAAAAAAAAAAAAAAAAAAAAAAAAAAAAAAAAAAAAAAAAAAAAAAAAAAAAAAAAAAAAAAAAAAAAAAAAAAAARHnK5Uz2fhoypJOrVn0cG1dRVnKc7cbJWXa0RDanKfFqjSqRxc4zlSUpRyU3G9qWqWXS/S+QFugpjk3y6xjrPpK7qQhRrVHGUIJNwjeO5J72uJvPnVr/u6X5Zf3FwmVsgqR86lf2KX5Zf3Hz6UsR7NP8r/uLrTK3AU1j+c7F5bQyxd46qCbtdXWt960JNtDnAdJU/VjJzpwm7705RTto+0amU/BVmL5zKzi1CMISe6WVu3ub1OXHl/jXvrN6bujit6613+Q1qbLnBUeE5f4mCtKbqa3vKMU927Rbjs7C5dTeEVStaU1UcHuTatfNpbX5jUysMFf0OcJyrWyxUOhqytrdzhlktb+zm0MtPnEg98EvEa02TsEF+kOHsLxZ6jzhQ9jzLpTeJwCEfSDT9jzC5wafseY0pvE3BCFzgw9jzMWD5f/AFbc4pyVWcNNPVspQlbulbviya02TwFeY/nDko/Vwin23ZFKvLLGutGp0j9WSeX7rV9Y26mNTZdwNbA42FWClF6OMZe6Suv87DZMtAAAAAAAAAAAAADzUqRinKTSik223ZJLe23uRzqPKHBSg5xxNFwV7y6SKjpvd27W7SMc80av7Mk4JuEatOVVL92r77fdUsjfdfgUJPa6fqWvHgiZXCWcvOUX7QxzlF3o0706XU4r7U/5nr3KJrYibmop62Sj4Ril5QI3hKlmnwNuO0Ne5iVbHTw9PJL8UJx8cp7jhlc5NTad2muH/Bke22NqauqsEZKeCRw3tqT7DLR2vPcn5DerrHVxGEST93xNqvlk0m90UvDQ4U8bUkt/uujB09XNx17UJyqax3p9HHez2lTWraI4sTUUs0ouVuF/lwFTEx1laSera1y31eitp4jamIkfSUr6NeKTMdPFKMMt/vNte9nFjSVruUs1t6krX/Dbd5nhYndmzXWmi0dtNzi0y7VMJB6VBSi+pT/paPXp9JEcxF204rTtkr/BfA1azkt+l+0u1MRLnjqZ5ltKmiIqsxnY2qaxK3tSB8/asSLZ+0Qlm0jq+pa/AbUxEoW2I9h5e2I69tvI4dLZmJl9ihXl+GjOXwibeD5O4+svq8LiJJNpvopJJrem2krrqGaYbz2tHiHtOBinyJ2pFXeDr27IqT8ItvyOTXo1YTUJ06kJvRQlCUajb0SUGrt37CXyq8OanaTrQqr93CivGVa3l8CfET5t+Tk8FhbVf9Wq1OS9lW9WD62tW+1vvJYEAAAAAAAAAAAAAHxq+j3GhgNhYShOU6OHo0pz+1KFKEZPvcVc6AApLnl5I9DJ4yhFKlUaVWKVlCo9FPThPj/F+IqbpT9cba2VSxVCpQrK9OrHK7OzXFNPg00mu1Fb7M5j8JCpmr4irWhwppKl+eSbb/ly/oTDWVHxqHhyZf22OTPJjCKpCrSpqag24dLVlW3ZkotzvGTW7Vb11lQ8q3hK1dzwdF4ejkhFUmknmV80nlbTbutb30IucuRHDytfTxNzA0LtJ+99h5hKys4t6W38TqbNw2jlLjous58+WJl06+O3LD4sPTXX4jJS6n4mxkWmi94lT03R9xx2enSfhrQpw6n4sy1sLBr1N/U27P3vcfUuzd2GRTT3rTuF5U0449OY4Sjo7r3a272b1PCRUVKfHcl+psNRkrPVdTWvfv3mrCcqXG8Hp2o3veXhy+OcLm+YzUsNTlpZr3uxKubXkdg9oekPEqb6JwUVGo4r1s1721f2URaFRSd1LRPzX6lmcyMLRxv+5TXgp/M115z5Z7ZNZY7mH5rtjw/8Zyf8VetLyc7HRo8htlR3YKg/xU1L+q5IQd3mc7D7CwdP/Tw1CH4aMI/BG/CnFbkl3Kx6AAAADxOlFtNpNrVNpNp9a6j2AAAAAAAAAAAAAAAAABq7S2jRw8M9apGnC6V5O2r3Jdb0enYa/KDbVHB0JV618kcq0V23JqMUveyqOcblzgsfhY0qaqKUasKicoqyspRfHfaZLVkSflly1wtWjCjhcW4zq1qMJzpqUZwoua6aUZuNovLfXtI7iuVOz8DXoVcDXxNVZ3HEU5V6lanOlleq6WTSqKWVpq2l7lZuFJL7Szaa5Xmb4u/WY55baTu77rO9uF33Gdq1rPy7vLba1LG4ypiaeaCmoepJeteEIx1tpwNLC4em6ak0m77mt+p5jThlj6q3LgvkbFN2VkrLwRw588+nq6+rHt6pwgn6sbtcbJLxtc2FOTVrK3f8jDGm2r3Xi/geZPre7q/U43y9E8M0sRBSyqN3a99dxkpuLunFJrrRo1qMZLdfXfufuPWHo5W+P4pajEx/Wf8AWf42a9k9yt3GtKfV8D7OtJNrRe5PzEnmdn42t7mbkwloqncZmoyXrKNt3+amH+Xd26P3nxyvui/0LhMvEsLODcqeqW+PmWlzGO9HFvrqw/ov+pWlOo1fNlXZf1vIs3mL/wC3xX++v6Edeq3Pl5u6STws0AHd5wAAAAAAAAAAAAAAAAAAAAAAAEK54o/9JrvqnQf/AL6a/UpCNGnlTypuy4eJfvOZg51tl4qEIynJxhJRjFyk3CpCekVq36pQeLp4ilCKq0K9Jbk6tGdNSfVFzSu+449stxh36eXGZywycFf1I+C0MfSLhGn7sppTm2HTla9nbuE4T7l7L9nSWKe56e6yM0ZNpdRyIVWtHqur5G3hK83UjThGU5TajCMVdyb3JLizPLr/AFdOHf8As6CpvizzKpFXvJ9rvvOxs3kXtSvVjTWHqUlLfUrRy04ri+19SXzatLYPNhs6gk6sPSanGdXWF/4aV8qXfd9pOPTb7Xn9RJ6Uh6VS9r4meOKT3WfvP0jHZGGSsqFFLdZUoW8LHE2xzf7MxCd8PGnLhOj9VNPr9X1ZfzJmr0xzn1HJQ9bVLgfJQfCz04Eu2vzcbSo1XChD0mk9Y1FKnCSXszjN6S7Vo/JcHlBsPaGDpxniKHRQnLIn0tOfrZXLdBt7ovXcY+PlHX5uFcrp0tFq+z5nx4iT3td19PLQ0s3h/m8yKlLq+fgdJwjjy7LXe2dsyvVi3Sh0kY6yySjKSV73cU83kWLzEu+FxT68R/8AOBUGBxlWhUjUpTlCpB3Ulo1812PQu/mjxlKtRxNWCUJ1KynVpx0jGp0cVKUFwjLLmtwbkuBrjxkrHPnbMVPQAdHMAAAAAAAAAAAAAAAAAAAAAAAAKW5/K0vSMJD7qpVJLqzOUVLyjHxLpK955uTU8VhYV6UXKrhXKTileUqUkukUUt7WWMrdUXbVkqxQ1OWv6m1XcIq8akm12WT+ZoS13GNwkZi1nc022la/AtLmHwUZV8RVcYt04RjGTV3FzbvlfC6TRVUY2P0XzUcmJ4HBXqrLXrvpJxe+KtanTfalq+pyaLPaJqADSAAAFX8/MZej4WWuXppRffKm2vKEi0Dgcudg+nYKrQjbO0p0293SQeaN3wT+y31SZKsfmjpLGzSlF02pTkszjJpK+scyT17JPTtNXE0ZwnKFSLhODcZRkrSjJb011mGKZhpsZ78b24lqcwzl0uNX3clBvvvVt5XKqpxbasrttJJLVt6JJLez9C81/JmeBwn1qtWry6Sa4xVrQg+1LV9smantL6TEAGmQAAAAAAAAAAAAAAAAAAAAAAAAAAV5yr5p8Jipyq0JvDVJXclGKlRlJ6uThdOLf8LS36XIh9C+OzW9Iw2X2vrM35ctvMvIEwZQPkdzYYTBTjVqSeIrx1jKUVGlB9cKd363a22uFieAFAAAAAAAAEa5V8h8DtD1q0HGrayrU2o1bLcm2mprsknbhYhv0KUr6Yypl6uhjm8c1vItcEwuUV5L8gMBgWpwi6lVbqtVqU1+BJKMe9K/aSoAq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790700"/>
            <a:ext cx="56197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1" name="AutoShape 11" descr="data:image/jpeg;base64,/9j/4AAQSkZJRgABAQAAAQABAAD/2wCEAAkGBxASERMUEhMUFRQUFRUVGBUXExgXEhoXFhcWFhQVFhcYHCggGBolHRUYIjEhJSktLi4uGB8zODQvNygtLiwBCgoKDg0OGhAQGSwkHCQsLCwsLywsNSwsNywsLCwsLCwsLCwsLCwsLCwsLCwsLCwsLCwsLCwsLCwsLCwsLCwsLP/AABEIALcBEwMBIgACEQEDEQH/xAAcAAEAAgMBAQEAAAAAAAAAAAAABgcDBAUCAQj/xABCEAACAQIDAwgGBwcDBQAAAAAAAQIDEQQSIQUxQQYHE1FhcZGhFCJSgbHRFyMyQnKSwRVTYoKy0vAzc+ElNESjw//EABgBAQEBAQEAAAAAAAAAAAAAAAABAgME/8QAIhEBAQACAgIBBQEAAAAAAAAAAAEREgIDITETBEFRUmEi/9oADAMBAAIRAxEAPwC8QAAAAAAAAAAAAAAAAAAAAAAAAAAAAAAAAAAAAAAAAAAAAAAAAAAAAAAAAAAAAAAAAAAAAAAAAAAAAAAAAAAAAAAAAAAAAAAAAAAAAAAAAAAAAAAAAAAAAAAAAAAAAAAAAAAAAAAAAAAAAAAAAAAAAAAAARHnK5Uz2fhoypJOrVn0cG1dRVnKc7cbJWXa0RDanKfFqjSqRxc4zlSUpRyU3G9qWqWXS/S+QFugpjk3y6xjrPpK7qQhRrVHGUIJNwjeO5J72uJvPnVr/u6X5Zf3FwmVsgqR86lf2KX5Zf3Hz6UsR7NP8r/uLrTK3AU1j+c7F5bQyxd46qCbtdXWt960JNtDnAdJU/VjJzpwm7705RTto+0amU/BVmL5zKzi1CMISe6WVu3ub1OXHl/jXvrN6bujit6613+Q1qbLnBUeE5f4mCtKbqa3vKMU927Rbjs7C5dTeEVStaU1UcHuTatfNpbX5jUysMFf0OcJyrWyxUOhqytrdzhlktb+zm0MtPnEg98EvEa02TsEF+kOHsLxZ6jzhQ9jzLpTeJwCEfSDT9jzC5wafseY0pvE3BCFzgw9jzMWD5f/AFbc4pyVWcNNPVspQlbulbviya02TwFeY/nDko/Vwin23ZFKvLLGutGp0j9WSeX7rV9Y26mNTZdwNbA42FWClF6OMZe6Suv87DZMtAAAAAAAAAAAAADzUqRinKTSik223ZJLe23uRzqPKHBSg5xxNFwV7y6SKjpvd27W7SMc80av7Mk4JuEatOVVL92r77fdUsjfdfgUJPa6fqWvHgiZXCWcvOUX7QxzlF3o0706XU4r7U/5nr3KJrYibmop62Sj4Ril5QI3hKlmnwNuO0Ne5iVbHTw9PJL8UJx8cp7jhlc5NTad2muH/Bke22NqauqsEZKeCRw3tqT7DLR2vPcn5DerrHVxGEST93xNqvlk0m90UvDQ4U8bUkt/uujB09XNx17UJyqax3p9HHez2lTWraI4sTUUs0ouVuF/lwFTEx1laSera1y31eitp4jamIkfSUr6NeKTMdPFKMMt/vNte9nFjSVruUs1t6krX/Dbd5nhYndmzXWmi0dtNzi0y7VMJB6VBSi+pT/paPXp9JEcxF204rTtkr/BfA1azkt+l+0u1MRLnjqZ5ltKmiIqsxnY2qaxK3tSB8/asSLZ+0Qlm0jq+pa/AbUxEoW2I9h5e2I69tvI4dLZmJl9ihXl+GjOXwibeD5O4+svq8LiJJNpvopJJrem2krrqGaYbz2tHiHtOBinyJ2pFXeDr27IqT8ItvyOTXo1YTUJ06kJvRQlCUajb0SUGrt37CXyq8OanaTrQqr93CivGVa3l8CfET5t+Tk8FhbVf9Wq1OS9lW9WD62tW+1vvJYEAAAAAAAAAAAAAHxq+j3GhgNhYShOU6OHo0pz+1KFKEZPvcVc6AApLnl5I9DJ4yhFKlUaVWKVlCo9FPThPj/F+IqbpT9cba2VSxVCpQrK9OrHK7OzXFNPg00mu1Fb7M5j8JCpmr4irWhwppKl+eSbb/ly/oTDWVHxqHhyZf22OTPJjCKpCrSpqag24dLVlW3ZkotzvGTW7Vb11lQ8q3hK1dzwdF4ejkhFUmknmV80nlbTbutb30IucuRHDytfTxNzA0LtJ+99h5hKys4t6W38TqbNw2jlLjous58+WJl06+O3LD4sPTXX4jJS6n4mxkWmi94lT03R9xx2enSfhrQpw6n4sy1sLBr1N/U27P3vcfUuzd2GRTT3rTuF5U0449OY4Sjo7r3a272b1PCRUVKfHcl+psNRkrPVdTWvfv3mrCcqXG8Hp2o3veXhy+OcLm+YzUsNTlpZr3uxKubXkdg9oekPEqb6JwUVGo4r1s1721f2URaFRSd1LRPzX6lmcyMLRxv+5TXgp/M115z5Z7ZNZY7mH5rtjw/8Zyf8VetLyc7HRo8htlR3YKg/xU1L+q5IQd3mc7D7CwdP/Tw1CH4aMI/BG/CnFbkl3Kx6AAAADxOlFtNpNrVNpNp9a6j2AAAAAAAAAAAAAAAAABq7S2jRw8M9apGnC6V5O2r3Jdb0enYa/KDbVHB0JV618kcq0V23JqMUveyqOcblzgsfhY0qaqKUasKicoqyspRfHfaZLVkSflly1wtWjCjhcW4zq1qMJzpqUZwoua6aUZuNovLfXtI7iuVOz8DXoVcDXxNVZ3HEU5V6lanOlleq6WTSqKWVpq2l7lZuFJL7Szaa5Xmb4u/WY55baTu77rO9uF33Gdq1rPy7vLba1LG4ypiaeaCmoepJeteEIx1tpwNLC4em6ak0m77mt+p5jThlj6q3LgvkbFN2VkrLwRw588+nq6+rHt6pwgn6sbtcbJLxtc2FOTVrK3f8jDGm2r3Xi/geZPre7q/U43y9E8M0sRBSyqN3a99dxkpuLunFJrrRo1qMZLdfXfufuPWHo5W+P4pajEx/Wf8AWf42a9k9yt3GtKfV8D7OtJNrRe5PzEnmdn42t7mbkwloqncZmoyXrKNt3+amH+Xd26P3nxyvui/0LhMvEsLODcqeqW+PmWlzGO9HFvrqw/ov+pWlOo1fNlXZf1vIs3mL/wC3xX++v6Edeq3Pl5u6STws0AHd5wAAAAAAAAAAAAAAAAAAAAAAAEK54o/9JrvqnQf/AL6a/UpCNGnlTypuy4eJfvOZg51tl4qEIynJxhJRjFyk3CpCekVq36pQeLp4ilCKq0K9Jbk6tGdNSfVFzSu+449stxh36eXGZywycFf1I+C0MfSLhGn7sppTm2HTla9nbuE4T7l7L9nSWKe56e6yM0ZNpdRyIVWtHqur5G3hK83UjThGU5TajCMVdyb3JLizPLr/AFdOHf8As6CpvizzKpFXvJ9rvvOxs3kXtSvVjTWHqUlLfUrRy04ri+19SXzatLYPNhs6gk6sPSanGdXWF/4aV8qXfd9pOPTb7Xn9RJ6Uh6VS9r4meOKT3WfvP0jHZGGSsqFFLdZUoW8LHE2xzf7MxCd8PGnLhOj9VNPr9X1ZfzJmr0xzn1HJQ9bVLgfJQfCz04Eu2vzcbSo1XChD0mk9Y1FKnCSXszjN6S7Vo/JcHlBsPaGDpxniKHRQnLIn0tOfrZXLdBt7ovXcY+PlHX5uFcrp0tFq+z5nx4iT3td19PLQ0s3h/m8yKlLq+fgdJwjjy7LXe2dsyvVi3Sh0kY6yySjKSV73cU83kWLzEu+FxT68R/8AOBUGBxlWhUjUpTlCpB3Ulo1812PQu/mjxlKtRxNWCUJ1KynVpx0jGp0cVKUFwjLLmtwbkuBrjxkrHPnbMVPQAdHMAAAAAAAAAAAAAAAAAAAAAAAAKW5/K0vSMJD7qpVJLqzOUVLyjHxLpK955uTU8VhYV6UXKrhXKTileUqUkukUUt7WWMrdUXbVkqxQ1OWv6m1XcIq8akm12WT+ZoS13GNwkZi1nc022la/AtLmHwUZV8RVcYt04RjGTV3FzbvlfC6TRVUY2P0XzUcmJ4HBXqrLXrvpJxe+KtanTfalq+pyaLPaJqADSAAAFX8/MZej4WWuXppRffKm2vKEi0Dgcudg+nYKrQjbO0p0293SQeaN3wT+y31SZKsfmjpLGzSlF02pTkszjJpK+scyT17JPTtNXE0ZwnKFSLhODcZRkrSjJb011mGKZhpsZ78b24lqcwzl0uNX3clBvvvVt5XKqpxbasrttJJLVt6JJLez9C81/JmeBwn1qtWry6Sa4xVrQg+1LV9smantL6TEAGmQAAAAAAAAAAAAAAAAAAAAAAAAAAV5yr5p8Jipyq0JvDVJXclGKlRlJ6uThdOLf8LS36XIh9C+OzW9Iw2X2vrM35ctvMvIEwZQPkdzYYTBTjVqSeIrx1jKUVGlB9cKd363a22uFieAFAAAAAAAAEa5V8h8DtD1q0HGrayrU2o1bLcm2mprsknbhYhv0KUr6Yypl6uhjm8c1vItcEwuUV5L8gMBgWpwi6lVbqtVqU1+BJKMe9K/aSoAq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790700"/>
            <a:ext cx="56197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3" name="AutoShape 13" descr="data:image/jpeg;base64,/9j/4AAQSkZJRgABAQAAAQABAAD/2wCEAAkGBxASERMUEhMUFRQUFRUVGBUXExgXEhoXFhcWFhQVFhcYHCggGBolHRUYIjEhJSktLi4uGB8zODQvNygtLiwBCgoKDg0OGhAQGSwkHCQsLCwsLywsNSwsNywsLCwsLCwsLCwsLCwsLCwsLCwsLCwsLCwsLCwsLCwsLCwsLCwsLP/AABEIALcBEwMBIgACEQEDEQH/xAAcAAEAAgMBAQEAAAAAAAAAAAAABgcDBAUCAQj/xABCEAACAQIDAwgGBwcDBQAAAAAAAQIDEQQSIQUxQQYHE1FhcZGhFCJSgbHRFyMyQnKSwRVTYoKy0vAzc+ElNESjw//EABgBAQEBAQEAAAAAAAAAAAAAAAABAgME/8QAIhEBAQACAgIBBQEAAAAAAAAAAAEREgIDITETBEFRUmEi/9oADAMBAAIRAxEAPwC8QAAAAAAAAAAAAAAAAAAAAAAAAAAAAAAAAAAAAAAAAAAAAAAAAAAAAAAAAAAAAAAAAAAAAAAAAAAAAAAAAAAAAAAAAAAAAAAAAAAAAAAAAAAAAAAAAAAAAAAAAAAAAAAAAAAAAAAAAAAAAAAAAAAAAAAAARHnK5Uz2fhoypJOrVn0cG1dRVnKc7cbJWXa0RDanKfFqjSqRxc4zlSUpRyU3G9qWqWXS/S+QFugpjk3y6xjrPpK7qQhRrVHGUIJNwjeO5J72uJvPnVr/u6X5Zf3FwmVsgqR86lf2KX5Zf3Hz6UsR7NP8r/uLrTK3AU1j+c7F5bQyxd46qCbtdXWt960JNtDnAdJU/VjJzpwm7705RTto+0amU/BVmL5zKzi1CMISe6WVu3ub1OXHl/jXvrN6bujit6613+Q1qbLnBUeE5f4mCtKbqa3vKMU927Rbjs7C5dTeEVStaU1UcHuTatfNpbX5jUysMFf0OcJyrWyxUOhqytrdzhlktb+zm0MtPnEg98EvEa02TsEF+kOHsLxZ6jzhQ9jzLpTeJwCEfSDT9jzC5wafseY0pvE3BCFzgw9jzMWD5f/AFbc4pyVWcNNPVspQlbulbviya02TwFeY/nDko/Vwin23ZFKvLLGutGp0j9WSeX7rV9Y26mNTZdwNbA42FWClF6OMZe6Suv87DZMtAAAAAAAAAAAAADzUqRinKTSik223ZJLe23uRzqPKHBSg5xxNFwV7y6SKjpvd27W7SMc80av7Mk4JuEatOVVL92r77fdUsjfdfgUJPa6fqWvHgiZXCWcvOUX7QxzlF3o0706XU4r7U/5nr3KJrYibmop62Sj4Ril5QI3hKlmnwNuO0Ne5iVbHTw9PJL8UJx8cp7jhlc5NTad2muH/Bke22NqauqsEZKeCRw3tqT7DLR2vPcn5DerrHVxGEST93xNqvlk0m90UvDQ4U8bUkt/uujB09XNx17UJyqax3p9HHez2lTWraI4sTUUs0ouVuF/lwFTEx1laSera1y31eitp4jamIkfSUr6NeKTMdPFKMMt/vNte9nFjSVruUs1t6krX/Dbd5nhYndmzXWmi0dtNzi0y7VMJB6VBSi+pT/paPXp9JEcxF204rTtkr/BfA1azkt+l+0u1MRLnjqZ5ltKmiIqsxnY2qaxK3tSB8/asSLZ+0Qlm0jq+pa/AbUxEoW2I9h5e2I69tvI4dLZmJl9ihXl+GjOXwibeD5O4+svq8LiJJNpvopJJrem2krrqGaYbz2tHiHtOBinyJ2pFXeDr27IqT8ItvyOTXo1YTUJ06kJvRQlCUajb0SUGrt37CXyq8OanaTrQqr93CivGVa3l8CfET5t+Tk8FhbVf9Wq1OS9lW9WD62tW+1vvJYEAAAAAAAAAAAAAHxq+j3GhgNhYShOU6OHo0pz+1KFKEZPvcVc6AApLnl5I9DJ4yhFKlUaVWKVlCo9FPThPj/F+IqbpT9cba2VSxVCpQrK9OrHK7OzXFNPg00mu1Fb7M5j8JCpmr4irWhwppKl+eSbb/ly/oTDWVHxqHhyZf22OTPJjCKpCrSpqag24dLVlW3ZkotzvGTW7Vb11lQ8q3hK1dzwdF4ejkhFUmknmV80nlbTbutb30IucuRHDytfTxNzA0LtJ+99h5hKys4t6W38TqbNw2jlLjous58+WJl06+O3LD4sPTXX4jJS6n4mxkWmi94lT03R9xx2enSfhrQpw6n4sy1sLBr1N/U27P3vcfUuzd2GRTT3rTuF5U0449OY4Sjo7r3a272b1PCRUVKfHcl+psNRkrPVdTWvfv3mrCcqXG8Hp2o3veXhy+OcLm+YzUsNTlpZr3uxKubXkdg9oekPEqb6JwUVGo4r1s1721f2URaFRSd1LRPzX6lmcyMLRxv+5TXgp/M115z5Z7ZNZY7mH5rtjw/8Zyf8VetLyc7HRo8htlR3YKg/xU1L+q5IQd3mc7D7CwdP/Tw1CH4aMI/BG/CnFbkl3Kx6AAAADxOlFtNpNrVNpNp9a6j2AAAAAAAAAAAAAAAAABq7S2jRw8M9apGnC6V5O2r3Jdb0enYa/KDbVHB0JV618kcq0V23JqMUveyqOcblzgsfhY0qaqKUasKicoqyspRfHfaZLVkSflly1wtWjCjhcW4zq1qMJzpqUZwoua6aUZuNovLfXtI7iuVOz8DXoVcDXxNVZ3HEU5V6lanOlleq6WTSqKWVpq2l7lZuFJL7Szaa5Xmb4u/WY55baTu77rO9uF33Gdq1rPy7vLba1LG4ypiaeaCmoepJeteEIx1tpwNLC4em6ak0m77mt+p5jThlj6q3LgvkbFN2VkrLwRw588+nq6+rHt6pwgn6sbtcbJLxtc2FOTVrK3f8jDGm2r3Xi/geZPre7q/U43y9E8M0sRBSyqN3a99dxkpuLunFJrrRo1qMZLdfXfufuPWHo5W+P4pajEx/Wf8AWf42a9k9yt3GtKfV8D7OtJNrRe5PzEnmdn42t7mbkwloqncZmoyXrKNt3+amH+Xd26P3nxyvui/0LhMvEsLODcqeqW+PmWlzGO9HFvrqw/ov+pWlOo1fNlXZf1vIs3mL/wC3xX++v6Edeq3Pl5u6STws0AHd5wAAAAAAAAAAAAAAAAAAAAAAAEK54o/9JrvqnQf/AL6a/UpCNGnlTypuy4eJfvOZg51tl4qEIynJxhJRjFyk3CpCekVq36pQeLp4ilCKq0K9Jbk6tGdNSfVFzSu+449stxh36eXGZywycFf1I+C0MfSLhGn7sppTm2HTla9nbuE4T7l7L9nSWKe56e6yM0ZNpdRyIVWtHqur5G3hK83UjThGU5TajCMVdyb3JLizPLr/AFdOHf8As6CpvizzKpFXvJ9rvvOxs3kXtSvVjTWHqUlLfUrRy04ri+19SXzatLYPNhs6gk6sPSanGdXWF/4aV8qXfd9pOPTb7Xn9RJ6Uh6VS9r4meOKT3WfvP0jHZGGSsqFFLdZUoW8LHE2xzf7MxCd8PGnLhOj9VNPr9X1ZfzJmr0xzn1HJQ9bVLgfJQfCz04Eu2vzcbSo1XChD0mk9Y1FKnCSXszjN6S7Vo/JcHlBsPaGDpxniKHRQnLIn0tOfrZXLdBt7ovXcY+PlHX5uFcrp0tFq+z5nx4iT3td19PLQ0s3h/m8yKlLq+fgdJwjjy7LXe2dsyvVi3Sh0kY6yySjKSV73cU83kWLzEu+FxT68R/8AOBUGBxlWhUjUpTlCpB3Ulo1812PQu/mjxlKtRxNWCUJ1KynVpx0jGp0cVKUFwjLLmtwbkuBrjxkrHPnbMVPQAdHMAAAAAAAAAAAAAAAAAAAAAAAAKW5/K0vSMJD7qpVJLqzOUVLyjHxLpK955uTU8VhYV6UXKrhXKTileUqUkukUUt7WWMrdUXbVkqxQ1OWv6m1XcIq8akm12WT+ZoS13GNwkZi1nc022la/AtLmHwUZV8RVcYt04RjGTV3FzbvlfC6TRVUY2P0XzUcmJ4HBXqrLXrvpJxe+KtanTfalq+pyaLPaJqADSAAAFX8/MZej4WWuXppRffKm2vKEi0Dgcudg+nYKrQjbO0p0293SQeaN3wT+y31SZKsfmjpLGzSlF02pTkszjJpK+scyT17JPTtNXE0ZwnKFSLhODcZRkrSjJb011mGKZhpsZ78b24lqcwzl0uNX3clBvvvVt5XKqpxbasrttJJLVt6JJLez9C81/JmeBwn1qtWry6Sa4xVrQg+1LV9smantL6TEAGmQAAAAAAAAAAAAAAAAAAAAAAAAAAV5yr5p8Jipyq0JvDVJXclGKlRlJ6uThdOLf8LS36XIh9C+OzW9Iw2X2vrM35ctvMvIEwZQPkdzYYTBTjVqSeIrx1jKUVGlB9cKd363a22uFieAFAAAAAAAAEa5V8h8DtD1q0HGrayrU2o1bLcm2mprsknbhYhv0KUr6Yypl6uhjm8c1vItcEwuUV5L8gMBgWpwi6lVbqtVqU1+BJKMe9K/aSoAq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790700"/>
            <a:ext cx="5619750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5" name="AutoShape 15" descr="data:image/jpeg;base64,/9j/4AAQSkZJRgABAQAAAQABAAD/2wCEAAkGBhISEBQUEhIUFRQVFBUXFRQVFBQUFBUVFBUVFBYVFRUXHCYeFxkjGRQVHy8gIycpLCwsFx4xNTAqNSYrLCkBCQoKDgwOFA8PFykYFBgpKSk1KSkpKSkpKSkpKSkpKSkpKSkpKSkpKSkpKSkpKSkpKSkpKSkpKSkpKSkpKSkpKf/AABEIANYA7AMBIgACEQEDEQH/xAAcAAACAwEBAQEAAAAAAAAAAAAAAgEDBAcFBgj/xAA/EAABAwIEAwUGBAMGBwAAAAABAAIRAyEEMUFRBRJhBiJxgZEHFKGxwfATMkLRUuHxQ2JygqKyIyQzNFNz8v/EABcBAQEBAQAAAAAAAAAAAAAAAAABAgP/xAAbEQEBAQEAAwEAAAAAAAAAAAAAARECITFBEv/aAAwDAQACEQMRAD8A68pCIUo6BCEIlSAmQhECIQmCCEJalQNBc4gAZkmAPNfN8S9o2Aoz/wAX8Rw/TTBP+rJTR9Oq61drBL3NaN3ENHqVyPjntUr1gRRiizcGah/zHLy9V8bieJveeZz3O6klx9SSpeh3yp2rwbbHE0vJ0/7ZWZ/bvAj+3B8Gu/ZcLp1Sf1H0urPxLxOufKptMdyZ24wR/twPFjx9FuwnHcPUMMrU3Hbmg+hgrheHqZGYOy1PebGYOm4Wf2v5d6KJXHcB2rxNIgNrOgfxDmaQOjsl9HgvaS8QKtFp3cw8vnBlanUS8vv0LyOGdqsNXgNfyvP6H90+uRXrgrcus4EIQgEIQgFBCmVEoIUohSAgiFKEIKUIUhG9QpAUwpQtCEKCfv7y8URK+c7U9uaGDEEipV/8bXC3V5/SPivm+2HtSaznpYS7hLXVv0jcU5/MepsuUYnFucSSSSSSScyTnKzo97tD2wxGLdNSp3bwxvdYOgGviV4DqvVZnOm6Ukwpg0Oeekboa7K+aytcUzTsmDfSqluUeOqs95LgDr1Cx0mm0G5z6BaDSIsMxtF0ai6nUM2t4ZFbW1Hbrzab+WxBz2nzvkrBV5j4DQklc7Fj1C+SY+GdhpYJaWLNs40B08Vnp4ogXBEEfEK7DMkTFhGQne8ItbKdd3MbyBluCNDuvq+A9u61EtY+KjMgDZw6By+MqGHQ2+5y8vp5q6i8jLNVl2zhPaShiR/w397VjrPt01HgvTXFsHi3AtdJDm3a4ZjbxXSuzfaduIaGvhtWMrQ/dw6rpOt9sWY99CELSCFClQUEoUBSgEIQgpTAIAUo0EIQgFyr2ke0DmnDYZ55QSK1QH8xy5GkabkL3faZ2w92pfgUjFWqO84fopm3q68ea4lVfaFm+QPqT4KpzlBcqy5TBeynr0ylM0KugwQbffinLPRBTrqnaI/dIStFEiIIifVUNIM9NRr/ACVz3F0EWk+AsqA7aYAstFN7eWIupTR+L34N9tfOdla2uJ66i2fis1J8XIi+1lpIDmOIsQYOW2w6rNiyrmuzBN5+FlfTrQIG5veyxYdgBO953Wj8PMEiQ4AXjmA2srjTS13egAQczO3Urdhnd4c2QsCstJjbkhwMcwsSb2Mq2k0tJMGw1tOmvmVKjfhzAAmRK24N5DrGDoZgja/mvOw9VvLH6gbGbQtsjmEGLabi6zVdM7O8f/GHI+1Ruf8Ae6+K9yVyOljixwcCZEEEaHxX3/Z7tK3Edx1qrWydnDVzfqF0561izHuyiVCIW2UoCiFIKAQhCBEIQjQWHjfFmYag+s/JgMDVzsmtHiVuXKfa5x/me3DsdanDn7c7hbxhvzUHwHHOLPr1n1ahJe8yek6eAsvJcU9ZyRpUClKGpwEFsIJEjXyUOed0zgToqygiFBN8lAKC66C2nU6xZXidDI32PVZgdAmYdig0tAmNZ8vJXM2ad50WVh/l97rZQpy2/wAZtB3WRfTZDm3zEnYWlacOwOB0IGU3FhBvaDdVOHLzO3gAbTaR0sqMJXP4nK4wHQCctd9MkHq0L3iBlYzkJ1/N+63YYCQbTykjnvnNzPVYiwy1ugLSZ/hFyPgvSxHedafyD8oIETa+06pgso4cRcjmI+/AlSylbum4BkOyy0V+JpO5R3b8xAi5yiZ2zuqOUgl0R+mRvsDkUxpZTYWta4zeRFswtvD8e6k5tRl3NPNGsfqb6LzmkuF9bgrcw2kWgTMxM2sszwvt1jCYptSm17TLXAEeenlkrpXxfYLiTg+rQP5fz0/7ogc7fr5r7WF1jnQhCFUCEIQIhCEaU4vECnTe92TGucfBoJ/l5r858d4m6tUqVHHvPe5x8XH5LtHtI4maWBcBnVc2n/lN3fIeq4RjpDiFj6Mr23Q0I5eqXnVDwmpi91USrW5ZwqGa7a29lU+wnqpdUMxOiQ5dbKsohIBdMXZ3106qKg6QstJlS03VIVkbTkgtP7nRb8BVtNhB9bSZ9F5sWG9/itNGsQSI/YzH0lQbqdXmMfpFgc7klwn0ASimSba81/XL5KtkcxB3I/y2n6LZg6liDERbSSTGeiD0MK7mgD8znZGbQBf0bPmvdZhA2lz3yDGtIdy2OROZmfgvmMHiS17XEHlLhJtIZJdPrC+kw+Ne9ga2Ygi8SHSSItMQYSUerjuLUiRAhjQ5pyJJJIa5wHznbZeRiSOY8h56d7tB5ZgGPG3y2WGviOVx7ha3uhzZAdNhzA9IyWrhkxMjM2IkHTTXP0VDVIEd6RlMZpxXgGW2Ina40VlWuGOaS2xEG4MFvTqoxOLBMd2ACRA3znzhc61y9vsnigzEUic3S09ATB+a6ZK4+ytdrwbzMf3TnHmF1nBYjnpMf/Exp8yP3W+Weo0ShEIW2QhCECKJRKlGnNvbBi/+hT07zz6gfuuSYl8uJ3K6D7W65ONA0bSYPXmP1XOqywEabpXiFDGT5IcFRACc1PD7+qQFS5picgtBZumOvT7sl81Y5vd8rfVGWcuUByVxundSIAki4m31Uqw3Kc07Sc/LokZlCZpm3oop2GD9x4qxjlUAY+804YQ2YtlnMXv8FNGxs8wkidCdCTYrXhm3aLTvmCQYIv4LzsK4uNgenqvQY6LixE26j900XtqgWA0MeGy9TB4t1LvjJvddkYnI8pXiHcZECRsSLzKdtZ1hzQRmCJsVJFte7iOR7Q6CBBiXCSQAfPMq/hvGQynBANwZ3BJdI6g+GS8c03Bv5gdSMhcG0eavwFKSQLAwRJECR9la1G6tieZ3NfM55AdEzKrTJI0OWmyrbSLZaTH5tfTLzTUaNrZnTSDYSudbjZgYOuQFoOREm/xXR+xmM5qBZqx1p/hcJHxXMMNULHkeu2y+17FY2K5Yf1t8btu1Xmp0+6BUlBKVdXMwQoCEFYUlKplGnGfaz/3zv/VT+RXP6g0XRva7R/5xp3ot+Dnt+gXOXhYgRjdlNQW0UNeALqeW3RUUOKdsm0+qSIQ533+yoOcDRLUM9IU84BhQD5z8E1MT+HNlVVJlOXQFU10KBpEA66q4U8jus4M+qs5juitTLnK5yK203EsqCMo5gALRAleQytG9loFbu+Pw/kg28NZG+hEi+eYXo16RIBt+aTvOxXn8IcOcc2V+mlgvRkAm5yAG5tKytilrBzWy18r+az1KEP3EA/f3otdRpa4kTe4PQBQyqHc0nIWyiB/Uqo1YPEBw5XxA/KDrIWrBYgMMkSNZ3GYB8F5+EPNGljGmWyt5jPd3E/TNB9FUaHEEmQZyzFgR9VXTqgERaItvBXm4bFOvY75bLS0zG502XPptrxVUEktETn45r6Hs07/mqI3Iv4D+q+UpkAiZtM7XX0vY5x95ojq6fRx+S1ErqEIhShdXNEIUohBShUfiqRVR0c79seCtQq9HsPiIcPquSVQu9e0XB/i4B5GdMtqDwFnf6XFcJrH1WPqVQacR1SvpmY0WloBsqqrQqipwhJN1JUAIIqGbpHK6bKOUIM5ShMQlhAap0osnBkQgXqd7rQw65BVcqu5pOcf0hBooG4+B8Vtqc0x8PksWGEnpGQ+/FeiKUnMwPkLBZFjar7Ai4EXtmUVKYAmxuQ4DQ3g2VRquhxziJ3gq41ZYToAZ+niVKsXNjlDf4Z7w6SZ+MJaD5sDYxfdYyyC0Z25rE6+K1YSPv72UVvo8zWl/LIs2+Un6p6LwDPW/8lX7y8s5J7vMTEaqtrrTsUG4fm+nRfX9h6U4xpieVrj4dwj6r5OmAYA1AkneLrons7wMNqVN4aPXmPyCsSvs0IQurAQiUSg8L3jqp95Xj+9I96UdHqYktqMcx35XtLT4OEH5rgnFsGaNd9N2bHEHwB+oXaBil8H7ROGS5tdozhj/ABF2n0ss0fEvpw62Ry6KrEPByzTlxFlQ/MqxKUSppsB1vKCoDjn5dUQptISJy8bJS6UCQkKZz/goKBQEwBUSnaEDEQoGeSczrmpKg24MkCehA/ZasMCW+Av9V5+HeBaSBPqfBehSxgYC2Zm/n1UpFzcRyAkHvGItYi9viqWvlpEkzfLInSPNV4h5cAfFV03uBJytn0KRrWrBuNuWCRAFputdDClpAOXNDhtpB+Co4fUDHgkW181f7yQ6Qbkkz1JP0hTB7L+HsAJAm45ehkSDcbxkvOa3pYEwFLse6AAZlxt6HLyV1Fkkk9P3UGvAUiV2PgHD/wADDsZrHM7/ABOuVzrsTw78XEskS1svdtaIHmY9F1Rb5jNqZQSoQtshCEIPhCoUlRCy6DmWbiWDFak6m7JwjwOYPqtKVByHF4V1N7muF2k5jbW+6wVgDcLo/bHgP4rfxWDvtHeA/U39xmudPZZRKo5kjynmymLKoRw38kgTnLJVlAC9kPdCAboL0CRKdqkwnbkgAdx5oLb3RzAeB0UF0rK4tpZ+Ssi5hUMbJVghDGulWIsD97XTtAnWNZVNK5turWvt1+hQkaqLvjKtpjLos9MRB+CvF40Eoq+5uvRw1EkT6D5LJhac+sLpXYrsjAFeuDa9NhHo9w+QWc8j3OxnBfd8OC4RUqQ506D9LfRe+llSusmMJQoQFTEoRKJQx8KoKQvSmostrCUpKrNRI56Cwr4Xtd2b5Sa1JvdP52i/KdwNl9kaqrfVlByFzLpIX2XaLs0DNSiNy5m53b+y+PjcR9FGVZplJyLQWpY09EGcti6SFc6nsoFP1QVAK11xZSyne5ATFo0yRYrdkFGQVoZPRS6kN9VFTRdAKtFElV8sW1Wihsgii6MvVaabLgn78UMaPj8gmAi/iiU7QtVBk5/0VNGmSug9j+xDi5tXENhjYLaZAl53cDkPmit3YbsXHLXrt0mnTd/vcPkF0CUgcpBWoycKZSSmWgwKlImBQSphQpQc4L0pqJXOSOcstJLkjqiUuSOQS6oqXvTEqtyJVbnrxeLcFZWuO6/+Lfo5ew9VORHwOLwNSkYePBwyI8VkJuvv8RSDhHzuvn+IcDbctkfJQeEHJmSdEVsM5h7wSsrosMaKiE5qpucdEXSNZ5JxTTtsrAJy+CjKoUYVwp/1TCnZehw3gr6phrfPRGtYg0+J2+K9LhPAa2IcG06c7nJo8TkvruC+z8Eh1Uk9Bb45wvuMHg202hrGhrRoMv5q5qV4vZTsYzDjnqhr6vqxn+Gcz1X1YVAKfmWojS1ysCzNKuaqLlKQOTAoHCZK1MgFKAhBzAlQVMIhZaVkJSrSEnKUFRCRwV3Kq3NRKocFS9aHUyqn0SiMz1nqCVtdhil9yKDw8TgZXjYvgs6L7YcMJ0Tt4GToqOaVeFPGRKpOFrDIn0XVW9mJ0Wqj2NbsoOTUcHiHf/IXscP7MV3xLz4Cy6lhuyLRovWw3AWt0TB8NwfsQJBcJ8br7bh3BGsEQPRepRwQC0CkmCplMCwThif8JSKa0EhO1lk3ImDUCtVzXIaxM1qBgFICYKQEBKZoUAJoQMEIDUImuenDBR7qhCy2PdUe6oQgX3QI90CEIlT7iE44aOilCIsZwodFc3hTeiEINFPhTei00uGt6IQrBpp8PHRXNwwCELcFraIU8iELIlrFPJdQhBPKpLUIQMGpg1CEEhqYBQhBYwJkIQMoQhAIQhGX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7" name="AutoShape 17" descr="data:image/jpeg;base64,/9j/4AAQSkZJRgABAQAAAQABAAD/2wCEAAkGBhISEBQUEhIUFRQVFBUXFRQVFBQUFBUVFBUVFBYVFRUXHCYeFxkjGRQVHy8gIycpLCwsFx4xNTAqNSYrLCkBCQoKDgwOFA8PFykYFBgpKSk1KSkpKSkpKSkpKSkpKSkpKSkpKSkpKSkpKSkpKSkpKSkpKSkpKSkpKSkpKSkpKf/AABEIANYA7AMBIgACEQEDEQH/xAAcAAACAwEBAQEAAAAAAAAAAAAAAgEDBAcFBgj/xAA/EAABAwIEAwUGBAMGBwAAAAABAAIRAyEEMUFRBRJhBiJxgZEHFKGxwfATMkLRUuHxQ2JygqKyIyQzNFNz8v/EABcBAQEBAQAAAAAAAAAAAAAAAAABAgP/xAAbEQEBAQEAAwEAAAAAAAAAAAAAARECITFBEv/aAAwDAQACEQMRAD8A68pCIUo6BCEIlSAmQhECIQmCCEJalQNBc4gAZkmAPNfN8S9o2Aoz/wAX8Rw/TTBP+rJTR9Oq61drBL3NaN3ENHqVyPjntUr1gRRiizcGah/zHLy9V8bieJveeZz3O6klx9SSpeh3yp2rwbbHE0vJ0/7ZWZ/bvAj+3B8Gu/ZcLp1Sf1H0urPxLxOufKptMdyZ24wR/twPFjx9FuwnHcPUMMrU3Hbmg+hgrheHqZGYOy1PebGYOm4Wf2v5d6KJXHcB2rxNIgNrOgfxDmaQOjsl9HgvaS8QKtFp3cw8vnBlanUS8vv0LyOGdqsNXgNfyvP6H90+uRXrgrcus4EIQgEIQgFBCmVEoIUohSAgiFKEIKUIUhG9QpAUwpQtCEKCfv7y8URK+c7U9uaGDEEipV/8bXC3V5/SPivm+2HtSaznpYS7hLXVv0jcU5/MepsuUYnFucSSSSSSScyTnKzo97tD2wxGLdNSp3bwxvdYOgGviV4DqvVZnOm6Ukwpg0Oeekboa7K+aytcUzTsmDfSqluUeOqs95LgDr1Cx0mm0G5z6BaDSIsMxtF0ai6nUM2t4ZFbW1Hbrzab+WxBz2nzvkrBV5j4DQklc7Fj1C+SY+GdhpYJaWLNs40B08Vnp4ogXBEEfEK7DMkTFhGQne8ItbKdd3MbyBluCNDuvq+A9u61EtY+KjMgDZw6By+MqGHQ2+5y8vp5q6i8jLNVl2zhPaShiR/w397VjrPt01HgvTXFsHi3AtdJDm3a4ZjbxXSuzfaduIaGvhtWMrQ/dw6rpOt9sWY99CELSCFClQUEoUBSgEIQgpTAIAUo0EIQgFyr2ke0DmnDYZ55QSK1QH8xy5GkabkL3faZ2w92pfgUjFWqO84fopm3q68ea4lVfaFm+QPqT4KpzlBcqy5TBeynr0ylM0KugwQbffinLPRBTrqnaI/dIStFEiIIifVUNIM9NRr/ACVz3F0EWk+AsqA7aYAstFN7eWIupTR+L34N9tfOdla2uJ66i2fis1J8XIi+1lpIDmOIsQYOW2w6rNiyrmuzBN5+FlfTrQIG5veyxYdgBO953Wj8PMEiQ4AXjmA2srjTS13egAQczO3Urdhnd4c2QsCstJjbkhwMcwsSb2Mq2k0tJMGw1tOmvmVKjfhzAAmRK24N5DrGDoZgja/mvOw9VvLH6gbGbQtsjmEGLabi6zVdM7O8f/GHI+1Ruf8Ae6+K9yVyOljixwcCZEEEaHxX3/Z7tK3Edx1qrWydnDVzfqF0561izHuyiVCIW2UoCiFIKAQhCBEIQjQWHjfFmYag+s/JgMDVzsmtHiVuXKfa5x/me3DsdanDn7c7hbxhvzUHwHHOLPr1n1ahJe8yek6eAsvJcU9ZyRpUClKGpwEFsIJEjXyUOed0zgToqygiFBN8lAKC66C2nU6xZXidDI32PVZgdAmYdig0tAmNZ8vJXM2ad50WVh/l97rZQpy2/wAZtB3WRfTZDm3zEnYWlacOwOB0IGU3FhBvaDdVOHLzO3gAbTaR0sqMJXP4nK4wHQCctd9MkHq0L3iBlYzkJ1/N+63YYCQbTykjnvnNzPVYiwy1ugLSZ/hFyPgvSxHedafyD8oIETa+06pgso4cRcjmI+/AlSylbum4BkOyy0V+JpO5R3b8xAi5yiZ2zuqOUgl0R+mRvsDkUxpZTYWta4zeRFswtvD8e6k5tRl3NPNGsfqb6LzmkuF9bgrcw2kWgTMxM2sszwvt1jCYptSm17TLXAEeenlkrpXxfYLiTg+rQP5fz0/7ogc7fr5r7WF1jnQhCFUCEIQIhCEaU4vECnTe92TGucfBoJ/l5r858d4m6tUqVHHvPe5x8XH5LtHtI4maWBcBnVc2n/lN3fIeq4RjpDiFj6Mr23Q0I5eqXnVDwmpi91USrW5ZwqGa7a29lU+wnqpdUMxOiQ5dbKsohIBdMXZ3106qKg6QstJlS03VIVkbTkgtP7nRb8BVtNhB9bSZ9F5sWG9/itNGsQSI/YzH0lQbqdXmMfpFgc7klwn0ASimSba81/XL5KtkcxB3I/y2n6LZg6liDERbSSTGeiD0MK7mgD8znZGbQBf0bPmvdZhA2lz3yDGtIdy2OROZmfgvmMHiS17XEHlLhJtIZJdPrC+kw+Ne9ga2Ygi8SHSSItMQYSUerjuLUiRAhjQ5pyJJJIa5wHznbZeRiSOY8h56d7tB5ZgGPG3y2WGviOVx7ha3uhzZAdNhzA9IyWrhkxMjM2IkHTTXP0VDVIEd6RlMZpxXgGW2Ina40VlWuGOaS2xEG4MFvTqoxOLBMd2ACRA3znzhc61y9vsnigzEUic3S09ATB+a6ZK4+ytdrwbzMf3TnHmF1nBYjnpMf/Exp8yP3W+Weo0ShEIW2QhCECKJRKlGnNvbBi/+hT07zz6gfuuSYl8uJ3K6D7W65ONA0bSYPXmP1XOqywEabpXiFDGT5IcFRACc1PD7+qQFS5picgtBZumOvT7sl81Y5vd8rfVGWcuUByVxundSIAki4m31Uqw3Kc07Sc/LokZlCZpm3oop2GD9x4qxjlUAY+804YQ2YtlnMXv8FNGxs8wkidCdCTYrXhm3aLTvmCQYIv4LzsK4uNgenqvQY6LixE26j900XtqgWA0MeGy9TB4t1LvjJvddkYnI8pXiHcZECRsSLzKdtZ1hzQRmCJsVJFte7iOR7Q6CBBiXCSQAfPMq/hvGQynBANwZ3BJdI6g+GS8c03Bv5gdSMhcG0eavwFKSQLAwRJECR9la1G6tieZ3NfM55AdEzKrTJI0OWmyrbSLZaTH5tfTLzTUaNrZnTSDYSudbjZgYOuQFoOREm/xXR+xmM5qBZqx1p/hcJHxXMMNULHkeu2y+17FY2K5Yf1t8btu1Xmp0+6BUlBKVdXMwQoCEFYUlKplGnGfaz/3zv/VT+RXP6g0XRva7R/5xp3ot+Dnt+gXOXhYgRjdlNQW0UNeALqeW3RUUOKdsm0+qSIQ533+yoOcDRLUM9IU84BhQD5z8E1MT+HNlVVJlOXQFU10KBpEA66q4U8jus4M+qs5juitTLnK5yK203EsqCMo5gALRAleQytG9loFbu+Pw/kg28NZG+hEi+eYXo16RIBt+aTvOxXn8IcOcc2V+mlgvRkAm5yAG5tKytilrBzWy18r+az1KEP3EA/f3otdRpa4kTe4PQBQyqHc0nIWyiB/Uqo1YPEBw5XxA/KDrIWrBYgMMkSNZ3GYB8F5+EPNGljGmWyt5jPd3E/TNB9FUaHEEmQZyzFgR9VXTqgERaItvBXm4bFOvY75bLS0zG502XPptrxVUEktETn45r6Hs07/mqI3Iv4D+q+UpkAiZtM7XX0vY5x95ojq6fRx+S1ErqEIhShdXNEIUohBShUfiqRVR0c79seCtQq9HsPiIcPquSVQu9e0XB/i4B5GdMtqDwFnf6XFcJrH1WPqVQacR1SvpmY0WloBsqqrQqipwhJN1JUAIIqGbpHK6bKOUIM5ShMQlhAap0osnBkQgXqd7rQw65BVcqu5pOcf0hBooG4+B8Vtqc0x8PksWGEnpGQ+/FeiKUnMwPkLBZFjar7Ai4EXtmUVKYAmxuQ4DQ3g2VRquhxziJ3gq41ZYToAZ+niVKsXNjlDf4Z7w6SZ+MJaD5sDYxfdYyyC0Z25rE6+K1YSPv72UVvo8zWl/LIs2+Un6p6LwDPW/8lX7y8s5J7vMTEaqtrrTsUG4fm+nRfX9h6U4xpieVrj4dwj6r5OmAYA1AkneLrons7wMNqVN4aPXmPyCsSvs0IQurAQiUSg8L3jqp95Xj+9I96UdHqYktqMcx35XtLT4OEH5rgnFsGaNd9N2bHEHwB+oXaBil8H7ROGS5tdozhj/ABF2n0ss0fEvpw62Ry6KrEPByzTlxFlQ/MqxKUSppsB1vKCoDjn5dUQptISJy8bJS6UCQkKZz/goKBQEwBUSnaEDEQoGeSczrmpKg24MkCehA/ZasMCW+Av9V5+HeBaSBPqfBehSxgYC2Zm/n1UpFzcRyAkHvGItYi9viqWvlpEkzfLInSPNV4h5cAfFV03uBJytn0KRrWrBuNuWCRAFputdDClpAOXNDhtpB+Co4fUDHgkW181f7yQ6Qbkkz1JP0hTB7L+HsAJAm45ehkSDcbxkvOa3pYEwFLse6AAZlxt6HLyV1Fkkk9P3UGvAUiV2PgHD/wADDsZrHM7/ABOuVzrsTw78XEskS1svdtaIHmY9F1Rb5jNqZQSoQtshCEIPhCoUlRCy6DmWbiWDFak6m7JwjwOYPqtKVByHF4V1N7muF2k5jbW+6wVgDcLo/bHgP4rfxWDvtHeA/U39xmudPZZRKo5kjynmymLKoRw38kgTnLJVlAC9kPdCAboL0CRKdqkwnbkgAdx5oLb3RzAeB0UF0rK4tpZ+Ssi5hUMbJVghDGulWIsD97XTtAnWNZVNK5turWvt1+hQkaqLvjKtpjLos9MRB+CvF40Eoq+5uvRw1EkT6D5LJhac+sLpXYrsjAFeuDa9NhHo9w+QWc8j3OxnBfd8OC4RUqQ506D9LfRe+llSusmMJQoQFTEoRKJQx8KoKQvSmostrCUpKrNRI56Cwr4Xtd2b5Sa1JvdP52i/KdwNl9kaqrfVlByFzLpIX2XaLs0DNSiNy5m53b+y+PjcR9FGVZplJyLQWpY09EGcti6SFc6nsoFP1QVAK11xZSyne5ATFo0yRYrdkFGQVoZPRS6kN9VFTRdAKtFElV8sW1Wihsgii6MvVaabLgn78UMaPj8gmAi/iiU7QtVBk5/0VNGmSug9j+xDi5tXENhjYLaZAl53cDkPmit3YbsXHLXrt0mnTd/vcPkF0CUgcpBWoycKZSSmWgwKlImBQSphQpQc4L0pqJXOSOcstJLkjqiUuSOQS6oqXvTEqtyJVbnrxeLcFZWuO6/+Lfo5ew9VORHwOLwNSkYePBwyI8VkJuvv8RSDhHzuvn+IcDbctkfJQeEHJmSdEVsM5h7wSsrosMaKiE5qpucdEXSNZ5JxTTtsrAJy+CjKoUYVwp/1TCnZehw3gr6phrfPRGtYg0+J2+K9LhPAa2IcG06c7nJo8TkvruC+z8Eh1Uk9Bb45wvuMHg202hrGhrRoMv5q5qV4vZTsYzDjnqhr6vqxn+Gcz1X1YVAKfmWojS1ysCzNKuaqLlKQOTAoHCZK1MgFKAhBzAlQVMIhZaVkJSrSEnKUFRCRwV3Kq3NRKocFS9aHUyqn0SiMz1nqCVtdhil9yKDw8TgZXjYvgs6L7YcMJ0Tt4GToqOaVeFPGRKpOFrDIn0XVW9mJ0Wqj2NbsoOTUcHiHf/IXscP7MV3xLz4Cy6lhuyLRovWw3AWt0TB8NwfsQJBcJ8br7bh3BGsEQPRepRwQC0CkmCplMCwThif8JSKa0EhO1lk3ImDUCtVzXIaxM1qBgFICYKQEBKZoUAJoQMEIDUImuenDBR7qhCy2PdUe6oQgX3QI90CEIlT7iE44aOilCIsZwodFc3hTeiEINFPhTei00uGt6IQrBpp8PHRXNwwCELcFraIU8iELIlrFPJdQhBPKpLUIQMGpg1CEEhqYBQhBYwJkIQMoQhAIQhGX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9" name="AutoShape 19" descr="data:image/jpeg;base64,/9j/4AAQSkZJRgABAQAAAQABAAD/2wCEAAkGBhISEBQUEhIUFRQVFBUXFRQVFBQUFBUVFBUVFBYVFRUXHCYeFxkjGRQVHy8gIycpLCwsFx4xNTAqNSYrLCkBCQoKDgwOFA8PFykYFBgpKSk1KSkpKSkpKSkpKSkpKSkpKSkpKSkpKSkpKSkpKSkpKSkpKSkpKSkpKSkpKSkpKf/AABEIANYA7AMBIgACEQEDEQH/xAAcAAACAwEBAQEAAAAAAAAAAAAAAgEDBAcFBgj/xAA/EAABAwIEAwUGBAMGBwAAAAABAAIRAyEEMUFRBRJhBiJxgZEHFKGxwfATMkLRUuHxQ2JygqKyIyQzNFNz8v/EABcBAQEBAQAAAAAAAAAAAAAAAAABAgP/xAAbEQEBAQEAAwEAAAAAAAAAAAAAARECITFBEv/aAAwDAQACEQMRAD8A68pCIUo6BCEIlSAmQhECIQmCCEJalQNBc4gAZkmAPNfN8S9o2Aoz/wAX8Rw/TTBP+rJTR9Oq61drBL3NaN3ENHqVyPjntUr1gRRiizcGah/zHLy9V8bieJveeZz3O6klx9SSpeh3yp2rwbbHE0vJ0/7ZWZ/bvAj+3B8Gu/ZcLp1Sf1H0urPxLxOufKptMdyZ24wR/twPFjx9FuwnHcPUMMrU3Hbmg+hgrheHqZGYOy1PebGYOm4Wf2v5d6KJXHcB2rxNIgNrOgfxDmaQOjsl9HgvaS8QKtFp3cw8vnBlanUS8vv0LyOGdqsNXgNfyvP6H90+uRXrgrcus4EIQgEIQgFBCmVEoIUohSAgiFKEIKUIUhG9QpAUwpQtCEKCfv7y8URK+c7U9uaGDEEipV/8bXC3V5/SPivm+2HtSaznpYS7hLXVv0jcU5/MepsuUYnFucSSSSSSScyTnKzo97tD2wxGLdNSp3bwxvdYOgGviV4DqvVZnOm6Ukwpg0Oeekboa7K+aytcUzTsmDfSqluUeOqs95LgDr1Cx0mm0G5z6BaDSIsMxtF0ai6nUM2t4ZFbW1Hbrzab+WxBz2nzvkrBV5j4DQklc7Fj1C+SY+GdhpYJaWLNs40B08Vnp4ogXBEEfEK7DMkTFhGQne8ItbKdd3MbyBluCNDuvq+A9u61EtY+KjMgDZw6By+MqGHQ2+5y8vp5q6i8jLNVl2zhPaShiR/w397VjrPt01HgvTXFsHi3AtdJDm3a4ZjbxXSuzfaduIaGvhtWMrQ/dw6rpOt9sWY99CELSCFClQUEoUBSgEIQgpTAIAUo0EIQgFyr2ke0DmnDYZ55QSK1QH8xy5GkabkL3faZ2w92pfgUjFWqO84fopm3q68ea4lVfaFm+QPqT4KpzlBcqy5TBeynr0ylM0KugwQbffinLPRBTrqnaI/dIStFEiIIifVUNIM9NRr/ACVz3F0EWk+AsqA7aYAstFN7eWIupTR+L34N9tfOdla2uJ66i2fis1J8XIi+1lpIDmOIsQYOW2w6rNiyrmuzBN5+FlfTrQIG5veyxYdgBO953Wj8PMEiQ4AXjmA2srjTS13egAQczO3Urdhnd4c2QsCstJjbkhwMcwsSb2Mq2k0tJMGw1tOmvmVKjfhzAAmRK24N5DrGDoZgja/mvOw9VvLH6gbGbQtsjmEGLabi6zVdM7O8f/GHI+1Ruf8Ae6+K9yVyOljixwcCZEEEaHxX3/Z7tK3Edx1qrWydnDVzfqF0561izHuyiVCIW2UoCiFIKAQhCBEIQjQWHjfFmYag+s/JgMDVzsmtHiVuXKfa5x/me3DsdanDn7c7hbxhvzUHwHHOLPr1n1ahJe8yek6eAsvJcU9ZyRpUClKGpwEFsIJEjXyUOed0zgToqygiFBN8lAKC66C2nU6xZXidDI32PVZgdAmYdig0tAmNZ8vJXM2ad50WVh/l97rZQpy2/wAZtB3WRfTZDm3zEnYWlacOwOB0IGU3FhBvaDdVOHLzO3gAbTaR0sqMJXP4nK4wHQCctd9MkHq0L3iBlYzkJ1/N+63YYCQbTykjnvnNzPVYiwy1ugLSZ/hFyPgvSxHedafyD8oIETa+06pgso4cRcjmI+/AlSylbum4BkOyy0V+JpO5R3b8xAi5yiZ2zuqOUgl0R+mRvsDkUxpZTYWta4zeRFswtvD8e6k5tRl3NPNGsfqb6LzmkuF9bgrcw2kWgTMxM2sszwvt1jCYptSm17TLXAEeenlkrpXxfYLiTg+rQP5fz0/7ogc7fr5r7WF1jnQhCFUCEIQIhCEaU4vECnTe92TGucfBoJ/l5r858d4m6tUqVHHvPe5x8XH5LtHtI4maWBcBnVc2n/lN3fIeq4RjpDiFj6Mr23Q0I5eqXnVDwmpi91USrW5ZwqGa7a29lU+wnqpdUMxOiQ5dbKsohIBdMXZ3106qKg6QstJlS03VIVkbTkgtP7nRb8BVtNhB9bSZ9F5sWG9/itNGsQSI/YzH0lQbqdXmMfpFgc7klwn0ASimSba81/XL5KtkcxB3I/y2n6LZg6liDERbSSTGeiD0MK7mgD8znZGbQBf0bPmvdZhA2lz3yDGtIdy2OROZmfgvmMHiS17XEHlLhJtIZJdPrC+kw+Ne9ga2Ygi8SHSSItMQYSUerjuLUiRAhjQ5pyJJJIa5wHznbZeRiSOY8h56d7tB5ZgGPG3y2WGviOVx7ha3uhzZAdNhzA9IyWrhkxMjM2IkHTTXP0VDVIEd6RlMZpxXgGW2Ina40VlWuGOaS2xEG4MFvTqoxOLBMd2ACRA3znzhc61y9vsnigzEUic3S09ATB+a6ZK4+ytdrwbzMf3TnHmF1nBYjnpMf/Exp8yP3W+Weo0ShEIW2QhCECKJRKlGnNvbBi/+hT07zz6gfuuSYl8uJ3K6D7W65ONA0bSYPXmP1XOqywEabpXiFDGT5IcFRACc1PD7+qQFS5picgtBZumOvT7sl81Y5vd8rfVGWcuUByVxundSIAki4m31Uqw3Kc07Sc/LokZlCZpm3oop2GD9x4qxjlUAY+804YQ2YtlnMXv8FNGxs8wkidCdCTYrXhm3aLTvmCQYIv4LzsK4uNgenqvQY6LixE26j900XtqgWA0MeGy9TB4t1LvjJvddkYnI8pXiHcZECRsSLzKdtZ1hzQRmCJsVJFte7iOR7Q6CBBiXCSQAfPMq/hvGQynBANwZ3BJdI6g+GS8c03Bv5gdSMhcG0eavwFKSQLAwRJECR9la1G6tieZ3NfM55AdEzKrTJI0OWmyrbSLZaTH5tfTLzTUaNrZnTSDYSudbjZgYOuQFoOREm/xXR+xmM5qBZqx1p/hcJHxXMMNULHkeu2y+17FY2K5Yf1t8btu1Xmp0+6BUlBKVdXMwQoCEFYUlKplGnGfaz/3zv/VT+RXP6g0XRva7R/5xp3ot+Dnt+gXOXhYgRjdlNQW0UNeALqeW3RUUOKdsm0+qSIQ533+yoOcDRLUM9IU84BhQD5z8E1MT+HNlVVJlOXQFU10KBpEA66q4U8jus4M+qs5juitTLnK5yK203EsqCMo5gALRAleQytG9loFbu+Pw/kg28NZG+hEi+eYXo16RIBt+aTvOxXn8IcOcc2V+mlgvRkAm5yAG5tKytilrBzWy18r+az1KEP3EA/f3otdRpa4kTe4PQBQyqHc0nIWyiB/Uqo1YPEBw5XxA/KDrIWrBYgMMkSNZ3GYB8F5+EPNGljGmWyt5jPd3E/TNB9FUaHEEmQZyzFgR9VXTqgERaItvBXm4bFOvY75bLS0zG502XPptrxVUEktETn45r6Hs07/mqI3Iv4D+q+UpkAiZtM7XX0vY5x95ojq6fRx+S1ErqEIhShdXNEIUohBShUfiqRVR0c79seCtQq9HsPiIcPquSVQu9e0XB/i4B5GdMtqDwFnf6XFcJrH1WPqVQacR1SvpmY0WloBsqqrQqipwhJN1JUAIIqGbpHK6bKOUIM5ShMQlhAap0osnBkQgXqd7rQw65BVcqu5pOcf0hBooG4+B8Vtqc0x8PksWGEnpGQ+/FeiKUnMwPkLBZFjar7Ai4EXtmUVKYAmxuQ4DQ3g2VRquhxziJ3gq41ZYToAZ+niVKsXNjlDf4Z7w6SZ+MJaD5sDYxfdYyyC0Z25rE6+K1YSPv72UVvo8zWl/LIs2+Un6p6LwDPW/8lX7y8s5J7vMTEaqtrrTsUG4fm+nRfX9h6U4xpieVrj4dwj6r5OmAYA1AkneLrons7wMNqVN4aPXmPyCsSvs0IQurAQiUSg8L3jqp95Xj+9I96UdHqYktqMcx35XtLT4OEH5rgnFsGaNd9N2bHEHwB+oXaBil8H7ROGS5tdozhj/ABF2n0ss0fEvpw62Ry6KrEPByzTlxFlQ/MqxKUSppsB1vKCoDjn5dUQptISJy8bJS6UCQkKZz/goKBQEwBUSnaEDEQoGeSczrmpKg24MkCehA/ZasMCW+Av9V5+HeBaSBPqfBehSxgYC2Zm/n1UpFzcRyAkHvGItYi9viqWvlpEkzfLInSPNV4h5cAfFV03uBJytn0KRrWrBuNuWCRAFputdDClpAOXNDhtpB+Co4fUDHgkW181f7yQ6Qbkkz1JP0hTB7L+HsAJAm45ehkSDcbxkvOa3pYEwFLse6AAZlxt6HLyV1Fkkk9P3UGvAUiV2PgHD/wADDsZrHM7/ABOuVzrsTw78XEskS1svdtaIHmY9F1Rb5jNqZQSoQtshCEIPhCoUlRCy6DmWbiWDFak6m7JwjwOYPqtKVByHF4V1N7muF2k5jbW+6wVgDcLo/bHgP4rfxWDvtHeA/U39xmudPZZRKo5kjynmymLKoRw38kgTnLJVlAC9kPdCAboL0CRKdqkwnbkgAdx5oLb3RzAeB0UF0rK4tpZ+Ssi5hUMbJVghDGulWIsD97XTtAnWNZVNK5turWvt1+hQkaqLvjKtpjLos9MRB+CvF40Eoq+5uvRw1EkT6D5LJhac+sLpXYrsjAFeuDa9NhHo9w+QWc8j3OxnBfd8OC4RUqQ506D9LfRe+llSusmMJQoQFTEoRKJQx8KoKQvSmostrCUpKrNRI56Cwr4Xtd2b5Sa1JvdP52i/KdwNl9kaqrfVlByFzLpIX2XaLs0DNSiNy5m53b+y+PjcR9FGVZplJyLQWpY09EGcti6SFc6nsoFP1QVAK11xZSyne5ATFo0yRYrdkFGQVoZPRS6kN9VFTRdAKtFElV8sW1Wihsgii6MvVaabLgn78UMaPj8gmAi/iiU7QtVBk5/0VNGmSug9j+xDi5tXENhjYLaZAl53cDkPmit3YbsXHLXrt0mnTd/vcPkF0CUgcpBWoycKZSSmWgwKlImBQSphQpQc4L0pqJXOSOcstJLkjqiUuSOQS6oqXvTEqtyJVbnrxeLcFZWuO6/+Lfo5ew9VORHwOLwNSkYePBwyI8VkJuvv8RSDhHzuvn+IcDbctkfJQeEHJmSdEVsM5h7wSsrosMaKiE5qpucdEXSNZ5JxTTtsrAJy+CjKoUYVwp/1TCnZehw3gr6phrfPRGtYg0+J2+K9LhPAa2IcG06c7nJo8TkvruC+z8Eh1Uk9Bb45wvuMHg202hrGhrRoMv5q5qV4vZTsYzDjnqhr6vqxn+Gcz1X1YVAKfmWojS1ysCzNKuaqLlKQOTAoHCZK1MgFKAhBzAlQVMIhZaVkJSrSEnKUFRCRwV3Kq3NRKocFS9aHUyqn0SiMz1nqCVtdhil9yKDw8TgZXjYvgs6L7YcMJ0Tt4GToqOaVeFPGRKpOFrDIn0XVW9mJ0Wqj2NbsoOTUcHiHf/IXscP7MV3xLz4Cy6lhuyLRovWw3AWt0TB8NwfsQJBcJ8br7bh3BGsEQPRepRwQC0CkmCplMCwThif8JSKa0EhO1lk3ImDUCtVzXIaxM1qBgFICYKQEBKZoUAJoQMEIDUImuenDBR7qhCy2PdUe6oQgX3QI90CEIlT7iE44aOilCIsZwodFc3hTeiEINFPhTei00uGt6IQrBpp8PHRXNwwCELcFraIU8iELIlrFPJdQhBPKpLUIQMGpg1CEEhqYBQhBYwJkIQMoQhAIQhGX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1" name="AutoShape 21" descr="data:image/jpeg;base64,/9j/4AAQSkZJRgABAQAAAQABAAD/2wCEAAkGBhISEBQUEhIUFRQVFBUXFRQVFBQUFBUVFBUVFBYVFRUXHCYeFxkjGRQVHy8gIycpLCwsFx4xNTAqNSYrLCkBCQoKDgwOFA8PFykYFBgpKSk1KSkpKSkpKSkpKSkpKSkpKSkpKSkpKSkpKSkpKSkpKSkpKSkpKSkpKSkpKSkpKf/AABEIANYA7AMBIgACEQEDEQH/xAAcAAACAwEBAQEAAAAAAAAAAAAAAgEDBAcFBgj/xAA/EAABAwIEAwUGBAMGBwAAAAABAAIRAyEEMUFRBRJhBiJxgZEHFKGxwfATMkLRUuHxQ2JygqKyIyQzNFNz8v/EABcBAQEBAQAAAAAAAAAAAAAAAAABAgP/xAAbEQEBAQEAAwEAAAAAAAAAAAAAARECITFBEv/aAAwDAQACEQMRAD8A68pCIUo6BCEIlSAmQhECIQmCCEJalQNBc4gAZkmAPNfN8S9o2Aoz/wAX8Rw/TTBP+rJTR9Oq61drBL3NaN3ENHqVyPjntUr1gRRiizcGah/zHLy9V8bieJveeZz3O6klx9SSpeh3yp2rwbbHE0vJ0/7ZWZ/bvAj+3B8Gu/ZcLp1Sf1H0urPxLxOufKptMdyZ24wR/twPFjx9FuwnHcPUMMrU3Hbmg+hgrheHqZGYOy1PebGYOm4Wf2v5d6KJXHcB2rxNIgNrOgfxDmaQOjsl9HgvaS8QKtFp3cw8vnBlanUS8vv0LyOGdqsNXgNfyvP6H90+uRXrgrcus4EIQgEIQgFBCmVEoIUohSAgiFKEIKUIUhG9QpAUwpQtCEKCfv7y8URK+c7U9uaGDEEipV/8bXC3V5/SPivm+2HtSaznpYS7hLXVv0jcU5/MepsuUYnFucSSSSSSScyTnKzo97tD2wxGLdNSp3bwxvdYOgGviV4DqvVZnOm6Ukwpg0Oeekboa7K+aytcUzTsmDfSqluUeOqs95LgDr1Cx0mm0G5z6BaDSIsMxtF0ai6nUM2t4ZFbW1Hbrzab+WxBz2nzvkrBV5j4DQklc7Fj1C+SY+GdhpYJaWLNs40B08Vnp4ogXBEEfEK7DMkTFhGQne8ItbKdd3MbyBluCNDuvq+A9u61EtY+KjMgDZw6By+MqGHQ2+5y8vp5q6i8jLNVl2zhPaShiR/w397VjrPt01HgvTXFsHi3AtdJDm3a4ZjbxXSuzfaduIaGvhtWMrQ/dw6rpOt9sWY99CELSCFClQUEoUBSgEIQgpTAIAUo0EIQgFyr2ke0DmnDYZ55QSK1QH8xy5GkabkL3faZ2w92pfgUjFWqO84fopm3q68ea4lVfaFm+QPqT4KpzlBcqy5TBeynr0ylM0KugwQbffinLPRBTrqnaI/dIStFEiIIifVUNIM9NRr/ACVz3F0EWk+AsqA7aYAstFN7eWIupTR+L34N9tfOdla2uJ66i2fis1J8XIi+1lpIDmOIsQYOW2w6rNiyrmuzBN5+FlfTrQIG5veyxYdgBO953Wj8PMEiQ4AXjmA2srjTS13egAQczO3Urdhnd4c2QsCstJjbkhwMcwsSb2Mq2k0tJMGw1tOmvmVKjfhzAAmRK24N5DrGDoZgja/mvOw9VvLH6gbGbQtsjmEGLabi6zVdM7O8f/GHI+1Ruf8Ae6+K9yVyOljixwcCZEEEaHxX3/Z7tK3Edx1qrWydnDVzfqF0561izHuyiVCIW2UoCiFIKAQhCBEIQjQWHjfFmYag+s/JgMDVzsmtHiVuXKfa5x/me3DsdanDn7c7hbxhvzUHwHHOLPr1n1ahJe8yek6eAsvJcU9ZyRpUClKGpwEFsIJEjXyUOed0zgToqygiFBN8lAKC66C2nU6xZXidDI32PVZgdAmYdig0tAmNZ8vJXM2ad50WVh/l97rZQpy2/wAZtB3WRfTZDm3zEnYWlacOwOB0IGU3FhBvaDdVOHLzO3gAbTaR0sqMJXP4nK4wHQCctd9MkHq0L3iBlYzkJ1/N+63YYCQbTykjnvnNzPVYiwy1ugLSZ/hFyPgvSxHedafyD8oIETa+06pgso4cRcjmI+/AlSylbum4BkOyy0V+JpO5R3b8xAi5yiZ2zuqOUgl0R+mRvsDkUxpZTYWta4zeRFswtvD8e6k5tRl3NPNGsfqb6LzmkuF9bgrcw2kWgTMxM2sszwvt1jCYptSm17TLXAEeenlkrpXxfYLiTg+rQP5fz0/7ogc7fr5r7WF1jnQhCFUCEIQIhCEaU4vECnTe92TGucfBoJ/l5r858d4m6tUqVHHvPe5x8XH5LtHtI4maWBcBnVc2n/lN3fIeq4RjpDiFj6Mr23Q0I5eqXnVDwmpi91USrW5ZwqGa7a29lU+wnqpdUMxOiQ5dbKsohIBdMXZ3106qKg6QstJlS03VIVkbTkgtP7nRb8BVtNhB9bSZ9F5sWG9/itNGsQSI/YzH0lQbqdXmMfpFgc7klwn0ASimSba81/XL5KtkcxB3I/y2n6LZg6liDERbSSTGeiD0MK7mgD8znZGbQBf0bPmvdZhA2lz3yDGtIdy2OROZmfgvmMHiS17XEHlLhJtIZJdPrC+kw+Ne9ga2Ygi8SHSSItMQYSUerjuLUiRAhjQ5pyJJJIa5wHznbZeRiSOY8h56d7tB5ZgGPG3y2WGviOVx7ha3uhzZAdNhzA9IyWrhkxMjM2IkHTTXP0VDVIEd6RlMZpxXgGW2Ina40VlWuGOaS2xEG4MFvTqoxOLBMd2ACRA3znzhc61y9vsnigzEUic3S09ATB+a6ZK4+ytdrwbzMf3TnHmF1nBYjnpMf/Exp8yP3W+Weo0ShEIW2QhCECKJRKlGnNvbBi/+hT07zz6gfuuSYl8uJ3K6D7W65ONA0bSYPXmP1XOqywEabpXiFDGT5IcFRACc1PD7+qQFS5picgtBZumOvT7sl81Y5vd8rfVGWcuUByVxundSIAki4m31Uqw3Kc07Sc/LokZlCZpm3oop2GD9x4qxjlUAY+804YQ2YtlnMXv8FNGxs8wkidCdCTYrXhm3aLTvmCQYIv4LzsK4uNgenqvQY6LixE26j900XtqgWA0MeGy9TB4t1LvjJvddkYnI8pXiHcZECRsSLzKdtZ1hzQRmCJsVJFte7iOR7Q6CBBiXCSQAfPMq/hvGQynBANwZ3BJdI6g+GS8c03Bv5gdSMhcG0eavwFKSQLAwRJECR9la1G6tieZ3NfM55AdEzKrTJI0OWmyrbSLZaTH5tfTLzTUaNrZnTSDYSudbjZgYOuQFoOREm/xXR+xmM5qBZqx1p/hcJHxXMMNULHkeu2y+17FY2K5Yf1t8btu1Xmp0+6BUlBKVdXMwQoCEFYUlKplGnGfaz/3zv/VT+RXP6g0XRva7R/5xp3ot+Dnt+gXOXhYgRjdlNQW0UNeALqeW3RUUOKdsm0+qSIQ533+yoOcDRLUM9IU84BhQD5z8E1MT+HNlVVJlOXQFU10KBpEA66q4U8jus4M+qs5juitTLnK5yK203EsqCMo5gALRAleQytG9loFbu+Pw/kg28NZG+hEi+eYXo16RIBt+aTvOxXn8IcOcc2V+mlgvRkAm5yAG5tKytilrBzWy18r+az1KEP3EA/f3otdRpa4kTe4PQBQyqHc0nIWyiB/Uqo1YPEBw5XxA/KDrIWrBYgMMkSNZ3GYB8F5+EPNGljGmWyt5jPd3E/TNB9FUaHEEmQZyzFgR9VXTqgERaItvBXm4bFOvY75bLS0zG502XPptrxVUEktETn45r6Hs07/mqI3Iv4D+q+UpkAiZtM7XX0vY5x95ojq6fRx+S1ErqEIhShdXNEIUohBShUfiqRVR0c79seCtQq9HsPiIcPquSVQu9e0XB/i4B5GdMtqDwFnf6XFcJrH1WPqVQacR1SvpmY0WloBsqqrQqipwhJN1JUAIIqGbpHK6bKOUIM5ShMQlhAap0osnBkQgXqd7rQw65BVcqu5pOcf0hBooG4+B8Vtqc0x8PksWGEnpGQ+/FeiKUnMwPkLBZFjar7Ai4EXtmUVKYAmxuQ4DQ3g2VRquhxziJ3gq41ZYToAZ+niVKsXNjlDf4Z7w6SZ+MJaD5sDYxfdYyyC0Z25rE6+K1YSPv72UVvo8zWl/LIs2+Un6p6LwDPW/8lX7y8s5J7vMTEaqtrrTsUG4fm+nRfX9h6U4xpieVrj4dwj6r5OmAYA1AkneLrons7wMNqVN4aPXmPyCsSvs0IQurAQiUSg8L3jqp95Xj+9I96UdHqYktqMcx35XtLT4OEH5rgnFsGaNd9N2bHEHwB+oXaBil8H7ROGS5tdozhj/ABF2n0ss0fEvpw62Ry6KrEPByzTlxFlQ/MqxKUSppsB1vKCoDjn5dUQptISJy8bJS6UCQkKZz/goKBQEwBUSnaEDEQoGeSczrmpKg24MkCehA/ZasMCW+Av9V5+HeBaSBPqfBehSxgYC2Zm/n1UpFzcRyAkHvGItYi9viqWvlpEkzfLInSPNV4h5cAfFV03uBJytn0KRrWrBuNuWCRAFputdDClpAOXNDhtpB+Co4fUDHgkW181f7yQ6Qbkkz1JP0hTB7L+HsAJAm45ehkSDcbxkvOa3pYEwFLse6AAZlxt6HLyV1Fkkk9P3UGvAUiV2PgHD/wADDsZrHM7/ABOuVzrsTw78XEskS1svdtaIHmY9F1Rb5jNqZQSoQtshCEIPhCoUlRCy6DmWbiWDFak6m7JwjwOYPqtKVByHF4V1N7muF2k5jbW+6wVgDcLo/bHgP4rfxWDvtHeA/U39xmudPZZRKo5kjynmymLKoRw38kgTnLJVlAC9kPdCAboL0CRKdqkwnbkgAdx5oLb3RzAeB0UF0rK4tpZ+Ssi5hUMbJVghDGulWIsD97XTtAnWNZVNK5turWvt1+hQkaqLvjKtpjLos9MRB+CvF40Eoq+5uvRw1EkT6D5LJhac+sLpXYrsjAFeuDa9NhHo9w+QWc8j3OxnBfd8OC4RUqQ506D9LfRe+llSusmMJQoQFTEoRKJQx8KoKQvSmostrCUpKrNRI56Cwr4Xtd2b5Sa1JvdP52i/KdwNl9kaqrfVlByFzLpIX2XaLs0DNSiNy5m53b+y+PjcR9FGVZplJyLQWpY09EGcti6SFc6nsoFP1QVAK11xZSyne5ATFo0yRYrdkFGQVoZPRS6kN9VFTRdAKtFElV8sW1Wihsgii6MvVaabLgn78UMaPj8gmAi/iiU7QtVBk5/0VNGmSug9j+xDi5tXENhjYLaZAl53cDkPmit3YbsXHLXrt0mnTd/vcPkF0CUgcpBWoycKZSSmWgwKlImBQSphQpQc4L0pqJXOSOcstJLkjqiUuSOQS6oqXvTEqtyJVbnrxeLcFZWuO6/+Lfo5ew9VORHwOLwNSkYePBwyI8VkJuvv8RSDhHzuvn+IcDbctkfJQeEHJmSdEVsM5h7wSsrosMaKiE5qpucdEXSNZ5JxTTtsrAJy+CjKoUYVwp/1TCnZehw3gr6phrfPRGtYg0+J2+K9LhPAa2IcG06c7nJo8TkvruC+z8Eh1Uk9Bb45wvuMHg202hrGhrRoMv5q5qV4vZTsYzDjnqhr6vqxn+Gcz1X1YVAKfmWojS1ysCzNKuaqLlKQOTAoHCZK1MgFKAhBzAlQVMIhZaVkJSrSEnKUFRCRwV3Kq3NRKocFS9aHUyqn0SiMz1nqCVtdhil9yKDw8TgZXjYvgs6L7YcMJ0Tt4GToqOaVeFPGRKpOFrDIn0XVW9mJ0Wqj2NbsoOTUcHiHf/IXscP7MV3xLz4Cy6lhuyLRovWw3AWt0TB8NwfsQJBcJ8br7bh3BGsEQPRepRwQC0CkmCplMCwThif8JSKa0EhO1lk3ImDUCtVzXIaxM1qBgFICYKQEBKZoUAJoQMEIDUImuenDBR7qhCy2PdUe6oQgX3QI90CEIlT7iE44aOilCIsZwodFc3hTeiEINFPhTei00uGt6IQrBpp8PHRXNwwCELcFraIU8iELIlrFPJdQhBPKpLUIQMGpg1CEEhqYBQhBYwJkIQMoQhAIQhGX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07" name="Picture 27" descr="Patrankos 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76200" y="3390137"/>
            <a:ext cx="2590800" cy="1334262"/>
          </a:xfrm>
          <a:prstGeom prst="rect">
            <a:avLst/>
          </a:prstGeom>
          <a:noFill/>
        </p:spPr>
      </p:pic>
      <p:sp>
        <p:nvSpPr>
          <p:cNvPr id="56" name="Freeform 55"/>
          <p:cNvSpPr/>
          <p:nvPr/>
        </p:nvSpPr>
        <p:spPr>
          <a:xfrm>
            <a:off x="3232597" y="2884868"/>
            <a:ext cx="4997003" cy="1841678"/>
          </a:xfrm>
          <a:custGeom>
            <a:avLst/>
            <a:gdLst>
              <a:gd name="connsiteX0" fmla="*/ 0 w 5769735"/>
              <a:gd name="connsiteY0" fmla="*/ 386366 h 1841678"/>
              <a:gd name="connsiteX1" fmla="*/ 115910 w 5769735"/>
              <a:gd name="connsiteY1" fmla="*/ 347729 h 1841678"/>
              <a:gd name="connsiteX2" fmla="*/ 167426 w 5769735"/>
              <a:gd name="connsiteY2" fmla="*/ 283335 h 1841678"/>
              <a:gd name="connsiteX3" fmla="*/ 218941 w 5769735"/>
              <a:gd name="connsiteY3" fmla="*/ 270456 h 1841678"/>
              <a:gd name="connsiteX4" fmla="*/ 296214 w 5769735"/>
              <a:gd name="connsiteY4" fmla="*/ 218940 h 1841678"/>
              <a:gd name="connsiteX5" fmla="*/ 386366 w 5769735"/>
              <a:gd name="connsiteY5" fmla="*/ 193183 h 1841678"/>
              <a:gd name="connsiteX6" fmla="*/ 695459 w 5769735"/>
              <a:gd name="connsiteY6" fmla="*/ 167425 h 1841678"/>
              <a:gd name="connsiteX7" fmla="*/ 734096 w 5769735"/>
              <a:gd name="connsiteY7" fmla="*/ 154546 h 1841678"/>
              <a:gd name="connsiteX8" fmla="*/ 901521 w 5769735"/>
              <a:gd name="connsiteY8" fmla="*/ 128788 h 1841678"/>
              <a:gd name="connsiteX9" fmla="*/ 940158 w 5769735"/>
              <a:gd name="connsiteY9" fmla="*/ 115909 h 1841678"/>
              <a:gd name="connsiteX10" fmla="*/ 1107583 w 5769735"/>
              <a:gd name="connsiteY10" fmla="*/ 77273 h 1841678"/>
              <a:gd name="connsiteX11" fmla="*/ 1249251 w 5769735"/>
              <a:gd name="connsiteY11" fmla="*/ 38636 h 1841678"/>
              <a:gd name="connsiteX12" fmla="*/ 1300766 w 5769735"/>
              <a:gd name="connsiteY12" fmla="*/ 25757 h 1841678"/>
              <a:gd name="connsiteX13" fmla="*/ 1609859 w 5769735"/>
              <a:gd name="connsiteY13" fmla="*/ 0 h 1841678"/>
              <a:gd name="connsiteX14" fmla="*/ 2434107 w 5769735"/>
              <a:gd name="connsiteY14" fmla="*/ 12878 h 1841678"/>
              <a:gd name="connsiteX15" fmla="*/ 2511380 w 5769735"/>
              <a:gd name="connsiteY15" fmla="*/ 25757 h 1841678"/>
              <a:gd name="connsiteX16" fmla="*/ 2704564 w 5769735"/>
              <a:gd name="connsiteY16" fmla="*/ 38636 h 1841678"/>
              <a:gd name="connsiteX17" fmla="*/ 2871989 w 5769735"/>
              <a:gd name="connsiteY17" fmla="*/ 64394 h 1841678"/>
              <a:gd name="connsiteX18" fmla="*/ 2949262 w 5769735"/>
              <a:gd name="connsiteY18" fmla="*/ 115909 h 1841678"/>
              <a:gd name="connsiteX19" fmla="*/ 3142445 w 5769735"/>
              <a:gd name="connsiteY19" fmla="*/ 154546 h 1841678"/>
              <a:gd name="connsiteX20" fmla="*/ 3181082 w 5769735"/>
              <a:gd name="connsiteY20" fmla="*/ 180304 h 1841678"/>
              <a:gd name="connsiteX21" fmla="*/ 3258355 w 5769735"/>
              <a:gd name="connsiteY21" fmla="*/ 206062 h 1841678"/>
              <a:gd name="connsiteX22" fmla="*/ 3296992 w 5769735"/>
              <a:gd name="connsiteY22" fmla="*/ 231819 h 1841678"/>
              <a:gd name="connsiteX23" fmla="*/ 3335628 w 5769735"/>
              <a:gd name="connsiteY23" fmla="*/ 244698 h 1841678"/>
              <a:gd name="connsiteX24" fmla="*/ 3438659 w 5769735"/>
              <a:gd name="connsiteY24" fmla="*/ 283335 h 1841678"/>
              <a:gd name="connsiteX25" fmla="*/ 3541690 w 5769735"/>
              <a:gd name="connsiteY25" fmla="*/ 334850 h 1841678"/>
              <a:gd name="connsiteX26" fmla="*/ 3618964 w 5769735"/>
              <a:gd name="connsiteY26" fmla="*/ 360608 h 1841678"/>
              <a:gd name="connsiteX27" fmla="*/ 3786389 w 5769735"/>
              <a:gd name="connsiteY27" fmla="*/ 425002 h 1841678"/>
              <a:gd name="connsiteX28" fmla="*/ 3825026 w 5769735"/>
              <a:gd name="connsiteY28" fmla="*/ 450760 h 1841678"/>
              <a:gd name="connsiteX29" fmla="*/ 3902299 w 5769735"/>
              <a:gd name="connsiteY29" fmla="*/ 463639 h 1841678"/>
              <a:gd name="connsiteX30" fmla="*/ 3940935 w 5769735"/>
              <a:gd name="connsiteY30" fmla="*/ 476518 h 1841678"/>
              <a:gd name="connsiteX31" fmla="*/ 4056845 w 5769735"/>
              <a:gd name="connsiteY31" fmla="*/ 566670 h 1841678"/>
              <a:gd name="connsiteX32" fmla="*/ 4108361 w 5769735"/>
              <a:gd name="connsiteY32" fmla="*/ 579549 h 1841678"/>
              <a:gd name="connsiteX33" fmla="*/ 4134118 w 5769735"/>
              <a:gd name="connsiteY33" fmla="*/ 618186 h 1841678"/>
              <a:gd name="connsiteX34" fmla="*/ 4237149 w 5769735"/>
              <a:gd name="connsiteY34" fmla="*/ 643943 h 1841678"/>
              <a:gd name="connsiteX35" fmla="*/ 4314423 w 5769735"/>
              <a:gd name="connsiteY35" fmla="*/ 695459 h 1841678"/>
              <a:gd name="connsiteX36" fmla="*/ 4353059 w 5769735"/>
              <a:gd name="connsiteY36" fmla="*/ 708338 h 1841678"/>
              <a:gd name="connsiteX37" fmla="*/ 4391696 w 5769735"/>
              <a:gd name="connsiteY37" fmla="*/ 734095 h 1841678"/>
              <a:gd name="connsiteX38" fmla="*/ 4468969 w 5769735"/>
              <a:gd name="connsiteY38" fmla="*/ 759853 h 1841678"/>
              <a:gd name="connsiteX39" fmla="*/ 4584879 w 5769735"/>
              <a:gd name="connsiteY39" fmla="*/ 824247 h 1841678"/>
              <a:gd name="connsiteX40" fmla="*/ 4649273 w 5769735"/>
              <a:gd name="connsiteY40" fmla="*/ 888642 h 1841678"/>
              <a:gd name="connsiteX41" fmla="*/ 4713668 w 5769735"/>
              <a:gd name="connsiteY41" fmla="*/ 940157 h 1841678"/>
              <a:gd name="connsiteX42" fmla="*/ 4752304 w 5769735"/>
              <a:gd name="connsiteY42" fmla="*/ 965915 h 1841678"/>
              <a:gd name="connsiteX43" fmla="*/ 4803820 w 5769735"/>
              <a:gd name="connsiteY43" fmla="*/ 1081825 h 1841678"/>
              <a:gd name="connsiteX44" fmla="*/ 4881093 w 5769735"/>
              <a:gd name="connsiteY44" fmla="*/ 1120462 h 1841678"/>
              <a:gd name="connsiteX45" fmla="*/ 4906851 w 5769735"/>
              <a:gd name="connsiteY45" fmla="*/ 1159098 h 1841678"/>
              <a:gd name="connsiteX46" fmla="*/ 4919730 w 5769735"/>
              <a:gd name="connsiteY46" fmla="*/ 1197735 h 1841678"/>
              <a:gd name="connsiteX47" fmla="*/ 4971245 w 5769735"/>
              <a:gd name="connsiteY47" fmla="*/ 1223493 h 1841678"/>
              <a:gd name="connsiteX48" fmla="*/ 5061397 w 5769735"/>
              <a:gd name="connsiteY48" fmla="*/ 1287887 h 1841678"/>
              <a:gd name="connsiteX49" fmla="*/ 5087155 w 5769735"/>
              <a:gd name="connsiteY49" fmla="*/ 1326524 h 1841678"/>
              <a:gd name="connsiteX50" fmla="*/ 5138671 w 5769735"/>
              <a:gd name="connsiteY50" fmla="*/ 1352281 h 1841678"/>
              <a:gd name="connsiteX51" fmla="*/ 5254580 w 5769735"/>
              <a:gd name="connsiteY51" fmla="*/ 1442433 h 1841678"/>
              <a:gd name="connsiteX52" fmla="*/ 5293217 w 5769735"/>
              <a:gd name="connsiteY52" fmla="*/ 1455312 h 1841678"/>
              <a:gd name="connsiteX53" fmla="*/ 5383369 w 5769735"/>
              <a:gd name="connsiteY53" fmla="*/ 1519707 h 1841678"/>
              <a:gd name="connsiteX54" fmla="*/ 5447764 w 5769735"/>
              <a:gd name="connsiteY54" fmla="*/ 1596980 h 1841678"/>
              <a:gd name="connsiteX55" fmla="*/ 5486400 w 5769735"/>
              <a:gd name="connsiteY55" fmla="*/ 1609859 h 1841678"/>
              <a:gd name="connsiteX56" fmla="*/ 5512158 w 5769735"/>
              <a:gd name="connsiteY56" fmla="*/ 1648495 h 1841678"/>
              <a:gd name="connsiteX57" fmla="*/ 5589431 w 5769735"/>
              <a:gd name="connsiteY57" fmla="*/ 1712890 h 1841678"/>
              <a:gd name="connsiteX58" fmla="*/ 5666704 w 5769735"/>
              <a:gd name="connsiteY58" fmla="*/ 1738647 h 1841678"/>
              <a:gd name="connsiteX59" fmla="*/ 5705341 w 5769735"/>
              <a:gd name="connsiteY59" fmla="*/ 1777284 h 1841678"/>
              <a:gd name="connsiteX60" fmla="*/ 5731099 w 5769735"/>
              <a:gd name="connsiteY60" fmla="*/ 1815921 h 1841678"/>
              <a:gd name="connsiteX61" fmla="*/ 5769735 w 5769735"/>
              <a:gd name="connsiteY61" fmla="*/ 1841678 h 1841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5769735" h="1841678">
                <a:moveTo>
                  <a:pt x="0" y="386366"/>
                </a:moveTo>
                <a:cubicBezTo>
                  <a:pt x="38637" y="373487"/>
                  <a:pt x="78316" y="363393"/>
                  <a:pt x="115910" y="347729"/>
                </a:cubicBezTo>
                <a:cubicBezTo>
                  <a:pt x="249584" y="292031"/>
                  <a:pt x="76208" y="356309"/>
                  <a:pt x="167426" y="283335"/>
                </a:cubicBezTo>
                <a:cubicBezTo>
                  <a:pt x="181248" y="272278"/>
                  <a:pt x="201769" y="274749"/>
                  <a:pt x="218941" y="270456"/>
                </a:cubicBezTo>
                <a:cubicBezTo>
                  <a:pt x="244699" y="253284"/>
                  <a:pt x="266845" y="228729"/>
                  <a:pt x="296214" y="218940"/>
                </a:cubicBezTo>
                <a:cubicBezTo>
                  <a:pt x="322698" y="210113"/>
                  <a:pt x="359420" y="196776"/>
                  <a:pt x="386366" y="193183"/>
                </a:cubicBezTo>
                <a:cubicBezTo>
                  <a:pt x="435310" y="186657"/>
                  <a:pt x="656013" y="170459"/>
                  <a:pt x="695459" y="167425"/>
                </a:cubicBezTo>
                <a:cubicBezTo>
                  <a:pt x="708338" y="163132"/>
                  <a:pt x="720844" y="157491"/>
                  <a:pt x="734096" y="154546"/>
                </a:cubicBezTo>
                <a:cubicBezTo>
                  <a:pt x="766261" y="147398"/>
                  <a:pt x="872763" y="132896"/>
                  <a:pt x="901521" y="128788"/>
                </a:cubicBezTo>
                <a:cubicBezTo>
                  <a:pt x="914400" y="124495"/>
                  <a:pt x="926988" y="119202"/>
                  <a:pt x="940158" y="115909"/>
                </a:cubicBezTo>
                <a:cubicBezTo>
                  <a:pt x="946322" y="114368"/>
                  <a:pt x="1074477" y="87205"/>
                  <a:pt x="1107583" y="77273"/>
                </a:cubicBezTo>
                <a:cubicBezTo>
                  <a:pt x="1279896" y="25579"/>
                  <a:pt x="1098353" y="72169"/>
                  <a:pt x="1249251" y="38636"/>
                </a:cubicBezTo>
                <a:cubicBezTo>
                  <a:pt x="1266530" y="34796"/>
                  <a:pt x="1283244" y="28260"/>
                  <a:pt x="1300766" y="25757"/>
                </a:cubicBezTo>
                <a:cubicBezTo>
                  <a:pt x="1376272" y="14970"/>
                  <a:pt x="1544670" y="4656"/>
                  <a:pt x="1609859" y="0"/>
                </a:cubicBezTo>
                <a:lnTo>
                  <a:pt x="2434107" y="12878"/>
                </a:lnTo>
                <a:cubicBezTo>
                  <a:pt x="2460209" y="13624"/>
                  <a:pt x="2485385" y="23281"/>
                  <a:pt x="2511380" y="25757"/>
                </a:cubicBezTo>
                <a:cubicBezTo>
                  <a:pt x="2575627" y="31876"/>
                  <a:pt x="2640169" y="34343"/>
                  <a:pt x="2704564" y="38636"/>
                </a:cubicBezTo>
                <a:cubicBezTo>
                  <a:pt x="2706769" y="38951"/>
                  <a:pt x="2862666" y="60509"/>
                  <a:pt x="2871989" y="64394"/>
                </a:cubicBezTo>
                <a:cubicBezTo>
                  <a:pt x="2900565" y="76300"/>
                  <a:pt x="2919894" y="106119"/>
                  <a:pt x="2949262" y="115909"/>
                </a:cubicBezTo>
                <a:cubicBezTo>
                  <a:pt x="3063414" y="153960"/>
                  <a:pt x="2999550" y="138669"/>
                  <a:pt x="3142445" y="154546"/>
                </a:cubicBezTo>
                <a:cubicBezTo>
                  <a:pt x="3155324" y="163132"/>
                  <a:pt x="3166937" y="174017"/>
                  <a:pt x="3181082" y="180304"/>
                </a:cubicBezTo>
                <a:cubicBezTo>
                  <a:pt x="3205893" y="191331"/>
                  <a:pt x="3235764" y="191002"/>
                  <a:pt x="3258355" y="206062"/>
                </a:cubicBezTo>
                <a:cubicBezTo>
                  <a:pt x="3271234" y="214648"/>
                  <a:pt x="3283148" y="224897"/>
                  <a:pt x="3296992" y="231819"/>
                </a:cubicBezTo>
                <a:cubicBezTo>
                  <a:pt x="3309134" y="237890"/>
                  <a:pt x="3322917" y="239931"/>
                  <a:pt x="3335628" y="244698"/>
                </a:cubicBezTo>
                <a:cubicBezTo>
                  <a:pt x="3458826" y="290898"/>
                  <a:pt x="3350963" y="254102"/>
                  <a:pt x="3438659" y="283335"/>
                </a:cubicBezTo>
                <a:cubicBezTo>
                  <a:pt x="3514082" y="339901"/>
                  <a:pt x="3461313" y="310737"/>
                  <a:pt x="3541690" y="334850"/>
                </a:cubicBezTo>
                <a:cubicBezTo>
                  <a:pt x="3567696" y="342652"/>
                  <a:pt x="3618964" y="360608"/>
                  <a:pt x="3618964" y="360608"/>
                </a:cubicBezTo>
                <a:cubicBezTo>
                  <a:pt x="3721494" y="428962"/>
                  <a:pt x="3665591" y="407746"/>
                  <a:pt x="3786389" y="425002"/>
                </a:cubicBezTo>
                <a:cubicBezTo>
                  <a:pt x="3799268" y="433588"/>
                  <a:pt x="3810342" y="445865"/>
                  <a:pt x="3825026" y="450760"/>
                </a:cubicBezTo>
                <a:cubicBezTo>
                  <a:pt x="3849799" y="459018"/>
                  <a:pt x="3876808" y="457974"/>
                  <a:pt x="3902299" y="463639"/>
                </a:cubicBezTo>
                <a:cubicBezTo>
                  <a:pt x="3915551" y="466584"/>
                  <a:pt x="3928056" y="472225"/>
                  <a:pt x="3940935" y="476518"/>
                </a:cubicBezTo>
                <a:cubicBezTo>
                  <a:pt x="3971251" y="506834"/>
                  <a:pt x="4015765" y="556400"/>
                  <a:pt x="4056845" y="566670"/>
                </a:cubicBezTo>
                <a:lnTo>
                  <a:pt x="4108361" y="579549"/>
                </a:lnTo>
                <a:cubicBezTo>
                  <a:pt x="4116947" y="592428"/>
                  <a:pt x="4122031" y="608517"/>
                  <a:pt x="4134118" y="618186"/>
                </a:cubicBezTo>
                <a:cubicBezTo>
                  <a:pt x="4147316" y="628744"/>
                  <a:pt x="4233947" y="643303"/>
                  <a:pt x="4237149" y="643943"/>
                </a:cubicBezTo>
                <a:cubicBezTo>
                  <a:pt x="4262907" y="661115"/>
                  <a:pt x="4285054" y="685669"/>
                  <a:pt x="4314423" y="695459"/>
                </a:cubicBezTo>
                <a:cubicBezTo>
                  <a:pt x="4327302" y="699752"/>
                  <a:pt x="4340917" y="702267"/>
                  <a:pt x="4353059" y="708338"/>
                </a:cubicBezTo>
                <a:cubicBezTo>
                  <a:pt x="4366903" y="715260"/>
                  <a:pt x="4377552" y="727809"/>
                  <a:pt x="4391696" y="734095"/>
                </a:cubicBezTo>
                <a:cubicBezTo>
                  <a:pt x="4416507" y="745122"/>
                  <a:pt x="4446378" y="744792"/>
                  <a:pt x="4468969" y="759853"/>
                </a:cubicBezTo>
                <a:cubicBezTo>
                  <a:pt x="4557537" y="818899"/>
                  <a:pt x="4516873" y="801580"/>
                  <a:pt x="4584879" y="824247"/>
                </a:cubicBezTo>
                <a:cubicBezTo>
                  <a:pt x="4653565" y="927276"/>
                  <a:pt x="4563417" y="802786"/>
                  <a:pt x="4649273" y="888642"/>
                </a:cubicBezTo>
                <a:cubicBezTo>
                  <a:pt x="4707526" y="946895"/>
                  <a:pt x="4638451" y="915085"/>
                  <a:pt x="4713668" y="940157"/>
                </a:cubicBezTo>
                <a:cubicBezTo>
                  <a:pt x="4726547" y="948743"/>
                  <a:pt x="4744101" y="952789"/>
                  <a:pt x="4752304" y="965915"/>
                </a:cubicBezTo>
                <a:cubicBezTo>
                  <a:pt x="4794811" y="1033926"/>
                  <a:pt x="4756243" y="1034248"/>
                  <a:pt x="4803820" y="1081825"/>
                </a:cubicBezTo>
                <a:cubicBezTo>
                  <a:pt x="4828786" y="1106791"/>
                  <a:pt x="4849669" y="1109987"/>
                  <a:pt x="4881093" y="1120462"/>
                </a:cubicBezTo>
                <a:cubicBezTo>
                  <a:pt x="4889679" y="1133341"/>
                  <a:pt x="4899929" y="1145254"/>
                  <a:pt x="4906851" y="1159098"/>
                </a:cubicBezTo>
                <a:cubicBezTo>
                  <a:pt x="4912922" y="1171240"/>
                  <a:pt x="4910131" y="1188135"/>
                  <a:pt x="4919730" y="1197735"/>
                </a:cubicBezTo>
                <a:cubicBezTo>
                  <a:pt x="4933305" y="1211311"/>
                  <a:pt x="4954073" y="1214907"/>
                  <a:pt x="4971245" y="1223493"/>
                </a:cubicBezTo>
                <a:cubicBezTo>
                  <a:pt x="5075333" y="1362275"/>
                  <a:pt x="4943844" y="1209517"/>
                  <a:pt x="5061397" y="1287887"/>
                </a:cubicBezTo>
                <a:cubicBezTo>
                  <a:pt x="5074276" y="1296473"/>
                  <a:pt x="5075264" y="1316615"/>
                  <a:pt x="5087155" y="1326524"/>
                </a:cubicBezTo>
                <a:cubicBezTo>
                  <a:pt x="5101904" y="1338815"/>
                  <a:pt x="5121499" y="1343695"/>
                  <a:pt x="5138671" y="1352281"/>
                </a:cubicBezTo>
                <a:cubicBezTo>
                  <a:pt x="5172008" y="1385619"/>
                  <a:pt x="5208364" y="1427028"/>
                  <a:pt x="5254580" y="1442433"/>
                </a:cubicBezTo>
                <a:cubicBezTo>
                  <a:pt x="5267459" y="1446726"/>
                  <a:pt x="5281075" y="1449241"/>
                  <a:pt x="5293217" y="1455312"/>
                </a:cubicBezTo>
                <a:cubicBezTo>
                  <a:pt x="5307844" y="1462625"/>
                  <a:pt x="5377534" y="1513872"/>
                  <a:pt x="5383369" y="1519707"/>
                </a:cubicBezTo>
                <a:cubicBezTo>
                  <a:pt x="5430884" y="1567222"/>
                  <a:pt x="5384469" y="1554783"/>
                  <a:pt x="5447764" y="1596980"/>
                </a:cubicBezTo>
                <a:cubicBezTo>
                  <a:pt x="5459059" y="1604510"/>
                  <a:pt x="5473521" y="1605566"/>
                  <a:pt x="5486400" y="1609859"/>
                </a:cubicBezTo>
                <a:cubicBezTo>
                  <a:pt x="5494986" y="1622738"/>
                  <a:pt x="5502249" y="1636604"/>
                  <a:pt x="5512158" y="1648495"/>
                </a:cubicBezTo>
                <a:cubicBezTo>
                  <a:pt x="5529998" y="1669902"/>
                  <a:pt x="5562616" y="1700972"/>
                  <a:pt x="5589431" y="1712890"/>
                </a:cubicBezTo>
                <a:cubicBezTo>
                  <a:pt x="5614242" y="1723917"/>
                  <a:pt x="5666704" y="1738647"/>
                  <a:pt x="5666704" y="1738647"/>
                </a:cubicBezTo>
                <a:cubicBezTo>
                  <a:pt x="5679583" y="1751526"/>
                  <a:pt x="5693681" y="1763292"/>
                  <a:pt x="5705341" y="1777284"/>
                </a:cubicBezTo>
                <a:cubicBezTo>
                  <a:pt x="5715250" y="1789175"/>
                  <a:pt x="5720154" y="1804976"/>
                  <a:pt x="5731099" y="1815921"/>
                </a:cubicBezTo>
                <a:cubicBezTo>
                  <a:pt x="5742044" y="1826866"/>
                  <a:pt x="5769735" y="1841678"/>
                  <a:pt x="5769735" y="1841678"/>
                </a:cubicBezTo>
              </a:path>
            </a:pathLst>
          </a:custGeom>
          <a:ln w="508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3352800" y="3429000"/>
            <a:ext cx="38862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+mj-lt"/>
              </a:rPr>
              <a:t>After </a:t>
            </a:r>
            <a:r>
              <a:rPr lang="en-US" sz="2500" i="1" dirty="0" smtClean="0">
                <a:latin typeface="+mj-lt"/>
              </a:rPr>
              <a:t>T </a:t>
            </a:r>
            <a:r>
              <a:rPr lang="en-US" sz="2500" dirty="0" smtClean="0">
                <a:latin typeface="+mj-lt"/>
              </a:rPr>
              <a:t>seconds, the </a:t>
            </a:r>
          </a:p>
          <a:p>
            <a:r>
              <a:rPr lang="en-US" sz="2500" dirty="0" smtClean="0">
                <a:latin typeface="+mj-lt"/>
              </a:rPr>
              <a:t>cannonball is on the ground, </a:t>
            </a:r>
          </a:p>
          <a:p>
            <a:r>
              <a:rPr lang="en-US" sz="2500" dirty="0" smtClean="0">
                <a:latin typeface="+mj-lt"/>
              </a:rPr>
              <a:t>and has a height of 0 feet.</a:t>
            </a:r>
            <a:endParaRPr lang="en-US" sz="2500" dirty="0">
              <a:latin typeface="+mj-lt"/>
            </a:endParaRPr>
          </a:p>
        </p:txBody>
      </p:sp>
      <p:sp>
        <p:nvSpPr>
          <p:cNvPr id="58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99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The height,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h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, in feet of the cannonball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t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 seconds after it leaves the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cannon is given by the equation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h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=−16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t</a:t>
            </a:r>
            <a:r>
              <a:rPr lang="en-US" baseline="30000" dirty="0" smtClean="0">
                <a:solidFill>
                  <a:srgbClr val="FFC000"/>
                </a:solidFill>
                <a:latin typeface="+mj-lt"/>
              </a:rPr>
              <a:t>2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+63t+4.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15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15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5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>
                                            <p:subSp spid="_x0000_s7168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68618">
                                            <p:subSp spid="_x0000_s7168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subSp spid="_x0000_s7168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68619">
                                            <p:subSp spid="_x0000_s71683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utoUpdateAnimBg="0"/>
      <p:bldP spid="28" grpId="0" autoUpdateAnimBg="0"/>
      <p:bldP spid="56" grpId="0" animBg="1"/>
      <p:bldP spid="5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Extra problem: Summary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2057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2057400"/>
            <a:ext cx="7696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Let </a:t>
            </a:r>
            <a:r>
              <a:rPr lang="en-US" sz="2600" i="1" dirty="0" smtClean="0">
                <a:latin typeface="+mj-lt"/>
              </a:rPr>
              <a:t>T</a:t>
            </a:r>
            <a:r>
              <a:rPr lang="en-US" sz="2600" dirty="0" smtClean="0">
                <a:latin typeface="+mj-lt"/>
              </a:rPr>
              <a:t> seconds be the time from the cannonball is launched until it hits the ground.</a:t>
            </a:r>
            <a:endParaRPr lang="en-US" sz="2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2920067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 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1434406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93442" y="1473043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when the cannonball hits the ground.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1849438" y="2833688"/>
          <a:ext cx="4168775" cy="671512"/>
        </p:xfrm>
        <a:graphic>
          <a:graphicData uri="http://schemas.openxmlformats.org/presentationml/2006/ole">
            <p:oleObj spid="_x0000_s72706" name="Equation" r:id="rId4" imgW="1269720" imgH="2030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2400" y="3558242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Solutions to equation: 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3970338" y="3527425"/>
          <a:ext cx="4294187" cy="587375"/>
        </p:xfrm>
        <a:graphic>
          <a:graphicData uri="http://schemas.openxmlformats.org/presentationml/2006/ole">
            <p:oleObj spid="_x0000_s72707" name="Equation" r:id="rId5" imgW="1307880" imgH="1774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4684" y="4191000"/>
            <a:ext cx="922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Note that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T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=−0.0625 cannot be the answer to the word problem, 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because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T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 denotes the time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until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 the cannonball hits the ground. So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T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&gt;0.</a:t>
            </a:r>
            <a:endParaRPr lang="en-US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" y="5158442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Solution to word problem: 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5114925" y="5148263"/>
          <a:ext cx="1209675" cy="546100"/>
        </p:xfrm>
        <a:graphic>
          <a:graphicData uri="http://schemas.openxmlformats.org/presentationml/2006/ole">
            <p:oleObj spid="_x0000_s72708" name="Equation" r:id="rId6" imgW="368280" imgH="1648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52400" y="571500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+mj-lt"/>
              </a:rPr>
              <a:t>The cannonball will hit the ground about 4 seconds </a:t>
            </a:r>
            <a:endParaRPr lang="en-US" sz="3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2400" y="6197025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+mj-lt"/>
              </a:rPr>
              <a:t>after it was launched.</a:t>
            </a:r>
            <a:endParaRPr lang="en-US" sz="3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1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1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5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1.5.4 Geometry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54480"/>
            <a:ext cx="8915400" cy="103632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The area of a square is numerically 60 more than the perimeter.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Determine the length of the side of the square.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05000" y="5092700"/>
          <a:ext cx="2718707" cy="469900"/>
        </p:xfrm>
        <a:graphic>
          <a:graphicData uri="http://schemas.openxmlformats.org/presentationml/2006/ole">
            <p:oleObj spid="_x0000_s1026" name="Equation" r:id="rId3" imgW="685800" imgH="177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905000" y="5562600"/>
          <a:ext cx="1762125" cy="536575"/>
        </p:xfrm>
        <a:graphic>
          <a:graphicData uri="http://schemas.openxmlformats.org/presentationml/2006/ole">
            <p:oleObj spid="_x0000_s1027" name="Equation" r:id="rId4" imgW="444240" imgH="2030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905000" y="6159500"/>
          <a:ext cx="1862137" cy="469900"/>
        </p:xfrm>
        <a:graphic>
          <a:graphicData uri="http://schemas.openxmlformats.org/presentationml/2006/ole">
            <p:oleObj spid="_x0000_s1028" name="Equation" r:id="rId5" imgW="469800" imgH="17748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2590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3377625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2615625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Length of the side of the square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52600" y="3378558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S</a:t>
            </a:r>
            <a:r>
              <a:rPr lang="en-US" sz="2800" dirty="0" smtClean="0">
                <a:latin typeface="+mj-lt"/>
              </a:rPr>
              <a:t> be the length of the side of the square.</a:t>
            </a:r>
            <a:endParaRPr lang="en-US" sz="16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52600" y="374398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dirty="0" smtClean="0">
                <a:latin typeface="+mj-lt"/>
              </a:rPr>
              <a:t> be the area of the square.</a:t>
            </a:r>
            <a:endParaRPr lang="en-US" sz="1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52600" y="420118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P</a:t>
            </a:r>
            <a:r>
              <a:rPr lang="en-US" sz="2800" dirty="0" smtClean="0">
                <a:latin typeface="+mj-lt"/>
              </a:rPr>
              <a:t> be the perimeter of the square.</a:t>
            </a:r>
            <a:endParaRPr lang="en-US" sz="16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50393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sp>
        <p:nvSpPr>
          <p:cNvPr id="15" name="Right Brace 14"/>
          <p:cNvSpPr/>
          <p:nvPr/>
        </p:nvSpPr>
        <p:spPr>
          <a:xfrm>
            <a:off x="3962400" y="5638800"/>
            <a:ext cx="533400" cy="990600"/>
          </a:xfrm>
          <a:prstGeom prst="rightBrace">
            <a:avLst/>
          </a:prstGeom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482921" y="5893158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Facts from geometry</a:t>
            </a:r>
            <a:endParaRPr lang="en-US" sz="24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4400" y="51054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Information given in the problem.</a:t>
            </a:r>
            <a:endParaRPr lang="en-US" sz="2400" dirty="0">
              <a:latin typeface="+mj-lt"/>
            </a:endParaRPr>
          </a:p>
        </p:txBody>
      </p:sp>
      <p:cxnSp>
        <p:nvCxnSpPr>
          <p:cNvPr id="20" name="Straight Arrow Connector 19"/>
          <p:cNvCxnSpPr>
            <a:stCxn id="18" idx="1"/>
          </p:cNvCxnSpPr>
          <p:nvPr/>
        </p:nvCxnSpPr>
        <p:spPr>
          <a:xfrm flipH="1" flipV="1">
            <a:off x="4419600" y="5334000"/>
            <a:ext cx="304800" cy="2233"/>
          </a:xfrm>
          <a:prstGeom prst="straightConnector1">
            <a:avLst/>
          </a:prstGeom>
          <a:ln w="3492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975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1.5.4 Equations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29493" y="2845158"/>
          <a:ext cx="2718707" cy="469900"/>
        </p:xfrm>
        <a:graphic>
          <a:graphicData uri="http://schemas.openxmlformats.org/presentationml/2006/ole">
            <p:oleObj spid="_x0000_s33794" name="Equation" r:id="rId3" imgW="685800" imgH="177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791075" y="2819400"/>
          <a:ext cx="1762125" cy="533400"/>
        </p:xfrm>
        <a:graphic>
          <a:graphicData uri="http://schemas.openxmlformats.org/presentationml/2006/ole">
            <p:oleObj spid="_x0000_s33795" name="Equation" r:id="rId4" imgW="444240" imgH="2030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900863" y="2806700"/>
          <a:ext cx="1862137" cy="469900"/>
        </p:xfrm>
        <a:graphic>
          <a:graphicData uri="http://schemas.openxmlformats.org/presentationml/2006/ole">
            <p:oleObj spid="_x0000_s33796" name="Equation" r:id="rId5" imgW="469800" imgH="1774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133600" y="5940425"/>
          <a:ext cx="3224212" cy="536575"/>
        </p:xfrm>
        <a:graphic>
          <a:graphicData uri="http://schemas.openxmlformats.org/presentationml/2006/ole">
            <p:oleObj spid="_x0000_s33797" name="Equation" r:id="rId6" imgW="812520" imgH="20304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2400" y="2819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1447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2142847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Variable:</a:t>
            </a:r>
            <a:endParaRPr lang="en-US" sz="1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52600" y="1472625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Length of the side of the square</a:t>
            </a:r>
            <a:endParaRPr lang="en-US" sz="16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33600" y="214378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S</a:t>
            </a:r>
            <a:r>
              <a:rPr lang="en-US" sz="2800" dirty="0" smtClean="0">
                <a:latin typeface="+mj-lt"/>
              </a:rPr>
              <a:t> be the length of the side of the square.</a:t>
            </a:r>
            <a:endParaRPr lang="en-US" sz="1600" dirty="0">
              <a:latin typeface="+mj-lt"/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28600" y="3429000"/>
            <a:ext cx="8915400" cy="57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What method can we use to solve for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S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 given these equations?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38659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Substitution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2328862" y="4340225"/>
          <a:ext cx="2719388" cy="469900"/>
        </p:xfrm>
        <a:graphic>
          <a:graphicData uri="http://schemas.openxmlformats.org/presentationml/2006/ole">
            <p:oleObj spid="_x0000_s33798" name="Equation" r:id="rId7" imgW="685800" imgH="177480" progId="Equation.3">
              <p:embed/>
            </p:oleObj>
          </a:graphicData>
        </a:graphic>
      </p:graphicFrame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195262" y="4949825"/>
          <a:ext cx="1762125" cy="536575"/>
        </p:xfrm>
        <a:graphic>
          <a:graphicData uri="http://schemas.openxmlformats.org/presentationml/2006/ole">
            <p:oleObj spid="_x0000_s33799" name="Equation" r:id="rId8" imgW="444240" imgH="203040" progId="Equation.3">
              <p:embed/>
            </p:oleObj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5148262" y="4911188"/>
          <a:ext cx="1862138" cy="469900"/>
        </p:xfrm>
        <a:graphic>
          <a:graphicData uri="http://schemas.openxmlformats.org/presentationml/2006/ole">
            <p:oleObj spid="_x0000_s33800" name="Equation" r:id="rId9" imgW="469800" imgH="17748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791200" y="5943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Now solve for </a:t>
            </a:r>
            <a:r>
              <a:rPr lang="en-US" sz="2800" i="1" dirty="0" smtClean="0">
                <a:latin typeface="+mj-lt"/>
              </a:rPr>
              <a:t>S.</a:t>
            </a:r>
            <a:r>
              <a:rPr lang="en-US" sz="2800" dirty="0" smtClean="0">
                <a:latin typeface="+mj-lt"/>
              </a:rPr>
              <a:t> </a:t>
            </a:r>
            <a:endParaRPr lang="en-US" sz="1600" dirty="0">
              <a:latin typeface="+mj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168758" y="4902558"/>
            <a:ext cx="736242" cy="6858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1906073" y="4778062"/>
            <a:ext cx="656823" cy="450761"/>
          </a:xfrm>
          <a:custGeom>
            <a:avLst/>
            <a:gdLst>
              <a:gd name="connsiteX0" fmla="*/ 0 w 656823"/>
              <a:gd name="connsiteY0" fmla="*/ 450761 h 450761"/>
              <a:gd name="connsiteX1" fmla="*/ 502276 w 656823"/>
              <a:gd name="connsiteY1" fmla="*/ 334851 h 450761"/>
              <a:gd name="connsiteX2" fmla="*/ 656823 w 656823"/>
              <a:gd name="connsiteY2" fmla="*/ 0 h 450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6823" h="450761">
                <a:moveTo>
                  <a:pt x="0" y="450761"/>
                </a:moveTo>
                <a:cubicBezTo>
                  <a:pt x="196403" y="430369"/>
                  <a:pt x="392806" y="409978"/>
                  <a:pt x="502276" y="334851"/>
                </a:cubicBezTo>
                <a:cubicBezTo>
                  <a:pt x="611746" y="259724"/>
                  <a:pt x="634284" y="129862"/>
                  <a:pt x="656823" y="0"/>
                </a:cubicBezTo>
              </a:path>
            </a:pathLst>
          </a:custGeom>
          <a:ln w="3492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121758" y="4800600"/>
            <a:ext cx="736242" cy="6858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 flipH="1">
            <a:off x="3657600" y="4724400"/>
            <a:ext cx="2590800" cy="685800"/>
          </a:xfrm>
          <a:custGeom>
            <a:avLst/>
            <a:gdLst>
              <a:gd name="connsiteX0" fmla="*/ 0 w 656823"/>
              <a:gd name="connsiteY0" fmla="*/ 450761 h 450761"/>
              <a:gd name="connsiteX1" fmla="*/ 502276 w 656823"/>
              <a:gd name="connsiteY1" fmla="*/ 334851 h 450761"/>
              <a:gd name="connsiteX2" fmla="*/ 656823 w 656823"/>
              <a:gd name="connsiteY2" fmla="*/ 0 h 450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6823" h="450761">
                <a:moveTo>
                  <a:pt x="0" y="450761"/>
                </a:moveTo>
                <a:cubicBezTo>
                  <a:pt x="196403" y="430369"/>
                  <a:pt x="392806" y="409978"/>
                  <a:pt x="502276" y="334851"/>
                </a:cubicBezTo>
                <a:cubicBezTo>
                  <a:pt x="611746" y="259724"/>
                  <a:pt x="634284" y="129862"/>
                  <a:pt x="656823" y="0"/>
                </a:cubicBezTo>
              </a:path>
            </a:pathLst>
          </a:custGeom>
          <a:ln w="3492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1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1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7" grpId="0"/>
      <p:bldP spid="19" grpId="0"/>
      <p:bldP spid="20" grpId="0" animBg="1"/>
      <p:bldP spid="22" grpId="0" animBg="1"/>
      <p:bldP spid="23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1.5.4 Summary</a:t>
            </a:r>
            <a:endParaRPr lang="en-US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475963" y="2780763"/>
          <a:ext cx="3224212" cy="536575"/>
        </p:xfrm>
        <a:graphic>
          <a:graphicData uri="http://schemas.openxmlformats.org/presentationml/2006/ole">
            <p:oleObj spid="_x0000_s80901" name="Equation" r:id="rId3" imgW="812520" imgH="20304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2400" y="28194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Equation: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1447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2142847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Variable:</a:t>
            </a:r>
            <a:endParaRPr lang="en-US" sz="1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52600" y="1472625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Length of the side of the square</a:t>
            </a:r>
            <a:endParaRPr lang="en-US" sz="16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33600" y="214378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S</a:t>
            </a:r>
            <a:r>
              <a:rPr lang="en-US" sz="2800" dirty="0" smtClean="0">
                <a:latin typeface="+mj-lt"/>
              </a:rPr>
              <a:t> be the length of the side of the square.</a:t>
            </a:r>
            <a:endParaRPr lang="en-US" sz="16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3459817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Solutions to equation: 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3581400" y="3429000"/>
          <a:ext cx="3335337" cy="587375"/>
        </p:xfrm>
        <a:graphic>
          <a:graphicData uri="http://schemas.openxmlformats.org/presentationml/2006/ole">
            <p:oleObj spid="_x0000_s80905" name="Equation" r:id="rId4" imgW="1015920" imgH="17748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81000" y="4092575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Note that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S=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−6 cannot be the answer to the word problem, 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because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S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 denotes the length of the side of the square. So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S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&gt;0.</a:t>
            </a:r>
            <a:endParaRPr lang="en-US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8600" y="5060017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Solution to word problem: 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30" name="Object 3"/>
          <p:cNvGraphicFramePr>
            <a:graphicFrameLocks noChangeAspect="1"/>
          </p:cNvGraphicFramePr>
          <p:nvPr/>
        </p:nvGraphicFramePr>
        <p:xfrm>
          <a:off x="4343400" y="5029200"/>
          <a:ext cx="1417638" cy="587375"/>
        </p:xfrm>
        <a:graphic>
          <a:graphicData uri="http://schemas.openxmlformats.org/presentationml/2006/ole">
            <p:oleObj spid="_x0000_s80906" name="Equation" r:id="rId5" imgW="431640" imgH="177480" progId="Equation.3">
              <p:embed/>
            </p:oleObj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62000" y="5816025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+mj-lt"/>
              </a:rPr>
              <a:t>The side of the square is 10 units long. </a:t>
            </a:r>
            <a:endParaRPr lang="en-US" sz="3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1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1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9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1.5.5 Geometry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156972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The length of a rectangle is 7 centimeters longer than the width.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If the diagonal of the rectangle is 17 centimeters, determine the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length and width.</a:t>
            </a:r>
          </a:p>
          <a:p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916805" y="5041043"/>
          <a:ext cx="2517775" cy="469900"/>
        </p:xfrm>
        <a:graphic>
          <a:graphicData uri="http://schemas.openxmlformats.org/presentationml/2006/ole">
            <p:oleObj spid="_x0000_s2051" name="Equation" r:id="rId3" imgW="634680" imgH="17748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856480" y="5510943"/>
          <a:ext cx="1812925" cy="469900"/>
        </p:xfrm>
        <a:graphic>
          <a:graphicData uri="http://schemas.openxmlformats.org/presentationml/2006/ole">
            <p:oleObj spid="_x0000_s2052" name="Equation" r:id="rId4" imgW="457200" imgH="17748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828800" y="6076950"/>
          <a:ext cx="3373438" cy="536575"/>
        </p:xfrm>
        <a:graphic>
          <a:graphicData uri="http://schemas.openxmlformats.org/presentationml/2006/ole">
            <p:oleObj spid="_x0000_s2053" name="Equation" r:id="rId5" imgW="850680" imgH="20304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25568" y="2895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4205" y="3581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88205" y="4023955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W </a:t>
            </a:r>
            <a:r>
              <a:rPr lang="en-US" sz="2800" dirty="0" smtClean="0">
                <a:latin typeface="+mj-lt"/>
              </a:rPr>
              <a:t>cm be the width of the rectangle.</a:t>
            </a:r>
            <a:endParaRPr lang="en-US" sz="1600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88205" y="4404955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D </a:t>
            </a:r>
            <a:r>
              <a:rPr lang="en-US" sz="2800" dirty="0" smtClean="0">
                <a:latin typeface="+mj-lt"/>
              </a:rPr>
              <a:t>cm be the perimeter of the square.</a:t>
            </a:r>
            <a:endParaRPr lang="en-US" sz="16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4205" y="5080575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88205" y="3582333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L </a:t>
            </a:r>
            <a:r>
              <a:rPr lang="en-US" sz="2800" dirty="0" smtClean="0">
                <a:latin typeface="+mj-lt"/>
              </a:rPr>
              <a:t>cm be the length of the rectangle.</a:t>
            </a:r>
            <a:endParaRPr lang="en-US" sz="1600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49568" y="2920425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Length and Width of the rectangle</a:t>
            </a:r>
            <a:endParaRPr lang="en-US" sz="1600" dirty="0">
              <a:latin typeface="+mj-lt"/>
            </a:endParaRPr>
          </a:p>
        </p:txBody>
      </p:sp>
      <p:sp>
        <p:nvSpPr>
          <p:cNvPr id="14" name="Right Brace 13"/>
          <p:cNvSpPr/>
          <p:nvPr/>
        </p:nvSpPr>
        <p:spPr>
          <a:xfrm>
            <a:off x="4241442" y="5016180"/>
            <a:ext cx="533400" cy="990600"/>
          </a:xfrm>
          <a:prstGeom prst="rightBrace">
            <a:avLst/>
          </a:prstGeom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824210" y="5231901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Information given in the problem.</a:t>
            </a:r>
            <a:endParaRPr lang="en-US" sz="2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50605" y="6197958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Fact from geometry</a:t>
            </a:r>
            <a:endParaRPr lang="en-US" sz="2400" dirty="0">
              <a:latin typeface="+mj-lt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257800" y="6398567"/>
            <a:ext cx="304800" cy="2233"/>
          </a:xfrm>
          <a:prstGeom prst="straightConnector1">
            <a:avLst/>
          </a:prstGeom>
          <a:ln w="3492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4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7" grpId="0"/>
      <p:bldP spid="18" grpId="0"/>
      <p:bldP spid="21" grpId="0"/>
      <p:bldP spid="22" grpId="0"/>
      <p:bldP spid="23" grpId="0"/>
      <p:bldP spid="24" grpId="0"/>
      <p:bldP spid="25" grpId="0"/>
      <p:bldP spid="14" grpId="0" animBg="1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1.5.5 Equations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28825" y="3225800"/>
          <a:ext cx="2009775" cy="469900"/>
        </p:xfrm>
        <a:graphic>
          <a:graphicData uri="http://schemas.openxmlformats.org/presentationml/2006/ole">
            <p:oleObj spid="_x0000_s83970" name="Equation" r:id="rId3" imgW="634680" imgH="177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267200" y="3233738"/>
          <a:ext cx="1295400" cy="466725"/>
        </p:xfrm>
        <a:graphic>
          <a:graphicData uri="http://schemas.openxmlformats.org/presentationml/2006/ole">
            <p:oleObj spid="_x0000_s83971" name="Equation" r:id="rId4" imgW="457200" imgH="1774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816958" y="3184346"/>
          <a:ext cx="2971800" cy="536575"/>
        </p:xfrm>
        <a:graphic>
          <a:graphicData uri="http://schemas.openxmlformats.org/presentationml/2006/ole">
            <p:oleObj spid="_x0000_s83972" name="Equation" r:id="rId5" imgW="850680" imgH="2030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17738" y="5715000"/>
          <a:ext cx="3573462" cy="636587"/>
        </p:xfrm>
        <a:graphic>
          <a:graphicData uri="http://schemas.openxmlformats.org/presentationml/2006/ole">
            <p:oleObj spid="_x0000_s83973" name="Equation" r:id="rId6" imgW="1231560" imgH="24120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2400" y="3200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1447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2142847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Variables:</a:t>
            </a:r>
            <a:endParaRPr lang="en-US" sz="1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1472625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Length and width of rectangle</a:t>
            </a:r>
            <a:endParaRPr lang="en-US" sz="1600" dirty="0">
              <a:latin typeface="+mj-lt"/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1805" y="3810000"/>
            <a:ext cx="9525000" cy="57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What method can we use to solve for </a:t>
            </a:r>
            <a:r>
              <a:rPr lang="en-US" sz="2500" i="1" dirty="0" smtClean="0">
                <a:solidFill>
                  <a:srgbClr val="FFC000"/>
                </a:solidFill>
                <a:latin typeface="+mj-lt"/>
              </a:rPr>
              <a:t>L</a:t>
            </a: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 and </a:t>
            </a:r>
            <a:r>
              <a:rPr lang="en-US" sz="2500" i="1" dirty="0" smtClean="0">
                <a:solidFill>
                  <a:srgbClr val="FFC000"/>
                </a:solidFill>
                <a:latin typeface="+mj-lt"/>
              </a:rPr>
              <a:t>W</a:t>
            </a: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 given these equations?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2469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Substitution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2339975" y="4419600"/>
          <a:ext cx="3375025" cy="536575"/>
        </p:xfrm>
        <a:graphic>
          <a:graphicData uri="http://schemas.openxmlformats.org/presentationml/2006/ole">
            <p:oleObj spid="_x0000_s83974" name="Equation" r:id="rId7" imgW="850680" imgH="203040" progId="Equation.3">
              <p:embed/>
            </p:oleObj>
          </a:graphicData>
        </a:graphic>
      </p:graphicFrame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235845" y="5134512"/>
          <a:ext cx="1811338" cy="469900"/>
        </p:xfrm>
        <a:graphic>
          <a:graphicData uri="http://schemas.openxmlformats.org/presentationml/2006/ole">
            <p:oleObj spid="_x0000_s83975" name="Equation" r:id="rId8" imgW="457200" imgH="177480" progId="Equation.3">
              <p:embed/>
            </p:oleObj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5562600" y="5015270"/>
          <a:ext cx="1755775" cy="469900"/>
        </p:xfrm>
        <a:graphic>
          <a:graphicData uri="http://schemas.openxmlformats.org/presentationml/2006/ole">
            <p:oleObj spid="_x0000_s83976" name="Equation" r:id="rId9" imgW="634680" imgH="17748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019800" y="5751493"/>
            <a:ext cx="289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Now solve for </a:t>
            </a:r>
            <a:r>
              <a:rPr lang="en-US" sz="2800" i="1" dirty="0" smtClean="0">
                <a:latin typeface="+mj-lt"/>
              </a:rPr>
              <a:t>W. </a:t>
            </a:r>
            <a:r>
              <a:rPr lang="en-US" sz="2800" dirty="0" smtClean="0">
                <a:latin typeface="+mj-lt"/>
              </a:rPr>
              <a:t>Then solve for </a:t>
            </a:r>
            <a:r>
              <a:rPr lang="en-US" sz="2800" i="1" dirty="0" smtClean="0">
                <a:latin typeface="+mj-lt"/>
              </a:rPr>
              <a:t>L.</a:t>
            </a:r>
            <a:r>
              <a:rPr lang="en-US" sz="2800" dirty="0" smtClean="0">
                <a:latin typeface="+mj-lt"/>
              </a:rPr>
              <a:t> </a:t>
            </a:r>
            <a:endParaRPr lang="en-US" sz="1600" dirty="0">
              <a:latin typeface="+mj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219200" y="5065712"/>
            <a:ext cx="660042" cy="583842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1906073" y="4890774"/>
            <a:ext cx="656823" cy="450761"/>
          </a:xfrm>
          <a:custGeom>
            <a:avLst/>
            <a:gdLst>
              <a:gd name="connsiteX0" fmla="*/ 0 w 656823"/>
              <a:gd name="connsiteY0" fmla="*/ 450761 h 450761"/>
              <a:gd name="connsiteX1" fmla="*/ 502276 w 656823"/>
              <a:gd name="connsiteY1" fmla="*/ 334851 h 450761"/>
              <a:gd name="connsiteX2" fmla="*/ 656823 w 656823"/>
              <a:gd name="connsiteY2" fmla="*/ 0 h 450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6823" h="450761">
                <a:moveTo>
                  <a:pt x="0" y="450761"/>
                </a:moveTo>
                <a:cubicBezTo>
                  <a:pt x="196403" y="430369"/>
                  <a:pt x="392806" y="409978"/>
                  <a:pt x="502276" y="334851"/>
                </a:cubicBezTo>
                <a:cubicBezTo>
                  <a:pt x="611746" y="259724"/>
                  <a:pt x="634284" y="129862"/>
                  <a:pt x="656823" y="0"/>
                </a:cubicBezTo>
              </a:path>
            </a:pathLst>
          </a:custGeom>
          <a:ln w="3492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209763" y="4913312"/>
            <a:ext cx="1117242" cy="6858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 flipH="1">
            <a:off x="3962400" y="4913312"/>
            <a:ext cx="2590800" cy="685800"/>
          </a:xfrm>
          <a:custGeom>
            <a:avLst/>
            <a:gdLst>
              <a:gd name="connsiteX0" fmla="*/ 0 w 656823"/>
              <a:gd name="connsiteY0" fmla="*/ 450761 h 450761"/>
              <a:gd name="connsiteX1" fmla="*/ 502276 w 656823"/>
              <a:gd name="connsiteY1" fmla="*/ 334851 h 450761"/>
              <a:gd name="connsiteX2" fmla="*/ 656823 w 656823"/>
              <a:gd name="connsiteY2" fmla="*/ 0 h 450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6823" h="450761">
                <a:moveTo>
                  <a:pt x="0" y="450761"/>
                </a:moveTo>
                <a:cubicBezTo>
                  <a:pt x="196403" y="430369"/>
                  <a:pt x="392806" y="409978"/>
                  <a:pt x="502276" y="334851"/>
                </a:cubicBezTo>
                <a:cubicBezTo>
                  <a:pt x="611746" y="259724"/>
                  <a:pt x="634284" y="129862"/>
                  <a:pt x="656823" y="0"/>
                </a:cubicBezTo>
              </a:path>
            </a:pathLst>
          </a:custGeom>
          <a:ln w="3492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325711" y="2458237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W </a:t>
            </a:r>
            <a:r>
              <a:rPr lang="en-US" sz="2800" dirty="0" smtClean="0">
                <a:latin typeface="+mj-lt"/>
              </a:rPr>
              <a:t>cm be the width of the rectangle.</a:t>
            </a:r>
            <a:endParaRPr lang="en-US" sz="16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25711" y="2016615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L </a:t>
            </a:r>
            <a:r>
              <a:rPr lang="en-US" sz="2800" dirty="0" smtClean="0">
                <a:latin typeface="+mj-lt"/>
              </a:rPr>
              <a:t>cm be the length of the rectangle.</a:t>
            </a:r>
            <a:endParaRPr lang="en-US" sz="1600" dirty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1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1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7" grpId="0"/>
      <p:bldP spid="19" grpId="0"/>
      <p:bldP spid="20" grpId="0" animBg="1"/>
      <p:bldP spid="22" grpId="0" animBg="1"/>
      <p:bldP spid="23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1.5.5 Summary</a:t>
            </a:r>
            <a:endParaRPr lang="en-US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03487" y="2868613"/>
          <a:ext cx="3363913" cy="636587"/>
        </p:xfrm>
        <a:graphic>
          <a:graphicData uri="http://schemas.openxmlformats.org/presentationml/2006/ole">
            <p:oleObj spid="_x0000_s84994" name="Equation" r:id="rId3" imgW="1231560" imgH="24120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2400" y="290578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Equations: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1447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2142847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Variable:</a:t>
            </a:r>
            <a:endParaRPr lang="en-US" sz="16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3518079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Solutions to first equation: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4198937" y="3505200"/>
          <a:ext cx="3421063" cy="587375"/>
        </p:xfrm>
        <a:graphic>
          <a:graphicData uri="http://schemas.openxmlformats.org/presentationml/2006/ole">
            <p:oleObj spid="_x0000_s84995" name="Equation" r:id="rId4" imgW="1130040" imgH="17748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81000" y="4092575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Note that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W=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−15 cannot be the answer to the word problem, 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because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W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 denotes the widths of the rectangle. So </a:t>
            </a:r>
            <a:r>
              <a:rPr lang="en-US" sz="2400" i="1" dirty="0" smtClean="0">
                <a:solidFill>
                  <a:srgbClr val="00B050"/>
                </a:solidFill>
                <a:latin typeface="+mj-lt"/>
              </a:rPr>
              <a:t>W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&gt;0.</a:t>
            </a:r>
            <a:endParaRPr lang="en-US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8600" y="5060017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Solution to word problem: 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30" name="Object 3"/>
          <p:cNvGraphicFramePr>
            <a:graphicFrameLocks noChangeAspect="1"/>
          </p:cNvGraphicFramePr>
          <p:nvPr/>
        </p:nvGraphicFramePr>
        <p:xfrm>
          <a:off x="4310062" y="5029200"/>
          <a:ext cx="3462338" cy="587375"/>
        </p:xfrm>
        <a:graphic>
          <a:graphicData uri="http://schemas.openxmlformats.org/presentationml/2006/ole">
            <p:oleObj spid="_x0000_s84996" name="Equation" r:id="rId5" imgW="1054080" imgH="177480" progId="Equation.3">
              <p:embed/>
            </p:oleObj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762000" y="56388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+mj-lt"/>
              </a:rPr>
              <a:t>The width of the rectangle is 8 cm. </a:t>
            </a:r>
            <a:endParaRPr lang="en-US" sz="3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47800" y="1472625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Length and width of rectangle</a:t>
            </a:r>
            <a:endParaRPr lang="en-US" sz="16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09800" y="244858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W </a:t>
            </a:r>
            <a:r>
              <a:rPr lang="en-US" sz="2800" dirty="0" smtClean="0">
                <a:latin typeface="+mj-lt"/>
              </a:rPr>
              <a:t>cm be the width of the rectangle.</a:t>
            </a:r>
            <a:endParaRPr lang="en-US" sz="16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09800" y="2006958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L </a:t>
            </a:r>
            <a:r>
              <a:rPr lang="en-US" sz="2800" dirty="0" smtClean="0">
                <a:latin typeface="+mj-lt"/>
              </a:rPr>
              <a:t>cm be the length of the rectangle.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6172200" y="2971800"/>
          <a:ext cx="1733550" cy="469900"/>
        </p:xfrm>
        <a:graphic>
          <a:graphicData uri="http://schemas.openxmlformats.org/presentationml/2006/ole">
            <p:oleObj spid="_x0000_s84997" name="Equation" r:id="rId6" imgW="634680" imgH="17748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762000" y="60960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+mj-lt"/>
              </a:rPr>
              <a:t>The length of the rectangle is 15 cm. </a:t>
            </a:r>
            <a:endParaRPr lang="en-US" sz="32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1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1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9" grpId="0"/>
      <p:bldP spid="31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Warm-up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30680"/>
            <a:ext cx="9067800" cy="46939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Write each description as a mathematical statement.</a:t>
            </a:r>
          </a:p>
          <a:p>
            <a:r>
              <a:rPr lang="en-US" dirty="0" smtClean="0">
                <a:latin typeface="+mj-lt"/>
              </a:rPr>
              <a:t>Page 9 #1, 3 more than twice a number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Page 9 #2, The sum of a number and 16 is three times the number.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1.2.1 The sum of three consecutive integers is 78.                  What is the smallest of the three integers?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1.5.1 The sum of the square of a number and the square of 7 more than the number is 169. What is the number?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Idea for many word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4" y="1371600"/>
            <a:ext cx="9144000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In the previous problems, the equations we are trying to find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are almost given, or else come from basic facts about geometry.</a:t>
            </a:r>
          </a:p>
          <a:p>
            <a:pPr>
              <a:spcBef>
                <a:spcPts val="0"/>
              </a:spcBef>
              <a:buNone/>
            </a:pPr>
            <a:endParaRPr lang="en-US" sz="12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Next we will have to find the equations.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828800" y="3048000"/>
          <a:ext cx="5428343" cy="406400"/>
        </p:xfrm>
        <a:graphic>
          <a:graphicData uri="http://schemas.openxmlformats.org/presentationml/2006/ole">
            <p:oleObj spid="_x0000_s81921" name="Equation" r:id="rId3" imgW="2374560" imgH="177480" progId="Equation.3">
              <p:embed/>
            </p:oleObj>
          </a:graphicData>
        </a:graphic>
      </p:graphicFrame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743075" y="3651250"/>
          <a:ext cx="5629275" cy="463550"/>
        </p:xfrm>
        <a:graphic>
          <a:graphicData uri="http://schemas.openxmlformats.org/presentationml/2006/ole">
            <p:oleObj spid="_x0000_s81922" name="Equation" r:id="rId4" imgW="2463480" imgH="203040" progId="Equation.3">
              <p:embed/>
            </p:oleObj>
          </a:graphicData>
        </a:graphic>
      </p:graphicFrame>
      <p:graphicFrame>
        <p:nvGraphicFramePr>
          <p:cNvPr id="81923" name="Object 3"/>
          <p:cNvGraphicFramePr>
            <a:graphicFrameLocks noChangeAspect="1"/>
          </p:cNvGraphicFramePr>
          <p:nvPr/>
        </p:nvGraphicFramePr>
        <p:xfrm>
          <a:off x="1905000" y="5003800"/>
          <a:ext cx="5410199" cy="406400"/>
        </p:xfrm>
        <a:graphic>
          <a:graphicData uri="http://schemas.openxmlformats.org/presentationml/2006/ole">
            <p:oleObj spid="_x0000_s81923" name="Equation" r:id="rId5" imgW="1726920" imgH="177480" progId="Equation.3">
              <p:embed/>
            </p:oleObj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1905000" y="4318000"/>
          <a:ext cx="5181600" cy="406400"/>
        </p:xfrm>
        <a:graphic>
          <a:graphicData uri="http://schemas.openxmlformats.org/presentationml/2006/ole">
            <p:oleObj spid="_x0000_s81926" name="Equation" r:id="rId6" imgW="1955520" imgH="17748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Idea for many word problems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752600"/>
            <a:ext cx="8686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92D050"/>
                </a:solidFill>
                <a:latin typeface="+mj-lt"/>
              </a:rPr>
              <a:t>Once we have an equation of the form, </a:t>
            </a:r>
          </a:p>
          <a:p>
            <a:endParaRPr lang="en-US" sz="2600" dirty="0" smtClean="0">
              <a:solidFill>
                <a:srgbClr val="92D050"/>
              </a:solidFill>
              <a:latin typeface="+mj-lt"/>
            </a:endParaRPr>
          </a:p>
          <a:p>
            <a:endParaRPr lang="en-US" sz="2600" dirty="0" smtClean="0">
              <a:solidFill>
                <a:srgbClr val="92D050"/>
              </a:solidFill>
              <a:latin typeface="+mj-lt"/>
            </a:endParaRPr>
          </a:p>
          <a:p>
            <a:r>
              <a:rPr lang="en-US" sz="2600" dirty="0" smtClean="0">
                <a:solidFill>
                  <a:srgbClr val="92D050"/>
                </a:solidFill>
                <a:latin typeface="+mj-lt"/>
              </a:rPr>
              <a:t>We may need to use formulas to replace the amount when dealing with values and costs. </a:t>
            </a:r>
            <a:endParaRPr lang="en-US" sz="26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86024" name="Object 8"/>
          <p:cNvGraphicFramePr>
            <a:graphicFrameLocks noChangeAspect="1"/>
          </p:cNvGraphicFramePr>
          <p:nvPr/>
        </p:nvGraphicFramePr>
        <p:xfrm>
          <a:off x="1676400" y="2286000"/>
          <a:ext cx="5427663" cy="406400"/>
        </p:xfrm>
        <a:graphic>
          <a:graphicData uri="http://schemas.openxmlformats.org/presentationml/2006/ole">
            <p:oleObj spid="_x0000_s111618" name="Equation" r:id="rId3" imgW="2374560" imgH="17748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68300" y="4203700"/>
          <a:ext cx="6642100" cy="368300"/>
        </p:xfrm>
        <a:graphic>
          <a:graphicData uri="http://schemas.openxmlformats.org/presentationml/2006/ole">
            <p:oleObj spid="_x0000_s111619" name="Equation" r:id="rId4" imgW="3288960" imgH="177480" progId="Equation.3">
              <p:embed/>
            </p:oleObj>
          </a:graphicData>
        </a:graphic>
      </p:graphicFrame>
      <p:graphicFrame>
        <p:nvGraphicFramePr>
          <p:cNvPr id="86029" name="Object 13"/>
          <p:cNvGraphicFramePr>
            <a:graphicFrameLocks noChangeAspect="1"/>
          </p:cNvGraphicFramePr>
          <p:nvPr/>
        </p:nvGraphicFramePr>
        <p:xfrm>
          <a:off x="381000" y="5029200"/>
          <a:ext cx="7050088" cy="420688"/>
        </p:xfrm>
        <a:graphic>
          <a:graphicData uri="http://schemas.openxmlformats.org/presentationml/2006/ole">
            <p:oleObj spid="_x0000_s111620" name="Equation" r:id="rId5" imgW="3492360" imgH="2030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8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1.2.2 General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106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Tina has $6.30 in nickels and quarters in her coin purse. She has a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total of 54 coins. How many of each coin does she have?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114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8768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4139625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number of nickels and the number of quarters.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4877733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N</a:t>
            </a:r>
            <a:r>
              <a:rPr lang="en-US" sz="2800" dirty="0" smtClean="0">
                <a:latin typeface="+mj-lt"/>
              </a:rPr>
              <a:t> be the number of nickels.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5243155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Q</a:t>
            </a:r>
            <a:r>
              <a:rPr lang="en-US" sz="2800" dirty="0" smtClean="0">
                <a:latin typeface="+mj-lt"/>
              </a:rPr>
              <a:t> be the number of quarters.</a:t>
            </a:r>
            <a:endParaRPr lang="en-US" sz="1600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" y="2732782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B0F0"/>
                </a:solidFill>
                <a:latin typeface="+mj-lt"/>
              </a:rPr>
              <a:t>Well, it depends on how many coins she </a:t>
            </a:r>
          </a:p>
          <a:p>
            <a:pPr algn="ctr"/>
            <a:r>
              <a:rPr lang="en-US" sz="3200" dirty="0" smtClean="0">
                <a:solidFill>
                  <a:srgbClr val="00B0F0"/>
                </a:solidFill>
                <a:latin typeface="+mj-lt"/>
              </a:rPr>
              <a:t>has that are not in her coin purse. </a:t>
            </a:r>
            <a:endParaRPr lang="en-US" sz="32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2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  <p:bldP spid="8" grpId="0"/>
      <p:bldP spid="9" grpId="0"/>
      <p:bldP spid="10" grpId="0"/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1.2.2 Equations</a:t>
            </a:r>
            <a:endParaRPr lang="en-US" dirty="0"/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3600629" y="3716695"/>
          <a:ext cx="755650" cy="572097"/>
        </p:xfrm>
        <a:graphic>
          <a:graphicData uri="http://schemas.openxmlformats.org/presentationml/2006/ole">
            <p:oleObj spid="_x0000_s34820" name="Equation" r:id="rId3" imgW="190440" imgH="177480" progId="Equation.3">
              <p:embed/>
            </p:oleObj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/>
        </p:nvGraphicFramePr>
        <p:xfrm>
          <a:off x="4419600" y="5715000"/>
          <a:ext cx="1152525" cy="538050"/>
        </p:xfrm>
        <a:graphic>
          <a:graphicData uri="http://schemas.openxmlformats.org/presentationml/2006/ole">
            <p:oleObj spid="_x0000_s34821" name="Equation" r:id="rId4" imgW="31716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04800" y="2726096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Number </a:t>
            </a:r>
          </a:p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of nickels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81200" y="2726096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Number </a:t>
            </a:r>
          </a:p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of quarters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600200" y="2887461"/>
          <a:ext cx="381000" cy="381000"/>
        </p:xfrm>
        <a:graphic>
          <a:graphicData uri="http://schemas.openxmlformats.org/presentationml/2006/ole">
            <p:oleObj spid="_x0000_s34822" name="Equation" r:id="rId5" imgW="139680" imgH="139680" progId="Equation.3">
              <p:embed/>
            </p:oleObj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3540125" y="3007084"/>
          <a:ext cx="346075" cy="276225"/>
        </p:xfrm>
        <a:graphic>
          <a:graphicData uri="http://schemas.openxmlformats.org/presentationml/2006/ole">
            <p:oleObj spid="_x0000_s34823" name="Equation" r:id="rId6" imgW="126720" imgH="10152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886200" y="2726096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Total Number </a:t>
            </a:r>
          </a:p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of coins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2400" y="4724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Dollar Value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of nickels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09800" y="47244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Dollar Value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of quarters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828800" y="4885765"/>
          <a:ext cx="381000" cy="381000"/>
        </p:xfrm>
        <a:graphic>
          <a:graphicData uri="http://schemas.openxmlformats.org/presentationml/2006/ole">
            <p:oleObj spid="_x0000_s34824" name="Equation" r:id="rId7" imgW="139680" imgH="139680" progId="Equation.3">
              <p:embed/>
            </p:oleObj>
          </a:graphicData>
        </a:graphic>
      </p:graphicFrame>
      <p:graphicFrame>
        <p:nvGraphicFramePr>
          <p:cNvPr id="23" name="Object 13"/>
          <p:cNvGraphicFramePr>
            <a:graphicFrameLocks noChangeAspect="1"/>
          </p:cNvGraphicFramePr>
          <p:nvPr/>
        </p:nvGraphicFramePr>
        <p:xfrm>
          <a:off x="3997325" y="5005388"/>
          <a:ext cx="346075" cy="276225"/>
        </p:xfrm>
        <a:graphic>
          <a:graphicData uri="http://schemas.openxmlformats.org/presentationml/2006/ole">
            <p:oleObj spid="_x0000_s34825" name="Equation" r:id="rId8" imgW="126720" imgH="10152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495800" y="47244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Dollar Value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of all coins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1205092" y="3678059"/>
          <a:ext cx="1108075" cy="572096"/>
        </p:xfrm>
        <a:graphic>
          <a:graphicData uri="http://schemas.openxmlformats.org/presentationml/2006/ole">
            <p:oleObj spid="_x0000_s34828" name="Equation" r:id="rId9" imgW="279360" imgH="177480" progId="Equation.3">
              <p:embed/>
            </p:oleObj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2433529" y="3690400"/>
          <a:ext cx="1108075" cy="653000"/>
        </p:xfrm>
        <a:graphic>
          <a:graphicData uri="http://schemas.openxmlformats.org/presentationml/2006/ole">
            <p:oleObj spid="_x0000_s34829" name="Equation" r:id="rId10" imgW="279360" imgH="203040" progId="Equation.3">
              <p:embed/>
            </p:oleObj>
          </a:graphicData>
        </a:graphic>
      </p:graphicFrame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533400" y="5700711"/>
          <a:ext cx="1982788" cy="538051"/>
        </p:xfrm>
        <a:graphic>
          <a:graphicData uri="http://schemas.openxmlformats.org/presentationml/2006/ole">
            <p:oleObj spid="_x0000_s34830" name="Equation" r:id="rId11" imgW="545760" imgH="177480" progId="Equation.3">
              <p:embed/>
            </p:oleObj>
          </a:graphicData>
        </a:graphic>
      </p:graphicFrame>
      <p:graphicFrame>
        <p:nvGraphicFramePr>
          <p:cNvPr id="34831" name="Object 15"/>
          <p:cNvGraphicFramePr>
            <a:graphicFrameLocks noChangeAspect="1"/>
          </p:cNvGraphicFramePr>
          <p:nvPr/>
        </p:nvGraphicFramePr>
        <p:xfrm>
          <a:off x="2438400" y="5708650"/>
          <a:ext cx="1982788" cy="615950"/>
        </p:xfrm>
        <a:graphic>
          <a:graphicData uri="http://schemas.openxmlformats.org/presentationml/2006/ole">
            <p:oleObj spid="_x0000_s34831" name="Equation" r:id="rId12" imgW="545760" imgH="203040" progId="Equation.3">
              <p:embed/>
            </p:oleObj>
          </a:graphicData>
        </a:graphic>
      </p:graphicFrame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304800" y="1727200"/>
          <a:ext cx="5486400" cy="406400"/>
        </p:xfrm>
        <a:graphic>
          <a:graphicData uri="http://schemas.openxmlformats.org/presentationml/2006/ole">
            <p:oleObj spid="_x0000_s34835" name="Equation" r:id="rId13" imgW="2374560" imgH="177480" progId="Equation.3">
              <p:embed/>
            </p:oleObj>
          </a:graphicData>
        </a:graphic>
      </p:graphicFrame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6096000" y="1219200"/>
            <a:ext cx="3200400" cy="106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amount 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being added?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10400" y="24384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Number </a:t>
            </a:r>
          </a:p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of coins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81800" y="43434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Dollar Value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4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2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2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2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2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20" grpId="0"/>
      <p:bldP spid="21" grpId="0"/>
      <p:bldP spid="24" grpId="0"/>
      <p:bldP spid="30" grpId="0" uiExpand="1" build="p"/>
      <p:bldP spid="31" grpId="0"/>
      <p:bldP spid="3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1.2.2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106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Tina has $6.30 in nickels and quarters in her coin purse. She has a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total of 54 coins. How many of each coin does she have?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2615625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3377625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264045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number of nickels and the number of quarters.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3378558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N</a:t>
            </a:r>
            <a:r>
              <a:rPr lang="en-US" sz="2800" dirty="0" smtClean="0">
                <a:latin typeface="+mj-lt"/>
              </a:rPr>
              <a:t> be the number of nickels.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374398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Q</a:t>
            </a:r>
            <a:r>
              <a:rPr lang="en-US" sz="2800" dirty="0" smtClean="0">
                <a:latin typeface="+mj-lt"/>
              </a:rPr>
              <a:t> be the number of quarters.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44958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/>
        </p:nvGraphicFramePr>
        <p:xfrm>
          <a:off x="3048000" y="4419600"/>
          <a:ext cx="2870200" cy="538162"/>
        </p:xfrm>
        <a:graphic>
          <a:graphicData uri="http://schemas.openxmlformats.org/presentationml/2006/ole">
            <p:oleObj spid="_x0000_s89090" name="Equation" r:id="rId3" imgW="723600" imgH="203040" progId="Equation.3">
              <p:embed/>
            </p:oleObj>
          </a:graphicData>
        </a:graphic>
      </p:graphicFrame>
      <p:graphicFrame>
        <p:nvGraphicFramePr>
          <p:cNvPr id="13" name="Object 11"/>
          <p:cNvGraphicFramePr>
            <a:graphicFrameLocks noChangeAspect="1"/>
          </p:cNvGraphicFramePr>
          <p:nvPr/>
        </p:nvGraphicFramePr>
        <p:xfrm>
          <a:off x="2438401" y="5033962"/>
          <a:ext cx="4191000" cy="538162"/>
        </p:xfrm>
        <a:graphic>
          <a:graphicData uri="http://schemas.openxmlformats.org/presentationml/2006/ole">
            <p:oleObj spid="_x0000_s89091" name="Equation" r:id="rId4" imgW="1358640" imgH="203040" progId="Equation.3">
              <p:embed/>
            </p:oleObj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228600" y="5638800"/>
            <a:ext cx="53340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What method might we use to solve this system of equations?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0" y="58775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Elimination</a:t>
            </a:r>
            <a:endParaRPr lang="en-US" sz="16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1.2.3 General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958" y="1524000"/>
            <a:ext cx="9067800" cy="137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 company produces a pair of skates for $43.53 and sells a pair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for $89.95. If the fixed costs are $742.72, how may pairs must the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company produce and sell in order to break even?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124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437896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3149025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number of pairs of skates that must be produced to break even.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4379893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S</a:t>
            </a:r>
            <a:r>
              <a:rPr lang="en-US" sz="2800" dirty="0" smtClean="0">
                <a:latin typeface="+mj-lt"/>
              </a:rPr>
              <a:t> be the number of pairs of skates that must be produced to break even.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1.2.3 Equation</a:t>
            </a:r>
            <a:endParaRPr lang="en-US" dirty="0"/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4800600" y="5676900"/>
          <a:ext cx="1865312" cy="571500"/>
        </p:xfrm>
        <a:graphic>
          <a:graphicData uri="http://schemas.openxmlformats.org/presentationml/2006/ole">
            <p:oleObj spid="_x0000_s92162" name="Equation" r:id="rId3" imgW="46980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8600" y="481764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Fixed Cost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9684" y="4814494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Production Cost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600200" y="4847069"/>
          <a:ext cx="381000" cy="381000"/>
        </p:xfrm>
        <a:graphic>
          <a:graphicData uri="http://schemas.openxmlformats.org/presentationml/2006/ole">
            <p:oleObj spid="_x0000_s92164" name="Equation" r:id="rId4" imgW="139680" imgH="139680" progId="Equation.3">
              <p:embed/>
            </p:oleObj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4149725" y="4966692"/>
          <a:ext cx="346075" cy="276225"/>
        </p:xfrm>
        <a:graphic>
          <a:graphicData uri="http://schemas.openxmlformats.org/presentationml/2006/ole">
            <p:oleObj spid="_x0000_s92165" name="Equation" r:id="rId5" imgW="126720" imgH="10152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544094" y="4840252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Total Cost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304800" y="5637846"/>
          <a:ext cx="2265362" cy="571500"/>
        </p:xfrm>
        <a:graphic>
          <a:graphicData uri="http://schemas.openxmlformats.org/presentationml/2006/ole">
            <p:oleObj spid="_x0000_s92168" name="Equation" r:id="rId6" imgW="571320" imgH="177480" progId="Equation.3">
              <p:embed/>
            </p:oleObj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2487815" y="5656896"/>
          <a:ext cx="2365375" cy="569912"/>
        </p:xfrm>
        <a:graphic>
          <a:graphicData uri="http://schemas.openxmlformats.org/presentationml/2006/ole">
            <p:oleObj spid="_x0000_s92169" name="Equation" r:id="rId7" imgW="596880" imgH="177480" progId="Equation.3">
              <p:embed/>
            </p:oleObj>
          </a:graphicData>
        </a:graphic>
      </p:graphicFrame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304800" y="3856335"/>
          <a:ext cx="5486400" cy="406400"/>
        </p:xfrm>
        <a:graphic>
          <a:graphicData uri="http://schemas.openxmlformats.org/presentationml/2006/ole">
            <p:oleObj spid="_x0000_s92172" name="Equation" r:id="rId8" imgW="2374560" imgH="177480" progId="Equation.3">
              <p:embed/>
            </p:oleObj>
          </a:graphicData>
        </a:graphic>
      </p:graphicFrame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6096000" y="3348335"/>
            <a:ext cx="3200400" cy="106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amount 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being added?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10400" y="456753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Cost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304800" y="1524000"/>
            <a:ext cx="1803042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solidFill>
                  <a:srgbClr val="00B0F0"/>
                </a:solidFill>
                <a:latin typeface="+mj-lt"/>
              </a:rPr>
              <a:t>Fixed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costs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5435958" y="1524000"/>
            <a:ext cx="1803042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solidFill>
                  <a:srgbClr val="00B0F0"/>
                </a:solidFill>
                <a:latin typeface="+mj-lt"/>
              </a:rPr>
              <a:t>Break even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27" name="Picture 4" descr="http://www.aperfectworld.org/clipart/buildings/buildings09b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81200" y="1524000"/>
            <a:ext cx="3352800" cy="1903555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609600" y="20574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Rent</a:t>
            </a:r>
            <a:endParaRPr lang="en-US" sz="16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410200" y="20574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Money Earned = Total Cost</a:t>
            </a:r>
            <a:endParaRPr lang="en-US" sz="2400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4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2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2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30" grpId="0" build="p"/>
      <p:bldP spid="31" grpId="0"/>
      <p:bldP spid="25" grpId="0" build="p"/>
      <p:bldP spid="26" grpId="0" build="p"/>
      <p:bldP spid="28" grpId="0"/>
      <p:bldP spid="2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1.2.3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958" y="1524000"/>
            <a:ext cx="9067800" cy="137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 company produces a pair of skates for $43.53 and sells a pair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for $89.95. If the fixed costs are $742.72, how may pairs must the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company produce and sell in order to break even?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971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422656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2996625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number of pairs of skates that must be produced to break even.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4227493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S</a:t>
            </a:r>
            <a:r>
              <a:rPr lang="en-US" sz="2800" dirty="0" smtClean="0">
                <a:latin typeface="+mj-lt"/>
              </a:rPr>
              <a:t> be the number of pairs of skates that must be produced to break even.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4000" y="5410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1905000" y="5472113"/>
          <a:ext cx="4876800" cy="471487"/>
        </p:xfrm>
        <a:graphic>
          <a:graphicData uri="http://schemas.openxmlformats.org/presentationml/2006/ole">
            <p:oleObj spid="_x0000_s93187" name="Equation" r:id="rId3" imgW="1612800" imgH="17748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Warm-up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2879" y="1524000"/>
            <a:ext cx="9372600" cy="4419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Page 9, How much pure salt is in 5 gallons of a 20% salt solution?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Page 20 #3, An alloy contains 40% gold. Represent the number of grams of gold present in </a:t>
            </a:r>
            <a:r>
              <a:rPr lang="en-US" i="1" dirty="0" smtClean="0">
                <a:latin typeface="+mj-lt"/>
              </a:rPr>
              <a:t>G</a:t>
            </a:r>
            <a:r>
              <a:rPr lang="en-US" dirty="0" smtClean="0">
                <a:latin typeface="+mj-lt"/>
              </a:rPr>
              <a:t> grams of the alloy.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Page 9, What is the equation involving distance, rate, and time?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Page 20 #1, A car is travelling </a:t>
            </a:r>
            <a:r>
              <a:rPr lang="en-US" i="1" dirty="0" smtClean="0">
                <a:latin typeface="+mj-lt"/>
              </a:rPr>
              <a:t>M</a:t>
            </a:r>
            <a:r>
              <a:rPr lang="en-US" dirty="0" smtClean="0">
                <a:latin typeface="+mj-lt"/>
              </a:rPr>
              <a:t> mph for </a:t>
            </a:r>
            <a:r>
              <a:rPr lang="en-US" i="1" dirty="0" smtClean="0">
                <a:latin typeface="+mj-lt"/>
              </a:rPr>
              <a:t>H</a:t>
            </a:r>
            <a:r>
              <a:rPr lang="en-US" dirty="0" smtClean="0">
                <a:latin typeface="+mj-lt"/>
              </a:rPr>
              <a:t> hours. Represent the number of miles traveled.</a:t>
            </a:r>
          </a:p>
          <a:p>
            <a:endParaRPr lang="en-US" dirty="0" smtClean="0">
              <a:latin typeface="+mj-lt"/>
            </a:endParaRPr>
          </a:p>
          <a:p>
            <a:pPr>
              <a:buNone/>
            </a:pPr>
            <a:endParaRPr lang="en-US" i="1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Idea for many word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4" y="1371600"/>
            <a:ext cx="9144000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In the previous problems, the equations we are trying to find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are almost given, or else come from basic facts about geometry.</a:t>
            </a:r>
          </a:p>
          <a:p>
            <a:pPr>
              <a:spcBef>
                <a:spcPts val="0"/>
              </a:spcBef>
              <a:buNone/>
            </a:pPr>
            <a:endParaRPr lang="en-US" sz="12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Next we will have to find the equations.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828800" y="3048000"/>
          <a:ext cx="5428343" cy="406400"/>
        </p:xfrm>
        <a:graphic>
          <a:graphicData uri="http://schemas.openxmlformats.org/presentationml/2006/ole">
            <p:oleObj spid="_x0000_s110594" name="Equation" r:id="rId3" imgW="2374560" imgH="177480" progId="Equation.3">
              <p:embed/>
            </p:oleObj>
          </a:graphicData>
        </a:graphic>
      </p:graphicFrame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981200" y="3632200"/>
          <a:ext cx="5105400" cy="406400"/>
        </p:xfrm>
        <a:graphic>
          <a:graphicData uri="http://schemas.openxmlformats.org/presentationml/2006/ole">
            <p:oleObj spid="_x0000_s110595" name="Equation" r:id="rId4" imgW="1841400" imgH="177480" progId="Equation.3">
              <p:embed/>
            </p:oleObj>
          </a:graphicData>
        </a:graphic>
      </p:graphicFrame>
      <p:graphicFrame>
        <p:nvGraphicFramePr>
          <p:cNvPr id="81923" name="Object 3"/>
          <p:cNvGraphicFramePr>
            <a:graphicFrameLocks noChangeAspect="1"/>
          </p:cNvGraphicFramePr>
          <p:nvPr/>
        </p:nvGraphicFramePr>
        <p:xfrm>
          <a:off x="1905000" y="4114800"/>
          <a:ext cx="5410199" cy="406400"/>
        </p:xfrm>
        <a:graphic>
          <a:graphicData uri="http://schemas.openxmlformats.org/presentationml/2006/ole">
            <p:oleObj spid="_x0000_s110596" name="Equation" r:id="rId5" imgW="1726920" imgH="177480" progId="Equation.3">
              <p:embed/>
            </p:oleObj>
          </a:graphicData>
        </a:graphic>
      </p:graphicFrame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1871663" y="4648200"/>
          <a:ext cx="5340350" cy="406400"/>
        </p:xfrm>
        <a:graphic>
          <a:graphicData uri="http://schemas.openxmlformats.org/presentationml/2006/ole">
            <p:oleObj spid="_x0000_s110597" name="Equation" r:id="rId6" imgW="2336760" imgH="177480" progId="Equation.3">
              <p:embed/>
            </p:oleObj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1752600" y="5181600"/>
          <a:ext cx="5629275" cy="406400"/>
        </p:xfrm>
        <a:graphic>
          <a:graphicData uri="http://schemas.openxmlformats.org/presentationml/2006/ole">
            <p:oleObj spid="_x0000_s110598" name="Equation" r:id="rId7" imgW="2463480" imgH="177480" progId="Equation.3">
              <p:embed/>
            </p:oleObj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2286000" y="5791200"/>
          <a:ext cx="4876800" cy="406400"/>
        </p:xfrm>
        <a:graphic>
          <a:graphicData uri="http://schemas.openxmlformats.org/presentationml/2006/ole">
            <p:oleObj spid="_x0000_s110600" name="Equation" r:id="rId8" imgW="1828800" imgH="17748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Page 9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9144000" cy="5029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Write “3 more than twice a number” as a mathematical statement.</a:t>
            </a:r>
            <a:endParaRPr lang="en-US" sz="25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438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2439333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 be the number.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276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Expression: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256971" y="3263900"/>
          <a:ext cx="1248229" cy="546100"/>
        </p:xfrm>
        <a:graphic>
          <a:graphicData uri="http://schemas.openxmlformats.org/presentationml/2006/ole">
            <p:oleObj spid="_x0000_s46082" name="Equation" r:id="rId3" imgW="406080" imgH="17748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Idea for many word problems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752600"/>
            <a:ext cx="8686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92D050"/>
                </a:solidFill>
                <a:latin typeface="+mj-lt"/>
              </a:rPr>
              <a:t>Once we have an equation of the form, </a:t>
            </a:r>
          </a:p>
          <a:p>
            <a:endParaRPr lang="en-US" sz="2600" dirty="0" smtClean="0">
              <a:solidFill>
                <a:srgbClr val="92D050"/>
              </a:solidFill>
              <a:latin typeface="+mj-lt"/>
            </a:endParaRPr>
          </a:p>
          <a:p>
            <a:endParaRPr lang="en-US" sz="2600" dirty="0" smtClean="0">
              <a:solidFill>
                <a:srgbClr val="92D050"/>
              </a:solidFill>
              <a:latin typeface="+mj-lt"/>
            </a:endParaRPr>
          </a:p>
          <a:p>
            <a:r>
              <a:rPr lang="en-US" sz="2600" dirty="0" smtClean="0">
                <a:solidFill>
                  <a:srgbClr val="92D050"/>
                </a:solidFill>
                <a:latin typeface="+mj-lt"/>
              </a:rPr>
              <a:t>We may need to use formulas to replace the amount when dealing with percents and rates. </a:t>
            </a:r>
            <a:endParaRPr lang="en-US" sz="26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86024" name="Object 8"/>
          <p:cNvGraphicFramePr>
            <a:graphicFrameLocks noChangeAspect="1"/>
          </p:cNvGraphicFramePr>
          <p:nvPr/>
        </p:nvGraphicFramePr>
        <p:xfrm>
          <a:off x="1676400" y="2286000"/>
          <a:ext cx="5427663" cy="406400"/>
        </p:xfrm>
        <a:graphic>
          <a:graphicData uri="http://schemas.openxmlformats.org/presentationml/2006/ole">
            <p:oleObj spid="_x0000_s86024" name="Equation" r:id="rId3" imgW="2374560" imgH="17748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Key Idea for mixture problems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600200"/>
            <a:ext cx="8686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92D050"/>
                </a:solidFill>
                <a:latin typeface="+mj-lt"/>
              </a:rPr>
              <a:t>Below is the formula for percents.</a:t>
            </a:r>
            <a:endParaRPr lang="en-US" sz="26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86028" name="Object 12"/>
          <p:cNvGraphicFramePr>
            <a:graphicFrameLocks noChangeAspect="1"/>
          </p:cNvGraphicFramePr>
          <p:nvPr/>
        </p:nvGraphicFramePr>
        <p:xfrm>
          <a:off x="119063" y="2362200"/>
          <a:ext cx="4983162" cy="914400"/>
        </p:xfrm>
        <a:graphic>
          <a:graphicData uri="http://schemas.openxmlformats.org/presentationml/2006/ole">
            <p:oleObj spid="_x0000_s94214" name="Equation" r:id="rId3" imgW="2158920" imgH="419040" progId="Equation.3">
              <p:embed/>
            </p:oleObj>
          </a:graphicData>
        </a:graphic>
      </p:graphicFrame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484188" y="3581400"/>
          <a:ext cx="6646862" cy="1104900"/>
        </p:xfrm>
        <a:graphic>
          <a:graphicData uri="http://schemas.openxmlformats.org/presentationml/2006/ole">
            <p:oleObj spid="_x0000_s94216" name="Equation" r:id="rId4" imgW="2438280" imgH="393480" progId="Equation.3">
              <p:embed/>
            </p:oleObj>
          </a:graphicData>
        </a:graphic>
      </p:graphicFrame>
      <p:graphicFrame>
        <p:nvGraphicFramePr>
          <p:cNvPr id="94217" name="Object 9"/>
          <p:cNvGraphicFramePr>
            <a:graphicFrameLocks noChangeAspect="1"/>
          </p:cNvGraphicFramePr>
          <p:nvPr/>
        </p:nvGraphicFramePr>
        <p:xfrm>
          <a:off x="5257800" y="2286000"/>
          <a:ext cx="3780415" cy="990600"/>
        </p:xfrm>
        <a:graphic>
          <a:graphicData uri="http://schemas.openxmlformats.org/presentationml/2006/ole">
            <p:oleObj spid="_x0000_s94217" name="Equation" r:id="rId5" imgW="1511280" imgH="419040" progId="Equation.3">
              <p:embed/>
            </p:oleObj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6200" y="5029200"/>
            <a:ext cx="8991600" cy="60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Page 9, How much pure salt is in 5 gallons of a 20% salt solution?</a:t>
            </a:r>
          </a:p>
          <a:p>
            <a:pPr>
              <a:buNone/>
            </a:pPr>
            <a:endParaRPr lang="en-US" dirty="0" smtClean="0">
              <a:solidFill>
                <a:srgbClr val="FFC000"/>
              </a:solidFill>
              <a:latin typeface="+mj-lt"/>
            </a:endParaRPr>
          </a:p>
        </p:txBody>
      </p:sp>
      <p:graphicFrame>
        <p:nvGraphicFramePr>
          <p:cNvPr id="94218" name="Object 10"/>
          <p:cNvGraphicFramePr>
            <a:graphicFrameLocks noChangeAspect="1"/>
          </p:cNvGraphicFramePr>
          <p:nvPr/>
        </p:nvGraphicFramePr>
        <p:xfrm>
          <a:off x="990600" y="5562600"/>
          <a:ext cx="762000" cy="1104900"/>
        </p:xfrm>
        <a:graphic>
          <a:graphicData uri="http://schemas.openxmlformats.org/presentationml/2006/ole">
            <p:oleObj spid="_x0000_s94218" name="Equation" r:id="rId6" imgW="279360" imgH="393480" progId="Equation.3">
              <p:embed/>
            </p:oleObj>
          </a:graphicData>
        </a:graphic>
      </p:graphicFrame>
      <p:graphicFrame>
        <p:nvGraphicFramePr>
          <p:cNvPr id="94219" name="Object 11"/>
          <p:cNvGraphicFramePr>
            <a:graphicFrameLocks noChangeAspect="1"/>
          </p:cNvGraphicFramePr>
          <p:nvPr/>
        </p:nvGraphicFramePr>
        <p:xfrm>
          <a:off x="6492875" y="5868987"/>
          <a:ext cx="1660525" cy="569913"/>
        </p:xfrm>
        <a:graphic>
          <a:graphicData uri="http://schemas.openxmlformats.org/presentationml/2006/ole">
            <p:oleObj spid="_x0000_s94219" name="Equation" r:id="rId7" imgW="609480" imgH="203040" progId="Equation.3">
              <p:embed/>
            </p:oleObj>
          </a:graphicData>
        </a:graphic>
      </p:graphicFrame>
      <p:graphicFrame>
        <p:nvGraphicFramePr>
          <p:cNvPr id="94220" name="Object 12"/>
          <p:cNvGraphicFramePr>
            <a:graphicFrameLocks noChangeAspect="1"/>
          </p:cNvGraphicFramePr>
          <p:nvPr/>
        </p:nvGraphicFramePr>
        <p:xfrm>
          <a:off x="1752600" y="5855058"/>
          <a:ext cx="1835150" cy="571500"/>
        </p:xfrm>
        <a:graphic>
          <a:graphicData uri="http://schemas.openxmlformats.org/presentationml/2006/ole">
            <p:oleObj spid="_x0000_s94220" name="Equation" r:id="rId8" imgW="672840" imgH="203040" progId="Equation.3">
              <p:embed/>
            </p:oleObj>
          </a:graphicData>
        </a:graphic>
      </p:graphicFrame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3575050" y="5867400"/>
          <a:ext cx="2978150" cy="571500"/>
        </p:xfrm>
        <a:graphic>
          <a:graphicData uri="http://schemas.openxmlformats.org/presentationml/2006/ole">
            <p:oleObj spid="_x0000_s94221" name="Equation" r:id="rId9" imgW="1091880" imgH="20304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20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1000"/>
                                        <p:tgtEl>
                                          <p:spTgt spid="8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Key Idea for mixture problems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600200"/>
            <a:ext cx="8686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92D050"/>
                </a:solidFill>
                <a:latin typeface="+mj-lt"/>
              </a:rPr>
              <a:t>Below is the formula for percents.</a:t>
            </a:r>
            <a:endParaRPr lang="en-US" sz="26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86028" name="Object 12"/>
          <p:cNvGraphicFramePr>
            <a:graphicFrameLocks noChangeAspect="1"/>
          </p:cNvGraphicFramePr>
          <p:nvPr/>
        </p:nvGraphicFramePr>
        <p:xfrm>
          <a:off x="295275" y="2362200"/>
          <a:ext cx="4630738" cy="914400"/>
        </p:xfrm>
        <a:graphic>
          <a:graphicData uri="http://schemas.openxmlformats.org/presentationml/2006/ole">
            <p:oleObj spid="_x0000_s100354" name="Equation" r:id="rId3" imgW="2006280" imgH="419040" progId="Equation.3">
              <p:embed/>
            </p:oleObj>
          </a:graphicData>
        </a:graphic>
      </p:graphicFrame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881063" y="3429000"/>
          <a:ext cx="5851525" cy="1104900"/>
        </p:xfrm>
        <a:graphic>
          <a:graphicData uri="http://schemas.openxmlformats.org/presentationml/2006/ole">
            <p:oleObj spid="_x0000_s100355" name="Equation" r:id="rId4" imgW="2145960" imgH="393480" progId="Equation.3">
              <p:embed/>
            </p:oleObj>
          </a:graphicData>
        </a:graphic>
      </p:graphicFrame>
      <p:graphicFrame>
        <p:nvGraphicFramePr>
          <p:cNvPr id="94217" name="Object 9"/>
          <p:cNvGraphicFramePr>
            <a:graphicFrameLocks noChangeAspect="1"/>
          </p:cNvGraphicFramePr>
          <p:nvPr/>
        </p:nvGraphicFramePr>
        <p:xfrm>
          <a:off x="5527675" y="2286000"/>
          <a:ext cx="3240088" cy="990600"/>
        </p:xfrm>
        <a:graphic>
          <a:graphicData uri="http://schemas.openxmlformats.org/presentationml/2006/ole">
            <p:oleObj spid="_x0000_s100356" name="Equation" r:id="rId5" imgW="1295280" imgH="419040" progId="Equation.3">
              <p:embed/>
            </p:oleObj>
          </a:graphicData>
        </a:graphic>
      </p:graphicFrame>
      <p:graphicFrame>
        <p:nvGraphicFramePr>
          <p:cNvPr id="94218" name="Object 10"/>
          <p:cNvGraphicFramePr>
            <a:graphicFrameLocks noChangeAspect="1"/>
          </p:cNvGraphicFramePr>
          <p:nvPr/>
        </p:nvGraphicFramePr>
        <p:xfrm>
          <a:off x="762000" y="5562600"/>
          <a:ext cx="762000" cy="1104900"/>
        </p:xfrm>
        <a:graphic>
          <a:graphicData uri="http://schemas.openxmlformats.org/presentationml/2006/ole">
            <p:oleObj spid="_x0000_s100357" name="Equation" r:id="rId6" imgW="279360" imgH="393480" progId="Equation.3">
              <p:embed/>
            </p:oleObj>
          </a:graphicData>
        </a:graphic>
      </p:graphicFrame>
      <p:graphicFrame>
        <p:nvGraphicFramePr>
          <p:cNvPr id="94219" name="Object 11"/>
          <p:cNvGraphicFramePr>
            <a:graphicFrameLocks noChangeAspect="1"/>
          </p:cNvGraphicFramePr>
          <p:nvPr/>
        </p:nvGraphicFramePr>
        <p:xfrm>
          <a:off x="6305550" y="5868988"/>
          <a:ext cx="2352675" cy="569912"/>
        </p:xfrm>
        <a:graphic>
          <a:graphicData uri="http://schemas.openxmlformats.org/presentationml/2006/ole">
            <p:oleObj spid="_x0000_s100358" name="Equation" r:id="rId7" imgW="863280" imgH="203040" progId="Equation.3">
              <p:embed/>
            </p:oleObj>
          </a:graphicData>
        </a:graphic>
      </p:graphicFrame>
      <p:graphicFrame>
        <p:nvGraphicFramePr>
          <p:cNvPr id="94220" name="Object 12"/>
          <p:cNvGraphicFramePr>
            <a:graphicFrameLocks noChangeAspect="1"/>
          </p:cNvGraphicFramePr>
          <p:nvPr/>
        </p:nvGraphicFramePr>
        <p:xfrm>
          <a:off x="1557338" y="5854700"/>
          <a:ext cx="1766887" cy="571500"/>
        </p:xfrm>
        <a:graphic>
          <a:graphicData uri="http://schemas.openxmlformats.org/presentationml/2006/ole">
            <p:oleObj spid="_x0000_s100359" name="Equation" r:id="rId8" imgW="647640" imgH="203040" progId="Equation.3">
              <p:embed/>
            </p:oleObj>
          </a:graphicData>
        </a:graphic>
      </p:graphicFrame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3381375" y="5867400"/>
          <a:ext cx="2908300" cy="571500"/>
        </p:xfrm>
        <a:graphic>
          <a:graphicData uri="http://schemas.openxmlformats.org/presentationml/2006/ole">
            <p:oleObj spid="_x0000_s100360" name="Equation" r:id="rId9" imgW="1066680" imgH="203040" progId="Equation.3">
              <p:embed/>
            </p:oleObj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76200" y="4648200"/>
            <a:ext cx="9372600" cy="129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Page </a:t>
            </a:r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20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#3, An alloy contains 40% gold. Represent the number of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grams of gold present in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G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grams of the alloy.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20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1000"/>
                                        <p:tgtEl>
                                          <p:spTgt spid="8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1.2.4 Mixture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346842" cy="2286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 premium mix of nuts costs $12.99 per pound, while almonds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cost $6.99 per pound. A shop owner adds almonds into the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premium mix to get 90 pounds of nuts that cost $10.99 per pound.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How many pounds of almonds did she add?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74136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469132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0200" y="3766185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number of pounds of almonds she added.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50642" y="4724400"/>
            <a:ext cx="7467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Let </a:t>
            </a:r>
            <a:r>
              <a:rPr lang="en-US" sz="2600" i="1" dirty="0" smtClean="0">
                <a:latin typeface="+mj-lt"/>
              </a:rPr>
              <a:t>A</a:t>
            </a:r>
            <a:r>
              <a:rPr lang="en-US" sz="2600" dirty="0" smtClean="0">
                <a:latin typeface="+mj-lt"/>
              </a:rPr>
              <a:t> be the number of pounds of almonds she added.</a:t>
            </a:r>
          </a:p>
          <a:p>
            <a:endParaRPr lang="en-US" sz="26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9084" y="5222557"/>
            <a:ext cx="83573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Let </a:t>
            </a:r>
            <a:r>
              <a:rPr lang="en-US" sz="2600" i="1" dirty="0" smtClean="0">
                <a:latin typeface="+mj-lt"/>
              </a:rPr>
              <a:t>P</a:t>
            </a:r>
            <a:r>
              <a:rPr lang="en-US" sz="2600" dirty="0" smtClean="0">
                <a:latin typeface="+mj-lt"/>
              </a:rPr>
              <a:t> be the number of pounds of the premium mix of nuts. </a:t>
            </a:r>
            <a:endParaRPr lang="en-US" sz="2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8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/>
      <p:bldP spid="10" grpId="0"/>
      <p:bldP spid="11" grpId="0"/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1.2.4 Equations</a:t>
            </a:r>
            <a:endParaRPr lang="en-US" dirty="0"/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4087813" y="3733800"/>
          <a:ext cx="755650" cy="573088"/>
        </p:xfrm>
        <a:graphic>
          <a:graphicData uri="http://schemas.openxmlformats.org/presentationml/2006/ole">
            <p:oleObj spid="_x0000_s112642" name="Equation" r:id="rId3" imgW="190440" imgH="177480" progId="Equation.3">
              <p:embed/>
            </p:oleObj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/>
        </p:nvGraphicFramePr>
        <p:xfrm>
          <a:off x="4448891" y="5804079"/>
          <a:ext cx="2305050" cy="538163"/>
        </p:xfrm>
        <a:graphic>
          <a:graphicData uri="http://schemas.openxmlformats.org/presentationml/2006/ole">
            <p:oleObj spid="_x0000_s112643" name="Equation" r:id="rId4" imgW="63468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04800" y="2726096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Pounds of almonds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81200" y="2726096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Pounds of premium mix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600200" y="2887461"/>
          <a:ext cx="381000" cy="381000"/>
        </p:xfrm>
        <a:graphic>
          <a:graphicData uri="http://schemas.openxmlformats.org/presentationml/2006/ole">
            <p:oleObj spid="_x0000_s112644" name="Equation" r:id="rId5" imgW="139680" imgH="139680" progId="Equation.3">
              <p:embed/>
            </p:oleObj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3810000" y="3007084"/>
          <a:ext cx="346075" cy="276225"/>
        </p:xfrm>
        <a:graphic>
          <a:graphicData uri="http://schemas.openxmlformats.org/presentationml/2006/ole">
            <p:oleObj spid="_x0000_s112645" name="Equation" r:id="rId6" imgW="126720" imgH="10152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191000" y="27432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Total Pounds</a:t>
            </a:r>
          </a:p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in mixture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4724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Cost of almonds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09800" y="47244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Cost of premium mix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828800" y="4885765"/>
          <a:ext cx="381000" cy="381000"/>
        </p:xfrm>
        <a:graphic>
          <a:graphicData uri="http://schemas.openxmlformats.org/presentationml/2006/ole">
            <p:oleObj spid="_x0000_s112646" name="Equation" r:id="rId7" imgW="139680" imgH="139680" progId="Equation.3">
              <p:embed/>
            </p:oleObj>
          </a:graphicData>
        </a:graphic>
      </p:graphicFrame>
      <p:graphicFrame>
        <p:nvGraphicFramePr>
          <p:cNvPr id="23" name="Object 13"/>
          <p:cNvGraphicFramePr>
            <a:graphicFrameLocks noChangeAspect="1"/>
          </p:cNvGraphicFramePr>
          <p:nvPr/>
        </p:nvGraphicFramePr>
        <p:xfrm>
          <a:off x="3997325" y="5005388"/>
          <a:ext cx="346075" cy="276225"/>
        </p:xfrm>
        <a:graphic>
          <a:graphicData uri="http://schemas.openxmlformats.org/presentationml/2006/ole">
            <p:oleObj spid="_x0000_s112647" name="Equation" r:id="rId8" imgW="126720" imgH="10152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495800" y="47244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Total cost 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of mixture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762000" y="3698875"/>
          <a:ext cx="1512887" cy="530225"/>
        </p:xfrm>
        <a:graphic>
          <a:graphicData uri="http://schemas.openxmlformats.org/presentationml/2006/ole">
            <p:oleObj spid="_x0000_s112648" name="Equation" r:id="rId9" imgW="266400" imgH="164880" progId="Equation.3">
              <p:embed/>
            </p:oleObj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2438400" y="3721995"/>
          <a:ext cx="1428750" cy="530225"/>
        </p:xfrm>
        <a:graphic>
          <a:graphicData uri="http://schemas.openxmlformats.org/presentationml/2006/ole">
            <p:oleObj spid="_x0000_s112649" name="Equation" r:id="rId10" imgW="266400" imgH="164880" progId="Equation.3">
              <p:embed/>
            </p:oleObj>
          </a:graphicData>
        </a:graphic>
      </p:graphicFrame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381000" y="5776913"/>
          <a:ext cx="1936750" cy="538162"/>
        </p:xfrm>
        <a:graphic>
          <a:graphicData uri="http://schemas.openxmlformats.org/presentationml/2006/ole">
            <p:oleObj spid="_x0000_s112650" name="Equation" r:id="rId11" imgW="533160" imgH="177480" progId="Equation.3">
              <p:embed/>
            </p:oleObj>
          </a:graphicData>
        </a:graphic>
      </p:graphicFrame>
      <p:graphicFrame>
        <p:nvGraphicFramePr>
          <p:cNvPr id="34831" name="Object 15"/>
          <p:cNvGraphicFramePr>
            <a:graphicFrameLocks noChangeAspect="1"/>
          </p:cNvGraphicFramePr>
          <p:nvPr/>
        </p:nvGraphicFramePr>
        <p:xfrm>
          <a:off x="2256195" y="5784313"/>
          <a:ext cx="2166938" cy="538163"/>
        </p:xfrm>
        <a:graphic>
          <a:graphicData uri="http://schemas.openxmlformats.org/presentationml/2006/ole">
            <p:oleObj spid="_x0000_s112651" name="Equation" r:id="rId12" imgW="596880" imgH="177480" progId="Equation.3">
              <p:embed/>
            </p:oleObj>
          </a:graphicData>
        </a:graphic>
      </p:graphicFrame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304800" y="1727200"/>
          <a:ext cx="5486400" cy="406400"/>
        </p:xfrm>
        <a:graphic>
          <a:graphicData uri="http://schemas.openxmlformats.org/presentationml/2006/ole">
            <p:oleObj spid="_x0000_s112652" name="Equation" r:id="rId13" imgW="2374560" imgH="177480" progId="Equation.3">
              <p:embed/>
            </p:oleObj>
          </a:graphicData>
        </a:graphic>
      </p:graphicFrame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6096000" y="1219200"/>
            <a:ext cx="3200400" cy="106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amount 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being added?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10400" y="24384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Mass (Pounds)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62800" y="4343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Cost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4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2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2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2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2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20" grpId="0"/>
      <p:bldP spid="21" grpId="0"/>
      <p:bldP spid="24" grpId="0"/>
      <p:bldP spid="30" grpId="0" build="p"/>
      <p:bldP spid="31" grpId="0"/>
      <p:bldP spid="3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1.2.4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346842" cy="2286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 premium mix of nuts costs $12.99 per pound, while almonds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cost $6.99 per pound. A shop owner adds almonds into the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premium mix to get 90 pounds of nuts that cost $10.99 per pound.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How many pounds of almonds did she add?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4391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397258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Variable: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0200" y="3464005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number of pounds of almonds she added.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4005660"/>
            <a:ext cx="6019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Let </a:t>
            </a:r>
            <a:r>
              <a:rPr lang="en-US" sz="2600" i="1" dirty="0" smtClean="0">
                <a:latin typeface="+mj-lt"/>
              </a:rPr>
              <a:t>A</a:t>
            </a:r>
            <a:r>
              <a:rPr lang="en-US" sz="2600" dirty="0" smtClean="0">
                <a:latin typeface="+mj-lt"/>
              </a:rPr>
              <a:t> be the number of pounds of almonds.</a:t>
            </a:r>
          </a:p>
          <a:p>
            <a:endParaRPr lang="en-US" sz="26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47345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4" name="Object 10"/>
          <p:cNvGraphicFramePr>
            <a:graphicFrameLocks noChangeAspect="1"/>
          </p:cNvGraphicFramePr>
          <p:nvPr/>
        </p:nvGraphicFramePr>
        <p:xfrm>
          <a:off x="3022600" y="4724400"/>
          <a:ext cx="2719388" cy="500063"/>
        </p:xfrm>
        <a:graphic>
          <a:graphicData uri="http://schemas.openxmlformats.org/presentationml/2006/ole">
            <p:oleObj spid="_x0000_s114690" name="Equation" r:id="rId3" imgW="685800" imgH="177480" progId="Equation.3">
              <p:embed/>
            </p:oleObj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/>
        </p:nvGraphicFramePr>
        <p:xfrm>
          <a:off x="2125662" y="5295900"/>
          <a:ext cx="4503738" cy="469900"/>
        </p:xfrm>
        <a:graphic>
          <a:graphicData uri="http://schemas.openxmlformats.org/presentationml/2006/ole">
            <p:oleObj spid="_x0000_s114691" name="Equation" r:id="rId4" imgW="1460160" imgH="177480" progId="Equation.3">
              <p:embed/>
            </p:oleObj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76200" y="5867400"/>
            <a:ext cx="53340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What method might we use to solve this system of equations?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0" y="61061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Elimination</a:t>
            </a:r>
            <a:endParaRPr lang="en-US" sz="16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1.2.5 Mixture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9067800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 chemist wants to strengthen her 40L stock of 10% acid solution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to 20%. How much 24% solution does she have to add to the 40L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of 10% solution in order to obtain a mixture that is 20% acid?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3352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460756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3352800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volume of the 24% solution that the chemist needs to add to obtain a mixture that is 20% acid.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4608493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V</a:t>
            </a:r>
            <a:r>
              <a:rPr lang="en-US" sz="2800" dirty="0" smtClean="0">
                <a:latin typeface="+mj-lt"/>
              </a:rPr>
              <a:t> liters be the volume of the 24% solution that needs to be added.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1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1.2.5 Equation</a:t>
            </a:r>
            <a:endParaRPr lang="en-US" dirty="0"/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5083175" y="6045200"/>
          <a:ext cx="3222625" cy="652463"/>
        </p:xfrm>
        <a:graphic>
          <a:graphicData uri="http://schemas.openxmlformats.org/presentationml/2006/ole">
            <p:oleObj spid="_x0000_s115714" name="Equation" r:id="rId3" imgW="927000" imgH="2030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52400" y="5001932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Volume of acid in beaker 1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39284" y="5036403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Volume of acid in beaker 2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209800" y="5213487"/>
          <a:ext cx="381000" cy="381000"/>
        </p:xfrm>
        <a:graphic>
          <a:graphicData uri="http://schemas.openxmlformats.org/presentationml/2006/ole">
            <p:oleObj spid="_x0000_s115715" name="Equation" r:id="rId4" imgW="139680" imgH="139680" progId="Equation.3">
              <p:embed/>
            </p:oleObj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4683125" y="5289687"/>
          <a:ext cx="346075" cy="276225"/>
        </p:xfrm>
        <a:graphic>
          <a:graphicData uri="http://schemas.openxmlformats.org/presentationml/2006/ole">
            <p:oleObj spid="_x0000_s115716" name="Equation" r:id="rId5" imgW="126720" imgH="10152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077494" y="5024539"/>
            <a:ext cx="23901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Total volume of </a:t>
            </a:r>
          </a:p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acid in beaker 3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428625" y="6057900"/>
          <a:ext cx="2416175" cy="571500"/>
        </p:xfrm>
        <a:graphic>
          <a:graphicData uri="http://schemas.openxmlformats.org/presentationml/2006/ole">
            <p:oleObj spid="_x0000_s115717" name="Equation" r:id="rId6" imgW="609480" imgH="177480" progId="Equation.3">
              <p:embed/>
            </p:oleObj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2914650" y="6057363"/>
          <a:ext cx="2114550" cy="569912"/>
        </p:xfrm>
        <a:graphic>
          <a:graphicData uri="http://schemas.openxmlformats.org/presentationml/2006/ole">
            <p:oleObj spid="_x0000_s115718" name="Equation" r:id="rId7" imgW="533160" imgH="177480" progId="Equation.3">
              <p:embed/>
            </p:oleObj>
          </a:graphicData>
        </a:graphic>
      </p:graphicFrame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304800" y="4241800"/>
          <a:ext cx="5486400" cy="406400"/>
        </p:xfrm>
        <a:graphic>
          <a:graphicData uri="http://schemas.openxmlformats.org/presentationml/2006/ole">
            <p:oleObj spid="_x0000_s115719" name="Equation" r:id="rId8" imgW="2374560" imgH="177480" progId="Equation.3">
              <p:embed/>
            </p:oleObj>
          </a:graphicData>
        </a:graphic>
      </p:graphicFrame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6019800" y="3886200"/>
            <a:ext cx="3200400" cy="106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amount 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being added?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0" y="4884003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Volume of acid</a:t>
            </a:r>
          </a:p>
        </p:txBody>
      </p:sp>
      <p:pic>
        <p:nvPicPr>
          <p:cNvPr id="115721" name="Picture 9" descr="Beaker-clip-art-10"/>
          <p:cNvPicPr>
            <a:picLocks noChangeAspect="1" noChangeArrowheads="1"/>
          </p:cNvPicPr>
          <p:nvPr/>
        </p:nvPicPr>
        <p:blipFill>
          <a:blip r:embed="rId9" cstate="print">
            <a:lum contrast="44000"/>
          </a:blip>
          <a:srcRect/>
          <a:stretch>
            <a:fillRect/>
          </a:stretch>
        </p:blipFill>
        <p:spPr bwMode="auto">
          <a:xfrm>
            <a:off x="88005" y="2164455"/>
            <a:ext cx="2667000" cy="1428750"/>
          </a:xfrm>
          <a:prstGeom prst="rect">
            <a:avLst/>
          </a:prstGeom>
          <a:noFill/>
        </p:spPr>
      </p:pic>
      <p:pic>
        <p:nvPicPr>
          <p:cNvPr id="20" name="Picture 9" descr="Beaker-clip-art-10"/>
          <p:cNvPicPr>
            <a:picLocks noChangeAspect="1" noChangeArrowheads="1"/>
          </p:cNvPicPr>
          <p:nvPr/>
        </p:nvPicPr>
        <p:blipFill>
          <a:blip r:embed="rId9" cstate="print">
            <a:lum contrast="-4000"/>
          </a:blip>
          <a:srcRect/>
          <a:stretch>
            <a:fillRect/>
          </a:stretch>
        </p:blipFill>
        <p:spPr bwMode="auto">
          <a:xfrm>
            <a:off x="2819400" y="2171163"/>
            <a:ext cx="2667000" cy="1428750"/>
          </a:xfrm>
          <a:prstGeom prst="rect">
            <a:avLst/>
          </a:prstGeom>
          <a:noFill/>
        </p:spPr>
      </p:pic>
      <p:pic>
        <p:nvPicPr>
          <p:cNvPr id="21" name="Picture 9" descr="Beaker-clip-art-10"/>
          <p:cNvPicPr>
            <a:picLocks noChangeAspect="1" noChangeArrowheads="1"/>
          </p:cNvPicPr>
          <p:nvPr/>
        </p:nvPicPr>
        <p:blipFill>
          <a:blip r:embed="rId9" cstate="print">
            <a:lum contrast="22000"/>
          </a:blip>
          <a:srcRect/>
          <a:stretch>
            <a:fillRect/>
          </a:stretch>
        </p:blipFill>
        <p:spPr bwMode="auto">
          <a:xfrm>
            <a:off x="5562600" y="1447800"/>
            <a:ext cx="3124200" cy="196215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/>
          <p:cNvSpPr txBox="1"/>
          <p:nvPr/>
        </p:nvSpPr>
        <p:spPr>
          <a:xfrm>
            <a:off x="609600" y="244574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10% acid</a:t>
            </a:r>
            <a:endParaRPr lang="en-US" sz="24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28116" y="2418813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24% acid</a:t>
            </a:r>
            <a:endParaRPr lang="en-US" sz="2400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24600" y="205293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20% acid</a:t>
            </a:r>
            <a:endParaRPr lang="en-US" sz="2400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9600" y="358874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Beaker 1</a:t>
            </a:r>
            <a:endParaRPr lang="en-US" sz="24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81400" y="3614498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Beaker 2</a:t>
            </a:r>
            <a:endParaRPr lang="en-US" sz="24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53200" y="3449219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Beaker 3</a:t>
            </a:r>
            <a:endParaRPr lang="en-US" sz="2400" dirty="0"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9600" y="1446726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40 liters </a:t>
            </a:r>
          </a:p>
          <a:p>
            <a:r>
              <a:rPr lang="en-US" sz="2400" dirty="0" smtClean="0">
                <a:latin typeface="+mj-lt"/>
              </a:rPr>
              <a:t>of solution</a:t>
            </a:r>
            <a:endParaRPr lang="en-US" sz="2400" dirty="0"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78558" y="1453929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V liters</a:t>
            </a:r>
          </a:p>
          <a:p>
            <a:r>
              <a:rPr lang="en-US" sz="2400" dirty="0" smtClean="0">
                <a:latin typeface="+mj-lt"/>
              </a:rPr>
              <a:t>of solution</a:t>
            </a:r>
            <a:endParaRPr lang="en-US" sz="2400" dirty="0"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48400" y="7620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(40+V) liters</a:t>
            </a:r>
          </a:p>
          <a:p>
            <a:r>
              <a:rPr lang="en-US" sz="2400" dirty="0" smtClean="0">
                <a:latin typeface="+mj-lt"/>
              </a:rPr>
              <a:t>of solution</a:t>
            </a:r>
            <a:endParaRPr lang="en-US" sz="2400" dirty="0">
              <a:latin typeface="+mj-lt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2176530" y="1126901"/>
            <a:ext cx="4481847" cy="1023871"/>
          </a:xfrm>
          <a:custGeom>
            <a:avLst/>
            <a:gdLst>
              <a:gd name="connsiteX0" fmla="*/ 0 w 4481847"/>
              <a:gd name="connsiteY0" fmla="*/ 1023871 h 1023871"/>
              <a:gd name="connsiteX1" fmla="*/ 2627290 w 4481847"/>
              <a:gd name="connsiteY1" fmla="*/ 45076 h 1023871"/>
              <a:gd name="connsiteX2" fmla="*/ 4481847 w 4481847"/>
              <a:gd name="connsiteY2" fmla="*/ 753414 h 1023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1847" h="1023871">
                <a:moveTo>
                  <a:pt x="0" y="1023871"/>
                </a:moveTo>
                <a:cubicBezTo>
                  <a:pt x="940158" y="557011"/>
                  <a:pt x="1880316" y="90152"/>
                  <a:pt x="2627290" y="45076"/>
                </a:cubicBezTo>
                <a:cubicBezTo>
                  <a:pt x="3374264" y="0"/>
                  <a:pt x="3928055" y="376707"/>
                  <a:pt x="4481847" y="753414"/>
                </a:cubicBezTo>
              </a:path>
            </a:pathLst>
          </a:custGeom>
          <a:ln w="6032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919730" y="1828800"/>
            <a:ext cx="1622738" cy="356316"/>
          </a:xfrm>
          <a:custGeom>
            <a:avLst/>
            <a:gdLst>
              <a:gd name="connsiteX0" fmla="*/ 0 w 1622738"/>
              <a:gd name="connsiteY0" fmla="*/ 356316 h 356316"/>
              <a:gd name="connsiteX1" fmla="*/ 656822 w 1622738"/>
              <a:gd name="connsiteY1" fmla="*/ 21465 h 356316"/>
              <a:gd name="connsiteX2" fmla="*/ 1622738 w 1622738"/>
              <a:gd name="connsiteY2" fmla="*/ 227527 h 35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22738" h="356316">
                <a:moveTo>
                  <a:pt x="0" y="356316"/>
                </a:moveTo>
                <a:cubicBezTo>
                  <a:pt x="193183" y="199623"/>
                  <a:pt x="386366" y="42930"/>
                  <a:pt x="656822" y="21465"/>
                </a:cubicBezTo>
                <a:cubicBezTo>
                  <a:pt x="927278" y="0"/>
                  <a:pt x="1275008" y="113763"/>
                  <a:pt x="1622738" y="227527"/>
                </a:cubicBezTo>
              </a:path>
            </a:pathLst>
          </a:custGeom>
          <a:ln w="6032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>
                                            <p:subSp spid="_x0000_s11571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4835">
                                            <p:subSp spid="_x0000_s115719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25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subSp spid="_x0000_s11571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subSp spid="_x0000_s11571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>
                                            <p:subSp spid="_x0000_s11571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34828">
                                            <p:subSp spid="_x0000_s115717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>
                                            <p:subSp spid="_x0000_s11571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34829">
                                            <p:subSp spid="_x0000_s115718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subSp spid="_x0000_s11571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12">
                                            <p:subSp spid="_x0000_s115714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  <p:bldP spid="16" grpId="0" autoUpdateAnimBg="0"/>
      <p:bldP spid="19" grpId="0" autoUpdateAnimBg="0"/>
      <p:bldP spid="30" grpId="0" uiExpand="1" build="p" autoUpdateAnimBg="0"/>
      <p:bldP spid="31" grpId="0" autoUpdateAnimBg="0"/>
      <p:bldP spid="22" grpId="0"/>
      <p:bldP spid="23" grpId="0"/>
      <p:bldP spid="24" grpId="0"/>
      <p:bldP spid="32" grpId="0"/>
      <p:bldP spid="33" grpId="0"/>
      <p:bldP spid="34" grpId="0"/>
      <p:bldP spid="35" grpId="0"/>
      <p:bldP spid="36" grpId="0"/>
      <p:bldP spid="37" grpId="0"/>
      <p:bldP spid="39" grpId="0" animBg="1"/>
      <p:bldP spid="4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1.2.5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9067800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 chemist wants to strengthen her 40L stock of 10% acid solution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to 20%. How much 24% solution does she have to add to the 40L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of 10% solution in order to obtain a mixture that is 20% acid?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3124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4267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3124200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volume of the 24% solution that the chemist needs to add to obtain a mixture that is 20% acid.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4268133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V</a:t>
            </a:r>
            <a:r>
              <a:rPr lang="en-US" sz="2800" dirty="0" smtClean="0">
                <a:latin typeface="+mj-lt"/>
              </a:rPr>
              <a:t> liters be the volume of the 24% solution that needs to be added.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4203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2230438" y="5448300"/>
          <a:ext cx="4505325" cy="571500"/>
        </p:xfrm>
        <a:graphic>
          <a:graphicData uri="http://schemas.openxmlformats.org/presentationml/2006/ole">
            <p:oleObj spid="_x0000_s117762" name="Equation" r:id="rId3" imgW="1460160" imgH="20304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Key Idea for rate problems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600200"/>
            <a:ext cx="8686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92D050"/>
                </a:solidFill>
                <a:latin typeface="+mj-lt"/>
              </a:rPr>
              <a:t>Below is the formula for rates.</a:t>
            </a:r>
            <a:endParaRPr lang="en-US" sz="26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34975" y="2057400"/>
          <a:ext cx="2655888" cy="1143000"/>
        </p:xfrm>
        <a:graphic>
          <a:graphicData uri="http://schemas.openxmlformats.org/presentationml/2006/ole">
            <p:oleObj spid="_x0000_s99330" name="Equation" r:id="rId3" imgW="914400" imgH="393480" progId="Equation.3">
              <p:embed/>
            </p:oleObj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3717925" y="2286000"/>
          <a:ext cx="4743450" cy="685800"/>
        </p:xfrm>
        <a:graphic>
          <a:graphicData uri="http://schemas.openxmlformats.org/presentationml/2006/ole">
            <p:oleObj spid="_x0000_s99331" name="Equation" r:id="rId4" imgW="1282680" imgH="177480" progId="Equation.3">
              <p:embed/>
            </p:oleObj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52400" y="4495800"/>
            <a:ext cx="9372600" cy="99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Page 20 #1, A car is travelling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M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 mph for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H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 hours. Represent the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number of miles traveled.</a:t>
            </a:r>
          </a:p>
          <a:p>
            <a:endParaRPr lang="en-US" dirty="0" smtClean="0">
              <a:solidFill>
                <a:srgbClr val="FFC000"/>
              </a:solidFill>
              <a:latin typeface="+mj-lt"/>
            </a:endParaRPr>
          </a:p>
        </p:txBody>
      </p:sp>
      <p:graphicFrame>
        <p:nvGraphicFramePr>
          <p:cNvPr id="99336" name="Object 8"/>
          <p:cNvGraphicFramePr>
            <a:graphicFrameLocks noChangeAspect="1"/>
          </p:cNvGraphicFramePr>
          <p:nvPr/>
        </p:nvGraphicFramePr>
        <p:xfrm>
          <a:off x="3657600" y="3406775"/>
          <a:ext cx="5310187" cy="784225"/>
        </p:xfrm>
        <a:graphic>
          <a:graphicData uri="http://schemas.openxmlformats.org/presentationml/2006/ole">
            <p:oleObj spid="_x0000_s99336" name="Equation" r:id="rId5" imgW="1434960" imgH="203040" progId="Equation.3">
              <p:embed/>
            </p:oleObj>
          </a:graphicData>
        </a:graphic>
      </p:graphicFrame>
      <p:graphicFrame>
        <p:nvGraphicFramePr>
          <p:cNvPr id="99337" name="Object 9"/>
          <p:cNvGraphicFramePr>
            <a:graphicFrameLocks noChangeAspect="1"/>
          </p:cNvGraphicFramePr>
          <p:nvPr/>
        </p:nvGraphicFramePr>
        <p:xfrm>
          <a:off x="228600" y="3200400"/>
          <a:ext cx="3097213" cy="1143000"/>
        </p:xfrm>
        <a:graphic>
          <a:graphicData uri="http://schemas.openxmlformats.org/presentationml/2006/ole">
            <p:oleObj spid="_x0000_s99337" name="Equation" r:id="rId6" imgW="1066680" imgH="393480" progId="Equation.3">
              <p:embed/>
            </p:oleObj>
          </a:graphicData>
        </a:graphic>
      </p:graphicFrame>
      <p:graphicFrame>
        <p:nvGraphicFramePr>
          <p:cNvPr id="99341" name="Object 13"/>
          <p:cNvGraphicFramePr>
            <a:graphicFrameLocks noChangeAspect="1"/>
          </p:cNvGraphicFramePr>
          <p:nvPr/>
        </p:nvGraphicFramePr>
        <p:xfrm>
          <a:off x="139521" y="5798779"/>
          <a:ext cx="2735263" cy="500063"/>
        </p:xfrm>
        <a:graphic>
          <a:graphicData uri="http://schemas.openxmlformats.org/presentationml/2006/ole">
            <p:oleObj spid="_x0000_s99341" name="Equation" r:id="rId7" imgW="1002960" imgH="177480" progId="Equation.3">
              <p:embed/>
            </p:oleObj>
          </a:graphicData>
        </a:graphic>
      </p:graphicFrame>
      <p:graphicFrame>
        <p:nvGraphicFramePr>
          <p:cNvPr id="99342" name="Object 14"/>
          <p:cNvGraphicFramePr>
            <a:graphicFrameLocks noChangeAspect="1"/>
          </p:cNvGraphicFramePr>
          <p:nvPr/>
        </p:nvGraphicFramePr>
        <p:xfrm>
          <a:off x="6517403" y="5787488"/>
          <a:ext cx="2144713" cy="498475"/>
        </p:xfrm>
        <a:graphic>
          <a:graphicData uri="http://schemas.openxmlformats.org/presentationml/2006/ole">
            <p:oleObj spid="_x0000_s99342" name="Equation" r:id="rId8" imgW="787320" imgH="177480" progId="Equation.3">
              <p:embed/>
            </p:oleObj>
          </a:graphicData>
        </a:graphic>
      </p:graphicFrame>
      <p:graphicFrame>
        <p:nvGraphicFramePr>
          <p:cNvPr id="99344" name="Object 16"/>
          <p:cNvGraphicFramePr>
            <a:graphicFrameLocks noChangeAspect="1"/>
          </p:cNvGraphicFramePr>
          <p:nvPr/>
        </p:nvGraphicFramePr>
        <p:xfrm>
          <a:off x="2819400" y="5499279"/>
          <a:ext cx="1903412" cy="1108075"/>
        </p:xfrm>
        <a:graphic>
          <a:graphicData uri="http://schemas.openxmlformats.org/presentationml/2006/ole">
            <p:oleObj spid="_x0000_s99344" name="Equation" r:id="rId9" imgW="698400" imgH="393480" progId="Equation.3">
              <p:embed/>
            </p:oleObj>
          </a:graphicData>
        </a:graphic>
      </p:graphicFrame>
      <p:graphicFrame>
        <p:nvGraphicFramePr>
          <p:cNvPr id="99347" name="Object 19"/>
          <p:cNvGraphicFramePr>
            <a:graphicFrameLocks noChangeAspect="1"/>
          </p:cNvGraphicFramePr>
          <p:nvPr/>
        </p:nvGraphicFramePr>
        <p:xfrm>
          <a:off x="4687016" y="5785900"/>
          <a:ext cx="1765300" cy="500063"/>
        </p:xfrm>
        <a:graphic>
          <a:graphicData uri="http://schemas.openxmlformats.org/presentationml/2006/ole">
            <p:oleObj spid="_x0000_s99347" name="Equation" r:id="rId10" imgW="647640" imgH="1774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20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10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80"/>
                            </p:stCondLst>
                            <p:childTnLst>
                              <p:par>
                                <p:cTn id="3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9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Page 9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30680"/>
            <a:ext cx="8686800" cy="8839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Write “the sum of a number and 16 is three times the number”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as a mathematical statement.</a:t>
            </a: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8067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2807633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 be the number.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6449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351087" y="3581400"/>
          <a:ext cx="2443975" cy="622300"/>
        </p:xfrm>
        <a:graphic>
          <a:graphicData uri="http://schemas.openxmlformats.org/presentationml/2006/ole">
            <p:oleObj spid="_x0000_s47106" name="Equation" r:id="rId3" imgW="698400" imgH="17748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75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1.2.7 Distance-Rate-Time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54037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Two motorcycles travel towards each other from Chicago and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Indianapolis (350km apart). One is travelling 110 km/hr, the other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90 km/hr. If they started at the same time, when will they meet?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3352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419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3377625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when they will meet. 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4420533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dirty="0" smtClean="0">
                <a:latin typeface="+mj-lt"/>
              </a:rPr>
              <a:t> hours be the time from when they started until they meet. 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36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  <p:bldP spid="8" grpId="0"/>
      <p:bldP spid="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1.2.7 Equation</a:t>
            </a:r>
            <a:endParaRPr lang="en-US" dirty="0"/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5410200" y="6019800"/>
          <a:ext cx="927100" cy="571500"/>
        </p:xfrm>
        <a:graphic>
          <a:graphicData uri="http://schemas.openxmlformats.org/presentationml/2006/ole">
            <p:oleObj spid="_x0000_s118786" name="Equation" r:id="rId3" imgW="266400" imgH="1774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52400" y="5001932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Distance traveled by motorcycle 1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91684" y="5036403"/>
            <a:ext cx="25661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Distance traveled by motorcycle 2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362200" y="5213487"/>
          <a:ext cx="381000" cy="381000"/>
        </p:xfrm>
        <a:graphic>
          <a:graphicData uri="http://schemas.openxmlformats.org/presentationml/2006/ole">
            <p:oleObj spid="_x0000_s118787" name="Equation" r:id="rId4" imgW="139680" imgH="139680" progId="Equation.3">
              <p:embed/>
            </p:oleObj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4987925" y="5289687"/>
          <a:ext cx="346075" cy="276225"/>
        </p:xfrm>
        <a:graphic>
          <a:graphicData uri="http://schemas.openxmlformats.org/presentationml/2006/ole">
            <p:oleObj spid="_x0000_s118788" name="Equation" r:id="rId5" imgW="126720" imgH="10152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306094" y="5054958"/>
            <a:ext cx="23901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Total distance traveled by both</a:t>
            </a:r>
            <a:endParaRPr lang="en-US" sz="24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504825" y="6019800"/>
          <a:ext cx="2314575" cy="571500"/>
        </p:xfrm>
        <a:graphic>
          <a:graphicData uri="http://schemas.openxmlformats.org/presentationml/2006/ole">
            <p:oleObj spid="_x0000_s118789" name="Equation" r:id="rId6" imgW="583920" imgH="177480" progId="Equation.3">
              <p:embed/>
            </p:oleObj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3048000" y="6019800"/>
          <a:ext cx="2286000" cy="569912"/>
        </p:xfrm>
        <a:graphic>
          <a:graphicData uri="http://schemas.openxmlformats.org/presentationml/2006/ole">
            <p:oleObj spid="_x0000_s118790" name="Equation" r:id="rId7" imgW="533160" imgH="177480" progId="Equation.3">
              <p:embed/>
            </p:oleObj>
          </a:graphicData>
        </a:graphic>
      </p:graphicFrame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304800" y="4241800"/>
          <a:ext cx="5486400" cy="406400"/>
        </p:xfrm>
        <a:graphic>
          <a:graphicData uri="http://schemas.openxmlformats.org/presentationml/2006/ole">
            <p:oleObj spid="_x0000_s118791" name="Equation" r:id="rId8" imgW="2374560" imgH="177480" progId="Equation.3">
              <p:embed/>
            </p:oleObj>
          </a:graphicData>
        </a:graphic>
      </p:graphicFrame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6019800" y="3886200"/>
            <a:ext cx="3200400" cy="1066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amount </a:t>
            </a:r>
          </a:p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being added?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0" y="4884003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92D050"/>
                </a:solidFill>
                <a:latin typeface="+mj-lt"/>
              </a:rPr>
              <a:t>Distance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200" y="3348335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Motorcycle 1</a:t>
            </a:r>
            <a:endParaRPr lang="en-US" sz="24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34200" y="3348335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Motorcycle 2</a:t>
            </a:r>
            <a:endParaRPr lang="en-US" sz="2400" dirty="0"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8563" y="1446726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110 km/hr</a:t>
            </a:r>
            <a:endParaRPr lang="en-US" sz="2400" dirty="0"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666963" y="12954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90 km/hr</a:t>
            </a:r>
            <a:endParaRPr lang="en-US" sz="2400" dirty="0">
              <a:latin typeface="+mj-lt"/>
            </a:endParaRPr>
          </a:p>
        </p:txBody>
      </p:sp>
      <p:pic>
        <p:nvPicPr>
          <p:cNvPr id="118795" name="Picture 11" descr="https://encrypted-tbn3.gstatic.com/images?q=tbn:ANd9GcSowmWtubZ7Rv_Kng7QX0b5cYyqvfI9_9DNXeCcdKQIMJQ1MO3u9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flipH="1">
            <a:off x="6285963" y="1676400"/>
            <a:ext cx="2133600" cy="1420729"/>
          </a:xfrm>
          <a:prstGeom prst="rect">
            <a:avLst/>
          </a:prstGeom>
          <a:noFill/>
        </p:spPr>
      </p:pic>
      <p:pic>
        <p:nvPicPr>
          <p:cNvPr id="118797" name="Picture 13" descr="https://encrypted-tbn0.gstatic.com/images?q=tbn:ANd9GcTg1k31_mjN7mrRCipf63Min150KZJqNtpr9sT17XZFTM2IzKWt_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3763" y="1828800"/>
            <a:ext cx="2272608" cy="1266826"/>
          </a:xfrm>
          <a:prstGeom prst="rect">
            <a:avLst/>
          </a:prstGeom>
          <a:noFill/>
        </p:spPr>
      </p:pic>
      <p:cxnSp>
        <p:nvCxnSpPr>
          <p:cNvPr id="41" name="Straight Connector 40"/>
          <p:cNvCxnSpPr>
            <a:stCxn id="118797" idx="2"/>
            <a:endCxn id="118795" idx="2"/>
          </p:cNvCxnSpPr>
          <p:nvPr/>
        </p:nvCxnSpPr>
        <p:spPr>
          <a:xfrm>
            <a:off x="1250067" y="3095626"/>
            <a:ext cx="6102696" cy="1503"/>
          </a:xfrm>
          <a:prstGeom prst="line">
            <a:avLst/>
          </a:prstGeom>
          <a:ln w="7302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1262946" y="3095626"/>
            <a:ext cx="6126306" cy="2816"/>
          </a:xfrm>
          <a:prstGeom prst="line">
            <a:avLst/>
          </a:prstGeom>
          <a:ln w="22225">
            <a:solidFill>
              <a:srgbClr val="FFFF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-25758" y="2852498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Chicago</a:t>
            </a:r>
            <a:endParaRPr lang="en-US" sz="2400" dirty="0">
              <a:latin typeface="+mj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428963" y="2858037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Indianapolis</a:t>
            </a:r>
            <a:endParaRPr lang="en-US" sz="2400" dirty="0">
              <a:latin typeface="+mj-lt"/>
            </a:endParaRPr>
          </a:p>
        </p:txBody>
      </p:sp>
      <p:sp>
        <p:nvSpPr>
          <p:cNvPr id="60" name="Left Brace 59"/>
          <p:cNvSpPr/>
          <p:nvPr/>
        </p:nvSpPr>
        <p:spPr>
          <a:xfrm rot="16200000">
            <a:off x="4114800" y="304800"/>
            <a:ext cx="381000" cy="6172200"/>
          </a:xfrm>
          <a:prstGeom prst="leftBrace">
            <a:avLst>
              <a:gd name="adj1" fmla="val 8333"/>
              <a:gd name="adj2" fmla="val 37063"/>
            </a:avLst>
          </a:prstGeom>
          <a:ln w="476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048000" y="3552251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350 km</a:t>
            </a:r>
            <a:endParaRPr lang="en-US" sz="2400" dirty="0">
              <a:latin typeface="+mj-lt"/>
            </a:endParaRPr>
          </a:p>
        </p:txBody>
      </p:sp>
      <p:sp>
        <p:nvSpPr>
          <p:cNvPr id="62" name="Left Brace 61"/>
          <p:cNvSpPr/>
          <p:nvPr/>
        </p:nvSpPr>
        <p:spPr>
          <a:xfrm rot="16200000" flipH="1">
            <a:off x="2730856" y="1257302"/>
            <a:ext cx="304802" cy="3276598"/>
          </a:xfrm>
          <a:prstGeom prst="leftBrace">
            <a:avLst/>
          </a:prstGeom>
          <a:ln w="603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Left Brace 62"/>
          <p:cNvSpPr/>
          <p:nvPr/>
        </p:nvSpPr>
        <p:spPr>
          <a:xfrm rot="16200000" flipH="1">
            <a:off x="5778319" y="1536881"/>
            <a:ext cx="330562" cy="2743200"/>
          </a:xfrm>
          <a:prstGeom prst="leftBrace">
            <a:avLst>
              <a:gd name="adj1" fmla="val 8333"/>
              <a:gd name="adj2" fmla="val 26995"/>
            </a:avLst>
          </a:prstGeom>
          <a:ln w="6032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2209800" y="1542871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Distance </a:t>
            </a:r>
          </a:p>
          <a:p>
            <a:r>
              <a:rPr lang="en-US" sz="2400" dirty="0" smtClean="0">
                <a:latin typeface="+mj-lt"/>
              </a:rPr>
              <a:t>traveled by Motorcycle 1</a:t>
            </a:r>
            <a:endParaRPr lang="en-US" sz="2400" dirty="0">
              <a:latin typeface="+mj-l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419600" y="1600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Distance </a:t>
            </a:r>
          </a:p>
          <a:p>
            <a:r>
              <a:rPr lang="en-US" sz="2400" dirty="0" smtClean="0">
                <a:latin typeface="+mj-lt"/>
              </a:rPr>
              <a:t>traveled by Motorcycle 2</a:t>
            </a:r>
            <a:endParaRPr lang="en-US" sz="2400" dirty="0">
              <a:latin typeface="+mj-lt"/>
            </a:endParaRPr>
          </a:p>
        </p:txBody>
      </p:sp>
      <p:sp>
        <p:nvSpPr>
          <p:cNvPr id="66" name="Multiply 65"/>
          <p:cNvSpPr/>
          <p:nvPr/>
        </p:nvSpPr>
        <p:spPr>
          <a:xfrm>
            <a:off x="4317642" y="2845158"/>
            <a:ext cx="457200" cy="533400"/>
          </a:xfrm>
          <a:prstGeom prst="mathMultiply">
            <a:avLst>
              <a:gd name="adj1" fmla="val 19718"/>
            </a:avLst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191000" y="3500735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Where they meet</a:t>
            </a:r>
            <a:endParaRPr lang="en-US" sz="2400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69" name="Straight Arrow Connector 68"/>
          <p:cNvCxnSpPr>
            <a:endCxn id="66" idx="2"/>
          </p:cNvCxnSpPr>
          <p:nvPr/>
        </p:nvCxnSpPr>
        <p:spPr>
          <a:xfrm flipH="1" flipV="1">
            <a:off x="4665034" y="3250449"/>
            <a:ext cx="364166" cy="330951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1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1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>
                                            <p:subSp spid="_x0000_s11879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4835">
                                            <p:subSp spid="_x0000_s11879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25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subSp spid="_x0000_s11878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subSp spid="_x0000_s11878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>
                                            <p:subSp spid="_x0000_s11878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34828">
                                            <p:subSp spid="_x0000_s118789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>
                                            <p:subSp spid="_x0000_s11879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34829">
                                            <p:subSp spid="_x0000_s118790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subSp spid="_x0000_s11878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12">
                                            <p:subSp spid="_x0000_s118786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  <p:bldP spid="16" grpId="0" autoUpdateAnimBg="0"/>
      <p:bldP spid="19" grpId="0" autoUpdateAnimBg="0"/>
      <p:bldP spid="30" grpId="0" uiExpand="1" build="p" autoUpdateAnimBg="0"/>
      <p:bldP spid="31" grpId="0" autoUpdateAnimBg="0"/>
      <p:bldP spid="32" grpId="0"/>
      <p:bldP spid="34" grpId="0"/>
      <p:bldP spid="35" grpId="0"/>
      <p:bldP spid="37" grpId="0"/>
      <p:bldP spid="58" grpId="0"/>
      <p:bldP spid="59" grpId="0"/>
      <p:bldP spid="60" grpId="0" animBg="1"/>
      <p:bldP spid="61" grpId="0"/>
      <p:bldP spid="62" grpId="0" animBg="1"/>
      <p:bldP spid="63" grpId="0" animBg="1"/>
      <p:bldP spid="64" grpId="0"/>
      <p:bldP spid="65" grpId="0"/>
      <p:bldP spid="66" grpId="0" animBg="1"/>
      <p:bldP spid="67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1.2.7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637" y="1524000"/>
            <a:ext cx="9411237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Two motorcycles travel towards each other from Chicago and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Indianapolis (about 350km apart). One is travelling 110 km/hr, the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other 90 km/hr. If they started at the same time, when will they meet?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3124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1148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3149025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when they will meet. 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4115733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dirty="0" smtClean="0">
                <a:latin typeface="+mj-lt"/>
              </a:rPr>
              <a:t> hours be the time from when they started until they meet. 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4203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133600" y="5483225"/>
          <a:ext cx="3446462" cy="500063"/>
        </p:xfrm>
        <a:graphic>
          <a:graphicData uri="http://schemas.openxmlformats.org/presentationml/2006/ole">
            <p:oleObj spid="_x0000_s119810" name="Equation" r:id="rId3" imgW="1117440" imgH="17748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1.5.3 Distance-Rate-Time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9067800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Amy travels 450 miles in her car at a certain speed. If the car had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gone 15 mph faster, the trip would have taken 1 hour less.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Determine the speed of Amy’s car.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352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4958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3377625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speed of Amy’s car.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400" y="4496733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dirty="0" smtClean="0">
                <a:latin typeface="+mj-lt"/>
              </a:rPr>
              <a:t> mph be the speed of Amy’s car. 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5065693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dirty="0" smtClean="0">
                <a:latin typeface="+mj-lt"/>
              </a:rPr>
              <a:t> hours by the time it takes Amy to drive 450 miles. </a:t>
            </a:r>
            <a:endParaRPr lang="en-US" sz="16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8" grpId="0"/>
      <p:bldP spid="9" grpId="0"/>
      <p:bldP spid="10" grpId="0"/>
      <p:bldP spid="11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6" name="Picture 6" descr="https://encrypted-tbn2.gstatic.com/images?q=tbn:ANd9GcQ62kUiZ8NEICF9q3PadJkrvP2b_LxCMmLsbl_D78uO8Iheav8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52400" y="1600200"/>
            <a:ext cx="2590800" cy="15811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1.5.3 Equations</a:t>
            </a:r>
            <a:endParaRPr lang="en-US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6248400" y="3325813"/>
          <a:ext cx="1058863" cy="511175"/>
        </p:xfrm>
        <a:graphic>
          <a:graphicData uri="http://schemas.openxmlformats.org/presentationml/2006/ole">
            <p:oleObj spid="_x0000_s40962" name="Equation" r:id="rId4" imgW="266400" imgH="16488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4358" y="3348335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Amy’s car</a:t>
            </a:r>
            <a:endParaRPr lang="en-US" sz="24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6721" y="1446726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A </a:t>
            </a:r>
            <a:r>
              <a:rPr lang="en-US" sz="2400" dirty="0" smtClean="0">
                <a:latin typeface="+mj-lt"/>
              </a:rPr>
              <a:t>mph</a:t>
            </a:r>
            <a:endParaRPr lang="en-US" sz="2400" dirty="0">
              <a:latin typeface="+mj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1428225" y="3124200"/>
            <a:ext cx="4286775" cy="47626"/>
          </a:xfrm>
          <a:prstGeom prst="line">
            <a:avLst/>
          </a:prstGeom>
          <a:ln w="7302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516230" y="3124200"/>
            <a:ext cx="4122570" cy="50442"/>
          </a:xfrm>
          <a:prstGeom prst="line">
            <a:avLst/>
          </a:prstGeom>
          <a:ln w="22225">
            <a:solidFill>
              <a:srgbClr val="FFFF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16200000">
            <a:off x="3365679" y="1270716"/>
            <a:ext cx="381000" cy="4317642"/>
          </a:xfrm>
          <a:prstGeom prst="leftBrace">
            <a:avLst>
              <a:gd name="adj1" fmla="val 8333"/>
              <a:gd name="adj2" fmla="val 37063"/>
            </a:avLst>
          </a:prstGeom>
          <a:ln w="476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362200" y="3576935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450 miles</a:t>
            </a:r>
            <a:endParaRPr lang="en-US" sz="2400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3049074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667000" y="145514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for</a:t>
            </a:r>
            <a:r>
              <a:rPr lang="en-US" sz="2400" i="1" dirty="0" smtClean="0">
                <a:latin typeface="+mj-lt"/>
              </a:rPr>
              <a:t> T </a:t>
            </a:r>
            <a:r>
              <a:rPr lang="en-US" sz="2400" dirty="0" smtClean="0">
                <a:latin typeface="+mj-lt"/>
              </a:rPr>
              <a:t>hours</a:t>
            </a:r>
            <a:endParaRPr lang="en-US" sz="2400" dirty="0">
              <a:latin typeface="+mj-lt"/>
            </a:endParaRPr>
          </a:p>
        </p:txBody>
      </p:sp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5867400" y="1371600"/>
          <a:ext cx="3097213" cy="1143000"/>
        </p:xfrm>
        <a:graphic>
          <a:graphicData uri="http://schemas.openxmlformats.org/presentationml/2006/ole">
            <p:oleObj spid="_x0000_s40967" name="Equation" r:id="rId5" imgW="1066680" imgH="393480" progId="Equation.3">
              <p:embed/>
            </p:oleObj>
          </a:graphicData>
        </a:graphic>
      </p:graphicFrame>
      <p:pic>
        <p:nvPicPr>
          <p:cNvPr id="58" name="Picture 6" descr="https://encrypted-tbn2.gstatic.com/images?q=tbn:ANd9GcQ62kUiZ8NEICF9q3PadJkrvP2b_LxCMmLsbl_D78uO8Iheav8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52400" y="4192074"/>
            <a:ext cx="2590800" cy="1581151"/>
          </a:xfrm>
          <a:prstGeom prst="rect">
            <a:avLst/>
          </a:prstGeom>
          <a:noFill/>
        </p:spPr>
      </p:pic>
      <p:sp>
        <p:nvSpPr>
          <p:cNvPr id="59" name="TextBox 58"/>
          <p:cNvSpPr txBox="1"/>
          <p:nvPr/>
        </p:nvSpPr>
        <p:spPr>
          <a:xfrm>
            <a:off x="254358" y="5940209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Amy’s car</a:t>
            </a:r>
            <a:endParaRPr lang="en-US" sz="2400" dirty="0">
              <a:latin typeface="+mj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96721" y="40386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(</a:t>
            </a:r>
            <a:r>
              <a:rPr lang="en-US" sz="2400" i="1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+15)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mph</a:t>
            </a:r>
            <a:endParaRPr lang="en-US" sz="2400" dirty="0">
              <a:latin typeface="+mj-lt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1428225" y="5716074"/>
            <a:ext cx="4286775" cy="47626"/>
          </a:xfrm>
          <a:prstGeom prst="line">
            <a:avLst/>
          </a:prstGeom>
          <a:ln w="73025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1516230" y="5716074"/>
            <a:ext cx="4122570" cy="50442"/>
          </a:xfrm>
          <a:prstGeom prst="line">
            <a:avLst/>
          </a:prstGeom>
          <a:ln w="22225">
            <a:solidFill>
              <a:srgbClr val="FFFF00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Left Brace 62"/>
          <p:cNvSpPr/>
          <p:nvPr/>
        </p:nvSpPr>
        <p:spPr>
          <a:xfrm rot="16200000">
            <a:off x="3365679" y="3862590"/>
            <a:ext cx="381000" cy="4317642"/>
          </a:xfrm>
          <a:prstGeom prst="leftBrace">
            <a:avLst>
              <a:gd name="adj1" fmla="val 8333"/>
              <a:gd name="adj2" fmla="val 37063"/>
            </a:avLst>
          </a:prstGeom>
          <a:ln w="476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2362200" y="6168809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450 miles</a:t>
            </a:r>
            <a:endParaRPr lang="en-US" sz="2400" dirty="0">
              <a:latin typeface="+mj-l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52400" y="5640948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667000" y="4047014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for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(</a:t>
            </a:r>
            <a:r>
              <a:rPr lang="en-US" sz="2400" i="1" dirty="0" smtClean="0">
                <a:latin typeface="+mj-lt"/>
              </a:rPr>
              <a:t>T</a:t>
            </a:r>
            <a:r>
              <a:rPr lang="en-US" sz="2400" dirty="0" smtClean="0">
                <a:latin typeface="+mj-lt"/>
              </a:rPr>
              <a:t>-1)</a:t>
            </a:r>
            <a:r>
              <a:rPr lang="en-US" sz="2400" i="1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hours</a:t>
            </a:r>
            <a:endParaRPr lang="en-US" sz="2400" dirty="0">
              <a:latin typeface="+mj-lt"/>
            </a:endParaRP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7323138" y="2895600"/>
          <a:ext cx="1211262" cy="1336675"/>
        </p:xfrm>
        <a:graphic>
          <a:graphicData uri="http://schemas.openxmlformats.org/presentationml/2006/ole">
            <p:oleObj spid="_x0000_s40968" name="Equation" r:id="rId6" imgW="304560" imgH="431640" progId="Equation.3">
              <p:embed/>
            </p:oleObj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7599362" y="3603625"/>
          <a:ext cx="554038" cy="511175"/>
        </p:xfrm>
        <a:graphic>
          <a:graphicData uri="http://schemas.openxmlformats.org/presentationml/2006/ole">
            <p:oleObj spid="_x0000_s40969" name="Equation" r:id="rId7" imgW="139680" imgH="164880" progId="Equation.3">
              <p:embed/>
            </p:oleObj>
          </a:graphicData>
        </a:graphic>
      </p:graphicFrame>
      <p:graphicFrame>
        <p:nvGraphicFramePr>
          <p:cNvPr id="40972" name="Object 12"/>
          <p:cNvGraphicFramePr>
            <a:graphicFrameLocks noChangeAspect="1"/>
          </p:cNvGraphicFramePr>
          <p:nvPr/>
        </p:nvGraphicFramePr>
        <p:xfrm>
          <a:off x="5923679" y="5601237"/>
          <a:ext cx="1747837" cy="550862"/>
        </p:xfrm>
        <a:graphic>
          <a:graphicData uri="http://schemas.openxmlformats.org/presentationml/2006/ole">
            <p:oleObj spid="_x0000_s40972" name="Equation" r:id="rId8" imgW="533160" imgH="177480" progId="Equation.3">
              <p:embed/>
            </p:oleObj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7627938" y="5292725"/>
          <a:ext cx="1211262" cy="1336675"/>
        </p:xfrm>
        <a:graphic>
          <a:graphicData uri="http://schemas.openxmlformats.org/presentationml/2006/ole">
            <p:oleObj spid="_x0000_s40973" name="Equation" r:id="rId9" imgW="304560" imgH="431640" progId="Equation.3">
              <p:embed/>
            </p:oleObj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/>
        </p:nvGraphicFramePr>
        <p:xfrm>
          <a:off x="7656513" y="6000750"/>
          <a:ext cx="1030287" cy="511175"/>
        </p:xfrm>
        <a:graphic>
          <a:graphicData uri="http://schemas.openxmlformats.org/presentationml/2006/ole">
            <p:oleObj spid="_x0000_s40974" name="Equation" r:id="rId10" imgW="317160" imgH="16488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2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20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2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2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6" grpId="0" animBg="1"/>
      <p:bldP spid="24" grpId="0"/>
      <p:bldP spid="27" grpId="0"/>
      <p:bldP spid="59" grpId="0"/>
      <p:bldP spid="60" grpId="0"/>
      <p:bldP spid="63" grpId="0" animBg="1"/>
      <p:bldP spid="64" grpId="0"/>
      <p:bldP spid="6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1.5.3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9067800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Amy travels 450 miles in her car at a certain speed. If the car had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gone 15 mph faster, the trip would have taken 1 hour less.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Determine the speed of Amy’s car.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124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733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Variable: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3149025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speed of Amy’s car.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62200" y="3734733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dirty="0" smtClean="0">
                <a:latin typeface="+mj-lt"/>
              </a:rPr>
              <a:t> mph be the speed of Amy’s car. </a:t>
            </a:r>
            <a:endParaRPr lang="en-US" sz="16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43535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2536825" y="4346575"/>
          <a:ext cx="2111375" cy="606425"/>
        </p:xfrm>
        <a:graphic>
          <a:graphicData uri="http://schemas.openxmlformats.org/presentationml/2006/ole">
            <p:oleObj spid="_x0000_s121858" name="Equation" r:id="rId3" imgW="685800" imgH="215640" progId="Equation.3">
              <p:embed/>
            </p:oleObj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2487612" y="4876800"/>
          <a:ext cx="3836988" cy="685800"/>
        </p:xfrm>
        <a:graphic>
          <a:graphicData uri="http://schemas.openxmlformats.org/presentationml/2006/ole">
            <p:oleObj spid="_x0000_s121859" name="Equation" r:id="rId4" imgW="1244520" imgH="215640" progId="Equation.3">
              <p:embed/>
            </p:oleObj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04800" y="5486400"/>
            <a:ext cx="53340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What method might we use to solve this system of equations?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62600" y="57251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Substitution</a:t>
            </a:r>
            <a:endParaRPr lang="en-US" sz="16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1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1.2.9 Shared Work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9067800" cy="198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Suppose a journeyman and apprentice are working on making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cabinets. The journeyman is twice as fast as his apprentice. If they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complete one cabinet in 14 hours, how many hours does it take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for the journeyman working alone to make one cabinet?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3733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4800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3758625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it takes the journeyman working alone to make one cabinet. 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4801533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J</a:t>
            </a:r>
            <a:r>
              <a:rPr lang="en-US" sz="2800" dirty="0" smtClean="0">
                <a:latin typeface="+mj-lt"/>
              </a:rPr>
              <a:t> hours be the time it takes the journeyman to make one cabinet working alone.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0" y="5715000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dirty="0" smtClean="0">
                <a:latin typeface="+mj-lt"/>
              </a:rPr>
              <a:t> hours be the time it takes the apprentice to make one cabinet working alone.</a:t>
            </a:r>
            <a:endParaRPr lang="en-US" sz="16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3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3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  <p:bldP spid="8" grpId="0"/>
      <p:bldP spid="9" grpId="0"/>
      <p:bldP spid="1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1.2.9 Equations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2267605"/>
            <a:ext cx="7381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The journeyman is twice as fast as his apprentice.</a:t>
            </a:r>
            <a:endParaRPr lang="en-US" sz="40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2943225"/>
            <a:ext cx="3352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92D050"/>
                </a:solidFill>
                <a:latin typeface="+mj-lt"/>
              </a:rPr>
              <a:t>Journeyman’s rate</a:t>
            </a:r>
            <a:endParaRPr lang="en-US" sz="26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7" name="Object 13"/>
          <p:cNvGraphicFramePr>
            <a:graphicFrameLocks noChangeAspect="1"/>
          </p:cNvGraphicFramePr>
          <p:nvPr/>
        </p:nvGraphicFramePr>
        <p:xfrm>
          <a:off x="4343400" y="3076575"/>
          <a:ext cx="346075" cy="276225"/>
        </p:xfrm>
        <a:graphic>
          <a:graphicData uri="http://schemas.openxmlformats.org/presentationml/2006/ole">
            <p:oleObj spid="_x0000_s38916" name="Equation" r:id="rId3" imgW="126720" imgH="10152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00600" y="2931420"/>
            <a:ext cx="3505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92D050"/>
                </a:solidFill>
                <a:latin typeface="+mj-lt"/>
              </a:rPr>
              <a:t>2 × Apprentice’s rate</a:t>
            </a:r>
            <a:endParaRPr lang="en-US" sz="2600" dirty="0">
              <a:solidFill>
                <a:srgbClr val="92D050"/>
              </a:solidFill>
              <a:latin typeface="+mj-lt"/>
            </a:endParaRP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3886200" y="3629025"/>
          <a:ext cx="817562" cy="1095375"/>
        </p:xfrm>
        <a:graphic>
          <a:graphicData uri="http://schemas.openxmlformats.org/presentationml/2006/ole">
            <p:oleObj spid="_x0000_s38917" name="Equation" r:id="rId4" imgW="291960" imgH="393480" progId="Equation.3">
              <p:embed/>
            </p:oleObj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4703762" y="3629025"/>
          <a:ext cx="1022350" cy="1092200"/>
        </p:xfrm>
        <a:graphic>
          <a:graphicData uri="http://schemas.openxmlformats.org/presentationml/2006/ole">
            <p:oleObj spid="_x0000_s38918" name="Equation" r:id="rId5" imgW="368280" imgH="393480" progId="Equation.3">
              <p:embed/>
            </p:oleObj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6019800" y="990600"/>
          <a:ext cx="2654300" cy="1143000"/>
        </p:xfrm>
        <a:graphic>
          <a:graphicData uri="http://schemas.openxmlformats.org/presentationml/2006/ole">
            <p:oleObj spid="_x0000_s38919" name="Equation" r:id="rId6" imgW="914400" imgH="393480" progId="Equation.3">
              <p:embed/>
            </p:oleObj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4038600" y="5068887"/>
          <a:ext cx="1303338" cy="493713"/>
        </p:xfrm>
        <a:graphic>
          <a:graphicData uri="http://schemas.openxmlformats.org/presentationml/2006/ole">
            <p:oleObj spid="_x0000_s38920" name="Equation" r:id="rId7" imgW="469800" imgH="17748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81000" y="4898648"/>
            <a:ext cx="3505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Multiply both sides of the equation by </a:t>
            </a:r>
            <a:r>
              <a:rPr lang="en-US" sz="2600" i="1" dirty="0" smtClean="0">
                <a:latin typeface="+mj-lt"/>
              </a:rPr>
              <a:t>AJ</a:t>
            </a:r>
            <a:endParaRPr lang="en-US" sz="2600" i="1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1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1.2.9 Equations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926" y="3173727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cabinet built by the journeyman in 14 hours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63926" y="31496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cabinet built by the apprentice 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in 14 hours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159126" y="3454400"/>
          <a:ext cx="381000" cy="381000"/>
        </p:xfrm>
        <a:graphic>
          <a:graphicData uri="http://schemas.openxmlformats.org/presentationml/2006/ole">
            <p:oleObj spid="_x0000_s124930" name="Equation" r:id="rId3" imgW="139680" imgH="139680" progId="Equation.3">
              <p:embed/>
            </p:oleObj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6435726" y="3559175"/>
          <a:ext cx="346075" cy="276225"/>
        </p:xfrm>
        <a:graphic>
          <a:graphicData uri="http://schemas.openxmlformats.org/presentationml/2006/ole">
            <p:oleObj spid="_x0000_s124931" name="Equation" r:id="rId4" imgW="126720" imgH="10152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753405" y="3116819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cabinet  built by both in 14 hours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0" y="4523838"/>
          <a:ext cx="4225926" cy="565150"/>
        </p:xfrm>
        <a:graphic>
          <a:graphicData uri="http://schemas.openxmlformats.org/presentationml/2006/ole">
            <p:oleObj spid="_x0000_s124932" name="Equation" r:id="rId5" imgW="1511280" imgH="203040" progId="Equation.3">
              <p:embed/>
            </p:oleObj>
          </a:graphicData>
        </a:graphic>
      </p:graphicFrame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263526" y="1524000"/>
          <a:ext cx="5486400" cy="406400"/>
        </p:xfrm>
        <a:graphic>
          <a:graphicData uri="http://schemas.openxmlformats.org/presentationml/2006/ole">
            <p:oleObj spid="_x0000_s124933" name="Equation" r:id="rId6" imgW="2374560" imgH="177480" progId="Equation.3">
              <p:embed/>
            </p:oleObj>
          </a:graphicData>
        </a:graphic>
      </p:graphicFrame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87326" y="2235200"/>
            <a:ext cx="5410200" cy="609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amount being added?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92726" y="20066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cabinet built</a:t>
            </a:r>
            <a:br>
              <a:rPr lang="en-US" sz="2400" dirty="0" smtClean="0">
                <a:solidFill>
                  <a:srgbClr val="00B0F0"/>
                </a:solidFill>
                <a:latin typeface="+mj-lt"/>
              </a:rPr>
            </a:br>
            <a:endParaRPr lang="en-US" sz="2400" dirty="0" smtClean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123917" name="Object 13"/>
          <p:cNvGraphicFramePr>
            <a:graphicFrameLocks noChangeAspect="1"/>
          </p:cNvGraphicFramePr>
          <p:nvPr/>
        </p:nvGraphicFramePr>
        <p:xfrm>
          <a:off x="4244977" y="4528601"/>
          <a:ext cx="4019549" cy="563562"/>
        </p:xfrm>
        <a:graphic>
          <a:graphicData uri="http://schemas.openxmlformats.org/presentationml/2006/ole">
            <p:oleObj spid="_x0000_s124934" name="Equation" r:id="rId7" imgW="1447560" imgH="203040" progId="Equation.3">
              <p:embed/>
            </p:oleObj>
          </a:graphicData>
        </a:graphic>
      </p:graphicFrame>
      <p:graphicFrame>
        <p:nvGraphicFramePr>
          <p:cNvPr id="123918" name="Object 14"/>
          <p:cNvGraphicFramePr>
            <a:graphicFrameLocks noChangeAspect="1"/>
          </p:cNvGraphicFramePr>
          <p:nvPr/>
        </p:nvGraphicFramePr>
        <p:xfrm>
          <a:off x="8534580" y="4521200"/>
          <a:ext cx="352425" cy="531812"/>
        </p:xfrm>
        <a:graphic>
          <a:graphicData uri="http://schemas.openxmlformats.org/presentationml/2006/ole">
            <p:oleObj spid="_x0000_s124935" name="Equation" r:id="rId8" imgW="88560" imgH="164880" progId="Equation.3">
              <p:embed/>
            </p:oleObj>
          </a:graphicData>
        </a:graphic>
      </p:graphicFrame>
      <p:graphicFrame>
        <p:nvGraphicFramePr>
          <p:cNvPr id="123919" name="Object 15"/>
          <p:cNvGraphicFramePr>
            <a:graphicFrameLocks noChangeAspect="1"/>
          </p:cNvGraphicFramePr>
          <p:nvPr/>
        </p:nvGraphicFramePr>
        <p:xfrm>
          <a:off x="2133600" y="5345112"/>
          <a:ext cx="2722562" cy="598488"/>
        </p:xfrm>
        <a:graphic>
          <a:graphicData uri="http://schemas.openxmlformats.org/presentationml/2006/ole">
            <p:oleObj spid="_x0000_s124936" name="Equation" r:id="rId9" imgW="609480" imgH="215640" progId="Equation.3">
              <p:embed/>
            </p:oleObj>
          </a:graphicData>
        </a:graphic>
      </p:graphicFrame>
      <p:graphicFrame>
        <p:nvGraphicFramePr>
          <p:cNvPr id="123920" name="Object 16"/>
          <p:cNvGraphicFramePr>
            <a:graphicFrameLocks noChangeAspect="1"/>
          </p:cNvGraphicFramePr>
          <p:nvPr/>
        </p:nvGraphicFramePr>
        <p:xfrm>
          <a:off x="5078412" y="5345112"/>
          <a:ext cx="2597150" cy="598488"/>
        </p:xfrm>
        <a:graphic>
          <a:graphicData uri="http://schemas.openxmlformats.org/presentationml/2006/ole">
            <p:oleObj spid="_x0000_s124937" name="Equation" r:id="rId10" imgW="634680" imgH="215640" progId="Equation.3">
              <p:embed/>
            </p:oleObj>
          </a:graphicData>
        </a:graphic>
      </p:graphicFrame>
      <p:graphicFrame>
        <p:nvGraphicFramePr>
          <p:cNvPr id="123921" name="Object 17"/>
          <p:cNvGraphicFramePr>
            <a:graphicFrameLocks noChangeAspect="1"/>
          </p:cNvGraphicFramePr>
          <p:nvPr/>
        </p:nvGraphicFramePr>
        <p:xfrm>
          <a:off x="7704137" y="5345112"/>
          <a:ext cx="352425" cy="531812"/>
        </p:xfrm>
        <a:graphic>
          <a:graphicData uri="http://schemas.openxmlformats.org/presentationml/2006/ole">
            <p:oleObj spid="_x0000_s124938" name="Equation" r:id="rId11" imgW="88560" imgH="16488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445126" y="2387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The answer is NOT time!!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2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20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20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20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2000"/>
                                        <p:tgtEl>
                                          <p:spTgt spid="123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2000"/>
                                        <p:tgtEl>
                                          <p:spTgt spid="123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30" grpId="0" build="p"/>
      <p:bldP spid="31" grpId="0"/>
      <p:bldP spid="2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1.2.9 Summary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600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2895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Variable: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1600200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it takes the journeyman working alone to make one cabinet. 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2896533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J</a:t>
            </a:r>
            <a:r>
              <a:rPr lang="en-US" sz="2800" dirty="0" smtClean="0">
                <a:latin typeface="+mj-lt"/>
              </a:rPr>
              <a:t> be the time it takes the journeyman to make one cabinet working along.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45059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4495800"/>
          <a:ext cx="1447800" cy="555625"/>
        </p:xfrm>
        <a:graphic>
          <a:graphicData uri="http://schemas.openxmlformats.org/presentationml/2006/ole">
            <p:oleObj spid="_x0000_s125954" name="Equation" r:id="rId3" imgW="469800" imgH="17748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970463" y="4191000"/>
          <a:ext cx="2192337" cy="1249362"/>
        </p:xfrm>
        <a:graphic>
          <a:graphicData uri="http://schemas.openxmlformats.org/presentationml/2006/ole">
            <p:oleObj spid="_x0000_s125955" name="Equation" r:id="rId4" imgW="711000" imgH="393480" progId="Equation.3">
              <p:embed/>
            </p:oleObj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" y="5562600"/>
            <a:ext cx="53340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What method might we use to solve this system of equations?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0" y="58013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Substitution</a:t>
            </a:r>
            <a:endParaRPr lang="en-US" sz="16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1.2.1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6248400" cy="960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The sum of three consecutive integers is 78.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What is the smallest of the three integers?</a:t>
            </a:r>
          </a:p>
          <a:p>
            <a:pPr>
              <a:buNone/>
            </a:pP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429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3429933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 be the smallest of the three integers.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55245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209800" y="5486400"/>
          <a:ext cx="4795838" cy="623888"/>
        </p:xfrm>
        <a:graphic>
          <a:graphicData uri="http://schemas.openxmlformats.org/presentationml/2006/ole">
            <p:oleObj spid="_x0000_s48130" name="Equation" r:id="rId3" imgW="1562040" imgH="2030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2743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2744133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smallest of the three integers.</a:t>
            </a:r>
            <a:endParaRPr lang="en-US" sz="1600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4114800"/>
            <a:ext cx="50878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Examples of consecutive integers: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4648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1, 2, 3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2400" y="4673958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25, 26, 27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1200" y="465838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17, 18 ,19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67400" y="4673958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+1, 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+2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5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1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1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1.5.6 Shared Work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3996" y="1524000"/>
            <a:ext cx="9330396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It take Julia 16 minutes longer to chop vegetables than it takes Bob.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Working together, they are able to chop the vegetables in 15 minutes.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How long will it take each of them if they work by themselves?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3276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4343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3301425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it takes each of them working alone to chop the vegetables. 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4344333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J</a:t>
            </a:r>
            <a:r>
              <a:rPr lang="en-US" sz="2800" dirty="0" smtClean="0">
                <a:latin typeface="+mj-lt"/>
              </a:rPr>
              <a:t> minutes be the time it takes Julia to chop the vegetables working alone.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5257800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B</a:t>
            </a:r>
            <a:r>
              <a:rPr lang="en-US" sz="2800" dirty="0" smtClean="0">
                <a:latin typeface="+mj-lt"/>
              </a:rPr>
              <a:t> minutes be the time it takes Bob to chop the vegetables working alone.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3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6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1.5.6 Equations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4011927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vegetables chopped 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by Julia in 15 minutes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6600" y="39878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vegetables chopped 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by Bob in 15 minutes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819400" y="4292600"/>
          <a:ext cx="381000" cy="381000"/>
        </p:xfrm>
        <a:graphic>
          <a:graphicData uri="http://schemas.openxmlformats.org/presentationml/2006/ole">
            <p:oleObj spid="_x0000_s128002" name="Equation" r:id="rId3" imgW="139680" imgH="139680" progId="Equation.3">
              <p:embed/>
            </p:oleObj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5867400" y="4397375"/>
          <a:ext cx="346075" cy="276225"/>
        </p:xfrm>
        <a:graphic>
          <a:graphicData uri="http://schemas.openxmlformats.org/presentationml/2006/ole">
            <p:oleObj spid="_x0000_s128003" name="Equation" r:id="rId4" imgW="126720" imgH="10152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248400" y="3955019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vegetables chopped 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by both in 15 minutes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304800" y="5397500"/>
          <a:ext cx="2947988" cy="493713"/>
        </p:xfrm>
        <a:graphic>
          <a:graphicData uri="http://schemas.openxmlformats.org/presentationml/2006/ole">
            <p:oleObj spid="_x0000_s128004" name="Equation" r:id="rId5" imgW="1054080" imgH="177480" progId="Equation.3">
              <p:embed/>
            </p:oleObj>
          </a:graphicData>
        </a:graphic>
      </p:graphicFrame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263526" y="2489200"/>
          <a:ext cx="5486400" cy="406400"/>
        </p:xfrm>
        <a:graphic>
          <a:graphicData uri="http://schemas.openxmlformats.org/presentationml/2006/ole">
            <p:oleObj spid="_x0000_s128005" name="Equation" r:id="rId6" imgW="2374560" imgH="177480" progId="Equation.3">
              <p:embed/>
            </p:oleObj>
          </a:graphicData>
        </a:graphic>
      </p:graphicFrame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87326" y="3073400"/>
            <a:ext cx="5410200" cy="609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amount being added?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140326" y="2891135"/>
            <a:ext cx="4079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vegetables chopped</a:t>
            </a:r>
          </a:p>
        </p:txBody>
      </p:sp>
      <p:graphicFrame>
        <p:nvGraphicFramePr>
          <p:cNvPr id="123917" name="Object 13"/>
          <p:cNvGraphicFramePr>
            <a:graphicFrameLocks noChangeAspect="1"/>
          </p:cNvGraphicFramePr>
          <p:nvPr/>
        </p:nvGraphicFramePr>
        <p:xfrm>
          <a:off x="3392487" y="5402263"/>
          <a:ext cx="2855913" cy="493712"/>
        </p:xfrm>
        <a:graphic>
          <a:graphicData uri="http://schemas.openxmlformats.org/presentationml/2006/ole">
            <p:oleObj spid="_x0000_s128006" name="Equation" r:id="rId7" imgW="1028520" imgH="177480" progId="Equation.3">
              <p:embed/>
            </p:oleObj>
          </a:graphicData>
        </a:graphic>
      </p:graphicFrame>
      <p:graphicFrame>
        <p:nvGraphicFramePr>
          <p:cNvPr id="123918" name="Object 14"/>
          <p:cNvGraphicFramePr>
            <a:graphicFrameLocks noChangeAspect="1"/>
          </p:cNvGraphicFramePr>
          <p:nvPr/>
        </p:nvGraphicFramePr>
        <p:xfrm>
          <a:off x="6477000" y="5359400"/>
          <a:ext cx="352425" cy="531812"/>
        </p:xfrm>
        <a:graphic>
          <a:graphicData uri="http://schemas.openxmlformats.org/presentationml/2006/ole">
            <p:oleObj spid="_x0000_s128007" name="Equation" r:id="rId8" imgW="88560" imgH="164880" progId="Equation.3">
              <p:embed/>
            </p:oleObj>
          </a:graphicData>
        </a:graphic>
      </p:graphicFrame>
      <p:graphicFrame>
        <p:nvGraphicFramePr>
          <p:cNvPr id="123919" name="Object 15"/>
          <p:cNvGraphicFramePr>
            <a:graphicFrameLocks noChangeAspect="1"/>
          </p:cNvGraphicFramePr>
          <p:nvPr/>
        </p:nvGraphicFramePr>
        <p:xfrm>
          <a:off x="790575" y="6096000"/>
          <a:ext cx="2722562" cy="598488"/>
        </p:xfrm>
        <a:graphic>
          <a:graphicData uri="http://schemas.openxmlformats.org/presentationml/2006/ole">
            <p:oleObj spid="_x0000_s128008" name="Equation" r:id="rId9" imgW="609480" imgH="215640" progId="Equation.3">
              <p:embed/>
            </p:oleObj>
          </a:graphicData>
        </a:graphic>
      </p:graphicFrame>
      <p:graphicFrame>
        <p:nvGraphicFramePr>
          <p:cNvPr id="123920" name="Object 16"/>
          <p:cNvGraphicFramePr>
            <a:graphicFrameLocks noChangeAspect="1"/>
          </p:cNvGraphicFramePr>
          <p:nvPr/>
        </p:nvGraphicFramePr>
        <p:xfrm>
          <a:off x="3609975" y="6096001"/>
          <a:ext cx="2544762" cy="598487"/>
        </p:xfrm>
        <a:graphic>
          <a:graphicData uri="http://schemas.openxmlformats.org/presentationml/2006/ole">
            <p:oleObj spid="_x0000_s128009" name="Equation" r:id="rId10" imgW="622080" imgH="215640" progId="Equation.3">
              <p:embed/>
            </p:oleObj>
          </a:graphicData>
        </a:graphic>
      </p:graphicFrame>
      <p:graphicFrame>
        <p:nvGraphicFramePr>
          <p:cNvPr id="123921" name="Object 17"/>
          <p:cNvGraphicFramePr>
            <a:graphicFrameLocks noChangeAspect="1"/>
          </p:cNvGraphicFramePr>
          <p:nvPr/>
        </p:nvGraphicFramePr>
        <p:xfrm>
          <a:off x="6200775" y="6096000"/>
          <a:ext cx="352425" cy="531812"/>
        </p:xfrm>
        <a:graphic>
          <a:graphicData uri="http://schemas.openxmlformats.org/presentationml/2006/ole">
            <p:oleObj spid="_x0000_s128010" name="Equation" r:id="rId11" imgW="88560" imgH="16488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445126" y="32258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The answer is NOT time!!</a:t>
            </a:r>
          </a:p>
        </p:txBody>
      </p:sp>
      <p:sp>
        <p:nvSpPr>
          <p:cNvPr id="20" name="Rectangle 19"/>
          <p:cNvSpPr/>
          <p:nvPr/>
        </p:nvSpPr>
        <p:spPr>
          <a:xfrm>
            <a:off x="-13447" y="1413631"/>
            <a:ext cx="9373785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50" dirty="0" smtClean="0">
                <a:solidFill>
                  <a:srgbClr val="FFC000"/>
                </a:solidFill>
                <a:latin typeface="+mj-lt"/>
              </a:rPr>
              <a:t>It take Julia 16 minutes longer to chop the vegetables than it takes Bob.</a:t>
            </a:r>
            <a:endParaRPr lang="en-US" sz="2450" dirty="0">
              <a:latin typeface="+mj-lt"/>
            </a:endParaRPr>
          </a:p>
        </p:txBody>
      </p:sp>
      <p:graphicFrame>
        <p:nvGraphicFramePr>
          <p:cNvPr id="21" name="Object 5"/>
          <p:cNvGraphicFramePr>
            <a:graphicFrameLocks noChangeAspect="1"/>
          </p:cNvGraphicFramePr>
          <p:nvPr/>
        </p:nvGraphicFramePr>
        <p:xfrm>
          <a:off x="3276600" y="1906588"/>
          <a:ext cx="746125" cy="495300"/>
        </p:xfrm>
        <a:graphic>
          <a:graphicData uri="http://schemas.openxmlformats.org/presentationml/2006/ole">
            <p:oleObj spid="_x0000_s128011" name="Equation" r:id="rId12" imgW="266400" imgH="177480" progId="Equation.3">
              <p:embed/>
            </p:oleObj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/>
        </p:nvGraphicFramePr>
        <p:xfrm>
          <a:off x="4059238" y="1905000"/>
          <a:ext cx="1163637" cy="493713"/>
        </p:xfrm>
        <a:graphic>
          <a:graphicData uri="http://schemas.openxmlformats.org/presentationml/2006/ole">
            <p:oleObj spid="_x0000_s128012" name="Equation" r:id="rId13" imgW="419040" imgH="177480" progId="Equation.3">
              <p:embed/>
            </p:oleObj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2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20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20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20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2000"/>
                                        <p:tgtEl>
                                          <p:spTgt spid="123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2000"/>
                                        <p:tgtEl>
                                          <p:spTgt spid="123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30" grpId="0" build="p"/>
      <p:bldP spid="31" grpId="0"/>
      <p:bldP spid="28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1.5.6 Summary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600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2667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1625025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it takes each of them working alone to chop the vegetables. 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2667933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J</a:t>
            </a:r>
            <a:r>
              <a:rPr lang="en-US" sz="2800" dirty="0" smtClean="0">
                <a:latin typeface="+mj-lt"/>
              </a:rPr>
              <a:t> minutes be the time it takes Julia to chop the vegetables working alone.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3581400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B</a:t>
            </a:r>
            <a:r>
              <a:rPr lang="en-US" sz="2800" dirty="0" smtClean="0">
                <a:latin typeface="+mj-lt"/>
              </a:rPr>
              <a:t> minutes be the time it takes Bob to chop the vegetables working alone.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46583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049463" y="4648200"/>
          <a:ext cx="2074862" cy="555625"/>
        </p:xfrm>
        <a:graphic>
          <a:graphicData uri="http://schemas.openxmlformats.org/presentationml/2006/ole">
            <p:oleObj spid="_x0000_s130050" name="Equation" r:id="rId3" imgW="672840" imgH="17748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572000" y="4572000"/>
          <a:ext cx="2152650" cy="1249362"/>
        </p:xfrm>
        <a:graphic>
          <a:graphicData uri="http://schemas.openxmlformats.org/presentationml/2006/ole">
            <p:oleObj spid="_x0000_s130051" name="Equation" r:id="rId4" imgW="698400" imgH="393480" progId="Equation.3">
              <p:embed/>
            </p:oleObj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76200" y="5715000"/>
            <a:ext cx="53340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What method might we use to solve this system of equations?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72200" y="59537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Substitution</a:t>
            </a:r>
            <a:endParaRPr lang="en-US" sz="16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4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1.2.8 Shared Work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1524000"/>
            <a:ext cx="8839200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Suppose it takes Mike 3 hours to grade one set of homework and it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takes Jenny 2 hours to grade one set of homework. If they grade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together, how long will it take to grade one set of homework?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352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60756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3377625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it will take them to grade one set of homework if they work together. 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4608493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dirty="0" smtClean="0">
                <a:latin typeface="+mj-lt"/>
              </a:rPr>
              <a:t> hours be the time it will take them to grade one set of homework if they work together.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1.2.8 Equations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3376927"/>
            <a:ext cx="213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homework set graded by Mike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in </a:t>
            </a:r>
            <a:r>
              <a:rPr lang="en-US" sz="2400" i="1" dirty="0" smtClean="0">
                <a:solidFill>
                  <a:srgbClr val="00B0F0"/>
                </a:solidFill>
                <a:latin typeface="+mj-lt"/>
              </a:rPr>
              <a:t>T</a:t>
            </a:r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 hours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71800" y="3352800"/>
            <a:ext cx="243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homework set graded by Jenny</a:t>
            </a:r>
          </a:p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in </a:t>
            </a:r>
            <a:r>
              <a:rPr lang="en-US" sz="2400" i="1" dirty="0" smtClean="0">
                <a:solidFill>
                  <a:srgbClr val="00B0F0"/>
                </a:solidFill>
                <a:latin typeface="+mj-lt"/>
              </a:rPr>
              <a:t>T</a:t>
            </a:r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 hours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514600" y="3673588"/>
          <a:ext cx="381000" cy="381000"/>
        </p:xfrm>
        <a:graphic>
          <a:graphicData uri="http://schemas.openxmlformats.org/presentationml/2006/ole">
            <p:oleObj spid="_x0000_s123908" name="Equation" r:id="rId3" imgW="139680" imgH="139680" progId="Equation.3">
              <p:embed/>
            </p:oleObj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5140325" y="3793211"/>
          <a:ext cx="346075" cy="276225"/>
        </p:xfrm>
        <a:graphic>
          <a:graphicData uri="http://schemas.openxmlformats.org/presentationml/2006/ole">
            <p:oleObj spid="_x0000_s123909" name="Equation" r:id="rId4" imgW="126720" imgH="10152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638800" y="3276600"/>
            <a:ext cx="228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homework set graded by both in </a:t>
            </a:r>
            <a:r>
              <a:rPr lang="en-US" sz="2400" i="1" dirty="0" smtClean="0">
                <a:solidFill>
                  <a:srgbClr val="00B0F0"/>
                </a:solidFill>
                <a:latin typeface="+mj-lt"/>
              </a:rPr>
              <a:t>T </a:t>
            </a:r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hours</a:t>
            </a:r>
            <a:endParaRPr lang="en-US" sz="2400" dirty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533400" y="5105400"/>
          <a:ext cx="3160713" cy="493712"/>
        </p:xfrm>
        <a:graphic>
          <a:graphicData uri="http://schemas.openxmlformats.org/presentationml/2006/ole">
            <p:oleObj spid="_x0000_s123912" name="Equation" r:id="rId5" imgW="1054080" imgH="177480" progId="Equation.3">
              <p:embed/>
            </p:oleObj>
          </a:graphicData>
        </a:graphic>
      </p:graphicFrame>
      <p:graphicFrame>
        <p:nvGraphicFramePr>
          <p:cNvPr id="34835" name="Object 19"/>
          <p:cNvGraphicFramePr>
            <a:graphicFrameLocks noChangeAspect="1"/>
          </p:cNvGraphicFramePr>
          <p:nvPr/>
        </p:nvGraphicFramePr>
        <p:xfrm>
          <a:off x="304800" y="1727200"/>
          <a:ext cx="5486400" cy="406400"/>
        </p:xfrm>
        <a:graphic>
          <a:graphicData uri="http://schemas.openxmlformats.org/presentationml/2006/ole">
            <p:oleObj spid="_x0000_s123916" name="Equation" r:id="rId6" imgW="2374560" imgH="177480" progId="Equation.3">
              <p:embed/>
            </p:oleObj>
          </a:graphicData>
        </a:graphic>
      </p:graphicFrame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228600" y="2438400"/>
            <a:ext cx="5410200" cy="609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What is the amount being added?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15000" y="2057400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F0"/>
                </a:solidFill>
                <a:latin typeface="+mj-lt"/>
              </a:rPr>
              <a:t>Amount of the homework set graded</a:t>
            </a:r>
            <a:br>
              <a:rPr lang="en-US" sz="2400" dirty="0" smtClean="0">
                <a:solidFill>
                  <a:srgbClr val="00B0F0"/>
                </a:solidFill>
                <a:latin typeface="+mj-lt"/>
              </a:rPr>
            </a:br>
            <a:endParaRPr lang="en-US" sz="2400" dirty="0" smtClean="0">
              <a:solidFill>
                <a:srgbClr val="00B0F0"/>
              </a:solidFill>
              <a:latin typeface="+mj-lt"/>
            </a:endParaRPr>
          </a:p>
        </p:txBody>
      </p:sp>
      <p:graphicFrame>
        <p:nvGraphicFramePr>
          <p:cNvPr id="123917" name="Object 13"/>
          <p:cNvGraphicFramePr>
            <a:graphicFrameLocks noChangeAspect="1"/>
          </p:cNvGraphicFramePr>
          <p:nvPr/>
        </p:nvGraphicFramePr>
        <p:xfrm>
          <a:off x="3649663" y="5105400"/>
          <a:ext cx="3275012" cy="563563"/>
        </p:xfrm>
        <a:graphic>
          <a:graphicData uri="http://schemas.openxmlformats.org/presentationml/2006/ole">
            <p:oleObj spid="_x0000_s123917" name="Equation" r:id="rId7" imgW="1091880" imgH="203040" progId="Equation.3">
              <p:embed/>
            </p:oleObj>
          </a:graphicData>
        </a:graphic>
      </p:graphicFrame>
      <p:graphicFrame>
        <p:nvGraphicFramePr>
          <p:cNvPr id="123918" name="Object 14"/>
          <p:cNvGraphicFramePr>
            <a:graphicFrameLocks noChangeAspect="1"/>
          </p:cNvGraphicFramePr>
          <p:nvPr/>
        </p:nvGraphicFramePr>
        <p:xfrm>
          <a:off x="6934200" y="5042079"/>
          <a:ext cx="352425" cy="531812"/>
        </p:xfrm>
        <a:graphic>
          <a:graphicData uri="http://schemas.openxmlformats.org/presentationml/2006/ole">
            <p:oleObj spid="_x0000_s123918" name="Equation" r:id="rId8" imgW="88560" imgH="164880" progId="Equation.3">
              <p:embed/>
            </p:oleObj>
          </a:graphicData>
        </a:graphic>
      </p:graphicFrame>
      <p:graphicFrame>
        <p:nvGraphicFramePr>
          <p:cNvPr id="123919" name="Object 15"/>
          <p:cNvGraphicFramePr>
            <a:graphicFrameLocks noChangeAspect="1"/>
          </p:cNvGraphicFramePr>
          <p:nvPr/>
        </p:nvGraphicFramePr>
        <p:xfrm>
          <a:off x="1543608" y="5878512"/>
          <a:ext cx="2438400" cy="598488"/>
        </p:xfrm>
        <a:graphic>
          <a:graphicData uri="http://schemas.openxmlformats.org/presentationml/2006/ole">
            <p:oleObj spid="_x0000_s123919" name="Equation" r:id="rId9" imgW="545760" imgH="215640" progId="Equation.3">
              <p:embed/>
            </p:oleObj>
          </a:graphicData>
        </a:graphic>
      </p:graphicFrame>
      <p:graphicFrame>
        <p:nvGraphicFramePr>
          <p:cNvPr id="123920" name="Object 16"/>
          <p:cNvGraphicFramePr>
            <a:graphicFrameLocks noChangeAspect="1"/>
          </p:cNvGraphicFramePr>
          <p:nvPr/>
        </p:nvGraphicFramePr>
        <p:xfrm>
          <a:off x="4017867" y="5842186"/>
          <a:ext cx="2284412" cy="598488"/>
        </p:xfrm>
        <a:graphic>
          <a:graphicData uri="http://schemas.openxmlformats.org/presentationml/2006/ole">
            <p:oleObj spid="_x0000_s123920" name="Equation" r:id="rId10" imgW="558720" imgH="215640" progId="Equation.3">
              <p:embed/>
            </p:oleObj>
          </a:graphicData>
        </a:graphic>
      </p:graphicFrame>
      <p:graphicFrame>
        <p:nvGraphicFramePr>
          <p:cNvPr id="123921" name="Object 17"/>
          <p:cNvGraphicFramePr>
            <a:graphicFrameLocks noChangeAspect="1"/>
          </p:cNvGraphicFramePr>
          <p:nvPr/>
        </p:nvGraphicFramePr>
        <p:xfrm>
          <a:off x="6353175" y="5824911"/>
          <a:ext cx="352425" cy="531812"/>
        </p:xfrm>
        <a:graphic>
          <a:graphicData uri="http://schemas.openxmlformats.org/presentationml/2006/ole">
            <p:oleObj spid="_x0000_s123921" name="Equation" r:id="rId11" imgW="88560" imgH="16488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562600" y="28194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+mj-lt"/>
              </a:rPr>
              <a:t>The answer is NOT time!!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2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20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20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20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2000"/>
                                        <p:tgtEl>
                                          <p:spTgt spid="123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2000"/>
                                        <p:tgtEl>
                                          <p:spTgt spid="123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30" grpId="0" build="p"/>
      <p:bldP spid="31" grpId="0"/>
      <p:bldP spid="28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1.2.8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1524000"/>
            <a:ext cx="8839200" cy="152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Suppose it takes Mike 3 hours to grade one set of homework and it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takes Jenny 2 hours to grade one set of homework. If they grade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together, how long will it take to grade one set of homework?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0480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30276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3072825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it will take them to grade one set of homework if they work together. 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4303693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dirty="0" smtClean="0">
                <a:latin typeface="+mj-lt"/>
              </a:rPr>
              <a:t> be the time it will take them to grade one set of homework if they work together.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7338" y="5644217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952625" y="5368925"/>
          <a:ext cx="2466975" cy="1108075"/>
        </p:xfrm>
        <a:graphic>
          <a:graphicData uri="http://schemas.openxmlformats.org/presentationml/2006/ole">
            <p:oleObj spid="_x0000_s122882" name="Equation" r:id="rId3" imgW="799920" imgH="3934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9067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Idea for relative motion problems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200400" y="4841557"/>
            <a:ext cx="2667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The boat’s speed</a:t>
            </a:r>
          </a:p>
        </p:txBody>
      </p:sp>
      <p:sp>
        <p:nvSpPr>
          <p:cNvPr id="131084" name="AutoShape 12" descr="data:image/jpeg;base64,/9j/4AAQSkZJRgABAQAAAQABAAD/2wCEAAkGBxQHEhUUEhEWFBUWGBgVFxYXGBgTFxgYFBcYFhcWGBYfHCggGholHRQYIzEhJSkrLi8vGh8zOTMsNygtLysBCgoKDgwNGw8QGzclHCQ3LTc1NDc3LzgsODcrNCsrLjQ3Liw3LzcyNzgwLSssLDc3LCstNzUyKysrNCwrLTcrOP/AABEIAOAA4QMBIgACEQEDEQH/xAAcAAEAAwADAQEAAAAAAAAAAAAABgcIAwQFAQL/xABPEAABAwICAwgMCwcDAwUAAAABAAIDBBEFBgcSIRMxNUFRYXGBCBQVIjJyg5GSobK0FyM2QkNigrGzwdIzUlNzosLRFiRENNPhJlRjhJP/xAAZAQEAAwEBAAAAAAAAAAAAAAAAAQIFBAP/xAAnEQEAAQMCAwkBAAAAAAAAAAAAAQIDFAQRFUFSEhMhMUJRYWKhBf/aAAwDAQACEQMRAD8AvFERAREQEREBERAREQFU2edMTsq101KKJsoi1O/MpZfXjZJ4OobW17b/ABK06yqZQxvkkcGsY0vc47wa0XJPUFj3OmOnMtbPVEW3R3ejkaxoYwHn1WhBrTK+LHHaSCoLNQzRtk1QdbV1uK9hdeoozoz4Kov5DPuUmQEREBERAREQEREBERAREQEREBERAREQEREBERAREQERdbE65mGRSTSu1WRtL3HkDRcoKo7IPNnaEDKGJ3fz9/LbiiadjftOHmaeVZ8Xu45iU2c690li6SolDY2cgc4NjjHQCAuTP2Bty3XSUzTcRMhBPK50Eb3nrc5xQac0Z8FUX8hn3KTKM6M+CqL+Qz7lJkBEX5kkEQJcQAN8k2A6Sg/SKus1aYqDBNZsLjVSi/ex/s788trW8XWVW4jn3GM+PMVKx7Gn6OmDgQPry3v6wEF7Y3nSiwSRkUs7d1e5rGxM7993u1RcDwRfjNlIVkMYDNljEqaGpAbIJYHuAIdYPc1wBI2XHNcLXiAiIgIiICIiAiIgIiICIiAiIgIiICIiAqV7IfNe5MZh8Z2v1ZZrcTQbxsPOXN1upvKrOzlmWLKdK+olO93rG8b5CDqsHmJ5gCeJZSqJqjOldc99PUyAAbwBcbADka0eoILJ7HvKnbcz66VveRd5Dcb8jh3zh4o2dLuZRXTbw1V+R93iWlssYIzLtLDTR70bQ0n952+555ybnrWadNvDVX5H3eJBoTRnwVRfyGfcvZxbF4MGZulRMyFnK9wbfmHKeYKq8YzJUZYy5QyUrwyRzIo9YtDiAWknVB2X2cYKgeWsiYjpHIqZp/inEjdpXF7jY2cGRjkPF3oQTrNWnaGluyhhMx3t1kuyPpa3wnddutQRlPjek59zurojxm8NM3j2DecegOO9dXBlXRJh+X7OdGamUfPm74A3v3sfgjpIJ51PWtDBYCwGwAbEFR5U0GU9DZ9bKah+w6jbxxDmJvrP6dnQrTw3DYcKYI4ImRMG81jQweYcfOu0iDNunA9qY2x/1IH+iSP7VpCI3A6As89khTFlfTycTqcN62SSE+qQK+cv1fb9LTy/xIY5PTY135oO+iIgIiICIiAiIgIiICIiAiIgIiIC/MkgiBc4gAAkk7AANpJX6VOae879ox9oQO7+UXnI+bGd6PpdtvzdOwK40s52Ob6siN3+2hJbEP3v3pCOUkbOa3Opt2PeUDrPr5mEavxcGsLX1mjXkbffGq7VBGza5VFjGDSYQ6JkgtJJGyXUsdZokvqNcP3i3Vdb6wWxsIoRhkEULd6NjWC31Wgfkg7ayrpt4aq/I+7xLVSyrpt4aq/I+7xIJlnz5MYf5H2HKbaCOB4fHl/EKhOfPkxh/kfYcptoI4Hh8eX8QoLCREQEREFI9ktS3bRycQMrPSDHD2CrI0Z1HbOFUR5IGM//ADGp/aop2Q9Hu+Gtk/hTMPphzfzC7uget7awmNt7mN8jDzd9rAeZwQWIiIgIiICIiAiIgIiICIiAiIgIi+OcGi5NgNpKCP57zQzKNHJUP2uHexs/fkd4I6OM8wKo/RPlh+ea+Stq7vjjk3R5O9JMTrNZ4o2EjksONdbP2Oy6S8UjpqUl0QduUI+ad8yTnmsCeZrelaEytgMeWqWKmiHextsTvF7j4Tzzk7UGf8yM7r5o1bXHbUDSOaFsYI8zCtLLNmW3duZp1t//AHMx9EPC0mgLKum3hqr8j7vEtVLKum3hqr8j7vEgmWfPkxh/kfYcptoI4Hh8eX8QqE58+TGH+R9hym2gjgeHx5fxCgsJERAREQRHSxh/dLCatg3xHuo8i5sth0hhHWoF2NWIa0dZAfmujlbynXDmO825s86uSupxVxvjO89rm7frAj81nfQVVdyMXkp3G2uySLbxuidrW/pcg0eiIgIiICIiAiIgIiICIiAiIgKp9PGdO48Ao4XWmnF5CN9kO0EcxcdnQCrFzJjUeXaaWplPextLrcbj81g5ybDrWd8jYLJpNxWSoqReIO3WY8RAsI4QegAeK0oLE0EZK7jwduTstNOPiwd9kJsR0Fx29Grzq118aNXYNgX1BmzRyNbMjr/xqn73rSazXo/+KzK4H+PUjzl60ogLKum3hqr8j7vEtVLKum3hqr8j7vEgmWfPkxh/kfYcptoI4Hh8eX8QqE58+TGH+R9hym2gjgeHx5fxCgsJERAREQFmfNDDlLMu6C4aamOfpZO4GUdB1pAtMKhuySwnc5aWpa3Y5r4XnnYQ5l+kOf6KC+Qboo9o+xju7h1LPe5dGGu4u/jJjfs8ZhUhQEREBERAREQEREBERARFDtKmbP8ASVC97T8dJ8XCPrHff0NFz02HGgqjTfmt2YqtmH0xL2RP1HBu3dJ3HVDefVPejnJ5Ari0d5UblCiZALGQ9/M8fOkdv9Q2NHMFVegDKPbsj8RnFwwlsN9utIfDk6r2B5SeRX0gIiIM24S3tXNdt7/dSj0mv/ytJLNWaz3NzTcG3+6pnE80rYi71PK0qgLKum3hqr8j7vEtVLKum3hqr8j7vEgmWfPkxh/kfYcptoI4Hh8eX8QqE58+TGH+R9hym2gjgeHx5fxCgsJERAREQFBdNGD918KnsLuhtO3Ze25+Hb7Bcp0uOohFQ1zHC7XAtIO8Q4WI8xQVF2OWNdsU09KT30T90aPqSbD5nN/qCuFZn0fynJOPmB5s0vfSknjbIQY/ORGVphAREQEREBERAREQEREHxztUXOwDjWY834nJpRxdkNOSY77jDyBjSXSTEc4Bd0BoVn6dc3HAqQU8TrTVN2kg2LYh4Z6Tsb1nkXS0A5Q7mU7q2VtpJ9kV99sOzbzax29Aby7As7BMLjwWCKniFmRMDG8psN885O085XdREBERBm3sgKU0OKslbsMkUb9b68ZLfUGsWjaScVTGPbvPa1w6HAEfeqT7Jaj/AOjm/mR+y4fmrP0d1nb+GUjybkwsB6WjVI9SCRLKum3hqr8j7vEtVLKum3hqr8j7vEgmWfPkxh/kfYcptoI4Hh8eX8QqE58+TGH+R9hym2gjgeHx5fxCgsJERAREQEREGfOyHwHtGqirYwQJgGPI2WkiA1T0lgHoK58lY6MyUUFQCLvYNe3E9vevHpArz9KWXf8AU2HTRAXkYN1i4zrxgkAc5Bc37Srfsc8xhhmoXu8I7vFc75ADZGjqDTbmPOgvRERAREQEREBERAXFUztpWOe9wa1jS5zjsAa0XJJ5AAuVVNp/zX3Mpm0cZ+MqLmS3zYmkbD4x2dAdzIK4Y1+lfGzviJzr+JTRG3UTf0nrTsMTYGhrQGtaA0AbwAFgAq00EZU7i0XbMjbTVNnbd9sQJ1Bza3hdY5FZyAiIgIiIKv7IagNVhjZAP2M7HE/VeHRn+p7Fz6AMR7cwoM44JZI+kG0oPR8ZbqUpz/h3dXDqqK1yYnkeM0aw9YVU9jXiOq+rpyd8MlA49l2u+9qC9llXTbw1V+R93iWqllXTbw1V+R93iQTLPnyYw/yPsOU20EcDw+PL+IVCc+fJjD/I+w5TbQRwPD48v4hQWEiIgIiICIiAsy57onaO8bbPC2zC4VEYGwaryRLGOL94W4g4LTSr/TTlQ5koC+Nt5qe8rBxub9Iz0RcDlaEE2wyuZikMc0ZuyVjZGn6rwCOg7V2lTHY9Zs7ZjfQSu76P4yG52lhJ12fZJBHjHkVzoCIiAiIgIiIOOpnbSsc95DWtBc4neAaLkrMmFwv0pY4XPvuRfruvchtPEe9ZzEiw6XE24lZun7MvcqiFKx1pKk2Nt8RMIL/ObN5wSvugLLHciiNS8fGVVnDmibfUHWSXejyILPjYIwABYAWAG8ANgC/SIgIiICIiD45usLEXBWaNGF8sZgFOTs15qYk75Fnah63MYetaYWbNMUJy3jjahg8MRVI5y06rhfpj9aDSayrpt4aq/I+7xLUdFVNrY2SMN2yNa9pG8WvAcD5isuabeGqvyPu8SCZZ8+TGH+R9hym2gjgeHx5fxCoTnz5MYf5H2HKbaCOB4fHl/EKCwkREBERAREQEIuiIMzZ+wqTRxi7KmnuI3P3eLiFtb42Ho74jxXBaJwDGI8fp46iF12SN1hzHec084IIPQvG0j5Tbm+ifDYCVt3wuOy0gGwE8TXbx6eZVFoQzY7L1U7D6oljJHlrQ76OcHV1eYOtbpA5UGhkREBERAREQZazxi0edca7+ZsdOHtpxI5wa1sUbjrP1jsAJLyDzhaXweaB8TG0z43RNY1rNzc1zQxoAaBY2tYBVdjOgWlqLmmqZITxB4EzfvafWodV6HsVwQl9LK2TnhkdE823thtt60GkEWZxnLH8oG0+7ao2WqIt0YTzS2uepykeEafnNsKmiB5XRPsec6jh+aC9UUCwfS/heJ2vO6A8kzSy32hdvrUyw/E4cTbrQTRyjlY9rx12OxB20REBU92R+E7vTU9SBtikMbj9WUX+9g86uFRvSLg3d/DamAeEWazPHjIkb0XLbdBKDzNDOK91cJp9t3RAwHjtuZs3+nVVGabeGqvyPu8SmfY3YzuclTSOPhBszBzt7yTzgs9FQzTbw1V+R93iQTLPnyYw/yPsOU20EcDw+PL+IVCc+fJjD/I+w5TbQRwPD48v4hQWEiIgIiICIiAiL8ySCIEuIaBvkmwHWg/SovTzkYsd3Sp2nbYVDW8RGxsw8wB6jylWjiOe8Ow2+6V0NxxNeHnZzNvtURxrTXhjWuYGS1IcC0gRhrCCLEO1yNnUUHf0P58GbKfcpnDtqEAP/APkZvCUc/Eefbxqwljehx44HW9s0IdEGvLo2PdrkMO/G87NYWJH/AJ2qZSaTMczCbU4cOang1zt5y1xHSCEGlSbb66fdaDdGxbvFurr6seu3XdYFxs29zYAnqWd2ZMzBmE3mM4BG/NPqjo1da46LKVZB0O1WA1cFVLUxN3J2tqMDnkggtc25DQLgkX2oLrREQEREHxw1th2hR3GMiYfjV92ooiT85o3N2z6zLFSNEFSYvoHo6i5p55oTtsHasrRycQdbrKhmI6FcSwl2vSyxy28EseYJOmzrAdTlo5EGZ/8AUeYMoD43tjUaNu7M3Zlud9j59Ze9g2n2VlhVUbHcroXFh9B1/vV9EXXg4vkygxi5mo4XON7u1A1+3j1xYlBGcH0zYZiFg+R9O48UrDa/jNuB0mym2G4xT4qLwTxyg/uPa77iq3xjQTQ1dzTyzU54hcTM8zrO/qULxLQdX4edamnjlI3rEwv6r7L9aDzjrZBzHyR9sc9twqT69Vr/ADsXQ02bcaq/I+7RLhq8lYtXVUUVVDUF73NiEsmtKxovYXlBcNVtybAri0qwPpcTmZK4PkZHTNe5twHObSwguAPESEE9z58mMP8AI+w5TbQRwPD48v4hUJz58mMP8j7Dl4+SdLjco0EdM2kMr2ukJcZBG3v3FwsA0k7/ADINIIs51OmvE8SOrTwRM5mRuld6yfuXT/8AUmZ//e2P/wBRhHT3gcPOg0hV18VELyysYN/vnBv3lRfE9J+F4b4Vaxx5Iw6bquwEDrKqKj0JYliJ1qiaKO+3vnuldt372H5qS4ZoAhZ/1FdI/miY2P8AqcXX8yDvYjp5o4dkNPPLznVjH3kqKYnp7q5tkFLDEOV5fK7pFi0DzFWVhuiLC6D/AIxlPLK9z79VwPUpLh+C0eD/ALGngh52sYw9ZtcoKAGZcxZj/Z9sWI+jiETSOZ2qPvXyPRVjWPEOqDq8hqJ9c+ZuuR5loepxumo/2lTCzxpGN+8rzJ894bBv4jTHxZmP9klBV2G6AD/yK7qiZvHxnHb5lKcN0I4ZSftBNOfryFo8zA0+texNpTwqH/nMPitkd/avNm00YXHvSyO6InfnZBJsNyZQYX+yooWnevqBx6ybkr3GMEYsAABvAbAqpqNPNDH4NPUP57MaPW+/qXq5B0px5zqXU7aZ0NmGRrnPDi7VIBGqG7Nhve6Cw0REBERAREQEREBERB5eZ8U7iUlRUAAmKJ8gB3iWtJA6zZUY3T3WDfpoD6Y/NXbnWjdiGH1cTRdz4JWtB5Sw29azdotex8k0b2tcXNa5usAfALgbX8f1Lzu193RNW2+z0tUduuKd0obp9qhv0cJ+08LlGn+o46GL03/4Xsdoxfwo/Qb/AIXw4fEfoY/Qb/hcXEI6XZgT1PGdp+qDvUUI+28qtM3Y+7NFXLVSMax0mpdrbkDUjbGLX5mXVydoRD6GP0G/4X6FFGPomei3/CcQjpMCepV2JZ7lxOhgoZIozDBq6pGs1x1AQLm/Oulh+Zm4f4GHUTjyyxyTHzPkLfMFcApmD5jfRH+FyNaG7wt0bFHEfr+pwPt+K8p9KWJxC0DIYgN4RUzBbo2Fcg0j49LvTS9VLF/2lYF0VZ/oT0pwI6ldOzXj9X9NVDoYI/uaF+H1WO1I2z1RHPLb+5WQirP9CvlELRoKPeVY9x8XqPCmm+1O79S4pMj19V+0kafHkc78irTRVnX3fhaNDb+VYRaNpz4U0Q6Nd39oXbj0Zn51UOqP89ZWIipOsvTzXjR2vZBo9GsI8KeQ9AaPyK7cWjylZvmR32gPuClyKk6m7PqXjTWo9KNxZGomb8Jd0vf+RCj+jJ3cvH42MuG7tNDYcbbSADouGnqViKv9GLDiOYGPaLtEs8p5mlslj53N867NDXXXVPandx62iimmOzGzTyIi0meIiICIiAiIgIiIPhF1lrO+FvyDi7nNHxbnmaPfAMUhOtH9m5b1ArUyhOlfJYzhSHUA7YhDnwneubd9HfkdYdYCiYiY2lMTMTvCJUtQ2rY17DdrgHA8xXKqpfiddkc9qyNY1wDZNR41yzdBrWuDs37kcq+fCJV8kXoH9SyatDc38PJq0623t4+a10VUfCJV8kXoH9SfCJV8kXoH9Srg3U5tpa6KqPhEq+SL0D+pPhEq+SL0D+pMG6Ztpa6KqPhEq+SL0D+pPhEq+SL0D+pMG6Ztpa6KqPhEq+SL0D+pPhEq+SL0D+pMG6Ztpa6KqPhEq+SL0D+pPhEq+SL0D+pMG6Ztpa6KqPhEq+SL0D+pPhEq+SL0D+pMG6Ztpa6KqPhEq+SL0D+pPhEq+SL0D+pMG6ZtpNc746MHp3AH42QFrBxi+wu6h67L0ux0y06MTV0gsHDcYr75AN5HdFwB1FQ3JGSKvSHOJ5y5tPfv5Ts1g36OIbx5L7w28ew6Yw+ijw2JkUTAyONoYxo3gGiwH/laWnsdzTtzZ+ovd7VvydhERe7wERE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086" name="AutoShape 14" descr="data:image/jpeg;base64,/9j/4AAQSkZJRgABAQAAAQABAAD/2wCEAAkGBxQHEhUUEhEWFBUWGBgVFxYXGBgTFxgYFBcYFhcWGBYfHCggGholHRQYIzEhJSkrLi8vGh8zOTMsNygtLysBCgoKDgwNGw8QGzclHCQ3LTc1NDc3LzgsODcrNCsrLjQ3Liw3LzcyNzgwLSssLDc3LCstNzUyKysrNCwrLTcrOP/AABEIAOAA4QMBIgACEQEDEQH/xAAcAAEAAwADAQEAAAAAAAAAAAAABgcIAwQFAQL/xABPEAABAwICAwgMCwcDAwUAAAABAAIDBBEFBgcSIRMxNUFRYXGBCBQVIjJyg5GSobK0FyM2QkNigrGzwdIzUlNzosLRFiRENNPhJlRjhJP/xAAZAQEAAwEBAAAAAAAAAAAAAAAAAQIFBAP/xAAnEQEAAQMCAwkBAAAAAAAAAAAAAQIDFAQRFUFSEhMhMUJRYWKhBf/aAAwDAQACEQMRAD8AvFERAREQEREBERAREQFU2edMTsq101KKJsoi1O/MpZfXjZJ4OobW17b/ABK06yqZQxvkkcGsY0vc47wa0XJPUFj3OmOnMtbPVEW3R3ejkaxoYwHn1WhBrTK+LHHaSCoLNQzRtk1QdbV1uK9hdeoozoz4Kov5DPuUmQEREBERAREQEREBERAREQEREBERAREQEREBERAREQERdbE65mGRSTSu1WRtL3HkDRcoKo7IPNnaEDKGJ3fz9/LbiiadjftOHmaeVZ8Xu45iU2c690li6SolDY2cgc4NjjHQCAuTP2Bty3XSUzTcRMhBPK50Eb3nrc5xQac0Z8FUX8hn3KTKM6M+CqL+Qz7lJkBEX5kkEQJcQAN8k2A6Sg/SKus1aYqDBNZsLjVSi/ex/s788trW8XWVW4jn3GM+PMVKx7Gn6OmDgQPry3v6wEF7Y3nSiwSRkUs7d1e5rGxM7993u1RcDwRfjNlIVkMYDNljEqaGpAbIJYHuAIdYPc1wBI2XHNcLXiAiIgIiICIiAiIgIiICIiAiIgIiICIiAqV7IfNe5MZh8Z2v1ZZrcTQbxsPOXN1upvKrOzlmWLKdK+olO93rG8b5CDqsHmJ5gCeJZSqJqjOldc99PUyAAbwBcbADka0eoILJ7HvKnbcz66VveRd5Dcb8jh3zh4o2dLuZRXTbw1V+R93iWlssYIzLtLDTR70bQ0n952+555ybnrWadNvDVX5H3eJBoTRnwVRfyGfcvZxbF4MGZulRMyFnK9wbfmHKeYKq8YzJUZYy5QyUrwyRzIo9YtDiAWknVB2X2cYKgeWsiYjpHIqZp/inEjdpXF7jY2cGRjkPF3oQTrNWnaGluyhhMx3t1kuyPpa3wnddutQRlPjek59zurojxm8NM3j2DecegOO9dXBlXRJh+X7OdGamUfPm74A3v3sfgjpIJ51PWtDBYCwGwAbEFR5U0GU9DZ9bKah+w6jbxxDmJvrP6dnQrTw3DYcKYI4ImRMG81jQweYcfOu0iDNunA9qY2x/1IH+iSP7VpCI3A6As89khTFlfTycTqcN62SSE+qQK+cv1fb9LTy/xIY5PTY135oO+iIgIiICIiAiIgIiICIiAiIgIiIC/MkgiBc4gAAkk7AANpJX6VOae879ox9oQO7+UXnI+bGd6PpdtvzdOwK40s52Ob6siN3+2hJbEP3v3pCOUkbOa3Opt2PeUDrPr5mEavxcGsLX1mjXkbffGq7VBGza5VFjGDSYQ6JkgtJJGyXUsdZokvqNcP3i3Vdb6wWxsIoRhkEULd6NjWC31Wgfkg7ayrpt4aq/I+7xLVSyrpt4aq/I+7xIJlnz5MYf5H2HKbaCOB4fHl/EKhOfPkxh/kfYcptoI4Hh8eX8QoLCREQEREFI9ktS3bRycQMrPSDHD2CrI0Z1HbOFUR5IGM//ADGp/aop2Q9Hu+Gtk/hTMPphzfzC7uget7awmNt7mN8jDzd9rAeZwQWIiIgIiICIiAiIgIiICIiAiIgIi+OcGi5NgNpKCP57zQzKNHJUP2uHexs/fkd4I6OM8wKo/RPlh+ea+Stq7vjjk3R5O9JMTrNZ4o2EjksONdbP2Oy6S8UjpqUl0QduUI+ad8yTnmsCeZrelaEytgMeWqWKmiHextsTvF7j4Tzzk7UGf8yM7r5o1bXHbUDSOaFsYI8zCtLLNmW3duZp1t//AHMx9EPC0mgLKum3hqr8j7vEtVLKum3hqr8j7vEgmWfPkxh/kfYcptoI4Hh8eX8QqE58+TGH+R9hym2gjgeHx5fxCgsJERAREQRHSxh/dLCatg3xHuo8i5sth0hhHWoF2NWIa0dZAfmujlbynXDmO825s86uSupxVxvjO89rm7frAj81nfQVVdyMXkp3G2uySLbxuidrW/pcg0eiIgIiICIiAiIgIiICIiAiIgKp9PGdO48Ao4XWmnF5CN9kO0EcxcdnQCrFzJjUeXaaWplPextLrcbj81g5ybDrWd8jYLJpNxWSoqReIO3WY8RAsI4QegAeK0oLE0EZK7jwduTstNOPiwd9kJsR0Fx29Grzq118aNXYNgX1BmzRyNbMjr/xqn73rSazXo/+KzK4H+PUjzl60ogLKum3hqr8j7vEtVLKum3hqr8j7vEgmWfPkxh/kfYcptoI4Hh8eX8QqE58+TGH+R9hym2gjgeHx5fxCgsJERAREQFmfNDDlLMu6C4aamOfpZO4GUdB1pAtMKhuySwnc5aWpa3Y5r4XnnYQ5l+kOf6KC+Qboo9o+xju7h1LPe5dGGu4u/jJjfs8ZhUhQEREBERAREQEREBERARFDtKmbP8ASVC97T8dJ8XCPrHff0NFz02HGgqjTfmt2YqtmH0xL2RP1HBu3dJ3HVDefVPejnJ5Ari0d5UblCiZALGQ9/M8fOkdv9Q2NHMFVegDKPbsj8RnFwwlsN9utIfDk6r2B5SeRX0gIiIM24S3tXNdt7/dSj0mv/ytJLNWaz3NzTcG3+6pnE80rYi71PK0qgLKum3hqr8j7vEtVLKum3hqr8j7vEgmWfPkxh/kfYcptoI4Hh8eX8QqE58+TGH+R9hym2gjgeHx5fxCgsJERAREQFBdNGD918KnsLuhtO3Ze25+Hb7Bcp0uOohFQ1zHC7XAtIO8Q4WI8xQVF2OWNdsU09KT30T90aPqSbD5nN/qCuFZn0fynJOPmB5s0vfSknjbIQY/ORGVphAREQEREBERAREQEREHxztUXOwDjWY834nJpRxdkNOSY77jDyBjSXSTEc4Bd0BoVn6dc3HAqQU8TrTVN2kg2LYh4Z6Tsb1nkXS0A5Q7mU7q2VtpJ9kV99sOzbzax29Aby7As7BMLjwWCKniFmRMDG8psN885O085XdREBERBm3sgKU0OKslbsMkUb9b68ZLfUGsWjaScVTGPbvPa1w6HAEfeqT7Jaj/AOjm/mR+y4fmrP0d1nb+GUjybkwsB6WjVI9SCRLKum3hqr8j7vEtVLKum3hqr8j7vEgmWfPkxh/kfYcptoI4Hh8eX8QqE58+TGH+R9hym2gjgeHx5fxCgsJERAREQEREGfOyHwHtGqirYwQJgGPI2WkiA1T0lgHoK58lY6MyUUFQCLvYNe3E9vevHpArz9KWXf8AU2HTRAXkYN1i4zrxgkAc5Bc37Srfsc8xhhmoXu8I7vFc75ADZGjqDTbmPOgvRERAREQEREBERAXFUztpWOe9wa1jS5zjsAa0XJJ5AAuVVNp/zX3Mpm0cZ+MqLmS3zYmkbD4x2dAdzIK4Y1+lfGzviJzr+JTRG3UTf0nrTsMTYGhrQGtaA0AbwAFgAq00EZU7i0XbMjbTVNnbd9sQJ1Bza3hdY5FZyAiIgIiIKv7IagNVhjZAP2M7HE/VeHRn+p7Fz6AMR7cwoM44JZI+kG0oPR8ZbqUpz/h3dXDqqK1yYnkeM0aw9YVU9jXiOq+rpyd8MlA49l2u+9qC9llXTbw1V+R93iWqllXTbw1V+R93iQTLPnyYw/yPsOU20EcDw+PL+IVCc+fJjD/I+w5TbQRwPD48v4hQWEiIgIiICIiAsy57onaO8bbPC2zC4VEYGwaryRLGOL94W4g4LTSr/TTlQ5koC+Nt5qe8rBxub9Iz0RcDlaEE2wyuZikMc0ZuyVjZGn6rwCOg7V2lTHY9Zs7ZjfQSu76P4yG52lhJ12fZJBHjHkVzoCIiAiIgIiIOOpnbSsc95DWtBc4neAaLkrMmFwv0pY4XPvuRfruvchtPEe9ZzEiw6XE24lZun7MvcqiFKx1pKk2Nt8RMIL/ObN5wSvugLLHciiNS8fGVVnDmibfUHWSXejyILPjYIwABYAWAG8ANgC/SIgIiICIiD45usLEXBWaNGF8sZgFOTs15qYk75Fnah63MYetaYWbNMUJy3jjahg8MRVI5y06rhfpj9aDSayrpt4aq/I+7xLUdFVNrY2SMN2yNa9pG8WvAcD5isuabeGqvyPu8SCZZ8+TGH+R9hym2gjgeHx5fxCoTnz5MYf5H2HKbaCOB4fHl/EKCwkREBERAREQEIuiIMzZ+wqTRxi7KmnuI3P3eLiFtb42Ho74jxXBaJwDGI8fp46iF12SN1hzHec084IIPQvG0j5Tbm+ifDYCVt3wuOy0gGwE8TXbx6eZVFoQzY7L1U7D6oljJHlrQ76OcHV1eYOtbpA5UGhkREBERAREQZazxi0edca7+ZsdOHtpxI5wa1sUbjrP1jsAJLyDzhaXweaB8TG0z43RNY1rNzc1zQxoAaBY2tYBVdjOgWlqLmmqZITxB4EzfvafWodV6HsVwQl9LK2TnhkdE823thtt60GkEWZxnLH8oG0+7ao2WqIt0YTzS2uepykeEafnNsKmiB5XRPsec6jh+aC9UUCwfS/heJ2vO6A8kzSy32hdvrUyw/E4cTbrQTRyjlY9rx12OxB20REBU92R+E7vTU9SBtikMbj9WUX+9g86uFRvSLg3d/DamAeEWazPHjIkb0XLbdBKDzNDOK91cJp9t3RAwHjtuZs3+nVVGabeGqvyPu8SmfY3YzuclTSOPhBszBzt7yTzgs9FQzTbw1V+R93iQTLPnyYw/yPsOU20EcDw+PL+IVCc+fJjD/I+w5TbQRwPD48v4hQWEiIgIiICIiAiL8ySCIEuIaBvkmwHWg/SovTzkYsd3Sp2nbYVDW8RGxsw8wB6jylWjiOe8Ow2+6V0NxxNeHnZzNvtURxrTXhjWuYGS1IcC0gRhrCCLEO1yNnUUHf0P58GbKfcpnDtqEAP/APkZvCUc/Eefbxqwljehx44HW9s0IdEGvLo2PdrkMO/G87NYWJH/AJ2qZSaTMczCbU4cOang1zt5y1xHSCEGlSbb66fdaDdGxbvFurr6seu3XdYFxs29zYAnqWd2ZMzBmE3mM4BG/NPqjo1da46LKVZB0O1WA1cFVLUxN3J2tqMDnkggtc25DQLgkX2oLrREQEREHxw1th2hR3GMiYfjV92ooiT85o3N2z6zLFSNEFSYvoHo6i5p55oTtsHasrRycQdbrKhmI6FcSwl2vSyxy28EseYJOmzrAdTlo5EGZ/8AUeYMoD43tjUaNu7M3Zlud9j59Ze9g2n2VlhVUbHcroXFh9B1/vV9EXXg4vkygxi5mo4XON7u1A1+3j1xYlBGcH0zYZiFg+R9O48UrDa/jNuB0mym2G4xT4qLwTxyg/uPa77iq3xjQTQ1dzTyzU54hcTM8zrO/qULxLQdX4edamnjlI3rEwv6r7L9aDzjrZBzHyR9sc9twqT69Vr/ADsXQ02bcaq/I+7RLhq8lYtXVUUVVDUF73NiEsmtKxovYXlBcNVtybAri0qwPpcTmZK4PkZHTNe5twHObSwguAPESEE9z58mMP8AI+w5TbQRwPD48v4hUJz58mMP8j7Dl4+SdLjco0EdM2kMr2ukJcZBG3v3FwsA0k7/ADINIIs51OmvE8SOrTwRM5mRuld6yfuXT/8AUmZ//e2P/wBRhHT3gcPOg0hV18VELyysYN/vnBv3lRfE9J+F4b4Vaxx5Iw6bquwEDrKqKj0JYliJ1qiaKO+3vnuldt372H5qS4ZoAhZ/1FdI/miY2P8AqcXX8yDvYjp5o4dkNPPLznVjH3kqKYnp7q5tkFLDEOV5fK7pFi0DzFWVhuiLC6D/AIxlPLK9z79VwPUpLh+C0eD/ALGngh52sYw9ZtcoKAGZcxZj/Z9sWI+jiETSOZ2qPvXyPRVjWPEOqDq8hqJ9c+ZuuR5loepxumo/2lTCzxpGN+8rzJ894bBv4jTHxZmP9klBV2G6AD/yK7qiZvHxnHb5lKcN0I4ZSftBNOfryFo8zA0+texNpTwqH/nMPitkd/avNm00YXHvSyO6InfnZBJsNyZQYX+yooWnevqBx6ybkr3GMEYsAABvAbAqpqNPNDH4NPUP57MaPW+/qXq5B0px5zqXU7aZ0NmGRrnPDi7VIBGqG7Nhve6Cw0REBERAREQEREBERB5eZ8U7iUlRUAAmKJ8gB3iWtJA6zZUY3T3WDfpoD6Y/NXbnWjdiGH1cTRdz4JWtB5Sw29azdotex8k0b2tcXNa5usAfALgbX8f1Lzu193RNW2+z0tUduuKd0obp9qhv0cJ+08LlGn+o46GL03/4Xsdoxfwo/Qb/AIXw4fEfoY/Qb/hcXEI6XZgT1PGdp+qDvUUI+28qtM3Y+7NFXLVSMax0mpdrbkDUjbGLX5mXVydoRD6GP0G/4X6FFGPomei3/CcQjpMCepV2JZ7lxOhgoZIozDBq6pGs1x1AQLm/Oulh+Zm4f4GHUTjyyxyTHzPkLfMFcApmD5jfRH+FyNaG7wt0bFHEfr+pwPt+K8p9KWJxC0DIYgN4RUzBbo2Fcg0j49LvTS9VLF/2lYF0VZ/oT0pwI6ldOzXj9X9NVDoYI/uaF+H1WO1I2z1RHPLb+5WQirP9CvlELRoKPeVY9x8XqPCmm+1O79S4pMj19V+0kafHkc78irTRVnX3fhaNDb+VYRaNpz4U0Q6Nd39oXbj0Zn51UOqP89ZWIipOsvTzXjR2vZBo9GsI8KeQ9AaPyK7cWjylZvmR32gPuClyKk6m7PqXjTWo9KNxZGomb8Jd0vf+RCj+jJ3cvH42MuG7tNDYcbbSADouGnqViKv9GLDiOYGPaLtEs8p5mlslj53N867NDXXXVPandx62iimmOzGzTyIi0meIiICIiAiIgIiIPhF1lrO+FvyDi7nNHxbnmaPfAMUhOtH9m5b1ArUyhOlfJYzhSHUA7YhDnwneubd9HfkdYdYCiYiY2lMTMTvCJUtQ2rY17DdrgHA8xXKqpfiddkc9qyNY1wDZNR41yzdBrWuDs37kcq+fCJV8kXoH9SyatDc38PJq0623t4+a10VUfCJV8kXoH9SfCJV8kXoH9Srg3U5tpa6KqPhEq+SL0D+pPhEq+SL0D+pMG6Ztpa6KqPhEq+SL0D+pPhEq+SL0D+pMG6Ztpa6KqPhEq+SL0D+pPhEq+SL0D+pMG6Ztpa6KqPhEq+SL0D+pPhEq+SL0D+pMG6Ztpa6KqPhEq+SL0D+pPhEq+SL0D+pMG6Ztpa6KqPhEq+SL0D+pPhEq+SL0D+pMG6ZtpNc746MHp3AH42QFrBxi+wu6h67L0ux0y06MTV0gsHDcYr75AN5HdFwB1FQ3JGSKvSHOJ5y5tPfv5Ts1g36OIbx5L7w28ew6Yw+ijw2JkUTAyONoYxo3gGiwH/laWnsdzTtzZ+ovd7VvydhERe7wERE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088" name="AutoShape 16" descr="data:image/jpeg;base64,/9j/4AAQSkZJRgABAQAAAQABAAD/2wCEAAkGBxQHEhUUEhEWFBUWGBgVFxYXGBgTFxgYFBcYFhcWGBYfHCggGholHRQYIzEhJSkrLi8vGh8zOTMsNygtLysBCgoKDgwNGw8QGzclHCQ3LTc1NDc3LzgsODcrNCsrLjQ3Liw3LzcyNzgwLSssLDc3LCstNzUyKysrNCwrLTcrOP/AABEIAOAA4QMBIgACEQEDEQH/xAAcAAEAAwADAQEAAAAAAAAAAAAABgcIAwQFAQL/xABPEAABAwICAwgMCwcDAwUAAAABAAIDBBEFBgcSIRMxNUFRYXGBCBQVIjJyg5GSobK0FyM2QkNigrGzwdIzUlNzosLRFiRENNPhJlRjhJP/xAAZAQEAAwEBAAAAAAAAAAAAAAAAAQIFBAP/xAAnEQEAAQMCAwkBAAAAAAAAAAAAAQIDFAQRFUFSEhMhMUJRYWKhBf/aAAwDAQACEQMRAD8AvFERAREQEREBERAREQFU2edMTsq101KKJsoi1O/MpZfXjZJ4OobW17b/ABK06yqZQxvkkcGsY0vc47wa0XJPUFj3OmOnMtbPVEW3R3ejkaxoYwHn1WhBrTK+LHHaSCoLNQzRtk1QdbV1uK9hdeoozoz4Kov5DPuUmQEREBERAREQEREBERAREQEREBERAREQEREBERAREQERdbE65mGRSTSu1WRtL3HkDRcoKo7IPNnaEDKGJ3fz9/LbiiadjftOHmaeVZ8Xu45iU2c690li6SolDY2cgc4NjjHQCAuTP2Bty3XSUzTcRMhBPK50Eb3nrc5xQac0Z8FUX8hn3KTKM6M+CqL+Qz7lJkBEX5kkEQJcQAN8k2A6Sg/SKus1aYqDBNZsLjVSi/ex/s788trW8XWVW4jn3GM+PMVKx7Gn6OmDgQPry3v6wEF7Y3nSiwSRkUs7d1e5rGxM7993u1RcDwRfjNlIVkMYDNljEqaGpAbIJYHuAIdYPc1wBI2XHNcLXiAiIgIiICIiAiIgIiICIiAiIgIiICIiAqV7IfNe5MZh8Z2v1ZZrcTQbxsPOXN1upvKrOzlmWLKdK+olO93rG8b5CDqsHmJ5gCeJZSqJqjOldc99PUyAAbwBcbADka0eoILJ7HvKnbcz66VveRd5Dcb8jh3zh4o2dLuZRXTbw1V+R93iWlssYIzLtLDTR70bQ0n952+555ybnrWadNvDVX5H3eJBoTRnwVRfyGfcvZxbF4MGZulRMyFnK9wbfmHKeYKq8YzJUZYy5QyUrwyRzIo9YtDiAWknVB2X2cYKgeWsiYjpHIqZp/inEjdpXF7jY2cGRjkPF3oQTrNWnaGluyhhMx3t1kuyPpa3wnddutQRlPjek59zurojxm8NM3j2DecegOO9dXBlXRJh+X7OdGamUfPm74A3v3sfgjpIJ51PWtDBYCwGwAbEFR5U0GU9DZ9bKah+w6jbxxDmJvrP6dnQrTw3DYcKYI4ImRMG81jQweYcfOu0iDNunA9qY2x/1IH+iSP7VpCI3A6As89khTFlfTycTqcN62SSE+qQK+cv1fb9LTy/xIY5PTY135oO+iIgIiICIiAiIgIiICIiAiIgIiIC/MkgiBc4gAAkk7AANpJX6VOae879ox9oQO7+UXnI+bGd6PpdtvzdOwK40s52Ob6siN3+2hJbEP3v3pCOUkbOa3Opt2PeUDrPr5mEavxcGsLX1mjXkbffGq7VBGza5VFjGDSYQ6JkgtJJGyXUsdZokvqNcP3i3Vdb6wWxsIoRhkEULd6NjWC31Wgfkg7ayrpt4aq/I+7xLVSyrpt4aq/I+7xIJlnz5MYf5H2HKbaCOB4fHl/EKhOfPkxh/kfYcptoI4Hh8eX8QoLCREQEREFI9ktS3bRycQMrPSDHD2CrI0Z1HbOFUR5IGM//ADGp/aop2Q9Hu+Gtk/hTMPphzfzC7uget7awmNt7mN8jDzd9rAeZwQWIiIgIiICIiAiIgIiICIiAiIgIi+OcGi5NgNpKCP57zQzKNHJUP2uHexs/fkd4I6OM8wKo/RPlh+ea+Stq7vjjk3R5O9JMTrNZ4o2EjksONdbP2Oy6S8UjpqUl0QduUI+ad8yTnmsCeZrelaEytgMeWqWKmiHextsTvF7j4Tzzk7UGf8yM7r5o1bXHbUDSOaFsYI8zCtLLNmW3duZp1t//AHMx9EPC0mgLKum3hqr8j7vEtVLKum3hqr8j7vEgmWfPkxh/kfYcptoI4Hh8eX8QqE58+TGH+R9hym2gjgeHx5fxCgsJERAREQRHSxh/dLCatg3xHuo8i5sth0hhHWoF2NWIa0dZAfmujlbynXDmO825s86uSupxVxvjO89rm7frAj81nfQVVdyMXkp3G2uySLbxuidrW/pcg0eiIgIiICIiAiIgIiICIiAiIgKp9PGdO48Ao4XWmnF5CN9kO0EcxcdnQCrFzJjUeXaaWplPextLrcbj81g5ybDrWd8jYLJpNxWSoqReIO3WY8RAsI4QegAeK0oLE0EZK7jwduTstNOPiwd9kJsR0Fx29Grzq118aNXYNgX1BmzRyNbMjr/xqn73rSazXo/+KzK4H+PUjzl60ogLKum3hqr8j7vEtVLKum3hqr8j7vEgmWfPkxh/kfYcptoI4Hh8eX8QqE58+TGH+R9hym2gjgeHx5fxCgsJERAREQFmfNDDlLMu6C4aamOfpZO4GUdB1pAtMKhuySwnc5aWpa3Y5r4XnnYQ5l+kOf6KC+Qboo9o+xju7h1LPe5dGGu4u/jJjfs8ZhUhQEREBERAREQEREBERARFDtKmbP8ASVC97T8dJ8XCPrHff0NFz02HGgqjTfmt2YqtmH0xL2RP1HBu3dJ3HVDefVPejnJ5Ari0d5UblCiZALGQ9/M8fOkdv9Q2NHMFVegDKPbsj8RnFwwlsN9utIfDk6r2B5SeRX0gIiIM24S3tXNdt7/dSj0mv/ytJLNWaz3NzTcG3+6pnE80rYi71PK0qgLKum3hqr8j7vEtVLKum3hqr8j7vEgmWfPkxh/kfYcptoI4Hh8eX8QqE58+TGH+R9hym2gjgeHx5fxCgsJERAREQFBdNGD918KnsLuhtO3Ze25+Hb7Bcp0uOohFQ1zHC7XAtIO8Q4WI8xQVF2OWNdsU09KT30T90aPqSbD5nN/qCuFZn0fynJOPmB5s0vfSknjbIQY/ORGVphAREQEREBERAREQEREHxztUXOwDjWY834nJpRxdkNOSY77jDyBjSXSTEc4Bd0BoVn6dc3HAqQU8TrTVN2kg2LYh4Z6Tsb1nkXS0A5Q7mU7q2VtpJ9kV99sOzbzax29Aby7As7BMLjwWCKniFmRMDG8psN885O085XdREBERBm3sgKU0OKslbsMkUb9b68ZLfUGsWjaScVTGPbvPa1w6HAEfeqT7Jaj/AOjm/mR+y4fmrP0d1nb+GUjybkwsB6WjVI9SCRLKum3hqr8j7vEtVLKum3hqr8j7vEgmWfPkxh/kfYcptoI4Hh8eX8QqE58+TGH+R9hym2gjgeHx5fxCgsJERAREQEREGfOyHwHtGqirYwQJgGPI2WkiA1T0lgHoK58lY6MyUUFQCLvYNe3E9vevHpArz9KWXf8AU2HTRAXkYN1i4zrxgkAc5Bc37Srfsc8xhhmoXu8I7vFc75ADZGjqDTbmPOgvRERAREQEREBERAXFUztpWOe9wa1jS5zjsAa0XJJ5AAuVVNp/zX3Mpm0cZ+MqLmS3zYmkbD4x2dAdzIK4Y1+lfGzviJzr+JTRG3UTf0nrTsMTYGhrQGtaA0AbwAFgAq00EZU7i0XbMjbTVNnbd9sQJ1Bza3hdY5FZyAiIgIiIKv7IagNVhjZAP2M7HE/VeHRn+p7Fz6AMR7cwoM44JZI+kG0oPR8ZbqUpz/h3dXDqqK1yYnkeM0aw9YVU9jXiOq+rpyd8MlA49l2u+9qC9llXTbw1V+R93iWqllXTbw1V+R93iQTLPnyYw/yPsOU20EcDw+PL+IVCc+fJjD/I+w5TbQRwPD48v4hQWEiIgIiICIiAsy57onaO8bbPC2zC4VEYGwaryRLGOL94W4g4LTSr/TTlQ5koC+Nt5qe8rBxub9Iz0RcDlaEE2wyuZikMc0ZuyVjZGn6rwCOg7V2lTHY9Zs7ZjfQSu76P4yG52lhJ12fZJBHjHkVzoCIiAiIgIiIOOpnbSsc95DWtBc4neAaLkrMmFwv0pY4XPvuRfruvchtPEe9ZzEiw6XE24lZun7MvcqiFKx1pKk2Nt8RMIL/ObN5wSvugLLHciiNS8fGVVnDmibfUHWSXejyILPjYIwABYAWAG8ANgC/SIgIiICIiD45usLEXBWaNGF8sZgFOTs15qYk75Fnah63MYetaYWbNMUJy3jjahg8MRVI5y06rhfpj9aDSayrpt4aq/I+7xLUdFVNrY2SMN2yNa9pG8WvAcD5isuabeGqvyPu8SCZZ8+TGH+R9hym2gjgeHx5fxCoTnz5MYf5H2HKbaCOB4fHl/EKCwkREBERAREQEIuiIMzZ+wqTRxi7KmnuI3P3eLiFtb42Ho74jxXBaJwDGI8fp46iF12SN1hzHec084IIPQvG0j5Tbm+ifDYCVt3wuOy0gGwE8TXbx6eZVFoQzY7L1U7D6oljJHlrQ76OcHV1eYOtbpA5UGhkREBERAREQZazxi0edca7+ZsdOHtpxI5wa1sUbjrP1jsAJLyDzhaXweaB8TG0z43RNY1rNzc1zQxoAaBY2tYBVdjOgWlqLmmqZITxB4EzfvafWodV6HsVwQl9LK2TnhkdE823thtt60GkEWZxnLH8oG0+7ao2WqIt0YTzS2uepykeEafnNsKmiB5XRPsec6jh+aC9UUCwfS/heJ2vO6A8kzSy32hdvrUyw/E4cTbrQTRyjlY9rx12OxB20REBU92R+E7vTU9SBtikMbj9WUX+9g86uFRvSLg3d/DamAeEWazPHjIkb0XLbdBKDzNDOK91cJp9t3RAwHjtuZs3+nVVGabeGqvyPu8SmfY3YzuclTSOPhBszBzt7yTzgs9FQzTbw1V+R93iQTLPnyYw/yPsOU20EcDw+PL+IVCc+fJjD/I+w5TbQRwPD48v4hQWEiIgIiICIiAiL8ySCIEuIaBvkmwHWg/SovTzkYsd3Sp2nbYVDW8RGxsw8wB6jylWjiOe8Ow2+6V0NxxNeHnZzNvtURxrTXhjWuYGS1IcC0gRhrCCLEO1yNnUUHf0P58GbKfcpnDtqEAP/APkZvCUc/Eefbxqwljehx44HW9s0IdEGvLo2PdrkMO/G87NYWJH/AJ2qZSaTMczCbU4cOang1zt5y1xHSCEGlSbb66fdaDdGxbvFurr6seu3XdYFxs29zYAnqWd2ZMzBmE3mM4BG/NPqjo1da46LKVZB0O1WA1cFVLUxN3J2tqMDnkggtc25DQLgkX2oLrREQEREHxw1th2hR3GMiYfjV92ooiT85o3N2z6zLFSNEFSYvoHo6i5p55oTtsHasrRycQdbrKhmI6FcSwl2vSyxy28EseYJOmzrAdTlo5EGZ/8AUeYMoD43tjUaNu7M3Zlud9j59Ze9g2n2VlhVUbHcroXFh9B1/vV9EXXg4vkygxi5mo4XON7u1A1+3j1xYlBGcH0zYZiFg+R9O48UrDa/jNuB0mym2G4xT4qLwTxyg/uPa77iq3xjQTQ1dzTyzU54hcTM8zrO/qULxLQdX4edamnjlI3rEwv6r7L9aDzjrZBzHyR9sc9twqT69Vr/ADsXQ02bcaq/I+7RLhq8lYtXVUUVVDUF73NiEsmtKxovYXlBcNVtybAri0qwPpcTmZK4PkZHTNe5twHObSwguAPESEE9z58mMP8AI+w5TbQRwPD48v4hUJz58mMP8j7Dl4+SdLjco0EdM2kMr2ukJcZBG3v3FwsA0k7/ADINIIs51OmvE8SOrTwRM5mRuld6yfuXT/8AUmZ//e2P/wBRhHT3gcPOg0hV18VELyysYN/vnBv3lRfE9J+F4b4Vaxx5Iw6bquwEDrKqKj0JYliJ1qiaKO+3vnuldt372H5qS4ZoAhZ/1FdI/miY2P8AqcXX8yDvYjp5o4dkNPPLznVjH3kqKYnp7q5tkFLDEOV5fK7pFi0DzFWVhuiLC6D/AIxlPLK9z79VwPUpLh+C0eD/ALGngh52sYw9ZtcoKAGZcxZj/Z9sWI+jiETSOZ2qPvXyPRVjWPEOqDq8hqJ9c+ZuuR5loepxumo/2lTCzxpGN+8rzJ894bBv4jTHxZmP9klBV2G6AD/yK7qiZvHxnHb5lKcN0I4ZSftBNOfryFo8zA0+texNpTwqH/nMPitkd/avNm00YXHvSyO6InfnZBJsNyZQYX+yooWnevqBx6ybkr3GMEYsAABvAbAqpqNPNDH4NPUP57MaPW+/qXq5B0px5zqXU7aZ0NmGRrnPDi7VIBGqG7Nhve6Cw0REBERAREQEREBERB5eZ8U7iUlRUAAmKJ8gB3iWtJA6zZUY3T3WDfpoD6Y/NXbnWjdiGH1cTRdz4JWtB5Sw29azdotex8k0b2tcXNa5usAfALgbX8f1Lzu193RNW2+z0tUduuKd0obp9qhv0cJ+08LlGn+o46GL03/4Xsdoxfwo/Qb/AIXw4fEfoY/Qb/hcXEI6XZgT1PGdp+qDvUUI+28qtM3Y+7NFXLVSMax0mpdrbkDUjbGLX5mXVydoRD6GP0G/4X6FFGPomei3/CcQjpMCepV2JZ7lxOhgoZIozDBq6pGs1x1AQLm/Oulh+Zm4f4GHUTjyyxyTHzPkLfMFcApmD5jfRH+FyNaG7wt0bFHEfr+pwPt+K8p9KWJxC0DIYgN4RUzBbo2Fcg0j49LvTS9VLF/2lYF0VZ/oT0pwI6ldOzXj9X9NVDoYI/uaF+H1WO1I2z1RHPLb+5WQirP9CvlELRoKPeVY9x8XqPCmm+1O79S4pMj19V+0kafHkc78irTRVnX3fhaNDb+VYRaNpz4U0Q6Nd39oXbj0Zn51UOqP89ZWIipOsvTzXjR2vZBo9GsI8KeQ9AaPyK7cWjylZvmR32gPuClyKk6m7PqXjTWo9KNxZGomb8Jd0vf+RCj+jJ3cvH42MuG7tNDYcbbSADouGnqViKv9GLDiOYGPaLtEs8p5mlslj53N867NDXXXVPandx62iimmOzGzTyIi0meIiICIiAiIgIiIPhF1lrO+FvyDi7nNHxbnmaPfAMUhOtH9m5b1ArUyhOlfJYzhSHUA7YhDnwneubd9HfkdYdYCiYiY2lMTMTvCJUtQ2rY17DdrgHA8xXKqpfiddkc9qyNY1wDZNR41yzdBrWuDs37kcq+fCJV8kXoH9SyatDc38PJq0623t4+a10VUfCJV8kXoH9SfCJV8kXoH9Srg3U5tpa6KqPhEq+SL0D+pPhEq+SL0D+pMG6Ztpa6KqPhEq+SL0D+pPhEq+SL0D+pMG6Ztpa6KqPhEq+SL0D+pPhEq+SL0D+pMG6Ztpa6KqPhEq+SL0D+pPhEq+SL0D+pMG6Ztpa6KqPhEq+SL0D+pPhEq+SL0D+pMG6Ztpa6KqPhEq+SL0D+pPhEq+SL0D+pMG6ZtpNc746MHp3AH42QFrBxi+wu6h67L0ux0y06MTV0gsHDcYr75AN5HdFwB1FQ3JGSKvSHOJ5y5tPfv5Ts1g36OIbx5L7w28ew6Yw+ijw2JkUTAyONoYxo3gGiwH/laWnsdzTtzZ+ovd7VvydhERe7wERE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1090" name="Picture 18" descr="Boat 11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915180"/>
            <a:ext cx="2819400" cy="2857500"/>
          </a:xfrm>
          <a:prstGeom prst="rect">
            <a:avLst/>
          </a:prstGeom>
          <a:noFill/>
        </p:spPr>
      </p:pic>
      <p:pic>
        <p:nvPicPr>
          <p:cNvPr id="18" name="Picture 18" descr="Boat 11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791200" y="1915180"/>
            <a:ext cx="2743200" cy="2857500"/>
          </a:xfrm>
          <a:prstGeom prst="rect">
            <a:avLst/>
          </a:prstGeom>
          <a:noFill/>
        </p:spPr>
      </p:pic>
      <p:grpSp>
        <p:nvGrpSpPr>
          <p:cNvPr id="148" name="Group 147"/>
          <p:cNvGrpSpPr/>
          <p:nvPr/>
        </p:nvGrpSpPr>
        <p:grpSpPr>
          <a:xfrm>
            <a:off x="152400" y="3896380"/>
            <a:ext cx="8764074" cy="698679"/>
            <a:chOff x="152400" y="3896380"/>
            <a:chExt cx="8764074" cy="698679"/>
          </a:xfrm>
        </p:grpSpPr>
        <p:cxnSp>
          <p:nvCxnSpPr>
            <p:cNvPr id="20" name="Straight Arrow Connector 19"/>
            <p:cNvCxnSpPr/>
            <p:nvPr/>
          </p:nvCxnSpPr>
          <p:spPr>
            <a:xfrm flipV="1">
              <a:off x="1524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685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1295400" y="40745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V="1">
              <a:off x="1905000" y="40230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V="1">
              <a:off x="25908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3124200" y="38963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3733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V="1">
              <a:off x="4343400" y="39983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49540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5487474" y="39092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6097074" y="40874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V="1">
              <a:off x="6706674" y="40359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V="1">
              <a:off x="73924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7925874" y="39092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flipV="1">
              <a:off x="3048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838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1447800" y="42269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V="1">
              <a:off x="2057400" y="41754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27432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3276600" y="40487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>
              <a:off x="3886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flipV="1">
              <a:off x="4495800" y="41507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51064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>
              <a:off x="5639874" y="40616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>
              <a:off x="6249474" y="42398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6859074" y="41883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flipV="1">
              <a:off x="75448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>
              <a:off x="8078274" y="40616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flipV="1">
              <a:off x="4572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>
              <a:off x="990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1600200" y="43793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 flipV="1">
              <a:off x="2209800" y="43278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28956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3429000" y="42011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4038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flipV="1">
              <a:off x="4648200" y="43031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V="1">
              <a:off x="52588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5792274" y="42140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6401874" y="43922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flipV="1">
              <a:off x="7011474" y="43407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 flipV="1">
              <a:off x="76972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8230674" y="42140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V="1">
              <a:off x="6096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1143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1752600" y="45317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2362200" y="44802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30480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>
              <a:off x="3581400" y="43535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>
              <a:off x="4191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 flipV="1">
              <a:off x="4800600" y="44555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flipV="1">
              <a:off x="54112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5944674" y="43664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>
              <a:off x="6554274" y="45446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 flipV="1">
              <a:off x="7163874" y="44931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V="1">
              <a:off x="78496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>
              <a:off x="8383074" y="43664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TextBox 127"/>
          <p:cNvSpPr txBox="1"/>
          <p:nvPr/>
        </p:nvSpPr>
        <p:spPr>
          <a:xfrm>
            <a:off x="3124200" y="3124200"/>
            <a:ext cx="3249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Direction of Current</a:t>
            </a:r>
            <a:endParaRPr lang="en-US" sz="28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048000" y="17526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996633"/>
                </a:solidFill>
                <a:latin typeface="+mj-lt"/>
              </a:rPr>
              <a:t>Directions of Boats</a:t>
            </a:r>
            <a:endParaRPr lang="en-US" sz="2800" dirty="0">
              <a:solidFill>
                <a:srgbClr val="996633"/>
              </a:solidFill>
              <a:latin typeface="+mj-lt"/>
            </a:endParaRPr>
          </a:p>
        </p:txBody>
      </p:sp>
      <p:cxnSp>
        <p:nvCxnSpPr>
          <p:cNvPr id="130" name="Straight Arrow Connector 129"/>
          <p:cNvCxnSpPr/>
          <p:nvPr/>
        </p:nvCxnSpPr>
        <p:spPr>
          <a:xfrm>
            <a:off x="2133600" y="2524780"/>
            <a:ext cx="1219200" cy="0"/>
          </a:xfrm>
          <a:prstGeom prst="straightConnector1">
            <a:avLst/>
          </a:prstGeom>
          <a:ln w="34925">
            <a:solidFill>
              <a:srgbClr val="9966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>
            <a:off x="5486400" y="2524780"/>
            <a:ext cx="1371600" cy="0"/>
          </a:xfrm>
          <a:prstGeom prst="straightConnector1">
            <a:avLst/>
          </a:prstGeom>
          <a:ln w="34925">
            <a:solidFill>
              <a:srgbClr val="9966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2134674" y="2067580"/>
            <a:ext cx="151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B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mph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5664558" y="2083158"/>
            <a:ext cx="1193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B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mph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 </a:t>
            </a:r>
            <a:endParaRPr lang="en-US" i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3810000" y="346386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C 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mph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 </a:t>
            </a:r>
            <a:endParaRPr lang="en-US" i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914400" y="14579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Downstream</a:t>
            </a:r>
            <a:endParaRPr lang="en-US" sz="2800" dirty="0">
              <a:latin typeface="+mj-lt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248400" y="14579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Upstream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144" name="Object 143"/>
          <p:cNvGraphicFramePr>
            <a:graphicFrameLocks noChangeAspect="1"/>
          </p:cNvGraphicFramePr>
          <p:nvPr/>
        </p:nvGraphicFramePr>
        <p:xfrm>
          <a:off x="371475" y="5981700"/>
          <a:ext cx="3362325" cy="609600"/>
        </p:xfrm>
        <a:graphic>
          <a:graphicData uri="http://schemas.openxmlformats.org/presentationml/2006/ole">
            <p:oleObj spid="_x0000_s131091" name="Equation" r:id="rId4" imgW="799920" imgH="203040" progId="Equation.3">
              <p:embed/>
            </p:oleObj>
          </a:graphicData>
        </a:graphic>
      </p:graphicFrame>
      <p:graphicFrame>
        <p:nvGraphicFramePr>
          <p:cNvPr id="131092" name="Object 20"/>
          <p:cNvGraphicFramePr>
            <a:graphicFrameLocks noChangeAspect="1"/>
          </p:cNvGraphicFramePr>
          <p:nvPr/>
        </p:nvGraphicFramePr>
        <p:xfrm>
          <a:off x="5595938" y="5981700"/>
          <a:ext cx="3362325" cy="609600"/>
        </p:xfrm>
        <a:graphic>
          <a:graphicData uri="http://schemas.openxmlformats.org/presentationml/2006/ole">
            <p:oleObj spid="_x0000_s131092" name="Equation" r:id="rId5" imgW="799920" imgH="203040" progId="Equation.3">
              <p:embed/>
            </p:oleObj>
          </a:graphicData>
        </a:graphic>
      </p:graphicFrame>
      <p:sp>
        <p:nvSpPr>
          <p:cNvPr id="146" name="Rectangle 145"/>
          <p:cNvSpPr/>
          <p:nvPr/>
        </p:nvSpPr>
        <p:spPr>
          <a:xfrm>
            <a:off x="457200" y="5374957"/>
            <a:ext cx="3276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going downstream is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791200" y="5374957"/>
            <a:ext cx="2667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solidFill>
                  <a:srgbClr val="FFC000"/>
                </a:solidFill>
                <a:latin typeface="+mj-lt"/>
              </a:rPr>
              <a:t>going upstream is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3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1000"/>
                                        <p:tgtEl>
                                          <p:spTgt spid="13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128" grpId="0"/>
      <p:bldP spid="129" grpId="0"/>
      <p:bldP spid="139" grpId="0"/>
      <p:bldP spid="140" grpId="0"/>
      <p:bldP spid="141" grpId="0"/>
      <p:bldP spid="142" grpId="0"/>
      <p:bldP spid="143" grpId="0"/>
      <p:bldP spid="146" grpId="0" autoUpdateAnimBg="0"/>
      <p:bldP spid="147" grpId="0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1.2.6 Relative Motion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296400" cy="144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A boat travels down a river with a current. Travelling with the current,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a trip of 66 miles takes 3 hours while the return trip travelling against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the current takes 4 hours. How fast is the current?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3276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53136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3301425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speed of the current.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4532293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C</a:t>
            </a:r>
            <a:r>
              <a:rPr lang="en-US" sz="2800" dirty="0" smtClean="0">
                <a:latin typeface="+mj-lt"/>
              </a:rPr>
              <a:t> mph be the speed of the current.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496318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B</a:t>
            </a:r>
            <a:r>
              <a:rPr lang="en-US" sz="2800" dirty="0" smtClean="0">
                <a:latin typeface="+mj-lt"/>
              </a:rPr>
              <a:t> mph be the speed of the boat in still water.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8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1.2.6 Equations</a:t>
            </a:r>
            <a:endParaRPr lang="en-US" dirty="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7515225" y="2330450"/>
          <a:ext cx="1047750" cy="1327150"/>
        </p:xfrm>
        <a:graphic>
          <a:graphicData uri="http://schemas.openxmlformats.org/presentationml/2006/ole">
            <p:oleObj spid="_x0000_s12290" name="Equation" r:id="rId3" imgW="228600" imgH="431640" progId="Equation.3">
              <p:embed/>
            </p:oleObj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410200" y="838200"/>
          <a:ext cx="3581400" cy="1143000"/>
        </p:xfrm>
        <a:graphic>
          <a:graphicData uri="http://schemas.openxmlformats.org/presentationml/2006/ole">
            <p:oleObj spid="_x0000_s12294" name="Equation" r:id="rId4" imgW="1066680" imgH="393480" progId="Equation.3">
              <p:embed/>
            </p:oleObj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326062" y="3581400"/>
          <a:ext cx="3402012" cy="1143000"/>
        </p:xfrm>
        <a:graphic>
          <a:graphicData uri="http://schemas.openxmlformats.org/presentationml/2006/ole">
            <p:oleObj spid="_x0000_s12295" name="Equation" r:id="rId5" imgW="1066680" imgH="393480" progId="Equation.3">
              <p:embed/>
            </p:oleObj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724400" y="4306888"/>
          <a:ext cx="2278062" cy="493712"/>
        </p:xfrm>
        <a:graphic>
          <a:graphicData uri="http://schemas.openxmlformats.org/presentationml/2006/ole">
            <p:oleObj spid="_x0000_s12297" name="Equation" r:id="rId6" imgW="939600" imgH="203040" progId="Equation.3">
              <p:embed/>
            </p:oleObj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5029200" y="1593850"/>
          <a:ext cx="1909763" cy="431800"/>
        </p:xfrm>
        <a:graphic>
          <a:graphicData uri="http://schemas.openxmlformats.org/presentationml/2006/ole">
            <p:oleObj spid="_x0000_s12298" name="Equation" r:id="rId7" imgW="787320" imgH="177480" progId="Equation.3">
              <p:embed/>
            </p:oleObj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410200" y="2635250"/>
          <a:ext cx="2014537" cy="628650"/>
        </p:xfrm>
        <a:graphic>
          <a:graphicData uri="http://schemas.openxmlformats.org/presentationml/2006/ole">
            <p:oleObj spid="_x0000_s12299" name="Equation" r:id="rId8" imgW="507960" imgH="177480" progId="Equation.3">
              <p:embed/>
            </p:oleObj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7772400" y="3021013"/>
          <a:ext cx="533400" cy="553915"/>
        </p:xfrm>
        <a:graphic>
          <a:graphicData uri="http://schemas.openxmlformats.org/presentationml/2006/ole">
            <p:oleObj spid="_x0000_s12300" name="Equation" r:id="rId9" imgW="114120" imgH="177480" progId="Equation.3">
              <p:embed/>
            </p:oleObj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7362825" y="5029200"/>
          <a:ext cx="1049338" cy="1327150"/>
        </p:xfrm>
        <a:graphic>
          <a:graphicData uri="http://schemas.openxmlformats.org/presentationml/2006/ole">
            <p:oleObj spid="_x0000_s12301" name="Equation" r:id="rId10" imgW="228600" imgH="431640" progId="Equation.3">
              <p:embed/>
            </p:oleObj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5257800" y="5334000"/>
          <a:ext cx="2014538" cy="628650"/>
        </p:xfrm>
        <a:graphic>
          <a:graphicData uri="http://schemas.openxmlformats.org/presentationml/2006/ole">
            <p:oleObj spid="_x0000_s12302" name="Equation" r:id="rId11" imgW="507960" imgH="177480" progId="Equation.3">
              <p:embed/>
            </p:oleObj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7635875" y="5670550"/>
          <a:ext cx="593725" cy="514350"/>
        </p:xfrm>
        <a:graphic>
          <a:graphicData uri="http://schemas.openxmlformats.org/presentationml/2006/ole">
            <p:oleObj spid="_x0000_s12303" name="Equation" r:id="rId12" imgW="126720" imgH="164880" progId="Equation.3">
              <p:embed/>
            </p:oleObj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7081837" y="1778000"/>
          <a:ext cx="1909763" cy="431800"/>
        </p:xfrm>
        <a:graphic>
          <a:graphicData uri="http://schemas.openxmlformats.org/presentationml/2006/ole">
            <p:oleObj spid="_x0000_s12304" name="Equation" r:id="rId13" imgW="787320" imgH="177480" progId="Equation.3">
              <p:embed/>
            </p:oleObj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6858000" y="4535488"/>
          <a:ext cx="2278062" cy="493712"/>
        </p:xfrm>
        <a:graphic>
          <a:graphicData uri="http://schemas.openxmlformats.org/presentationml/2006/ole">
            <p:oleObj spid="_x0000_s12305" name="Equation" r:id="rId14" imgW="939600" imgH="203040" progId="Equation.3">
              <p:embed/>
            </p:oleObj>
          </a:graphicData>
        </a:graphic>
      </p:graphicFrame>
      <p:pic>
        <p:nvPicPr>
          <p:cNvPr id="19" name="Picture 18" descr="Boat 11 Clip Ar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152" y="1575516"/>
            <a:ext cx="1908048" cy="1933832"/>
          </a:xfrm>
          <a:prstGeom prst="rect">
            <a:avLst/>
          </a:prstGeom>
          <a:noFill/>
        </p:spPr>
      </p:pic>
      <p:grpSp>
        <p:nvGrpSpPr>
          <p:cNvPr id="21" name="Group 20"/>
          <p:cNvGrpSpPr/>
          <p:nvPr/>
        </p:nvGrpSpPr>
        <p:grpSpPr>
          <a:xfrm>
            <a:off x="0" y="2819400"/>
            <a:ext cx="5410200" cy="571500"/>
            <a:chOff x="152400" y="3896380"/>
            <a:chExt cx="8764074" cy="698679"/>
          </a:xfrm>
        </p:grpSpPr>
        <p:cxnSp>
          <p:nvCxnSpPr>
            <p:cNvPr id="22" name="Straight Arrow Connector 21"/>
            <p:cNvCxnSpPr/>
            <p:nvPr/>
          </p:nvCxnSpPr>
          <p:spPr>
            <a:xfrm flipV="1">
              <a:off x="1524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685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1295400" y="40745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1905000" y="40230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25908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3124200" y="38963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3733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4343400" y="39983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49540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487474" y="39092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97074" y="40874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6706674" y="40359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73924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7925874" y="39092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V="1">
              <a:off x="3048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838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1447800" y="42269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V="1">
              <a:off x="2057400" y="41754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27432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3276600" y="40487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3886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V="1">
              <a:off x="4495800" y="41507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V="1">
              <a:off x="51064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5639874" y="40616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6249474" y="42398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6859074" y="41883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75448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8078274" y="40616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4572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990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1600200" y="43793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V="1">
              <a:off x="2209800" y="43278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V="1">
              <a:off x="28956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3429000" y="42011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4038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4648200" y="43031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flipV="1">
              <a:off x="52588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5792274" y="42140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6401874" y="43922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 flipV="1">
              <a:off x="7011474" y="43407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V="1">
              <a:off x="76972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>
              <a:off x="8230674" y="42140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V="1">
              <a:off x="6096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>
              <a:off x="1143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1752600" y="45317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flipV="1">
              <a:off x="2362200" y="44802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V="1">
              <a:off x="30480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3581400" y="43535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4191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4800600" y="44555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flipV="1">
              <a:off x="54112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5944674" y="43664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6554274" y="45446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V="1">
              <a:off x="7163874" y="44931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78496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8383074" y="43664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Arrow Connector 79"/>
          <p:cNvCxnSpPr/>
          <p:nvPr/>
        </p:nvCxnSpPr>
        <p:spPr>
          <a:xfrm>
            <a:off x="1371600" y="2286000"/>
            <a:ext cx="1219200" cy="0"/>
          </a:xfrm>
          <a:prstGeom prst="straightConnector1">
            <a:avLst/>
          </a:prstGeom>
          <a:ln w="34925">
            <a:solidFill>
              <a:srgbClr val="9966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1371600" y="1828800"/>
            <a:ext cx="151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B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mph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133600" y="2362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C 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mph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 </a:t>
            </a:r>
            <a:endParaRPr lang="en-US" i="1" dirty="0">
              <a:solidFill>
                <a:srgbClr val="FFC000"/>
              </a:solidFill>
              <a:latin typeface="+mj-lt"/>
            </a:endParaRPr>
          </a:p>
        </p:txBody>
      </p:sp>
      <p:pic>
        <p:nvPicPr>
          <p:cNvPr id="85" name="Picture 84" descr="Boat 11 Clip Ar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3276600" y="4835089"/>
            <a:ext cx="1905000" cy="1933832"/>
          </a:xfrm>
          <a:prstGeom prst="rect">
            <a:avLst/>
          </a:prstGeom>
          <a:noFill/>
        </p:spPr>
      </p:pic>
      <p:grpSp>
        <p:nvGrpSpPr>
          <p:cNvPr id="86" name="Group 85"/>
          <p:cNvGrpSpPr/>
          <p:nvPr/>
        </p:nvGrpSpPr>
        <p:grpSpPr>
          <a:xfrm>
            <a:off x="0" y="6091852"/>
            <a:ext cx="5410200" cy="571500"/>
            <a:chOff x="152400" y="3896380"/>
            <a:chExt cx="8764074" cy="698679"/>
          </a:xfrm>
        </p:grpSpPr>
        <p:cxnSp>
          <p:nvCxnSpPr>
            <p:cNvPr id="87" name="Straight Arrow Connector 86"/>
            <p:cNvCxnSpPr/>
            <p:nvPr/>
          </p:nvCxnSpPr>
          <p:spPr>
            <a:xfrm flipV="1">
              <a:off x="1524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685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1295400" y="40745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1905000" y="40230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V="1">
              <a:off x="25908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124200" y="38963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3733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V="1">
              <a:off x="4343400" y="39983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49540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5487474" y="39092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>
              <a:off x="6097074" y="40874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 flipV="1">
              <a:off x="6706674" y="40359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 flipV="1">
              <a:off x="73924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7925874" y="39092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flipV="1">
              <a:off x="3048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838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1447800" y="42269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2057400" y="41754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flipV="1">
              <a:off x="27432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>
              <a:off x="3276600" y="40487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886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flipV="1">
              <a:off x="4495800" y="41507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 flipV="1">
              <a:off x="51064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>
              <a:off x="5639874" y="40616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6249474" y="42398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V="1">
              <a:off x="6859074" y="41883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75448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8078274" y="40616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V="1">
              <a:off x="4572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990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1600200" y="43793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flipV="1">
              <a:off x="2209800" y="43278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V="1">
              <a:off x="28956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/>
            <p:nvPr/>
          </p:nvCxnSpPr>
          <p:spPr>
            <a:xfrm>
              <a:off x="3429000" y="42011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>
              <a:off x="4038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 flipV="1">
              <a:off x="4648200" y="43031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/>
            <p:nvPr/>
          </p:nvCxnSpPr>
          <p:spPr>
            <a:xfrm flipV="1">
              <a:off x="52588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5792274" y="42140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/>
            <p:nvPr/>
          </p:nvCxnSpPr>
          <p:spPr>
            <a:xfrm>
              <a:off x="6401874" y="43922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V="1">
              <a:off x="7011474" y="43407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V="1">
              <a:off x="76972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>
              <a:off x="8230674" y="42140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6096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>
              <a:off x="1143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>
              <a:off x="1752600" y="45317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/>
            <p:nvPr/>
          </p:nvCxnSpPr>
          <p:spPr>
            <a:xfrm flipV="1">
              <a:off x="2362200" y="44802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 flipV="1">
              <a:off x="30480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/>
            <p:nvPr/>
          </p:nvCxnSpPr>
          <p:spPr>
            <a:xfrm>
              <a:off x="3581400" y="43535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/>
            <p:nvPr/>
          </p:nvCxnSpPr>
          <p:spPr>
            <a:xfrm>
              <a:off x="4191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 flipV="1">
              <a:off x="4800600" y="44555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/>
            <p:nvPr/>
          </p:nvCxnSpPr>
          <p:spPr>
            <a:xfrm flipV="1">
              <a:off x="54112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>
              <a:off x="5944674" y="43664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>
              <a:off x="6554274" y="45446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Arrow Connector 139"/>
            <p:cNvCxnSpPr/>
            <p:nvPr/>
          </p:nvCxnSpPr>
          <p:spPr>
            <a:xfrm flipV="1">
              <a:off x="7163874" y="44931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/>
            <p:cNvCxnSpPr/>
            <p:nvPr/>
          </p:nvCxnSpPr>
          <p:spPr>
            <a:xfrm flipV="1">
              <a:off x="78496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>
              <a:off x="8383074" y="43664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3" name="Straight Arrow Connector 142"/>
          <p:cNvCxnSpPr/>
          <p:nvPr/>
        </p:nvCxnSpPr>
        <p:spPr>
          <a:xfrm flipH="1">
            <a:off x="2590800" y="5562600"/>
            <a:ext cx="1295400" cy="0"/>
          </a:xfrm>
          <a:prstGeom prst="straightConnector1">
            <a:avLst/>
          </a:prstGeom>
          <a:ln w="34925">
            <a:solidFill>
              <a:srgbClr val="9966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2743200" y="5115580"/>
            <a:ext cx="151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B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mph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133600" y="56489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C 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mph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 </a:t>
            </a:r>
            <a:endParaRPr lang="en-US" i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2590800" y="15240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For 3 hours</a:t>
            </a:r>
            <a:endParaRPr lang="en-US" sz="2400" dirty="0">
              <a:latin typeface="+mj-lt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381000" y="50393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For 4 hours</a:t>
            </a:r>
            <a:endParaRPr lang="en-US" sz="2400" dirty="0">
              <a:latin typeface="+mj-lt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1981200" y="404878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66 miles</a:t>
            </a:r>
            <a:endParaRPr lang="en-US" sz="2400" dirty="0">
              <a:latin typeface="+mj-lt"/>
            </a:endParaRPr>
          </a:p>
        </p:txBody>
      </p:sp>
      <p:sp>
        <p:nvSpPr>
          <p:cNvPr id="154" name="Right Brace 153"/>
          <p:cNvSpPr/>
          <p:nvPr/>
        </p:nvSpPr>
        <p:spPr>
          <a:xfrm rot="5400000">
            <a:off x="2438401" y="1143000"/>
            <a:ext cx="609599" cy="5181601"/>
          </a:xfrm>
          <a:prstGeom prst="rightBrace">
            <a:avLst/>
          </a:prstGeom>
          <a:ln w="508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ight Brace 154"/>
          <p:cNvSpPr/>
          <p:nvPr/>
        </p:nvSpPr>
        <p:spPr>
          <a:xfrm rot="5400000" flipH="1">
            <a:off x="2476501" y="2171699"/>
            <a:ext cx="533400" cy="5181602"/>
          </a:xfrm>
          <a:prstGeom prst="rightBrace">
            <a:avLst/>
          </a:prstGeom>
          <a:ln w="508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4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4" grpId="0"/>
      <p:bldP spid="144" grpId="0"/>
      <p:bldP spid="145" grpId="0"/>
      <p:bldP spid="151" grpId="0"/>
      <p:bldP spid="152" grpId="0"/>
      <p:bldP spid="153" grpId="0"/>
      <p:bldP spid="154" grpId="0" animBg="1"/>
      <p:bldP spid="15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1.2.6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296400" cy="144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A boat travels down a river with a current. Travelling with the current,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a trip of 66 miles takes 3 hours while the return trip travelling against </a:t>
            </a:r>
          </a:p>
          <a:p>
            <a:pPr>
              <a:buNone/>
            </a:pPr>
            <a:r>
              <a:rPr lang="en-US" sz="2500" dirty="0" smtClean="0">
                <a:solidFill>
                  <a:srgbClr val="FFC000"/>
                </a:solidFill>
                <a:latin typeface="+mj-lt"/>
              </a:rPr>
              <a:t>the current takes 4 hours. How fast is the current?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30480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6576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Variable: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3072825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speed of the current.</a:t>
            </a:r>
            <a:endParaRPr lang="en-US" sz="16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3658533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C</a:t>
            </a:r>
            <a:r>
              <a:rPr lang="en-US" sz="2800" dirty="0" smtClean="0">
                <a:latin typeface="+mj-lt"/>
              </a:rPr>
              <a:t> mph be the speed of the current.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4297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038350" y="4216400"/>
          <a:ext cx="2232025" cy="1230313"/>
        </p:xfrm>
        <a:graphic>
          <a:graphicData uri="http://schemas.openxmlformats.org/presentationml/2006/ole">
            <p:oleObj spid="_x0000_s133122" name="Equation" r:id="rId3" imgW="723600" imgH="39348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533900" y="4191000"/>
          <a:ext cx="2232025" cy="1249363"/>
        </p:xfrm>
        <a:graphic>
          <a:graphicData uri="http://schemas.openxmlformats.org/presentationml/2006/ole">
            <p:oleObj spid="_x0000_s133123" name="Equation" r:id="rId4" imgW="723600" imgH="393480" progId="Equation.3">
              <p:embed/>
            </p:oleObj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76200" y="5486400"/>
            <a:ext cx="53340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What method might we use to solve this system of equations?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72200" y="57251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Elimination</a:t>
            </a:r>
            <a:endParaRPr lang="en-US" sz="16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1.5.1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63" y="1524000"/>
            <a:ext cx="9067800" cy="960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The sum of the square of a number and the square of 7 more than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the number is 169. What is the number?</a:t>
            </a:r>
          </a:p>
          <a:p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4925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3493433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 be the number.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43307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200400" y="5851525"/>
          <a:ext cx="3548062" cy="701675"/>
        </p:xfrm>
        <a:graphic>
          <a:graphicData uri="http://schemas.openxmlformats.org/presentationml/2006/ole">
            <p:oleObj spid="_x0000_s49154" name="Equation" r:id="rId3" imgW="1155600" imgH="2286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800" y="2743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2744133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number.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2043113" y="4281488"/>
          <a:ext cx="6962775" cy="671512"/>
        </p:xfrm>
        <a:graphic>
          <a:graphicData uri="http://schemas.openxmlformats.org/presentationml/2006/ole">
            <p:oleObj spid="_x0000_s49155" name="Equation" r:id="rId4" imgW="2120760" imgH="203040" progId="Equation.3">
              <p:embed/>
            </p:oleObj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043113" y="5029200"/>
          <a:ext cx="6046787" cy="671513"/>
        </p:xfrm>
        <a:graphic>
          <a:graphicData uri="http://schemas.openxmlformats.org/presentationml/2006/ole">
            <p:oleObj spid="_x0000_s49156" name="Equation" r:id="rId5" imgW="1841400" imgH="20304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75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2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8" grpId="0"/>
      <p:bldP spid="9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1.5.7 Relative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4" y="1524000"/>
            <a:ext cx="9330396" cy="205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Maria traveled upstream along a river in a boat a distance of 39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miles and the came right back. If the speed of the current was 1.3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mph and the total trip took 16 hours, determine the speed of the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boat relative to the water.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36677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5059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Variables: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3692605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speed of the boat relative to the water.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4989493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B</a:t>
            </a:r>
            <a:r>
              <a:rPr lang="en-US" sz="2800" dirty="0" smtClean="0">
                <a:latin typeface="+mj-lt"/>
              </a:rPr>
              <a:t> mph be the speed of the boat relative to the water.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549658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dirty="0" smtClean="0">
                <a:latin typeface="+mj-lt"/>
              </a:rPr>
              <a:t> hours be the time of the trip </a:t>
            </a:r>
            <a:r>
              <a:rPr lang="en-US" sz="2800" dirty="0" smtClean="0">
                <a:latin typeface="+mj-lt"/>
              </a:rPr>
              <a:t>up</a:t>
            </a:r>
            <a:r>
              <a:rPr lang="en-US" sz="2800" dirty="0" smtClean="0">
                <a:latin typeface="+mj-lt"/>
              </a:rPr>
              <a:t>stream</a:t>
            </a:r>
            <a:r>
              <a:rPr lang="en-US" sz="2800" dirty="0" smtClean="0">
                <a:latin typeface="+mj-lt"/>
              </a:rPr>
              <a:t>. 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4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8" grpId="0"/>
      <p:bldP spid="9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1.2.6 Equations</a:t>
            </a:r>
            <a:endParaRPr lang="en-US" dirty="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7620000" y="5073875"/>
          <a:ext cx="1447800" cy="1326925"/>
        </p:xfrm>
        <a:graphic>
          <a:graphicData uri="http://schemas.openxmlformats.org/presentationml/2006/ole">
            <p:oleObj spid="_x0000_s134146" name="Equation" r:id="rId3" imgW="215640" imgH="431640" progId="Equation.3">
              <p:embed/>
            </p:oleObj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410200" y="3581625"/>
          <a:ext cx="3581400" cy="1143000"/>
        </p:xfrm>
        <a:graphic>
          <a:graphicData uri="http://schemas.openxmlformats.org/presentationml/2006/ole">
            <p:oleObj spid="_x0000_s134147" name="Equation" r:id="rId4" imgW="1066680" imgH="393480" progId="Equation.3">
              <p:embed/>
            </p:oleObj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326062" y="838200"/>
          <a:ext cx="3402012" cy="1143000"/>
        </p:xfrm>
        <a:graphic>
          <a:graphicData uri="http://schemas.openxmlformats.org/presentationml/2006/ole">
            <p:oleObj spid="_x0000_s134148" name="Equation" r:id="rId5" imgW="1066680" imgH="393480" progId="Equation.3">
              <p:embed/>
            </p:oleObj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724400" y="1563688"/>
          <a:ext cx="2278062" cy="493712"/>
        </p:xfrm>
        <a:graphic>
          <a:graphicData uri="http://schemas.openxmlformats.org/presentationml/2006/ole">
            <p:oleObj spid="_x0000_s134149" name="Equation" r:id="rId6" imgW="939600" imgH="203040" progId="Equation.3">
              <p:embed/>
            </p:oleObj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5029200" y="4337275"/>
          <a:ext cx="1909763" cy="431800"/>
        </p:xfrm>
        <a:graphic>
          <a:graphicData uri="http://schemas.openxmlformats.org/presentationml/2006/ole">
            <p:oleObj spid="_x0000_s134150" name="Equation" r:id="rId7" imgW="787320" imgH="177480" progId="Equation.3">
              <p:embed/>
            </p:oleObj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437188" y="5378675"/>
          <a:ext cx="2266950" cy="628650"/>
        </p:xfrm>
        <a:graphic>
          <a:graphicData uri="http://schemas.openxmlformats.org/presentationml/2006/ole">
            <p:oleObj spid="_x0000_s134151" name="Equation" r:id="rId8" imgW="571320" imgH="177480" progId="Equation.3">
              <p:embed/>
            </p:oleObj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7700963" y="5764213"/>
          <a:ext cx="1290637" cy="554037"/>
        </p:xfrm>
        <a:graphic>
          <a:graphicData uri="http://schemas.openxmlformats.org/presentationml/2006/ole">
            <p:oleObj spid="_x0000_s134152" name="Equation" r:id="rId9" imgW="406080" imgH="177480" progId="Equation.3">
              <p:embed/>
            </p:oleObj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7897812" y="2286000"/>
          <a:ext cx="712788" cy="1327150"/>
        </p:xfrm>
        <a:graphic>
          <a:graphicData uri="http://schemas.openxmlformats.org/presentationml/2006/ole">
            <p:oleObj spid="_x0000_s134153" name="Equation" r:id="rId10" imgW="215640" imgH="431640" progId="Equation.3">
              <p:embed/>
            </p:oleObj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5535612" y="2590800"/>
          <a:ext cx="2266950" cy="628650"/>
        </p:xfrm>
        <a:graphic>
          <a:graphicData uri="http://schemas.openxmlformats.org/presentationml/2006/ole">
            <p:oleObj spid="_x0000_s134154" name="Equation" r:id="rId11" imgW="571320" imgH="177480" progId="Equation.3">
              <p:embed/>
            </p:oleObj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8069263" y="2927350"/>
          <a:ext cx="419100" cy="514350"/>
        </p:xfrm>
        <a:graphic>
          <a:graphicData uri="http://schemas.openxmlformats.org/presentationml/2006/ole">
            <p:oleObj spid="_x0000_s134155" name="Equation" r:id="rId12" imgW="139680" imgH="164880" progId="Equation.3">
              <p:embed/>
            </p:oleObj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7081837" y="4521425"/>
          <a:ext cx="1909763" cy="431800"/>
        </p:xfrm>
        <a:graphic>
          <a:graphicData uri="http://schemas.openxmlformats.org/presentationml/2006/ole">
            <p:oleObj spid="_x0000_s134156" name="Equation" r:id="rId13" imgW="787320" imgH="177480" progId="Equation.3">
              <p:embed/>
            </p:oleObj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6858000" y="1792288"/>
          <a:ext cx="2278062" cy="493712"/>
        </p:xfrm>
        <a:graphic>
          <a:graphicData uri="http://schemas.openxmlformats.org/presentationml/2006/ole">
            <p:oleObj spid="_x0000_s134157" name="Equation" r:id="rId14" imgW="939600" imgH="203040" progId="Equation.3">
              <p:embed/>
            </p:oleObj>
          </a:graphicData>
        </a:graphic>
      </p:graphicFrame>
      <p:pic>
        <p:nvPicPr>
          <p:cNvPr id="19" name="Picture 18" descr="Boat 11 Clip Ar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152" y="4797526"/>
            <a:ext cx="1908048" cy="1933832"/>
          </a:xfrm>
          <a:prstGeom prst="rect">
            <a:avLst/>
          </a:prstGeom>
          <a:noFill/>
        </p:spPr>
      </p:pic>
      <p:grpSp>
        <p:nvGrpSpPr>
          <p:cNvPr id="3" name="Group 20"/>
          <p:cNvGrpSpPr/>
          <p:nvPr/>
        </p:nvGrpSpPr>
        <p:grpSpPr>
          <a:xfrm>
            <a:off x="0" y="2819400"/>
            <a:ext cx="5410200" cy="571500"/>
            <a:chOff x="152400" y="3896380"/>
            <a:chExt cx="8764074" cy="698679"/>
          </a:xfrm>
        </p:grpSpPr>
        <p:cxnSp>
          <p:nvCxnSpPr>
            <p:cNvPr id="22" name="Straight Arrow Connector 21"/>
            <p:cNvCxnSpPr/>
            <p:nvPr/>
          </p:nvCxnSpPr>
          <p:spPr>
            <a:xfrm flipV="1">
              <a:off x="1524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685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1295400" y="40745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1905000" y="40230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25908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3124200" y="38963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3733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4343400" y="39983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49540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5487474" y="39092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97074" y="40874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6706674" y="40359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73924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7925874" y="39092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V="1">
              <a:off x="3048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838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1447800" y="42269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V="1">
              <a:off x="2057400" y="41754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27432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3276600" y="40487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3886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V="1">
              <a:off x="4495800" y="41507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V="1">
              <a:off x="51064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5639874" y="40616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6249474" y="42398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6859074" y="41883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75448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8078274" y="40616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4572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990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1600200" y="43793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V="1">
              <a:off x="2209800" y="43278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V="1">
              <a:off x="28956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3429000" y="42011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4038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4648200" y="43031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flipV="1">
              <a:off x="52588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5792274" y="42140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6401874" y="43922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 flipV="1">
              <a:off x="7011474" y="43407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V="1">
              <a:off x="76972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>
              <a:off x="8230674" y="42140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V="1">
              <a:off x="6096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>
              <a:off x="1143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1752600" y="45317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flipV="1">
              <a:off x="2362200" y="44802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flipV="1">
              <a:off x="30480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3581400" y="43535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4191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4800600" y="44555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flipV="1">
              <a:off x="54112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5944674" y="43664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6554274" y="45446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V="1">
              <a:off x="7163874" y="44931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78496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8383074" y="43664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Straight Arrow Connector 79"/>
          <p:cNvCxnSpPr/>
          <p:nvPr/>
        </p:nvCxnSpPr>
        <p:spPr>
          <a:xfrm>
            <a:off x="1371600" y="5508010"/>
            <a:ext cx="1219200" cy="0"/>
          </a:xfrm>
          <a:prstGeom prst="straightConnector1">
            <a:avLst/>
          </a:prstGeom>
          <a:ln w="34925">
            <a:solidFill>
              <a:srgbClr val="9966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1371600" y="5050810"/>
            <a:ext cx="151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B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mph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066800" y="22860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1.3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mph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 </a:t>
            </a:r>
            <a:endParaRPr lang="en-US" i="1" dirty="0">
              <a:solidFill>
                <a:srgbClr val="FFC000"/>
              </a:solidFill>
              <a:latin typeface="+mj-lt"/>
            </a:endParaRPr>
          </a:p>
        </p:txBody>
      </p:sp>
      <p:pic>
        <p:nvPicPr>
          <p:cNvPr id="85" name="Picture 84" descr="Boat 11 Clip Ar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3124200" y="1571368"/>
            <a:ext cx="1905000" cy="1933832"/>
          </a:xfrm>
          <a:prstGeom prst="rect">
            <a:avLst/>
          </a:prstGeom>
          <a:noFill/>
        </p:spPr>
      </p:pic>
      <p:grpSp>
        <p:nvGrpSpPr>
          <p:cNvPr id="4" name="Group 85"/>
          <p:cNvGrpSpPr/>
          <p:nvPr/>
        </p:nvGrpSpPr>
        <p:grpSpPr>
          <a:xfrm>
            <a:off x="0" y="6091852"/>
            <a:ext cx="5410200" cy="571500"/>
            <a:chOff x="152400" y="3896380"/>
            <a:chExt cx="8764074" cy="698679"/>
          </a:xfrm>
        </p:grpSpPr>
        <p:cxnSp>
          <p:nvCxnSpPr>
            <p:cNvPr id="87" name="Straight Arrow Connector 86"/>
            <p:cNvCxnSpPr/>
            <p:nvPr/>
          </p:nvCxnSpPr>
          <p:spPr>
            <a:xfrm flipV="1">
              <a:off x="1524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/>
            <p:nvPr/>
          </p:nvCxnSpPr>
          <p:spPr>
            <a:xfrm>
              <a:off x="685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1295400" y="40745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1905000" y="40230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flipV="1">
              <a:off x="2590800" y="38963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124200" y="38963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3733800" y="38963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V="1">
              <a:off x="4343400" y="39983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49540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5487474" y="39092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>
              <a:off x="6097074" y="40874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 flipV="1">
              <a:off x="6706674" y="40359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 flipV="1">
              <a:off x="7392474" y="39092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7925874" y="39092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flipV="1">
              <a:off x="3048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838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1447800" y="42269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2057400" y="41754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flipV="1">
              <a:off x="2743200" y="40487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>
              <a:off x="3276600" y="40487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886200" y="40487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flipV="1">
              <a:off x="4495800" y="41507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 flipV="1">
              <a:off x="51064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>
              <a:off x="5639874" y="40616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6249474" y="42398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V="1">
              <a:off x="6859074" y="41883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7544874" y="40616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8078274" y="40616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V="1">
              <a:off x="4572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990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1600200" y="43793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flipV="1">
              <a:off x="2209800" y="43278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V="1">
              <a:off x="2895600" y="42011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/>
            <p:nvPr/>
          </p:nvCxnSpPr>
          <p:spPr>
            <a:xfrm>
              <a:off x="3429000" y="42011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>
              <a:off x="4038600" y="42011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 flipV="1">
              <a:off x="4648200" y="43031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/>
            <p:nvPr/>
          </p:nvCxnSpPr>
          <p:spPr>
            <a:xfrm flipV="1">
              <a:off x="52588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5792274" y="42140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/>
            <p:nvPr/>
          </p:nvCxnSpPr>
          <p:spPr>
            <a:xfrm>
              <a:off x="6401874" y="43922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V="1">
              <a:off x="7011474" y="43407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V="1">
              <a:off x="7697274" y="42140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>
              <a:off x="8230674" y="42140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6096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>
              <a:off x="1143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>
              <a:off x="1752600" y="4531738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/>
            <p:nvPr/>
          </p:nvCxnSpPr>
          <p:spPr>
            <a:xfrm flipV="1">
              <a:off x="2362200" y="4480222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 flipV="1">
              <a:off x="3048000" y="4353580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/>
            <p:nvPr/>
          </p:nvCxnSpPr>
          <p:spPr>
            <a:xfrm>
              <a:off x="3581400" y="4353580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/>
            <p:nvPr/>
          </p:nvCxnSpPr>
          <p:spPr>
            <a:xfrm>
              <a:off x="4191000" y="4353580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 flipV="1">
              <a:off x="4800600" y="4455538"/>
              <a:ext cx="5334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/>
            <p:nvPr/>
          </p:nvCxnSpPr>
          <p:spPr>
            <a:xfrm flipV="1">
              <a:off x="54112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>
              <a:off x="5944674" y="4366459"/>
              <a:ext cx="533400" cy="1524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>
              <a:off x="6554274" y="4544617"/>
              <a:ext cx="533400" cy="50442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Arrow Connector 139"/>
            <p:cNvCxnSpPr/>
            <p:nvPr/>
          </p:nvCxnSpPr>
          <p:spPr>
            <a:xfrm flipV="1">
              <a:off x="7163874" y="4493101"/>
              <a:ext cx="6096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/>
            <p:cNvCxnSpPr/>
            <p:nvPr/>
          </p:nvCxnSpPr>
          <p:spPr>
            <a:xfrm flipV="1">
              <a:off x="7849674" y="4366459"/>
              <a:ext cx="457200" cy="7620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>
              <a:off x="8383074" y="4366459"/>
              <a:ext cx="533400" cy="0"/>
            </a:xfrm>
            <a:prstGeom prst="straightConnector1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3" name="Straight Arrow Connector 142"/>
          <p:cNvCxnSpPr/>
          <p:nvPr/>
        </p:nvCxnSpPr>
        <p:spPr>
          <a:xfrm flipH="1">
            <a:off x="2438400" y="2298879"/>
            <a:ext cx="1295400" cy="0"/>
          </a:xfrm>
          <a:prstGeom prst="straightConnector1">
            <a:avLst/>
          </a:prstGeom>
          <a:ln w="34925">
            <a:solidFill>
              <a:srgbClr val="9966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2590800" y="1851859"/>
            <a:ext cx="1511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B </a:t>
            </a: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mph</a:t>
            </a:r>
            <a:endParaRPr lang="en-US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2590800" y="55626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1.3</a:t>
            </a:r>
            <a:r>
              <a:rPr lang="en-US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mph</a:t>
            </a:r>
            <a:r>
              <a:rPr lang="en-US" sz="2800" i="1" dirty="0" smtClean="0">
                <a:solidFill>
                  <a:srgbClr val="FFC000"/>
                </a:solidFill>
                <a:latin typeface="+mj-lt"/>
              </a:rPr>
              <a:t> </a:t>
            </a:r>
            <a:endParaRPr lang="en-US" i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609600" y="15240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For 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dirty="0" smtClean="0">
                <a:latin typeface="+mj-lt"/>
              </a:rPr>
              <a:t> hours</a:t>
            </a:r>
            <a:endParaRPr lang="en-US" sz="2400" dirty="0">
              <a:latin typeface="+mj-lt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2743200" y="503938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For 16−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dirty="0" smtClean="0">
                <a:latin typeface="+mj-lt"/>
              </a:rPr>
              <a:t> hours</a:t>
            </a:r>
            <a:endParaRPr lang="en-US" sz="2400" dirty="0">
              <a:latin typeface="+mj-lt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1981200" y="404878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39 miles</a:t>
            </a:r>
            <a:endParaRPr lang="en-US" sz="2400" dirty="0">
              <a:latin typeface="+mj-lt"/>
            </a:endParaRPr>
          </a:p>
        </p:txBody>
      </p:sp>
      <p:sp>
        <p:nvSpPr>
          <p:cNvPr id="154" name="Right Brace 153"/>
          <p:cNvSpPr/>
          <p:nvPr/>
        </p:nvSpPr>
        <p:spPr>
          <a:xfrm rot="5400000">
            <a:off x="2438401" y="1143000"/>
            <a:ext cx="609599" cy="5181601"/>
          </a:xfrm>
          <a:prstGeom prst="rightBrace">
            <a:avLst/>
          </a:prstGeom>
          <a:ln w="508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ight Brace 154"/>
          <p:cNvSpPr/>
          <p:nvPr/>
        </p:nvSpPr>
        <p:spPr>
          <a:xfrm rot="5400000" flipH="1">
            <a:off x="2476501" y="2171699"/>
            <a:ext cx="533400" cy="5181602"/>
          </a:xfrm>
          <a:prstGeom prst="rightBrace">
            <a:avLst/>
          </a:prstGeom>
          <a:ln w="508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4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4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4" grpId="0"/>
      <p:bldP spid="144" grpId="0"/>
      <p:bldP spid="145" grpId="0"/>
      <p:bldP spid="151" grpId="0"/>
      <p:bldP spid="152" grpId="0"/>
      <p:bldP spid="153" grpId="0"/>
      <p:bldP spid="154" grpId="0" animBg="1"/>
      <p:bldP spid="155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1.5.7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4" y="1524000"/>
            <a:ext cx="9330396" cy="205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Maria traveled upstream along a river in a boat a distance of 39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miles and the came right back. If the speed of the current was 1.3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mph and the total trip took 16 hours, determine the speed of the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boat relative to the water.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3505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10462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Key Variable:</a:t>
            </a:r>
            <a:endParaRPr lang="en-US" sz="1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3530025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speed of the boat relative to the water.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4120753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Let </a:t>
            </a:r>
            <a:r>
              <a:rPr lang="en-US" sz="2800" i="1" dirty="0" smtClean="0">
                <a:latin typeface="+mj-lt"/>
              </a:rPr>
              <a:t>B</a:t>
            </a:r>
            <a:r>
              <a:rPr lang="en-US" sz="2800" dirty="0" smtClean="0">
                <a:latin typeface="+mj-lt"/>
              </a:rPr>
              <a:t> mph be the relative speed of the boat.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312" y="4856062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Equations:</a:t>
            </a:r>
            <a:endParaRPr lang="en-US" sz="1600" dirty="0">
              <a:latin typeface="+mj-lt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073275" y="4643438"/>
          <a:ext cx="2387600" cy="1230312"/>
        </p:xfrm>
        <a:graphic>
          <a:graphicData uri="http://schemas.openxmlformats.org/presentationml/2006/ole">
            <p:oleObj spid="_x0000_s135170" name="Equation" r:id="rId3" imgW="774360" imgH="39348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872037" y="4618038"/>
          <a:ext cx="3052763" cy="1249362"/>
        </p:xfrm>
        <a:graphic>
          <a:graphicData uri="http://schemas.openxmlformats.org/presentationml/2006/ole">
            <p:oleObj spid="_x0000_s135171" name="Equation" r:id="rId4" imgW="990360" imgH="393480" progId="Equation.3">
              <p:embed/>
            </p:oleObj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0" y="5720953"/>
            <a:ext cx="53340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What method might we use to solve this system of equations?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53000" y="595378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Substitution or Elimination </a:t>
            </a:r>
            <a:endParaRPr lang="en-US" sz="16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4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Word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39852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Don’t forget units</a:t>
            </a:r>
          </a:p>
          <a:p>
            <a:r>
              <a:rPr lang="en-US" dirty="0" smtClean="0">
                <a:latin typeface="+mj-lt"/>
              </a:rPr>
              <a:t>Sanity checks: Check that your answer makes sense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Examples: </a:t>
            </a:r>
          </a:p>
          <a:p>
            <a:r>
              <a:rPr lang="en-US" dirty="0" smtClean="0">
                <a:latin typeface="+mj-lt"/>
              </a:rPr>
              <a:t>Lengths, times, and speeds should not be negative.</a:t>
            </a:r>
          </a:p>
          <a:p>
            <a:r>
              <a:rPr lang="en-US" dirty="0" smtClean="0">
                <a:latin typeface="+mj-lt"/>
              </a:rPr>
              <a:t>If Michael and Rachel can each build a bookcase working alone in under a day, it should not take them more than a day to build a bookcase working together. </a:t>
            </a:r>
            <a:endParaRPr lang="en-US" dirty="0">
              <a:latin typeface="+mj-lt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6200" y="5410200"/>
            <a:ext cx="892827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  If people do not believe that mathematics is simple, it is only because they do not realize how complicated life is.—John Louis von Neumann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Approach to word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54102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>
                <a:latin typeface="+mj-lt"/>
              </a:rPr>
              <a:t>Solving word problems involves two key steps: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Constructing the equations you are to solve.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Solving the equations you found.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None/>
            </a:pPr>
            <a:r>
              <a:rPr lang="en-US" dirty="0" smtClean="0">
                <a:latin typeface="+mj-lt"/>
              </a:rPr>
              <a:t>The word problems in sections 1.2 and 1.5 will lead to linear and 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</a:rPr>
              <a:t>quadratic equations, which we have just learned how to solve. 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</a:rPr>
              <a:t>Therefore, we shall not solve any of the word problems in class.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</a:rPr>
              <a:t>Rather we will focus on constructing the equations. That is, we </a:t>
            </a:r>
          </a:p>
          <a:p>
            <a:pPr marL="514350" indent="-514350">
              <a:buNone/>
            </a:pPr>
            <a:r>
              <a:rPr lang="en-US" dirty="0" smtClean="0">
                <a:latin typeface="+mj-lt"/>
              </a:rPr>
              <a:t>will </a:t>
            </a:r>
            <a:r>
              <a:rPr lang="en-US" i="1" dirty="0" smtClean="0">
                <a:latin typeface="+mj-lt"/>
              </a:rPr>
              <a:t>translate</a:t>
            </a:r>
            <a:r>
              <a:rPr lang="en-US" dirty="0" smtClean="0">
                <a:latin typeface="+mj-lt"/>
              </a:rPr>
              <a:t> the word problems into equations.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925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1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1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5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1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1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25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1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1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075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1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1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125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1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1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1.5.2 Projectile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16" y="1447800"/>
            <a:ext cx="9372600" cy="15894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A stone is thrown downward from a height of 274.4 meters . The </a:t>
            </a:r>
          </a:p>
          <a:p>
            <a:pPr>
              <a:buNone/>
            </a:pPr>
            <a:r>
              <a:rPr lang="en-US" dirty="0" smtClean="0">
                <a:solidFill>
                  <a:srgbClr val="FFC000"/>
                </a:solidFill>
                <a:latin typeface="+mj-lt"/>
              </a:rPr>
              <a:t>stone will travel a distance of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s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 meters in 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t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 seconds, where </a:t>
            </a:r>
          </a:p>
          <a:p>
            <a:pPr>
              <a:buNone/>
            </a:pPr>
            <a:r>
              <a:rPr lang="en-US" i="1" dirty="0" smtClean="0">
                <a:solidFill>
                  <a:srgbClr val="FFC000"/>
                </a:solidFill>
                <a:latin typeface="+mj-lt"/>
              </a:rPr>
              <a:t>s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=4.9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t</a:t>
            </a:r>
            <a:r>
              <a:rPr lang="en-US" baseline="30000" dirty="0" smtClean="0">
                <a:solidFill>
                  <a:srgbClr val="FFC000"/>
                </a:solidFill>
                <a:latin typeface="+mj-lt"/>
              </a:rPr>
              <a:t>2 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+49</a:t>
            </a:r>
            <a:r>
              <a:rPr lang="en-US" i="1" dirty="0" smtClean="0">
                <a:solidFill>
                  <a:srgbClr val="FFC000"/>
                </a:solidFill>
                <a:latin typeface="+mj-lt"/>
              </a:rPr>
              <a:t>t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. How long will it take the stone to hit the ground?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40259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Variable:</a:t>
            </a:r>
            <a:endParaRPr lang="en-US" sz="16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4068052"/>
            <a:ext cx="6705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+mj-lt"/>
              </a:rPr>
              <a:t>Let </a:t>
            </a:r>
            <a:r>
              <a:rPr lang="en-US" sz="2600" i="1" dirty="0" smtClean="0">
                <a:latin typeface="+mj-lt"/>
              </a:rPr>
              <a:t>T</a:t>
            </a:r>
            <a:r>
              <a:rPr lang="en-US" sz="2600" dirty="0" smtClean="0">
                <a:latin typeface="+mj-lt"/>
              </a:rPr>
              <a:t> seconds be the time it will take the stone </a:t>
            </a:r>
          </a:p>
          <a:p>
            <a:r>
              <a:rPr lang="en-US" sz="2600" dirty="0" smtClean="0">
                <a:latin typeface="+mj-lt"/>
              </a:rPr>
              <a:t>to hit the ground.</a:t>
            </a:r>
            <a:endParaRPr lang="en-US" sz="2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34418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  To find the equation, let’s try using a picture.</a:t>
            </a:r>
            <a:endParaRPr lang="en-US" sz="1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276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Want:</a:t>
            </a:r>
            <a:endParaRPr lang="en-US" sz="1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45842" y="3315237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The time it will take the stone to hit the ground.</a:t>
            </a:r>
            <a:endParaRPr lang="en-US" sz="16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825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75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1.5.2 Equation</a:t>
            </a:r>
            <a:endParaRPr lang="en-US" dirty="0"/>
          </a:p>
        </p:txBody>
      </p:sp>
      <p:pic>
        <p:nvPicPr>
          <p:cNvPr id="68613" name="Picture 5" descr="https://encrypted-tbn0.gstatic.com/images?q=tbn:ANd9GcSVgiGk9JA15CBwDFLS9MHg3-CHr_bmHe5hVcYOuKswzyayJIZ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323809">
            <a:off x="1256231" y="1695513"/>
            <a:ext cx="640504" cy="426227"/>
          </a:xfrm>
          <a:prstGeom prst="rect">
            <a:avLst/>
          </a:prstGeom>
          <a:noFill/>
        </p:spPr>
      </p:pic>
      <p:pic>
        <p:nvPicPr>
          <p:cNvPr id="68617" name="Picture 9" descr="https://encrypted-tbn2.gstatic.com/images?q=tbn:ANd9GcT2ROAre47qkCqBqkAsSQWm4rhm_Fb3t56zppTWlxIt8K9yXIdBQ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4737279"/>
            <a:ext cx="8686800" cy="253014"/>
          </a:xfrm>
          <a:prstGeom prst="rect">
            <a:avLst/>
          </a:prstGeom>
          <a:noFill/>
        </p:spPr>
      </p:pic>
      <p:cxnSp>
        <p:nvCxnSpPr>
          <p:cNvPr id="15" name="Straight Connector 14"/>
          <p:cNvCxnSpPr/>
          <p:nvPr/>
        </p:nvCxnSpPr>
        <p:spPr>
          <a:xfrm>
            <a:off x="1524000" y="2133600"/>
            <a:ext cx="0" cy="2590800"/>
          </a:xfrm>
          <a:prstGeom prst="line">
            <a:avLst/>
          </a:prstGeom>
          <a:ln w="34925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6200" y="1981200"/>
            <a:ext cx="12524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j-lt"/>
              </a:rPr>
              <a:t>Initial Height</a:t>
            </a:r>
          </a:p>
        </p:txBody>
      </p:sp>
      <p:sp>
        <p:nvSpPr>
          <p:cNvPr id="17" name="Right Brace 16"/>
          <p:cNvSpPr/>
          <p:nvPr/>
        </p:nvSpPr>
        <p:spPr>
          <a:xfrm>
            <a:off x="1574442" y="2147553"/>
            <a:ext cx="838200" cy="2590800"/>
          </a:xfrm>
          <a:prstGeom prst="rightBrace">
            <a:avLst>
              <a:gd name="adj1" fmla="val 8333"/>
              <a:gd name="adj2" fmla="val 3111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905000" y="1600200"/>
            <a:ext cx="7391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dirty="0" smtClean="0">
                <a:latin typeface="+mj-lt"/>
              </a:rPr>
              <a:t>T</a:t>
            </a:r>
            <a:r>
              <a:rPr lang="en-US" sz="2500" dirty="0" smtClean="0">
                <a:latin typeface="+mj-lt"/>
              </a:rPr>
              <a:t> is the time it will take until the stone hits the ground.</a:t>
            </a:r>
            <a:endParaRPr lang="en-US" sz="2500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86000" y="2514600"/>
            <a:ext cx="27764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j-lt"/>
              </a:rPr>
              <a:t>Distance traveled </a:t>
            </a:r>
          </a:p>
          <a:p>
            <a:r>
              <a:rPr lang="en-US" sz="2400" dirty="0" smtClean="0">
                <a:latin typeface="+mj-lt"/>
              </a:rPr>
              <a:t>in </a:t>
            </a:r>
            <a:r>
              <a:rPr lang="en-US" sz="2400" i="1" dirty="0" smtClean="0">
                <a:latin typeface="+mj-lt"/>
              </a:rPr>
              <a:t>T</a:t>
            </a:r>
            <a:r>
              <a:rPr lang="en-US" sz="2400" dirty="0" smtClean="0">
                <a:latin typeface="+mj-lt"/>
              </a:rPr>
              <a:t> seconds</a:t>
            </a:r>
            <a:endParaRPr lang="en-US" sz="2400" dirty="0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2971800"/>
            <a:ext cx="12524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274.4 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meters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3" name="Right Brace 22"/>
          <p:cNvSpPr/>
          <p:nvPr/>
        </p:nvSpPr>
        <p:spPr>
          <a:xfrm flipH="1">
            <a:off x="838200" y="2146479"/>
            <a:ext cx="634284" cy="2590800"/>
          </a:xfrm>
          <a:prstGeom prst="rightBrace">
            <a:avLst>
              <a:gd name="adj1" fmla="val 8333"/>
              <a:gd name="adj2" fmla="val 1072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24400" y="2514600"/>
            <a:ext cx="20144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4.9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T</a:t>
            </a:r>
            <a:r>
              <a:rPr lang="en-US" sz="2400" baseline="300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2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+49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T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meters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graphicFrame>
        <p:nvGraphicFramePr>
          <p:cNvPr id="68618" name="Object 10"/>
          <p:cNvGraphicFramePr>
            <a:graphicFrameLocks noChangeAspect="1"/>
          </p:cNvGraphicFramePr>
          <p:nvPr/>
        </p:nvGraphicFramePr>
        <p:xfrm>
          <a:off x="2373312" y="5334000"/>
          <a:ext cx="6084888" cy="504825"/>
        </p:xfrm>
        <a:graphic>
          <a:graphicData uri="http://schemas.openxmlformats.org/presentationml/2006/ole">
            <p:oleObj spid="_x0000_s68618" name="Equation" r:id="rId5" imgW="1739880" imgH="152280" progId="Equation.3">
              <p:embed/>
            </p:oleObj>
          </a:graphicData>
        </a:graphic>
      </p:graphicFrame>
      <p:graphicFrame>
        <p:nvGraphicFramePr>
          <p:cNvPr id="68619" name="Object 11"/>
          <p:cNvGraphicFramePr>
            <a:graphicFrameLocks noChangeAspect="1"/>
          </p:cNvGraphicFramePr>
          <p:nvPr/>
        </p:nvGraphicFramePr>
        <p:xfrm>
          <a:off x="2874963" y="5943600"/>
          <a:ext cx="4211637" cy="671512"/>
        </p:xfrm>
        <a:graphic>
          <a:graphicData uri="http://schemas.openxmlformats.org/presentationml/2006/ole">
            <p:oleObj spid="_x0000_s68619" name="Equation" r:id="rId6" imgW="1282680" imgH="20304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81000" y="526798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Equation: </a:t>
            </a:r>
            <a:endParaRPr lang="en-US" sz="1600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0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10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9" grpId="0"/>
      <p:bldP spid="20" grpId="0"/>
      <p:bldP spid="22" grpId="0"/>
      <p:bldP spid="23" grpId="0" animBg="1"/>
      <p:bldP spid="24" grpId="0"/>
      <p:bldP spid="2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4289</TotalTime>
  <Words>4177</Words>
  <Application>Microsoft Office PowerPoint</Application>
  <PresentationFormat>On-screen Show (4:3)</PresentationFormat>
  <Paragraphs>650</Paragraphs>
  <Slides>63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66" baseType="lpstr">
      <vt:lpstr>Flow</vt:lpstr>
      <vt:lpstr>Equation</vt:lpstr>
      <vt:lpstr>Microsoft Equation 3.0</vt:lpstr>
      <vt:lpstr>Chapter 1 Section 1.2 &amp; 1.5 </vt:lpstr>
      <vt:lpstr>Warm-up</vt:lpstr>
      <vt:lpstr>Page 9 #1</vt:lpstr>
      <vt:lpstr>Page 9 #2</vt:lpstr>
      <vt:lpstr>1.2.1</vt:lpstr>
      <vt:lpstr>1.5.1</vt:lpstr>
      <vt:lpstr>Approach to word problems</vt:lpstr>
      <vt:lpstr>1.5.2 Projectile Problem</vt:lpstr>
      <vt:lpstr>1.5.2 Equation</vt:lpstr>
      <vt:lpstr>1.5.2 Summary</vt:lpstr>
      <vt:lpstr>Extra Projectile Problem</vt:lpstr>
      <vt:lpstr>Extra problem: Equation</vt:lpstr>
      <vt:lpstr>Extra problem: Summary</vt:lpstr>
      <vt:lpstr>1.5.4 Geometry Problem</vt:lpstr>
      <vt:lpstr>1.5.4 Equations</vt:lpstr>
      <vt:lpstr>1.5.4 Summary</vt:lpstr>
      <vt:lpstr>1.5.5 Geometry Problem</vt:lpstr>
      <vt:lpstr>1.5.5 Equations</vt:lpstr>
      <vt:lpstr>1.5.5 Summary</vt:lpstr>
      <vt:lpstr>Key Idea for many word problems</vt:lpstr>
      <vt:lpstr>Key Idea for many word problems</vt:lpstr>
      <vt:lpstr>1.2.2 General problem</vt:lpstr>
      <vt:lpstr>1.2.2 Equations</vt:lpstr>
      <vt:lpstr>1.2.2 Summary</vt:lpstr>
      <vt:lpstr>1.2.3 General problem</vt:lpstr>
      <vt:lpstr>1.2.3 Equation</vt:lpstr>
      <vt:lpstr>1.2.3 Summary</vt:lpstr>
      <vt:lpstr>Warm-up</vt:lpstr>
      <vt:lpstr>Key Idea for many word problems</vt:lpstr>
      <vt:lpstr>Key Idea for many word problems</vt:lpstr>
      <vt:lpstr>Key Idea for mixture problems</vt:lpstr>
      <vt:lpstr>Key Idea for mixture problems</vt:lpstr>
      <vt:lpstr>1.2.4 Mixture problem</vt:lpstr>
      <vt:lpstr>1.2.4 Equations</vt:lpstr>
      <vt:lpstr>1.2.4 Summary</vt:lpstr>
      <vt:lpstr>1.2.5 Mixture problem</vt:lpstr>
      <vt:lpstr>1.2.5 Equation</vt:lpstr>
      <vt:lpstr>1.2.5 Summary</vt:lpstr>
      <vt:lpstr>Key Idea for rate problems</vt:lpstr>
      <vt:lpstr>1.2.7 Distance-Rate-Time</vt:lpstr>
      <vt:lpstr>1.2.7 Equation</vt:lpstr>
      <vt:lpstr>1.2.7 Summary</vt:lpstr>
      <vt:lpstr>1.5.3 Distance-Rate-Time</vt:lpstr>
      <vt:lpstr>1.5.3 Equations</vt:lpstr>
      <vt:lpstr>1.5.3 Summary</vt:lpstr>
      <vt:lpstr>1.2.9 Shared Work Problem</vt:lpstr>
      <vt:lpstr>1.2.9 Equations</vt:lpstr>
      <vt:lpstr>1.2.9 Equations</vt:lpstr>
      <vt:lpstr>1.2.9 Summary</vt:lpstr>
      <vt:lpstr>1.5.6 Shared Work Problem</vt:lpstr>
      <vt:lpstr>1.5.6 Equations</vt:lpstr>
      <vt:lpstr>1.5.6 Summary</vt:lpstr>
      <vt:lpstr>1.2.8 Shared Work Problem</vt:lpstr>
      <vt:lpstr>1.2.8 Equations</vt:lpstr>
      <vt:lpstr>1.2.8 Summary</vt:lpstr>
      <vt:lpstr>Key Idea for relative motion problems</vt:lpstr>
      <vt:lpstr>1.2.6 Relative Motion Problem</vt:lpstr>
      <vt:lpstr>1.2.6 Equations</vt:lpstr>
      <vt:lpstr>1.2.6 Summary</vt:lpstr>
      <vt:lpstr>1.5.7 Relative Motion</vt:lpstr>
      <vt:lpstr>1.2.6 Equations</vt:lpstr>
      <vt:lpstr>1.5.7 Summary</vt:lpstr>
      <vt:lpstr>Review of Word Problems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Section 1.1</dc:title>
  <dc:creator>Doron Shahar</dc:creator>
  <cp:lastModifiedBy>Doron Shahar</cp:lastModifiedBy>
  <cp:revision>78</cp:revision>
  <dcterms:created xsi:type="dcterms:W3CDTF">2013-10-13T23:17:05Z</dcterms:created>
  <dcterms:modified xsi:type="dcterms:W3CDTF">2014-01-29T21:29:12Z</dcterms:modified>
</cp:coreProperties>
</file>