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6" r:id="rId2"/>
    <p:sldId id="262" r:id="rId3"/>
    <p:sldId id="270" r:id="rId4"/>
    <p:sldId id="263" r:id="rId5"/>
    <p:sldId id="279" r:id="rId6"/>
    <p:sldId id="265" r:id="rId7"/>
    <p:sldId id="272" r:id="rId8"/>
    <p:sldId id="268" r:id="rId9"/>
    <p:sldId id="276" r:id="rId10"/>
    <p:sldId id="269" r:id="rId11"/>
    <p:sldId id="280" r:id="rId12"/>
    <p:sldId id="282" r:id="rId13"/>
    <p:sldId id="281" r:id="rId14"/>
    <p:sldId id="284" r:id="rId15"/>
    <p:sldId id="285" r:id="rId16"/>
    <p:sldId id="286" r:id="rId17"/>
    <p:sldId id="287" r:id="rId18"/>
    <p:sldId id="259" r:id="rId19"/>
    <p:sldId id="288" r:id="rId20"/>
    <p:sldId id="289" r:id="rId21"/>
    <p:sldId id="290" r:id="rId22"/>
    <p:sldId id="291" r:id="rId23"/>
    <p:sldId id="292" r:id="rId24"/>
    <p:sldId id="293" r:id="rId25"/>
    <p:sldId id="294" r:id="rId26"/>
    <p:sldId id="261" r:id="rId27"/>
    <p:sldId id="267" r:id="rId28"/>
    <p:sldId id="300" r:id="rId29"/>
    <p:sldId id="301" r:id="rId30"/>
    <p:sldId id="302" r:id="rId31"/>
    <p:sldId id="303" r:id="rId32"/>
    <p:sldId id="304" r:id="rId33"/>
    <p:sldId id="305" r:id="rId34"/>
    <p:sldId id="306"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60.wmf"/><Relationship Id="rId2" Type="http://schemas.openxmlformats.org/officeDocument/2006/relationships/image" Target="../media/image59.wmf"/><Relationship Id="rId1" Type="http://schemas.openxmlformats.org/officeDocument/2006/relationships/image" Target="../media/image58.wmf"/><Relationship Id="rId6" Type="http://schemas.openxmlformats.org/officeDocument/2006/relationships/image" Target="../media/image63.wmf"/><Relationship Id="rId5" Type="http://schemas.openxmlformats.org/officeDocument/2006/relationships/image" Target="../media/image62.wmf"/><Relationship Id="rId4" Type="http://schemas.openxmlformats.org/officeDocument/2006/relationships/image" Target="../media/image6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66.wmf"/><Relationship Id="rId7" Type="http://schemas.openxmlformats.org/officeDocument/2006/relationships/image" Target="../media/image54.wmf"/><Relationship Id="rId2" Type="http://schemas.openxmlformats.org/officeDocument/2006/relationships/image" Target="../media/image65.wmf"/><Relationship Id="rId1" Type="http://schemas.openxmlformats.org/officeDocument/2006/relationships/image" Target="../media/image64.wmf"/><Relationship Id="rId6" Type="http://schemas.openxmlformats.org/officeDocument/2006/relationships/image" Target="../media/image53.wmf"/><Relationship Id="rId5" Type="http://schemas.openxmlformats.org/officeDocument/2006/relationships/image" Target="../media/image68.wmf"/><Relationship Id="rId4" Type="http://schemas.openxmlformats.org/officeDocument/2006/relationships/image" Target="../media/image67.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71.wmf"/><Relationship Id="rId2" Type="http://schemas.openxmlformats.org/officeDocument/2006/relationships/image" Target="../media/image70.wmf"/><Relationship Id="rId1" Type="http://schemas.openxmlformats.org/officeDocument/2006/relationships/image" Target="../media/image69.wmf"/><Relationship Id="rId4" Type="http://schemas.openxmlformats.org/officeDocument/2006/relationships/image" Target="../media/image72.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75.wmf"/><Relationship Id="rId2" Type="http://schemas.openxmlformats.org/officeDocument/2006/relationships/image" Target="../media/image74.wmf"/><Relationship Id="rId1" Type="http://schemas.openxmlformats.org/officeDocument/2006/relationships/image" Target="../media/image73.wmf"/><Relationship Id="rId4" Type="http://schemas.openxmlformats.org/officeDocument/2006/relationships/image" Target="../media/image76.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image" Target="../media/image78.wmf"/><Relationship Id="rId1" Type="http://schemas.openxmlformats.org/officeDocument/2006/relationships/image" Target="../media/image77.wmf"/><Relationship Id="rId4" Type="http://schemas.openxmlformats.org/officeDocument/2006/relationships/image" Target="../media/image80.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82.wmf"/><Relationship Id="rId1" Type="http://schemas.openxmlformats.org/officeDocument/2006/relationships/image" Target="../media/image81.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85.wmf"/><Relationship Id="rId2" Type="http://schemas.openxmlformats.org/officeDocument/2006/relationships/image" Target="../media/image84.wmf"/><Relationship Id="rId1" Type="http://schemas.openxmlformats.org/officeDocument/2006/relationships/image" Target="../media/image83.wmf"/><Relationship Id="rId5" Type="http://schemas.openxmlformats.org/officeDocument/2006/relationships/image" Target="../media/image87.wmf"/><Relationship Id="rId4" Type="http://schemas.openxmlformats.org/officeDocument/2006/relationships/image" Target="../media/image86.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89.wmf"/><Relationship Id="rId2" Type="http://schemas.openxmlformats.org/officeDocument/2006/relationships/image" Target="../media/image86.wmf"/><Relationship Id="rId1" Type="http://schemas.openxmlformats.org/officeDocument/2006/relationships/image" Target="../media/image88.wmf"/><Relationship Id="rId4" Type="http://schemas.openxmlformats.org/officeDocument/2006/relationships/image" Target="../media/image83.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88.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92.wmf"/><Relationship Id="rId7" Type="http://schemas.openxmlformats.org/officeDocument/2006/relationships/image" Target="../media/image88.wmf"/><Relationship Id="rId2" Type="http://schemas.openxmlformats.org/officeDocument/2006/relationships/image" Target="../media/image91.wmf"/><Relationship Id="rId1" Type="http://schemas.openxmlformats.org/officeDocument/2006/relationships/image" Target="../media/image90.wmf"/><Relationship Id="rId6" Type="http://schemas.openxmlformats.org/officeDocument/2006/relationships/image" Target="../media/image95.wmf"/><Relationship Id="rId5" Type="http://schemas.openxmlformats.org/officeDocument/2006/relationships/image" Target="../media/image94.wmf"/><Relationship Id="rId4" Type="http://schemas.openxmlformats.org/officeDocument/2006/relationships/image" Target="../media/image93.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image" Target="../media/image9.wmf"/><Relationship Id="rId7" Type="http://schemas.openxmlformats.org/officeDocument/2006/relationships/image" Target="../media/image13.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5" Type="http://schemas.openxmlformats.org/officeDocument/2006/relationships/image" Target="../media/image11.wmf"/><Relationship Id="rId10" Type="http://schemas.openxmlformats.org/officeDocument/2006/relationships/image" Target="../media/image16.wmf"/><Relationship Id="rId4" Type="http://schemas.openxmlformats.org/officeDocument/2006/relationships/image" Target="../media/image10.wmf"/><Relationship Id="rId9" Type="http://schemas.openxmlformats.org/officeDocument/2006/relationships/image" Target="../media/image15.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98.wmf"/><Relationship Id="rId2" Type="http://schemas.openxmlformats.org/officeDocument/2006/relationships/image" Target="../media/image97.wmf"/><Relationship Id="rId1" Type="http://schemas.openxmlformats.org/officeDocument/2006/relationships/image" Target="../media/image96.wmf"/><Relationship Id="rId5" Type="http://schemas.openxmlformats.org/officeDocument/2006/relationships/image" Target="../media/image100.wmf"/><Relationship Id="rId4" Type="http://schemas.openxmlformats.org/officeDocument/2006/relationships/image" Target="../media/image99.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103.wmf"/><Relationship Id="rId7" Type="http://schemas.openxmlformats.org/officeDocument/2006/relationships/image" Target="../media/image88.wmf"/><Relationship Id="rId2" Type="http://schemas.openxmlformats.org/officeDocument/2006/relationships/image" Target="../media/image102.wmf"/><Relationship Id="rId1" Type="http://schemas.openxmlformats.org/officeDocument/2006/relationships/image" Target="../media/image101.wmf"/><Relationship Id="rId6" Type="http://schemas.openxmlformats.org/officeDocument/2006/relationships/image" Target="../media/image105.wmf"/><Relationship Id="rId5" Type="http://schemas.openxmlformats.org/officeDocument/2006/relationships/image" Target="../media/image94.wmf"/><Relationship Id="rId4" Type="http://schemas.openxmlformats.org/officeDocument/2006/relationships/image" Target="../media/image104.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108.wmf"/><Relationship Id="rId2" Type="http://schemas.openxmlformats.org/officeDocument/2006/relationships/image" Target="../media/image107.wmf"/><Relationship Id="rId1" Type="http://schemas.openxmlformats.org/officeDocument/2006/relationships/image" Target="../media/image106.wmf"/><Relationship Id="rId5" Type="http://schemas.openxmlformats.org/officeDocument/2006/relationships/image" Target="../media/image110.wmf"/><Relationship Id="rId4" Type="http://schemas.openxmlformats.org/officeDocument/2006/relationships/image" Target="../media/image109.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113.wmf"/><Relationship Id="rId7" Type="http://schemas.openxmlformats.org/officeDocument/2006/relationships/image" Target="../media/image88.wmf"/><Relationship Id="rId2" Type="http://schemas.openxmlformats.org/officeDocument/2006/relationships/image" Target="../media/image112.wmf"/><Relationship Id="rId1" Type="http://schemas.openxmlformats.org/officeDocument/2006/relationships/image" Target="../media/image111.wmf"/><Relationship Id="rId6" Type="http://schemas.openxmlformats.org/officeDocument/2006/relationships/image" Target="../media/image115.wmf"/><Relationship Id="rId5" Type="http://schemas.openxmlformats.org/officeDocument/2006/relationships/image" Target="../media/image94.wmf"/><Relationship Id="rId4" Type="http://schemas.openxmlformats.org/officeDocument/2006/relationships/image" Target="../media/image114.wmf"/></Relationships>
</file>

<file path=ppt/drawings/_rels/vmlDrawing24.vml.rels><?xml version="1.0" encoding="UTF-8" standalone="yes"?>
<Relationships xmlns="http://schemas.openxmlformats.org/package/2006/relationships"><Relationship Id="rId2" Type="http://schemas.openxmlformats.org/officeDocument/2006/relationships/image" Target="../media/image117.wmf"/><Relationship Id="rId1" Type="http://schemas.openxmlformats.org/officeDocument/2006/relationships/image" Target="../media/image116.wmf"/></Relationships>
</file>

<file path=ppt/drawings/_rels/vmlDrawing25.vml.rels><?xml version="1.0" encoding="UTF-8" standalone="yes"?>
<Relationships xmlns="http://schemas.openxmlformats.org/package/2006/relationships"><Relationship Id="rId8" Type="http://schemas.openxmlformats.org/officeDocument/2006/relationships/image" Target="../media/image123.wmf"/><Relationship Id="rId3" Type="http://schemas.openxmlformats.org/officeDocument/2006/relationships/image" Target="../media/image118.wmf"/><Relationship Id="rId7" Type="http://schemas.openxmlformats.org/officeDocument/2006/relationships/image" Target="../media/image122.wmf"/><Relationship Id="rId12" Type="http://schemas.openxmlformats.org/officeDocument/2006/relationships/image" Target="../media/image127.wmf"/><Relationship Id="rId2" Type="http://schemas.openxmlformats.org/officeDocument/2006/relationships/image" Target="../media/image101.wmf"/><Relationship Id="rId1" Type="http://schemas.openxmlformats.org/officeDocument/2006/relationships/image" Target="../media/image90.wmf"/><Relationship Id="rId6" Type="http://schemas.openxmlformats.org/officeDocument/2006/relationships/image" Target="../media/image121.wmf"/><Relationship Id="rId11" Type="http://schemas.openxmlformats.org/officeDocument/2006/relationships/image" Target="../media/image126.wmf"/><Relationship Id="rId5" Type="http://schemas.openxmlformats.org/officeDocument/2006/relationships/image" Target="../media/image120.wmf"/><Relationship Id="rId10" Type="http://schemas.openxmlformats.org/officeDocument/2006/relationships/image" Target="../media/image125.wmf"/><Relationship Id="rId4" Type="http://schemas.openxmlformats.org/officeDocument/2006/relationships/image" Target="../media/image119.wmf"/><Relationship Id="rId9" Type="http://schemas.openxmlformats.org/officeDocument/2006/relationships/image" Target="../media/image124.wmf"/></Relationships>
</file>

<file path=ppt/drawings/_rels/vmlDrawing26.vml.rels><?xml version="1.0" encoding="UTF-8" standalone="yes"?>
<Relationships xmlns="http://schemas.openxmlformats.org/package/2006/relationships"><Relationship Id="rId8" Type="http://schemas.openxmlformats.org/officeDocument/2006/relationships/image" Target="../media/image135.wmf"/><Relationship Id="rId13" Type="http://schemas.openxmlformats.org/officeDocument/2006/relationships/image" Target="../media/image140.wmf"/><Relationship Id="rId18" Type="http://schemas.openxmlformats.org/officeDocument/2006/relationships/image" Target="../media/image145.wmf"/><Relationship Id="rId3" Type="http://schemas.openxmlformats.org/officeDocument/2006/relationships/image" Target="../media/image130.wmf"/><Relationship Id="rId7" Type="http://schemas.openxmlformats.org/officeDocument/2006/relationships/image" Target="../media/image134.wmf"/><Relationship Id="rId12" Type="http://schemas.openxmlformats.org/officeDocument/2006/relationships/image" Target="../media/image139.wmf"/><Relationship Id="rId17" Type="http://schemas.openxmlformats.org/officeDocument/2006/relationships/image" Target="../media/image144.wmf"/><Relationship Id="rId2" Type="http://schemas.openxmlformats.org/officeDocument/2006/relationships/image" Target="../media/image129.wmf"/><Relationship Id="rId16" Type="http://schemas.openxmlformats.org/officeDocument/2006/relationships/image" Target="../media/image143.wmf"/><Relationship Id="rId1" Type="http://schemas.openxmlformats.org/officeDocument/2006/relationships/image" Target="../media/image128.wmf"/><Relationship Id="rId6" Type="http://schemas.openxmlformats.org/officeDocument/2006/relationships/image" Target="../media/image133.wmf"/><Relationship Id="rId11" Type="http://schemas.openxmlformats.org/officeDocument/2006/relationships/image" Target="../media/image138.wmf"/><Relationship Id="rId5" Type="http://schemas.openxmlformats.org/officeDocument/2006/relationships/image" Target="../media/image132.wmf"/><Relationship Id="rId15" Type="http://schemas.openxmlformats.org/officeDocument/2006/relationships/image" Target="../media/image142.wmf"/><Relationship Id="rId10" Type="http://schemas.openxmlformats.org/officeDocument/2006/relationships/image" Target="../media/image137.wmf"/><Relationship Id="rId4" Type="http://schemas.openxmlformats.org/officeDocument/2006/relationships/image" Target="../media/image131.wmf"/><Relationship Id="rId9" Type="http://schemas.openxmlformats.org/officeDocument/2006/relationships/image" Target="../media/image136.wmf"/><Relationship Id="rId14" Type="http://schemas.openxmlformats.org/officeDocument/2006/relationships/image" Target="../media/image141.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148.wmf"/><Relationship Id="rId2" Type="http://schemas.openxmlformats.org/officeDocument/2006/relationships/image" Target="../media/image147.wmf"/><Relationship Id="rId1" Type="http://schemas.openxmlformats.org/officeDocument/2006/relationships/image" Target="../media/image146.wmf"/><Relationship Id="rId4" Type="http://schemas.openxmlformats.org/officeDocument/2006/relationships/image" Target="../media/image149.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152.wmf"/><Relationship Id="rId2" Type="http://schemas.openxmlformats.org/officeDocument/2006/relationships/image" Target="../media/image151.wmf"/><Relationship Id="rId1" Type="http://schemas.openxmlformats.org/officeDocument/2006/relationships/image" Target="../media/image150.wmf"/><Relationship Id="rId5" Type="http://schemas.openxmlformats.org/officeDocument/2006/relationships/image" Target="../media/image154.wmf"/><Relationship Id="rId4" Type="http://schemas.openxmlformats.org/officeDocument/2006/relationships/image" Target="../media/image15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 Id="rId4" Type="http://schemas.openxmlformats.org/officeDocument/2006/relationships/image" Target="../media/image20.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4" Type="http://schemas.openxmlformats.org/officeDocument/2006/relationships/image" Target="../media/image24.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image" Target="../media/image27.wmf"/><Relationship Id="rId7" Type="http://schemas.openxmlformats.org/officeDocument/2006/relationships/image" Target="../media/image31.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5" Type="http://schemas.openxmlformats.org/officeDocument/2006/relationships/image" Target="../media/image29.wmf"/><Relationship Id="rId4" Type="http://schemas.openxmlformats.org/officeDocument/2006/relationships/image" Target="../media/image28.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4" Type="http://schemas.openxmlformats.org/officeDocument/2006/relationships/image" Target="../media/image36.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9.wmf"/><Relationship Id="rId7" Type="http://schemas.openxmlformats.org/officeDocument/2006/relationships/image" Target="../media/image43.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51.wmf"/><Relationship Id="rId3" Type="http://schemas.openxmlformats.org/officeDocument/2006/relationships/image" Target="../media/image46.wmf"/><Relationship Id="rId7" Type="http://schemas.openxmlformats.org/officeDocument/2006/relationships/image" Target="../media/image50.wmf"/><Relationship Id="rId2" Type="http://schemas.openxmlformats.org/officeDocument/2006/relationships/image" Target="../media/image45.wmf"/><Relationship Id="rId1" Type="http://schemas.openxmlformats.org/officeDocument/2006/relationships/image" Target="../media/image44.wmf"/><Relationship Id="rId6" Type="http://schemas.openxmlformats.org/officeDocument/2006/relationships/image" Target="../media/image49.wmf"/><Relationship Id="rId5" Type="http://schemas.openxmlformats.org/officeDocument/2006/relationships/image" Target="../media/image48.wmf"/><Relationship Id="rId4" Type="http://schemas.openxmlformats.org/officeDocument/2006/relationships/image" Target="../media/image47.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54.wmf"/><Relationship Id="rId7" Type="http://schemas.openxmlformats.org/officeDocument/2006/relationships/image" Target="../media/image57.wmf"/><Relationship Id="rId2" Type="http://schemas.openxmlformats.org/officeDocument/2006/relationships/image" Target="../media/image53.wmf"/><Relationship Id="rId1" Type="http://schemas.openxmlformats.org/officeDocument/2006/relationships/image" Target="../media/image52.wmf"/><Relationship Id="rId6" Type="http://schemas.openxmlformats.org/officeDocument/2006/relationships/image" Target="../media/image44.wmf"/><Relationship Id="rId5" Type="http://schemas.openxmlformats.org/officeDocument/2006/relationships/image" Target="../media/image56.wmf"/><Relationship Id="rId4" Type="http://schemas.openxmlformats.org/officeDocument/2006/relationships/image" Target="../media/image5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129FE5-AAA4-41B2-900E-4606231BDA9D}" type="datetimeFigureOut">
              <a:rPr lang="en-US" smtClean="0"/>
              <a:pPr/>
              <a:t>1/15/2014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BE3B11-B372-4ED4-BBE2-14F05D17D53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C51550F-E29E-46FB-BBF3-E6D357D0E16F}" type="datetimeFigureOut">
              <a:rPr lang="en-US" smtClean="0"/>
              <a:pPr/>
              <a:t>1/15/2014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3A4AD6C-EE5B-4B85-AEA0-88C306894AF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C51550F-E29E-46FB-BBF3-E6D357D0E16F}"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4AD6C-EE5B-4B85-AEA0-88C306894AF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C51550F-E29E-46FB-BBF3-E6D357D0E16F}"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4AD6C-EE5B-4B85-AEA0-88C306894AF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C51550F-E29E-46FB-BBF3-E6D357D0E16F}"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4AD6C-EE5B-4B85-AEA0-88C306894AF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C51550F-E29E-46FB-BBF3-E6D357D0E16F}"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4AD6C-EE5B-4B85-AEA0-88C306894AF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C51550F-E29E-46FB-BBF3-E6D357D0E16F}" type="datetimeFigureOut">
              <a:rPr lang="en-US" smtClean="0"/>
              <a:pPr/>
              <a:t>1/15/2014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4AD6C-EE5B-4B85-AEA0-88C306894AF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C51550F-E29E-46FB-BBF3-E6D357D0E16F}" type="datetimeFigureOut">
              <a:rPr lang="en-US" smtClean="0"/>
              <a:pPr/>
              <a:t>1/15/2014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4AD6C-EE5B-4B85-AEA0-88C306894AF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C51550F-E29E-46FB-BBF3-E6D357D0E16F}" type="datetimeFigureOut">
              <a:rPr lang="en-US" smtClean="0"/>
              <a:pPr/>
              <a:t>1/15/2014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4AD6C-EE5B-4B85-AEA0-88C306894AF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51550F-E29E-46FB-BBF3-E6D357D0E16F}" type="datetimeFigureOut">
              <a:rPr lang="en-US" smtClean="0"/>
              <a:pPr/>
              <a:t>1/15/2014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A4AD6C-EE5B-4B85-AEA0-88C306894AF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C51550F-E29E-46FB-BBF3-E6D357D0E16F}" type="datetimeFigureOut">
              <a:rPr lang="en-US" smtClean="0"/>
              <a:pPr/>
              <a:t>1/15/2014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4AD6C-EE5B-4B85-AEA0-88C306894AF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C51550F-E29E-46FB-BBF3-E6D357D0E16F}" type="datetimeFigureOut">
              <a:rPr lang="en-US" smtClean="0"/>
              <a:pPr/>
              <a:t>1/15/2014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3A4AD6C-EE5B-4B85-AEA0-88C306894AF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C51550F-E29E-46FB-BBF3-E6D357D0E16F}" type="datetimeFigureOut">
              <a:rPr lang="en-US" smtClean="0"/>
              <a:pPr/>
              <a:t>1/15/2014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3A4AD6C-EE5B-4B85-AEA0-88C306894AF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56.bin"/><Relationship Id="rId3" Type="http://schemas.openxmlformats.org/officeDocument/2006/relationships/oleObject" Target="../embeddings/oleObject51.bin"/><Relationship Id="rId7"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54.bin"/><Relationship Id="rId5" Type="http://schemas.openxmlformats.org/officeDocument/2006/relationships/oleObject" Target="../embeddings/oleObject53.bin"/><Relationship Id="rId4" Type="http://schemas.openxmlformats.org/officeDocument/2006/relationships/oleObject" Target="../embeddings/oleObject52.bin"/><Relationship Id="rId9" Type="http://schemas.openxmlformats.org/officeDocument/2006/relationships/oleObject" Target="../embeddings/oleObject57.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63.bin"/><Relationship Id="rId3" Type="http://schemas.openxmlformats.org/officeDocument/2006/relationships/oleObject" Target="../embeddings/oleObject58.bin"/><Relationship Id="rId7" Type="http://schemas.openxmlformats.org/officeDocument/2006/relationships/oleObject" Target="../embeddings/oleObject62.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61.bin"/><Relationship Id="rId5" Type="http://schemas.openxmlformats.org/officeDocument/2006/relationships/oleObject" Target="../embeddings/oleObject60.bin"/><Relationship Id="rId4" Type="http://schemas.openxmlformats.org/officeDocument/2006/relationships/oleObject" Target="../embeddings/oleObject59.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69.bin"/><Relationship Id="rId3" Type="http://schemas.openxmlformats.org/officeDocument/2006/relationships/oleObject" Target="../embeddings/oleObject64.bin"/><Relationship Id="rId7"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67.bin"/><Relationship Id="rId5" Type="http://schemas.openxmlformats.org/officeDocument/2006/relationships/oleObject" Target="../embeddings/oleObject66.bin"/><Relationship Id="rId4" Type="http://schemas.openxmlformats.org/officeDocument/2006/relationships/oleObject" Target="../embeddings/oleObject65.bin"/><Relationship Id="rId9" Type="http://schemas.openxmlformats.org/officeDocument/2006/relationships/oleObject" Target="../embeddings/oleObject70.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71.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74.bin"/><Relationship Id="rId5" Type="http://schemas.openxmlformats.org/officeDocument/2006/relationships/oleObject" Target="../embeddings/oleObject73.bin"/><Relationship Id="rId4" Type="http://schemas.openxmlformats.org/officeDocument/2006/relationships/oleObject" Target="../embeddings/oleObject72.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75.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78.bin"/><Relationship Id="rId5" Type="http://schemas.openxmlformats.org/officeDocument/2006/relationships/oleObject" Target="../embeddings/oleObject77.bin"/><Relationship Id="rId4" Type="http://schemas.openxmlformats.org/officeDocument/2006/relationships/oleObject" Target="../embeddings/oleObject76.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79.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82.bin"/><Relationship Id="rId5" Type="http://schemas.openxmlformats.org/officeDocument/2006/relationships/oleObject" Target="../embeddings/oleObject81.bin"/><Relationship Id="rId4" Type="http://schemas.openxmlformats.org/officeDocument/2006/relationships/oleObject" Target="../embeddings/oleObject80.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83.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oleObject" Target="../embeddings/oleObject84.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85.bin"/><Relationship Id="rId7" Type="http://schemas.openxmlformats.org/officeDocument/2006/relationships/oleObject" Target="../embeddings/oleObject89.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oleObject" Target="../embeddings/oleObject88.bin"/><Relationship Id="rId5" Type="http://schemas.openxmlformats.org/officeDocument/2006/relationships/oleObject" Target="../embeddings/oleObject87.bin"/><Relationship Id="rId4" Type="http://schemas.openxmlformats.org/officeDocument/2006/relationships/oleObject" Target="../embeddings/oleObject86.bin"/></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90.bin"/><Relationship Id="rId7" Type="http://schemas.openxmlformats.org/officeDocument/2006/relationships/oleObject" Target="../embeddings/oleObject94.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oleObject" Target="../embeddings/oleObject93.bin"/><Relationship Id="rId5" Type="http://schemas.openxmlformats.org/officeDocument/2006/relationships/oleObject" Target="../embeddings/oleObject92.bin"/><Relationship Id="rId4" Type="http://schemas.openxmlformats.org/officeDocument/2006/relationships/oleObject" Target="../embeddings/oleObject91.bin"/></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95.bin"/><Relationship Id="rId2" Type="http://schemas.openxmlformats.org/officeDocument/2006/relationships/slideLayout" Target="../slideLayouts/slideLayout2.xml"/><Relationship Id="rId1" Type="http://schemas.openxmlformats.org/officeDocument/2006/relationships/vmlDrawing" Target="../drawings/vmlDrawing18.v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101.bin"/><Relationship Id="rId3" Type="http://schemas.openxmlformats.org/officeDocument/2006/relationships/oleObject" Target="../embeddings/oleObject96.bin"/><Relationship Id="rId7" Type="http://schemas.openxmlformats.org/officeDocument/2006/relationships/oleObject" Target="../embeddings/oleObject100.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oleObject" Target="../embeddings/oleObject99.bin"/><Relationship Id="rId5" Type="http://schemas.openxmlformats.org/officeDocument/2006/relationships/oleObject" Target="../embeddings/oleObject98.bin"/><Relationship Id="rId4" Type="http://schemas.openxmlformats.org/officeDocument/2006/relationships/oleObject" Target="../embeddings/oleObject97.bin"/><Relationship Id="rId9" Type="http://schemas.openxmlformats.org/officeDocument/2006/relationships/oleObject" Target="../embeddings/oleObject102.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03.bin"/><Relationship Id="rId7" Type="http://schemas.openxmlformats.org/officeDocument/2006/relationships/oleObject" Target="../embeddings/oleObject107.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oleObject" Target="../embeddings/oleObject106.bin"/><Relationship Id="rId5" Type="http://schemas.openxmlformats.org/officeDocument/2006/relationships/oleObject" Target="../embeddings/oleObject105.bin"/><Relationship Id="rId4" Type="http://schemas.openxmlformats.org/officeDocument/2006/relationships/oleObject" Target="../embeddings/oleObject104.bin"/></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113.bin"/><Relationship Id="rId3" Type="http://schemas.openxmlformats.org/officeDocument/2006/relationships/oleObject" Target="../embeddings/oleObject108.bin"/><Relationship Id="rId7" Type="http://schemas.openxmlformats.org/officeDocument/2006/relationships/oleObject" Target="../embeddings/oleObject112.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oleObject" Target="../embeddings/oleObject111.bin"/><Relationship Id="rId5" Type="http://schemas.openxmlformats.org/officeDocument/2006/relationships/oleObject" Target="../embeddings/oleObject110.bin"/><Relationship Id="rId4" Type="http://schemas.openxmlformats.org/officeDocument/2006/relationships/oleObject" Target="../embeddings/oleObject109.bin"/><Relationship Id="rId9" Type="http://schemas.openxmlformats.org/officeDocument/2006/relationships/oleObject" Target="../embeddings/oleObject114.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15.bin"/><Relationship Id="rId7" Type="http://schemas.openxmlformats.org/officeDocument/2006/relationships/oleObject" Target="../embeddings/oleObject119.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oleObject" Target="../embeddings/oleObject118.bin"/><Relationship Id="rId5" Type="http://schemas.openxmlformats.org/officeDocument/2006/relationships/oleObject" Target="../embeddings/oleObject117.bin"/><Relationship Id="rId4" Type="http://schemas.openxmlformats.org/officeDocument/2006/relationships/oleObject" Target="../embeddings/oleObject116.bin"/></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125.bin"/><Relationship Id="rId3" Type="http://schemas.openxmlformats.org/officeDocument/2006/relationships/oleObject" Target="../embeddings/oleObject120.bin"/><Relationship Id="rId7" Type="http://schemas.openxmlformats.org/officeDocument/2006/relationships/oleObject" Target="../embeddings/oleObject124.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oleObject" Target="../embeddings/oleObject123.bin"/><Relationship Id="rId5" Type="http://schemas.openxmlformats.org/officeDocument/2006/relationships/oleObject" Target="../embeddings/oleObject122.bin"/><Relationship Id="rId4" Type="http://schemas.openxmlformats.org/officeDocument/2006/relationships/oleObject" Target="../embeddings/oleObject121.bin"/><Relationship Id="rId9" Type="http://schemas.openxmlformats.org/officeDocument/2006/relationships/oleObject" Target="../embeddings/oleObject126.bin"/></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27.bin"/><Relationship Id="rId2" Type="http://schemas.openxmlformats.org/officeDocument/2006/relationships/slideLayout" Target="../slideLayouts/slideLayout2.xml"/><Relationship Id="rId1" Type="http://schemas.openxmlformats.org/officeDocument/2006/relationships/vmlDrawing" Target="../drawings/vmlDrawing24.vml"/><Relationship Id="rId4" Type="http://schemas.openxmlformats.org/officeDocument/2006/relationships/oleObject" Target="../embeddings/oleObject128.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134.bin"/><Relationship Id="rId13" Type="http://schemas.openxmlformats.org/officeDocument/2006/relationships/oleObject" Target="../embeddings/oleObject139.bin"/><Relationship Id="rId3" Type="http://schemas.openxmlformats.org/officeDocument/2006/relationships/oleObject" Target="../embeddings/oleObject129.bin"/><Relationship Id="rId7" Type="http://schemas.openxmlformats.org/officeDocument/2006/relationships/oleObject" Target="../embeddings/oleObject133.bin"/><Relationship Id="rId12" Type="http://schemas.openxmlformats.org/officeDocument/2006/relationships/oleObject" Target="../embeddings/oleObject138.bin"/><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oleObject" Target="../embeddings/oleObject132.bin"/><Relationship Id="rId11" Type="http://schemas.openxmlformats.org/officeDocument/2006/relationships/oleObject" Target="../embeddings/oleObject137.bin"/><Relationship Id="rId5" Type="http://schemas.openxmlformats.org/officeDocument/2006/relationships/oleObject" Target="../embeddings/oleObject131.bin"/><Relationship Id="rId10" Type="http://schemas.openxmlformats.org/officeDocument/2006/relationships/oleObject" Target="../embeddings/oleObject136.bin"/><Relationship Id="rId4" Type="http://schemas.openxmlformats.org/officeDocument/2006/relationships/oleObject" Target="../embeddings/oleObject130.bin"/><Relationship Id="rId9" Type="http://schemas.openxmlformats.org/officeDocument/2006/relationships/oleObject" Target="../embeddings/oleObject135.bin"/><Relationship Id="rId14" Type="http://schemas.openxmlformats.org/officeDocument/2006/relationships/oleObject" Target="../embeddings/oleObject140.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146.bin"/><Relationship Id="rId13" Type="http://schemas.openxmlformats.org/officeDocument/2006/relationships/oleObject" Target="../embeddings/oleObject151.bin"/><Relationship Id="rId18" Type="http://schemas.openxmlformats.org/officeDocument/2006/relationships/oleObject" Target="../embeddings/oleObject156.bin"/><Relationship Id="rId3" Type="http://schemas.openxmlformats.org/officeDocument/2006/relationships/oleObject" Target="../embeddings/oleObject141.bin"/><Relationship Id="rId7" Type="http://schemas.openxmlformats.org/officeDocument/2006/relationships/oleObject" Target="../embeddings/oleObject145.bin"/><Relationship Id="rId12" Type="http://schemas.openxmlformats.org/officeDocument/2006/relationships/oleObject" Target="../embeddings/oleObject150.bin"/><Relationship Id="rId17" Type="http://schemas.openxmlformats.org/officeDocument/2006/relationships/oleObject" Target="../embeddings/oleObject155.bin"/><Relationship Id="rId2" Type="http://schemas.openxmlformats.org/officeDocument/2006/relationships/slideLayout" Target="../slideLayouts/slideLayout2.xml"/><Relationship Id="rId16" Type="http://schemas.openxmlformats.org/officeDocument/2006/relationships/oleObject" Target="../embeddings/oleObject154.bin"/><Relationship Id="rId20" Type="http://schemas.openxmlformats.org/officeDocument/2006/relationships/oleObject" Target="../embeddings/oleObject158.bin"/><Relationship Id="rId1" Type="http://schemas.openxmlformats.org/officeDocument/2006/relationships/vmlDrawing" Target="../drawings/vmlDrawing26.vml"/><Relationship Id="rId6" Type="http://schemas.openxmlformats.org/officeDocument/2006/relationships/oleObject" Target="../embeddings/oleObject144.bin"/><Relationship Id="rId11" Type="http://schemas.openxmlformats.org/officeDocument/2006/relationships/oleObject" Target="../embeddings/oleObject149.bin"/><Relationship Id="rId5" Type="http://schemas.openxmlformats.org/officeDocument/2006/relationships/oleObject" Target="../embeddings/oleObject143.bin"/><Relationship Id="rId15" Type="http://schemas.openxmlformats.org/officeDocument/2006/relationships/oleObject" Target="../embeddings/oleObject153.bin"/><Relationship Id="rId10" Type="http://schemas.openxmlformats.org/officeDocument/2006/relationships/oleObject" Target="../embeddings/oleObject148.bin"/><Relationship Id="rId19" Type="http://schemas.openxmlformats.org/officeDocument/2006/relationships/oleObject" Target="../embeddings/oleObject157.bin"/><Relationship Id="rId4" Type="http://schemas.openxmlformats.org/officeDocument/2006/relationships/oleObject" Target="../embeddings/oleObject142.bin"/><Relationship Id="rId9" Type="http://schemas.openxmlformats.org/officeDocument/2006/relationships/oleObject" Target="../embeddings/oleObject147.bin"/><Relationship Id="rId14" Type="http://schemas.openxmlformats.org/officeDocument/2006/relationships/oleObject" Target="../embeddings/oleObject152.bin"/></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oleObject" Target="../embeddings/oleObject6.bin"/><Relationship Id="rId7" Type="http://schemas.openxmlformats.org/officeDocument/2006/relationships/oleObject" Target="../embeddings/oleObject10.bin"/><Relationship Id="rId12"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9.bin"/><Relationship Id="rId11" Type="http://schemas.openxmlformats.org/officeDocument/2006/relationships/oleObject" Target="../embeddings/oleObject14.bin"/><Relationship Id="rId5" Type="http://schemas.openxmlformats.org/officeDocument/2006/relationships/oleObject" Target="../embeddings/oleObject8.bin"/><Relationship Id="rId10" Type="http://schemas.openxmlformats.org/officeDocument/2006/relationships/oleObject" Target="../embeddings/oleObject13.bin"/><Relationship Id="rId4" Type="http://schemas.openxmlformats.org/officeDocument/2006/relationships/oleObject" Target="../embeddings/oleObject7.bin"/><Relationship Id="rId9" Type="http://schemas.openxmlformats.org/officeDocument/2006/relationships/oleObject" Target="../embeddings/oleObject12.bin"/></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59.bin"/><Relationship Id="rId2" Type="http://schemas.openxmlformats.org/officeDocument/2006/relationships/slideLayout" Target="../slideLayouts/slideLayout2.xml"/><Relationship Id="rId1" Type="http://schemas.openxmlformats.org/officeDocument/2006/relationships/vmlDrawing" Target="../drawings/vmlDrawing27.vml"/><Relationship Id="rId6" Type="http://schemas.openxmlformats.org/officeDocument/2006/relationships/oleObject" Target="../embeddings/oleObject162.bin"/><Relationship Id="rId5" Type="http://schemas.openxmlformats.org/officeDocument/2006/relationships/oleObject" Target="../embeddings/oleObject161.bin"/><Relationship Id="rId4" Type="http://schemas.openxmlformats.org/officeDocument/2006/relationships/oleObject" Target="../embeddings/oleObject160.bin"/></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163.bin"/><Relationship Id="rId7" Type="http://schemas.openxmlformats.org/officeDocument/2006/relationships/oleObject" Target="../embeddings/oleObject167.bin"/><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oleObject" Target="../embeddings/oleObject166.bin"/><Relationship Id="rId5" Type="http://schemas.openxmlformats.org/officeDocument/2006/relationships/oleObject" Target="../embeddings/oleObject165.bin"/><Relationship Id="rId4" Type="http://schemas.openxmlformats.org/officeDocument/2006/relationships/oleObject" Target="../embeddings/oleObject164.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19.bin"/><Relationship Id="rId5" Type="http://schemas.openxmlformats.org/officeDocument/2006/relationships/oleObject" Target="../embeddings/oleObject18.bin"/><Relationship Id="rId4" Type="http://schemas.openxmlformats.org/officeDocument/2006/relationships/oleObject" Target="../embeddings/oleObject17.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23.bin"/><Relationship Id="rId5" Type="http://schemas.openxmlformats.org/officeDocument/2006/relationships/oleObject" Target="../embeddings/oleObject22.bin"/><Relationship Id="rId4" Type="http://schemas.openxmlformats.org/officeDocument/2006/relationships/oleObject" Target="../embeddings/oleObject21.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9.bin"/><Relationship Id="rId3" Type="http://schemas.openxmlformats.org/officeDocument/2006/relationships/oleObject" Target="../embeddings/oleObject24.bin"/><Relationship Id="rId7"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27.bin"/><Relationship Id="rId5" Type="http://schemas.openxmlformats.org/officeDocument/2006/relationships/oleObject" Target="../embeddings/oleObject26.bin"/><Relationship Id="rId10" Type="http://schemas.openxmlformats.org/officeDocument/2006/relationships/oleObject" Target="../embeddings/oleObject31.bin"/><Relationship Id="rId4" Type="http://schemas.openxmlformats.org/officeDocument/2006/relationships/oleObject" Target="../embeddings/oleObject25.bin"/><Relationship Id="rId9" Type="http://schemas.openxmlformats.org/officeDocument/2006/relationships/oleObject" Target="../embeddings/oleObject30.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35.bin"/><Relationship Id="rId5" Type="http://schemas.openxmlformats.org/officeDocument/2006/relationships/oleObject" Target="../embeddings/oleObject34.bin"/><Relationship Id="rId4" Type="http://schemas.openxmlformats.org/officeDocument/2006/relationships/oleObject" Target="../embeddings/oleObject33.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41.bin"/><Relationship Id="rId3" Type="http://schemas.openxmlformats.org/officeDocument/2006/relationships/oleObject" Target="../embeddings/oleObject36.bin"/><Relationship Id="rId7"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39.bin"/><Relationship Id="rId5" Type="http://schemas.openxmlformats.org/officeDocument/2006/relationships/oleObject" Target="../embeddings/oleObject38.bin"/><Relationship Id="rId4" Type="http://schemas.openxmlformats.org/officeDocument/2006/relationships/oleObject" Target="../embeddings/oleObject37.bin"/><Relationship Id="rId9" Type="http://schemas.openxmlformats.org/officeDocument/2006/relationships/oleObject" Target="../embeddings/oleObject42.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48.bin"/><Relationship Id="rId3" Type="http://schemas.openxmlformats.org/officeDocument/2006/relationships/oleObject" Target="../embeddings/oleObject43.bin"/><Relationship Id="rId7"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46.bin"/><Relationship Id="rId5" Type="http://schemas.openxmlformats.org/officeDocument/2006/relationships/oleObject" Target="../embeddings/oleObject45.bin"/><Relationship Id="rId10" Type="http://schemas.openxmlformats.org/officeDocument/2006/relationships/oleObject" Target="../embeddings/oleObject50.bin"/><Relationship Id="rId4" Type="http://schemas.openxmlformats.org/officeDocument/2006/relationships/oleObject" Target="../embeddings/oleObject44.bin"/><Relationship Id="rId9" Type="http://schemas.openxmlformats.org/officeDocument/2006/relationships/oleObject" Target="../embeddings/oleObject4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1 Section 1.4</a:t>
            </a:r>
            <a:endParaRPr lang="en-US" dirty="0"/>
          </a:p>
        </p:txBody>
      </p:sp>
      <p:sp>
        <p:nvSpPr>
          <p:cNvPr id="3" name="Subtitle 2"/>
          <p:cNvSpPr>
            <a:spLocks noGrp="1"/>
          </p:cNvSpPr>
          <p:nvPr>
            <p:ph type="subTitle" idx="1"/>
          </p:nvPr>
        </p:nvSpPr>
        <p:spPr/>
        <p:txBody>
          <a:bodyPr/>
          <a:lstStyle/>
          <a:p>
            <a:r>
              <a:rPr lang="en-US" dirty="0" smtClean="0"/>
              <a:t>Quadratic Equations</a:t>
            </a:r>
            <a:endParaRPr lang="en-US" dirty="0"/>
          </a:p>
        </p:txBody>
      </p:sp>
      <p:sp>
        <p:nvSpPr>
          <p:cNvPr id="4" name="TextBox 3"/>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r>
              <a:rPr lang="en-US" dirty="0" smtClean="0"/>
              <a:t>1.4.5 Completing the square</a:t>
            </a:r>
            <a:endParaRPr lang="en-US" dirty="0"/>
          </a:p>
        </p:txBody>
      </p:sp>
      <p:graphicFrame>
        <p:nvGraphicFramePr>
          <p:cNvPr id="5" name="Object 4"/>
          <p:cNvGraphicFramePr>
            <a:graphicFrameLocks noChangeAspect="1"/>
          </p:cNvGraphicFramePr>
          <p:nvPr/>
        </p:nvGraphicFramePr>
        <p:xfrm>
          <a:off x="4648200" y="2590800"/>
          <a:ext cx="2943225" cy="1016000"/>
        </p:xfrm>
        <a:graphic>
          <a:graphicData uri="http://schemas.openxmlformats.org/presentationml/2006/ole">
            <p:oleObj spid="_x0000_s7170" name="Equation" r:id="rId3" imgW="952200" imgH="253800" progId="Equation.3">
              <p:embed/>
            </p:oleObj>
          </a:graphicData>
        </a:graphic>
      </p:graphicFrame>
      <p:sp>
        <p:nvSpPr>
          <p:cNvPr id="9" name="TextBox 8"/>
          <p:cNvSpPr txBox="1"/>
          <p:nvPr/>
        </p:nvSpPr>
        <p:spPr>
          <a:xfrm>
            <a:off x="457200" y="2691825"/>
            <a:ext cx="31242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graphicFrame>
        <p:nvGraphicFramePr>
          <p:cNvPr id="16" name="Object 15"/>
          <p:cNvGraphicFramePr>
            <a:graphicFrameLocks noChangeAspect="1"/>
          </p:cNvGraphicFramePr>
          <p:nvPr/>
        </p:nvGraphicFramePr>
        <p:xfrm>
          <a:off x="6342063" y="3352800"/>
          <a:ext cx="439737" cy="458788"/>
        </p:xfrm>
        <a:graphic>
          <a:graphicData uri="http://schemas.openxmlformats.org/presentationml/2006/ole">
            <p:oleObj spid="_x0000_s7176" name="Equation" r:id="rId4" imgW="228600" imgH="177480" progId="Equation.3">
              <p:embed/>
            </p:oleObj>
          </a:graphicData>
        </a:graphic>
      </p:graphicFrame>
      <p:graphicFrame>
        <p:nvGraphicFramePr>
          <p:cNvPr id="19" name="Object 8"/>
          <p:cNvGraphicFramePr>
            <a:graphicFrameLocks noChangeAspect="1"/>
          </p:cNvGraphicFramePr>
          <p:nvPr/>
        </p:nvGraphicFramePr>
        <p:xfrm>
          <a:off x="7162800" y="3327042"/>
          <a:ext cx="439737" cy="458788"/>
        </p:xfrm>
        <a:graphic>
          <a:graphicData uri="http://schemas.openxmlformats.org/presentationml/2006/ole">
            <p:oleObj spid="_x0000_s7177" name="Equation" r:id="rId5" imgW="228600" imgH="177480" progId="Equation.3">
              <p:embed/>
            </p:oleObj>
          </a:graphicData>
        </a:graphic>
      </p:graphicFrame>
      <p:cxnSp>
        <p:nvCxnSpPr>
          <p:cNvPr id="20" name="Straight Connector 19"/>
          <p:cNvCxnSpPr/>
          <p:nvPr/>
        </p:nvCxnSpPr>
        <p:spPr>
          <a:xfrm>
            <a:off x="4724400" y="3810000"/>
            <a:ext cx="3200400" cy="0"/>
          </a:xfrm>
          <a:prstGeom prst="line">
            <a:avLst/>
          </a:prstGeom>
          <a:ln w="34925">
            <a:solidFill>
              <a:srgbClr val="7030A0"/>
            </a:solidFill>
          </a:ln>
        </p:spPr>
        <p:style>
          <a:lnRef idx="1">
            <a:schemeClr val="accent1"/>
          </a:lnRef>
          <a:fillRef idx="0">
            <a:schemeClr val="accent1"/>
          </a:fillRef>
          <a:effectRef idx="0">
            <a:schemeClr val="accent1"/>
          </a:effectRef>
          <a:fontRef idx="minor">
            <a:schemeClr val="tx1"/>
          </a:fontRef>
        </p:style>
      </p:cxnSp>
      <p:graphicFrame>
        <p:nvGraphicFramePr>
          <p:cNvPr id="7178" name="Object 10"/>
          <p:cNvGraphicFramePr>
            <a:graphicFrameLocks noChangeAspect="1"/>
          </p:cNvGraphicFramePr>
          <p:nvPr/>
        </p:nvGraphicFramePr>
        <p:xfrm>
          <a:off x="4930775" y="3846513"/>
          <a:ext cx="2740025" cy="801687"/>
        </p:xfrm>
        <a:graphic>
          <a:graphicData uri="http://schemas.openxmlformats.org/presentationml/2006/ole">
            <p:oleObj spid="_x0000_s7178" name="Equation" r:id="rId6" imgW="761760" imgH="253800" progId="Equation.3">
              <p:embed/>
            </p:oleObj>
          </a:graphicData>
        </a:graphic>
      </p:graphicFrame>
      <p:graphicFrame>
        <p:nvGraphicFramePr>
          <p:cNvPr id="7179" name="Object 11"/>
          <p:cNvGraphicFramePr>
            <a:graphicFrameLocks noChangeAspect="1"/>
          </p:cNvGraphicFramePr>
          <p:nvPr/>
        </p:nvGraphicFramePr>
        <p:xfrm>
          <a:off x="5486400" y="5705475"/>
          <a:ext cx="2079625" cy="619125"/>
        </p:xfrm>
        <a:graphic>
          <a:graphicData uri="http://schemas.openxmlformats.org/presentationml/2006/ole">
            <p:oleObj spid="_x0000_s7179" name="Equation" r:id="rId7" imgW="672840" imgH="228600" progId="Equation.3">
              <p:embed/>
            </p:oleObj>
          </a:graphicData>
        </a:graphic>
      </p:graphicFrame>
      <p:sp>
        <p:nvSpPr>
          <p:cNvPr id="11" name="TextBox 10"/>
          <p:cNvSpPr txBox="1"/>
          <p:nvPr/>
        </p:nvSpPr>
        <p:spPr>
          <a:xfrm>
            <a:off x="457200" y="3581400"/>
            <a:ext cx="3429000" cy="584775"/>
          </a:xfrm>
          <a:prstGeom prst="rect">
            <a:avLst/>
          </a:prstGeom>
          <a:noFill/>
        </p:spPr>
        <p:txBody>
          <a:bodyPr wrap="square" rtlCol="0">
            <a:spAutoFit/>
          </a:bodyPr>
          <a:lstStyle/>
          <a:p>
            <a:r>
              <a:rPr lang="en-US" sz="3200" dirty="0" smtClean="0">
                <a:latin typeface="+mj-lt"/>
              </a:rPr>
              <a:t>Add 3 to both sides</a:t>
            </a:r>
            <a:endParaRPr lang="en-US" sz="3200" dirty="0">
              <a:latin typeface="+mj-lt"/>
            </a:endParaRPr>
          </a:p>
        </p:txBody>
      </p:sp>
      <p:sp>
        <p:nvSpPr>
          <p:cNvPr id="12" name="TextBox 11"/>
          <p:cNvSpPr txBox="1"/>
          <p:nvPr/>
        </p:nvSpPr>
        <p:spPr>
          <a:xfrm>
            <a:off x="228600" y="4837113"/>
            <a:ext cx="4267200" cy="584775"/>
          </a:xfrm>
          <a:prstGeom prst="rect">
            <a:avLst/>
          </a:prstGeom>
          <a:noFill/>
        </p:spPr>
        <p:txBody>
          <a:bodyPr wrap="square" rtlCol="0">
            <a:spAutoFit/>
          </a:bodyPr>
          <a:lstStyle/>
          <a:p>
            <a:r>
              <a:rPr lang="en-US" sz="3200" dirty="0" smtClean="0">
                <a:latin typeface="+mj-lt"/>
              </a:rPr>
              <a:t>Multiply both sides by </a:t>
            </a:r>
            <a:r>
              <a:rPr lang="en-US" sz="3200" dirty="0" smtClean="0">
                <a:latin typeface="+mj-lt"/>
              </a:rPr>
              <a:t>2</a:t>
            </a:r>
            <a:endParaRPr lang="en-US" sz="3200" dirty="0">
              <a:latin typeface="+mj-lt"/>
            </a:endParaRPr>
          </a:p>
        </p:txBody>
      </p:sp>
      <p:sp>
        <p:nvSpPr>
          <p:cNvPr id="13" name="TextBox 12"/>
          <p:cNvSpPr txBox="1"/>
          <p:nvPr/>
        </p:nvSpPr>
        <p:spPr>
          <a:xfrm>
            <a:off x="762000" y="5739825"/>
            <a:ext cx="2819400" cy="584775"/>
          </a:xfrm>
          <a:prstGeom prst="rect">
            <a:avLst/>
          </a:prstGeom>
          <a:noFill/>
        </p:spPr>
        <p:txBody>
          <a:bodyPr wrap="square" rtlCol="0">
            <a:spAutoFit/>
          </a:bodyPr>
          <a:lstStyle/>
          <a:p>
            <a:r>
              <a:rPr lang="en-US" sz="3200" dirty="0" smtClean="0">
                <a:latin typeface="+mj-lt"/>
              </a:rPr>
              <a:t>Desired form</a:t>
            </a:r>
            <a:endParaRPr lang="en-US" sz="3200" dirty="0">
              <a:latin typeface="+mj-lt"/>
            </a:endParaRPr>
          </a:p>
        </p:txBody>
      </p:sp>
      <p:sp>
        <p:nvSpPr>
          <p:cNvPr id="14" name="Content Placeholder 2"/>
          <p:cNvSpPr>
            <a:spLocks noGrp="1"/>
          </p:cNvSpPr>
          <p:nvPr>
            <p:ph idx="1"/>
          </p:nvPr>
        </p:nvSpPr>
        <p:spPr>
          <a:xfrm>
            <a:off x="304800" y="1447800"/>
            <a:ext cx="8839200" cy="1066800"/>
          </a:xfrm>
        </p:spPr>
        <p:txBody>
          <a:bodyPr>
            <a:noAutofit/>
          </a:bodyPr>
          <a:lstStyle/>
          <a:p>
            <a:pPr>
              <a:buNone/>
            </a:pPr>
            <a:r>
              <a:rPr lang="en-US" dirty="0" smtClean="0">
                <a:latin typeface="+mj-lt"/>
              </a:rPr>
              <a:t>The goal of completing the squares is to get a quadratic </a:t>
            </a:r>
          </a:p>
          <a:p>
            <a:pPr>
              <a:buNone/>
            </a:pPr>
            <a:r>
              <a:rPr lang="en-US" dirty="0" smtClean="0">
                <a:latin typeface="+mj-lt"/>
              </a:rPr>
              <a:t>equation into the following form:</a:t>
            </a:r>
            <a:endParaRPr lang="en-US" dirty="0">
              <a:latin typeface="+mj-lt"/>
            </a:endParaRPr>
          </a:p>
        </p:txBody>
      </p:sp>
      <p:graphicFrame>
        <p:nvGraphicFramePr>
          <p:cNvPr id="7180" name="Object 12"/>
          <p:cNvGraphicFramePr>
            <a:graphicFrameLocks noChangeAspect="1"/>
          </p:cNvGraphicFramePr>
          <p:nvPr/>
        </p:nvGraphicFramePr>
        <p:xfrm>
          <a:off x="4953000" y="1861394"/>
          <a:ext cx="1752600" cy="577006"/>
        </p:xfrm>
        <a:graphic>
          <a:graphicData uri="http://schemas.openxmlformats.org/presentationml/2006/ole">
            <p:oleObj spid="_x0000_s7180" name="Equation" r:id="rId8" imgW="711000" imgH="228600" progId="Equation.3">
              <p:embed/>
            </p:oleObj>
          </a:graphicData>
        </a:graphic>
      </p:graphicFrame>
      <p:graphicFrame>
        <p:nvGraphicFramePr>
          <p:cNvPr id="7181" name="Object 13"/>
          <p:cNvGraphicFramePr>
            <a:graphicFrameLocks noChangeAspect="1"/>
          </p:cNvGraphicFramePr>
          <p:nvPr/>
        </p:nvGraphicFramePr>
        <p:xfrm>
          <a:off x="4548188" y="4760913"/>
          <a:ext cx="4108450" cy="801687"/>
        </p:xfrm>
        <a:graphic>
          <a:graphicData uri="http://schemas.openxmlformats.org/presentationml/2006/ole">
            <p:oleObj spid="_x0000_s7181" name="Equation" r:id="rId9" imgW="1143000" imgH="253800" progId="Equation.3">
              <p:embed/>
            </p:oleObj>
          </a:graphicData>
        </a:graphic>
      </p:graphicFrame>
      <p:sp>
        <p:nvSpPr>
          <p:cNvPr id="17" name="TextBox 16"/>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4">
                                            <p:txEl>
                                              <p:pRg st="0" end="0"/>
                                            </p:txEl>
                                          </p:spTgt>
                                        </p:tgtEl>
                                        <p:attrNameLst>
                                          <p:attrName>style.visibility</p:attrName>
                                        </p:attrNameLst>
                                      </p:cBhvr>
                                      <p:to>
                                        <p:strVal val="visible"/>
                                      </p:to>
                                    </p:set>
                                    <p:anim calcmode="discrete" valueType="clr">
                                      <p:cBhvr override="childStyle">
                                        <p:cTn id="7" dur="150"/>
                                        <p:tgtEl>
                                          <p:spTgt spid="1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150"/>
                                        <p:tgtEl>
                                          <p:spTgt spid="14">
                                            <p:txEl>
                                              <p:pRg st="0" end="0"/>
                                            </p:txEl>
                                          </p:spTgt>
                                        </p:tgtEl>
                                        <p:attrNameLst>
                                          <p:attrName>fillcolor</p:attrName>
                                        </p:attrNameLst>
                                      </p:cBhvr>
                                      <p:tavLst>
                                        <p:tav tm="0">
                                          <p:val>
                                            <p:clrVal>
                                              <a:schemeClr val="accent2"/>
                                            </p:clrVal>
                                          </p:val>
                                        </p:tav>
                                        <p:tav tm="50000">
                                          <p:val>
                                            <p:clrVal>
                                              <a:schemeClr val="hlink"/>
                                            </p:clrVal>
                                          </p:val>
                                        </p:tav>
                                      </p:tavLst>
                                    </p:anim>
                                    <p:set>
                                      <p:cBhvr>
                                        <p:cTn id="9" dur="150"/>
                                        <p:tgtEl>
                                          <p:spTgt spid="14">
                                            <p:txEl>
                                              <p:pRg st="0" end="0"/>
                                            </p:txEl>
                                          </p:spTgt>
                                        </p:tgtEl>
                                        <p:attrNameLst>
                                          <p:attrName>fill.type</p:attrName>
                                        </p:attrNameLst>
                                      </p:cBhvr>
                                      <p:to>
                                        <p:strVal val="solid"/>
                                      </p:to>
                                    </p:set>
                                  </p:childTnLst>
                                </p:cTn>
                              </p:par>
                            </p:childTnLst>
                          </p:cTn>
                        </p:par>
                        <p:par>
                          <p:cTn id="10" fill="hold">
                            <p:stCondLst>
                              <p:cond delay="3525"/>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14">
                                            <p:txEl>
                                              <p:pRg st="1" end="1"/>
                                            </p:txEl>
                                          </p:spTgt>
                                        </p:tgtEl>
                                        <p:attrNameLst>
                                          <p:attrName>style.visibility</p:attrName>
                                        </p:attrNameLst>
                                      </p:cBhvr>
                                      <p:to>
                                        <p:strVal val="visible"/>
                                      </p:to>
                                    </p:set>
                                    <p:anim calcmode="discrete" valueType="clr">
                                      <p:cBhvr override="childStyle">
                                        <p:cTn id="13" dur="150"/>
                                        <p:tgtEl>
                                          <p:spTgt spid="14">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150"/>
                                        <p:tgtEl>
                                          <p:spTgt spid="14">
                                            <p:txEl>
                                              <p:pRg st="1" end="1"/>
                                            </p:txEl>
                                          </p:spTgt>
                                        </p:tgtEl>
                                        <p:attrNameLst>
                                          <p:attrName>fillcolor</p:attrName>
                                        </p:attrNameLst>
                                      </p:cBhvr>
                                      <p:tavLst>
                                        <p:tav tm="0">
                                          <p:val>
                                            <p:clrVal>
                                              <a:schemeClr val="accent2"/>
                                            </p:clrVal>
                                          </p:val>
                                        </p:tav>
                                        <p:tav tm="50000">
                                          <p:val>
                                            <p:clrVal>
                                              <a:schemeClr val="hlink"/>
                                            </p:clrVal>
                                          </p:val>
                                        </p:tav>
                                      </p:tavLst>
                                    </p:anim>
                                    <p:set>
                                      <p:cBhvr>
                                        <p:cTn id="15" dur="150"/>
                                        <p:tgtEl>
                                          <p:spTgt spid="14">
                                            <p:txEl>
                                              <p:pRg st="1" end="1"/>
                                            </p:txEl>
                                          </p:spTgt>
                                        </p:tgtEl>
                                        <p:attrNameLst>
                                          <p:attrName>fill.type</p:attrName>
                                        </p:attrNameLst>
                                      </p:cBhvr>
                                      <p:to>
                                        <p:strVal val="solid"/>
                                      </p:to>
                                    </p:set>
                                  </p:childTnLst>
                                </p:cTn>
                              </p:par>
                            </p:childTnLst>
                          </p:cTn>
                        </p:par>
                        <p:par>
                          <p:cTn id="16" fill="hold">
                            <p:stCondLst>
                              <p:cond delay="5775"/>
                            </p:stCondLst>
                            <p:childTnLst>
                              <p:par>
                                <p:cTn id="17" presetID="1" presetClass="entr" presetSubtype="0" fill="hold" nodeType="afterEffect">
                                  <p:stCondLst>
                                    <p:cond delay="0"/>
                                  </p:stCondLst>
                                  <p:childTnLst>
                                    <p:set>
                                      <p:cBhvr>
                                        <p:cTn id="18" dur="1" fill="hold">
                                          <p:stCondLst>
                                            <p:cond delay="0"/>
                                          </p:stCondLst>
                                        </p:cTn>
                                        <p:tgtEl>
                                          <p:spTgt spid="71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slide(fromBottom)">
                                      <p:cBhvr>
                                        <p:cTn id="23" dur="1000"/>
                                        <p:tgtEl>
                                          <p:spTgt spid="9"/>
                                        </p:tgtEl>
                                      </p:cBhvr>
                                    </p:animEffect>
                                  </p:childTnLst>
                                </p:cTn>
                              </p:par>
                              <p:par>
                                <p:cTn id="24" presetID="12" presetClass="entr" presetSubtype="4" fill="hold" nodeType="with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slide(fromBottom)">
                                      <p:cBhvr>
                                        <p:cTn id="26" dur="10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randombar(horizontal)">
                                      <p:cBhvr>
                                        <p:cTn id="31" dur="2000"/>
                                        <p:tgtEl>
                                          <p:spTgt spid="11"/>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nodeType="clickEffect">
                                  <p:stCondLst>
                                    <p:cond delay="0"/>
                                  </p:stCondLst>
                                  <p:childTnLst>
                                    <p:set>
                                      <p:cBhvr>
                                        <p:cTn id="35" dur="1" fill="hold">
                                          <p:stCondLst>
                                            <p:cond delay="0"/>
                                          </p:stCondLst>
                                        </p:cTn>
                                        <p:tgtEl>
                                          <p:spTgt spid="19"/>
                                        </p:tgtEl>
                                        <p:attrNameLst>
                                          <p:attrName>style.visibility</p:attrName>
                                        </p:attrNameLst>
                                      </p:cBhvr>
                                      <p:to>
                                        <p:strVal val="visible"/>
                                      </p:to>
                                    </p:set>
                                    <p:animEffect transition="in" filter="circle(in)">
                                      <p:cBhvr>
                                        <p:cTn id="36" dur="2000"/>
                                        <p:tgtEl>
                                          <p:spTgt spid="19"/>
                                        </p:tgtEl>
                                      </p:cBhvr>
                                    </p:animEffect>
                                  </p:childTnLst>
                                </p:cTn>
                              </p:par>
                              <p:par>
                                <p:cTn id="37" presetID="6" presetClass="entr" presetSubtype="16" fill="hold" nodeType="with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circle(in)">
                                      <p:cBhvr>
                                        <p:cTn id="39" dur="2000"/>
                                        <p:tgtEl>
                                          <p:spTgt spid="16"/>
                                        </p:tgtEl>
                                      </p:cBhvr>
                                    </p:animEffect>
                                  </p:childTnLst>
                                </p:cTn>
                              </p:par>
                            </p:childTnLst>
                          </p:cTn>
                        </p:par>
                      </p:childTnLst>
                    </p:cTn>
                  </p:par>
                  <p:par>
                    <p:cTn id="40" fill="hold">
                      <p:stCondLst>
                        <p:cond delay="indefinite"/>
                      </p:stCondLst>
                      <p:childTnLst>
                        <p:par>
                          <p:cTn id="41" fill="hold">
                            <p:stCondLst>
                              <p:cond delay="0"/>
                            </p:stCondLst>
                            <p:childTnLst>
                              <p:par>
                                <p:cTn id="42" presetID="18" presetClass="entr" presetSubtype="6" fill="hold" nodeType="clickEffect">
                                  <p:stCondLst>
                                    <p:cond delay="0"/>
                                  </p:stCondLst>
                                  <p:childTnLst>
                                    <p:set>
                                      <p:cBhvr>
                                        <p:cTn id="43" dur="1" fill="hold">
                                          <p:stCondLst>
                                            <p:cond delay="0"/>
                                          </p:stCondLst>
                                        </p:cTn>
                                        <p:tgtEl>
                                          <p:spTgt spid="20"/>
                                        </p:tgtEl>
                                        <p:attrNameLst>
                                          <p:attrName>style.visibility</p:attrName>
                                        </p:attrNameLst>
                                      </p:cBhvr>
                                      <p:to>
                                        <p:strVal val="visible"/>
                                      </p:to>
                                    </p:set>
                                    <p:animEffect transition="in" filter="strips(downRight)">
                                      <p:cBhvr>
                                        <p:cTn id="44" dur="500"/>
                                        <p:tgtEl>
                                          <p:spTgt spid="20"/>
                                        </p:tgtEl>
                                      </p:cBhvr>
                                    </p:animEffect>
                                  </p:childTnLst>
                                </p:cTn>
                              </p:par>
                            </p:childTnLst>
                          </p:cTn>
                        </p:par>
                      </p:childTnLst>
                    </p:cTn>
                  </p:par>
                  <p:par>
                    <p:cTn id="45" fill="hold">
                      <p:stCondLst>
                        <p:cond delay="indefinite"/>
                      </p:stCondLst>
                      <p:childTnLst>
                        <p:par>
                          <p:cTn id="46" fill="hold">
                            <p:stCondLst>
                              <p:cond delay="0"/>
                            </p:stCondLst>
                            <p:childTnLst>
                              <p:par>
                                <p:cTn id="47" presetID="14" presetClass="entr" presetSubtype="10" fill="hold" nodeType="clickEffect">
                                  <p:stCondLst>
                                    <p:cond delay="0"/>
                                  </p:stCondLst>
                                  <p:childTnLst>
                                    <p:set>
                                      <p:cBhvr>
                                        <p:cTn id="48" dur="1" fill="hold">
                                          <p:stCondLst>
                                            <p:cond delay="0"/>
                                          </p:stCondLst>
                                        </p:cTn>
                                        <p:tgtEl>
                                          <p:spTgt spid="7178"/>
                                        </p:tgtEl>
                                        <p:attrNameLst>
                                          <p:attrName>style.visibility</p:attrName>
                                        </p:attrNameLst>
                                      </p:cBhvr>
                                      <p:to>
                                        <p:strVal val="visible"/>
                                      </p:to>
                                    </p:set>
                                    <p:animEffect transition="in" filter="randombar(horizontal)">
                                      <p:cBhvr>
                                        <p:cTn id="49" dur="2000"/>
                                        <p:tgtEl>
                                          <p:spTgt spid="7178"/>
                                        </p:tgtEl>
                                      </p:cBhvr>
                                    </p:animEffect>
                                  </p:childTnLst>
                                </p:cTn>
                              </p:par>
                            </p:childTnLst>
                          </p:cTn>
                        </p:par>
                      </p:childTnLst>
                    </p:cTn>
                  </p:par>
                  <p:par>
                    <p:cTn id="50" fill="hold">
                      <p:stCondLst>
                        <p:cond delay="indefinite"/>
                      </p:stCondLst>
                      <p:childTnLst>
                        <p:par>
                          <p:cTn id="51" fill="hold">
                            <p:stCondLst>
                              <p:cond delay="0"/>
                            </p:stCondLst>
                            <p:childTnLst>
                              <p:par>
                                <p:cTn id="52" presetID="14" presetClass="entr" presetSubtype="10"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randombar(horizontal)">
                                      <p:cBhvr>
                                        <p:cTn id="54" dur="2000"/>
                                        <p:tgtEl>
                                          <p:spTgt spid="12"/>
                                        </p:tgtEl>
                                      </p:cBhvr>
                                    </p:animEffect>
                                  </p:childTnLst>
                                </p:cTn>
                              </p:par>
                            </p:childTnLst>
                          </p:cTn>
                        </p:par>
                      </p:childTnLst>
                    </p:cTn>
                  </p:par>
                  <p:par>
                    <p:cTn id="55" fill="hold">
                      <p:stCondLst>
                        <p:cond delay="indefinite"/>
                      </p:stCondLst>
                      <p:childTnLst>
                        <p:par>
                          <p:cTn id="56" fill="hold">
                            <p:stCondLst>
                              <p:cond delay="0"/>
                            </p:stCondLst>
                            <p:childTnLst>
                              <p:par>
                                <p:cTn id="57" presetID="14" presetClass="entr" presetSubtype="10" fill="hold" nodeType="clickEffect">
                                  <p:stCondLst>
                                    <p:cond delay="0"/>
                                  </p:stCondLst>
                                  <p:childTnLst>
                                    <p:set>
                                      <p:cBhvr>
                                        <p:cTn id="58" dur="1" fill="hold">
                                          <p:stCondLst>
                                            <p:cond delay="0"/>
                                          </p:stCondLst>
                                        </p:cTn>
                                        <p:tgtEl>
                                          <p:spTgt spid="7181"/>
                                        </p:tgtEl>
                                        <p:attrNameLst>
                                          <p:attrName>style.visibility</p:attrName>
                                        </p:attrNameLst>
                                      </p:cBhvr>
                                      <p:to>
                                        <p:strVal val="visible"/>
                                      </p:to>
                                    </p:set>
                                    <p:animEffect transition="in" filter="randombar(horizontal)">
                                      <p:cBhvr>
                                        <p:cTn id="59" dur="2000"/>
                                        <p:tgtEl>
                                          <p:spTgt spid="7181"/>
                                        </p:tgtEl>
                                      </p:cBhvr>
                                    </p:animEffect>
                                  </p:childTnLst>
                                </p:cTn>
                              </p:par>
                            </p:childTnLst>
                          </p:cTn>
                        </p:par>
                      </p:childTnLst>
                    </p:cTn>
                  </p:par>
                  <p:par>
                    <p:cTn id="60" fill="hold">
                      <p:stCondLst>
                        <p:cond delay="indefinite"/>
                      </p:stCondLst>
                      <p:childTnLst>
                        <p:par>
                          <p:cTn id="61" fill="hold">
                            <p:stCondLst>
                              <p:cond delay="0"/>
                            </p:stCondLst>
                            <p:childTnLst>
                              <p:par>
                                <p:cTn id="62" presetID="18" presetClass="entr" presetSubtype="12" fill="hold" grpId="0" nodeType="clickEffect">
                                  <p:stCondLst>
                                    <p:cond delay="0"/>
                                  </p:stCondLst>
                                  <p:childTnLst>
                                    <p:set>
                                      <p:cBhvr>
                                        <p:cTn id="63" dur="1" fill="hold">
                                          <p:stCondLst>
                                            <p:cond delay="0"/>
                                          </p:stCondLst>
                                        </p:cTn>
                                        <p:tgtEl>
                                          <p:spTgt spid="13"/>
                                        </p:tgtEl>
                                        <p:attrNameLst>
                                          <p:attrName>style.visibility</p:attrName>
                                        </p:attrNameLst>
                                      </p:cBhvr>
                                      <p:to>
                                        <p:strVal val="visible"/>
                                      </p:to>
                                    </p:set>
                                    <p:animEffect transition="in" filter="strips(downLeft)">
                                      <p:cBhvr>
                                        <p:cTn id="64" dur="1000"/>
                                        <p:tgtEl>
                                          <p:spTgt spid="13"/>
                                        </p:tgtEl>
                                      </p:cBhvr>
                                    </p:animEffect>
                                  </p:childTnLst>
                                </p:cTn>
                              </p:par>
                              <p:par>
                                <p:cTn id="65" presetID="18" presetClass="entr" presetSubtype="12" fill="hold" nodeType="withEffect">
                                  <p:stCondLst>
                                    <p:cond delay="0"/>
                                  </p:stCondLst>
                                  <p:childTnLst>
                                    <p:set>
                                      <p:cBhvr>
                                        <p:cTn id="66" dur="1" fill="hold">
                                          <p:stCondLst>
                                            <p:cond delay="0"/>
                                          </p:stCondLst>
                                        </p:cTn>
                                        <p:tgtEl>
                                          <p:spTgt spid="7179"/>
                                        </p:tgtEl>
                                        <p:attrNameLst>
                                          <p:attrName>style.visibility</p:attrName>
                                        </p:attrNameLst>
                                      </p:cBhvr>
                                      <p:to>
                                        <p:strVal val="visible"/>
                                      </p:to>
                                    </p:set>
                                    <p:animEffect transition="in" filter="strips(downLeft)">
                                      <p:cBhvr>
                                        <p:cTn id="67" dur="1000"/>
                                        <p:tgtEl>
                                          <p:spTgt spid="71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US" dirty="0" smtClean="0"/>
              <a:t>Example: Completing the square</a:t>
            </a:r>
            <a:endParaRPr lang="en-US" dirty="0"/>
          </a:p>
        </p:txBody>
      </p:sp>
      <p:graphicFrame>
        <p:nvGraphicFramePr>
          <p:cNvPr id="6" name="Object 5"/>
          <p:cNvGraphicFramePr>
            <a:graphicFrameLocks noChangeAspect="1"/>
          </p:cNvGraphicFramePr>
          <p:nvPr/>
        </p:nvGraphicFramePr>
        <p:xfrm>
          <a:off x="4608513" y="1600200"/>
          <a:ext cx="3022600" cy="1016000"/>
        </p:xfrm>
        <a:graphic>
          <a:graphicData uri="http://schemas.openxmlformats.org/presentationml/2006/ole">
            <p:oleObj spid="_x0000_s32779" name="Equation" r:id="rId3" imgW="977760" imgH="253800" progId="Equation.3">
              <p:embed/>
            </p:oleObj>
          </a:graphicData>
        </a:graphic>
      </p:graphicFrame>
      <p:sp>
        <p:nvSpPr>
          <p:cNvPr id="7" name="TextBox 6"/>
          <p:cNvSpPr txBox="1"/>
          <p:nvPr/>
        </p:nvSpPr>
        <p:spPr>
          <a:xfrm>
            <a:off x="457200" y="1701225"/>
            <a:ext cx="31242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graphicFrame>
        <p:nvGraphicFramePr>
          <p:cNvPr id="8" name="Object 7"/>
          <p:cNvGraphicFramePr>
            <a:graphicFrameLocks noChangeAspect="1"/>
          </p:cNvGraphicFramePr>
          <p:nvPr/>
        </p:nvGraphicFramePr>
        <p:xfrm>
          <a:off x="6342063" y="2362200"/>
          <a:ext cx="439737" cy="458788"/>
        </p:xfrm>
        <a:graphic>
          <a:graphicData uri="http://schemas.openxmlformats.org/presentationml/2006/ole">
            <p:oleObj spid="_x0000_s32780" name="Equation" r:id="rId4" imgW="228600" imgH="177480" progId="Equation.3">
              <p:embed/>
            </p:oleObj>
          </a:graphicData>
        </a:graphic>
      </p:graphicFrame>
      <p:graphicFrame>
        <p:nvGraphicFramePr>
          <p:cNvPr id="10" name="Object 8"/>
          <p:cNvGraphicFramePr>
            <a:graphicFrameLocks noChangeAspect="1"/>
          </p:cNvGraphicFramePr>
          <p:nvPr/>
        </p:nvGraphicFramePr>
        <p:xfrm>
          <a:off x="7162800" y="2336442"/>
          <a:ext cx="439737" cy="458788"/>
        </p:xfrm>
        <a:graphic>
          <a:graphicData uri="http://schemas.openxmlformats.org/presentationml/2006/ole">
            <p:oleObj spid="_x0000_s32781" name="Equation" r:id="rId5" imgW="228600" imgH="177480" progId="Equation.3">
              <p:embed/>
            </p:oleObj>
          </a:graphicData>
        </a:graphic>
      </p:graphicFrame>
      <p:cxnSp>
        <p:nvCxnSpPr>
          <p:cNvPr id="11" name="Straight Connector 10"/>
          <p:cNvCxnSpPr/>
          <p:nvPr/>
        </p:nvCxnSpPr>
        <p:spPr>
          <a:xfrm>
            <a:off x="4724400" y="2819400"/>
            <a:ext cx="3200400" cy="0"/>
          </a:xfrm>
          <a:prstGeom prst="line">
            <a:avLst/>
          </a:prstGeom>
          <a:ln w="34925">
            <a:solidFill>
              <a:srgbClr val="7030A0"/>
            </a:solidFill>
          </a:ln>
        </p:spPr>
        <p:style>
          <a:lnRef idx="1">
            <a:schemeClr val="accent1"/>
          </a:lnRef>
          <a:fillRef idx="0">
            <a:schemeClr val="accent1"/>
          </a:fillRef>
          <a:effectRef idx="0">
            <a:schemeClr val="accent1"/>
          </a:effectRef>
          <a:fontRef idx="minor">
            <a:schemeClr val="tx1"/>
          </a:fontRef>
        </p:style>
      </p:cxnSp>
      <p:graphicFrame>
        <p:nvGraphicFramePr>
          <p:cNvPr id="12" name="Object 10"/>
          <p:cNvGraphicFramePr>
            <a:graphicFrameLocks noChangeAspect="1"/>
          </p:cNvGraphicFramePr>
          <p:nvPr/>
        </p:nvGraphicFramePr>
        <p:xfrm>
          <a:off x="4687199" y="2855913"/>
          <a:ext cx="3161401" cy="910209"/>
        </p:xfrm>
        <a:graphic>
          <a:graphicData uri="http://schemas.openxmlformats.org/presentationml/2006/ole">
            <p:oleObj spid="_x0000_s32782" name="Equation" r:id="rId6" imgW="774360" imgH="253800" progId="Equation.3">
              <p:embed/>
            </p:oleObj>
          </a:graphicData>
        </a:graphic>
      </p:graphicFrame>
      <p:graphicFrame>
        <p:nvGraphicFramePr>
          <p:cNvPr id="13" name="Object 11"/>
          <p:cNvGraphicFramePr>
            <a:graphicFrameLocks noChangeAspect="1"/>
          </p:cNvGraphicFramePr>
          <p:nvPr/>
        </p:nvGraphicFramePr>
        <p:xfrm>
          <a:off x="4953000" y="5248275"/>
          <a:ext cx="3456428" cy="923925"/>
        </p:xfrm>
        <a:graphic>
          <a:graphicData uri="http://schemas.openxmlformats.org/presentationml/2006/ole">
            <p:oleObj spid="_x0000_s32783" name="Equation" r:id="rId7" imgW="749160" imgH="228600" progId="Equation.3">
              <p:embed/>
            </p:oleObj>
          </a:graphicData>
        </a:graphic>
      </p:graphicFrame>
      <p:sp>
        <p:nvSpPr>
          <p:cNvPr id="14" name="TextBox 13"/>
          <p:cNvSpPr txBox="1"/>
          <p:nvPr/>
        </p:nvSpPr>
        <p:spPr>
          <a:xfrm>
            <a:off x="457200" y="2590800"/>
            <a:ext cx="3429000" cy="584775"/>
          </a:xfrm>
          <a:prstGeom prst="rect">
            <a:avLst/>
          </a:prstGeom>
          <a:noFill/>
        </p:spPr>
        <p:txBody>
          <a:bodyPr wrap="square" rtlCol="0">
            <a:spAutoFit/>
          </a:bodyPr>
          <a:lstStyle/>
          <a:p>
            <a:r>
              <a:rPr lang="en-US" sz="3200" dirty="0" smtClean="0">
                <a:latin typeface="+mj-lt"/>
              </a:rPr>
              <a:t>Add 8 to both sides</a:t>
            </a:r>
            <a:endParaRPr lang="en-US" sz="3200" dirty="0">
              <a:latin typeface="+mj-lt"/>
            </a:endParaRPr>
          </a:p>
        </p:txBody>
      </p:sp>
      <p:sp>
        <p:nvSpPr>
          <p:cNvPr id="15" name="TextBox 14"/>
          <p:cNvSpPr txBox="1"/>
          <p:nvPr/>
        </p:nvSpPr>
        <p:spPr>
          <a:xfrm>
            <a:off x="228600" y="4114800"/>
            <a:ext cx="4267200" cy="584775"/>
          </a:xfrm>
          <a:prstGeom prst="rect">
            <a:avLst/>
          </a:prstGeom>
          <a:noFill/>
        </p:spPr>
        <p:txBody>
          <a:bodyPr wrap="square" rtlCol="0">
            <a:spAutoFit/>
          </a:bodyPr>
          <a:lstStyle/>
          <a:p>
            <a:r>
              <a:rPr lang="en-US" sz="3200" dirty="0" smtClean="0">
                <a:latin typeface="+mj-lt"/>
              </a:rPr>
              <a:t>Multiply both sides by 2</a:t>
            </a:r>
            <a:endParaRPr lang="en-US" sz="3200" dirty="0">
              <a:latin typeface="+mj-lt"/>
            </a:endParaRPr>
          </a:p>
        </p:txBody>
      </p:sp>
      <p:sp>
        <p:nvSpPr>
          <p:cNvPr id="16" name="TextBox 15"/>
          <p:cNvSpPr txBox="1"/>
          <p:nvPr/>
        </p:nvSpPr>
        <p:spPr>
          <a:xfrm>
            <a:off x="685800" y="5435025"/>
            <a:ext cx="2819400" cy="584775"/>
          </a:xfrm>
          <a:prstGeom prst="rect">
            <a:avLst/>
          </a:prstGeom>
          <a:noFill/>
        </p:spPr>
        <p:txBody>
          <a:bodyPr wrap="square" rtlCol="0">
            <a:spAutoFit/>
          </a:bodyPr>
          <a:lstStyle/>
          <a:p>
            <a:r>
              <a:rPr lang="en-US" sz="3200" dirty="0" smtClean="0">
                <a:latin typeface="+mj-lt"/>
              </a:rPr>
              <a:t>Desired form</a:t>
            </a:r>
            <a:endParaRPr lang="en-US" sz="3200" dirty="0">
              <a:latin typeface="+mj-lt"/>
            </a:endParaRPr>
          </a:p>
        </p:txBody>
      </p:sp>
      <p:graphicFrame>
        <p:nvGraphicFramePr>
          <p:cNvPr id="17" name="Object 13"/>
          <p:cNvGraphicFramePr>
            <a:graphicFrameLocks noChangeAspect="1"/>
          </p:cNvGraphicFramePr>
          <p:nvPr/>
        </p:nvGraphicFramePr>
        <p:xfrm>
          <a:off x="4502150" y="4038600"/>
          <a:ext cx="4200525" cy="801687"/>
        </p:xfrm>
        <a:graphic>
          <a:graphicData uri="http://schemas.openxmlformats.org/presentationml/2006/ole">
            <p:oleObj spid="_x0000_s32784" name="Equation" r:id="rId8" imgW="1168200" imgH="253800" progId="Equation.3">
              <p:embed/>
            </p:oleObj>
          </a:graphicData>
        </a:graphic>
      </p:graphicFrame>
      <p:sp>
        <p:nvSpPr>
          <p:cNvPr id="18" name="TextBox 17"/>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lide(fromBottom)">
                                      <p:cBhvr>
                                        <p:cTn id="7" dur="1000"/>
                                        <p:tgtEl>
                                          <p:spTgt spid="7"/>
                                        </p:tgtEl>
                                      </p:cBhvr>
                                    </p:animEffect>
                                  </p:childTnLst>
                                </p:cTn>
                              </p:par>
                              <p:par>
                                <p:cTn id="8" presetID="1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slide(fromBottom)">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randombar(horizontal)">
                                      <p:cBhvr>
                                        <p:cTn id="15" dur="20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circle(in)">
                                      <p:cBhvr>
                                        <p:cTn id="20" dur="2000"/>
                                        <p:tgtEl>
                                          <p:spTgt spid="10"/>
                                        </p:tgtEl>
                                      </p:cBhvr>
                                    </p:animEffect>
                                  </p:childTnLst>
                                </p:cTn>
                              </p:par>
                              <p:par>
                                <p:cTn id="21" presetID="6" presetClass="entr" presetSubtype="16" fill="hold"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circle(in)">
                                      <p:cBhvr>
                                        <p:cTn id="23" dur="20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18" presetClass="entr" presetSubtype="6" fill="hold"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strips(downRight)">
                                      <p:cBhvr>
                                        <p:cTn id="28" dur="500"/>
                                        <p:tgtEl>
                                          <p:spTgt spid="11"/>
                                        </p:tgtEl>
                                      </p:cBhvr>
                                    </p:animEffect>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randombar(horizontal)">
                                      <p:cBhvr>
                                        <p:cTn id="33" dur="2000"/>
                                        <p:tgtEl>
                                          <p:spTgt spid="12"/>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grpId="0" nodeType="click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randombar(horizontal)">
                                      <p:cBhvr>
                                        <p:cTn id="38" dur="2000"/>
                                        <p:tgtEl>
                                          <p:spTgt spid="15"/>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nodeType="click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randombar(horizontal)">
                                      <p:cBhvr>
                                        <p:cTn id="43" dur="2000"/>
                                        <p:tgtEl>
                                          <p:spTgt spid="17"/>
                                        </p:tgtEl>
                                      </p:cBhvr>
                                    </p:animEffect>
                                  </p:childTnLst>
                                </p:cTn>
                              </p:par>
                            </p:childTnLst>
                          </p:cTn>
                        </p:par>
                      </p:childTnLst>
                    </p:cTn>
                  </p:par>
                  <p:par>
                    <p:cTn id="44" fill="hold">
                      <p:stCondLst>
                        <p:cond delay="indefinite"/>
                      </p:stCondLst>
                      <p:childTnLst>
                        <p:par>
                          <p:cTn id="45" fill="hold">
                            <p:stCondLst>
                              <p:cond delay="0"/>
                            </p:stCondLst>
                            <p:childTnLst>
                              <p:par>
                                <p:cTn id="46" presetID="18" presetClass="entr" presetSubtype="12" fill="hold" grpId="0" nodeType="click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strips(downLeft)">
                                      <p:cBhvr>
                                        <p:cTn id="48" dur="1000"/>
                                        <p:tgtEl>
                                          <p:spTgt spid="16"/>
                                        </p:tgtEl>
                                      </p:cBhvr>
                                    </p:animEffect>
                                  </p:childTnLst>
                                </p:cTn>
                              </p:par>
                              <p:par>
                                <p:cTn id="49" presetID="18" presetClass="entr" presetSubtype="12" fill="hold" nodeType="with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strips(downLeft)">
                                      <p:cBhvr>
                                        <p:cTn id="51"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p:bldP spid="15" grpId="0"/>
      <p:bldP spid="1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r>
              <a:rPr lang="en-US" dirty="0" smtClean="0"/>
              <a:t>Completing the square</a:t>
            </a:r>
            <a:endParaRPr lang="en-US" dirty="0"/>
          </a:p>
        </p:txBody>
      </p:sp>
      <p:graphicFrame>
        <p:nvGraphicFramePr>
          <p:cNvPr id="5" name="Object 4"/>
          <p:cNvGraphicFramePr>
            <a:graphicFrameLocks noChangeAspect="1"/>
          </p:cNvGraphicFramePr>
          <p:nvPr/>
        </p:nvGraphicFramePr>
        <p:xfrm>
          <a:off x="4951413" y="1550988"/>
          <a:ext cx="2314575" cy="708025"/>
        </p:xfrm>
        <a:graphic>
          <a:graphicData uri="http://schemas.openxmlformats.org/presentationml/2006/ole">
            <p:oleObj spid="_x0000_s34818" name="Equation" r:id="rId3" imgW="749160" imgH="228600" progId="Equation.3">
              <p:embed/>
            </p:oleObj>
          </a:graphicData>
        </a:graphic>
      </p:graphicFrame>
      <p:graphicFrame>
        <p:nvGraphicFramePr>
          <p:cNvPr id="7" name="Object 6"/>
          <p:cNvGraphicFramePr>
            <a:graphicFrameLocks noChangeAspect="1"/>
          </p:cNvGraphicFramePr>
          <p:nvPr/>
        </p:nvGraphicFramePr>
        <p:xfrm>
          <a:off x="4410075" y="5715000"/>
          <a:ext cx="3819525" cy="785813"/>
        </p:xfrm>
        <a:graphic>
          <a:graphicData uri="http://schemas.openxmlformats.org/presentationml/2006/ole">
            <p:oleObj spid="_x0000_s34819" name="Equation" r:id="rId4" imgW="1002960" imgH="177480" progId="Equation.3">
              <p:embed/>
            </p:oleObj>
          </a:graphicData>
        </a:graphic>
      </p:graphicFrame>
      <p:sp>
        <p:nvSpPr>
          <p:cNvPr id="9" name="TextBox 8"/>
          <p:cNvSpPr txBox="1"/>
          <p:nvPr/>
        </p:nvSpPr>
        <p:spPr>
          <a:xfrm>
            <a:off x="762000" y="1437382"/>
            <a:ext cx="3733800" cy="1077218"/>
          </a:xfrm>
          <a:prstGeom prst="rect">
            <a:avLst/>
          </a:prstGeom>
          <a:noFill/>
        </p:spPr>
        <p:txBody>
          <a:bodyPr wrap="square" rtlCol="0">
            <a:spAutoFit/>
          </a:bodyPr>
          <a:lstStyle/>
          <a:p>
            <a:r>
              <a:rPr lang="en-US" sz="3200" dirty="0" smtClean="0">
                <a:latin typeface="+mj-lt"/>
              </a:rPr>
              <a:t>Equation from previous slide</a:t>
            </a:r>
            <a:endParaRPr lang="en-US" sz="3200" dirty="0">
              <a:latin typeface="+mj-lt"/>
            </a:endParaRPr>
          </a:p>
        </p:txBody>
      </p:sp>
      <p:sp>
        <p:nvSpPr>
          <p:cNvPr id="10" name="TextBox 9"/>
          <p:cNvSpPr txBox="1"/>
          <p:nvPr/>
        </p:nvSpPr>
        <p:spPr>
          <a:xfrm>
            <a:off x="381000" y="3810000"/>
            <a:ext cx="4038600" cy="646331"/>
          </a:xfrm>
          <a:prstGeom prst="rect">
            <a:avLst/>
          </a:prstGeom>
          <a:noFill/>
        </p:spPr>
        <p:txBody>
          <a:bodyPr wrap="square" rtlCol="0">
            <a:spAutoFit/>
          </a:bodyPr>
          <a:lstStyle/>
          <a:p>
            <a:r>
              <a:rPr lang="en-US" sz="3200" dirty="0" smtClean="0">
                <a:latin typeface="+mj-lt"/>
              </a:rPr>
              <a:t>Insert  </a:t>
            </a:r>
            <a:r>
              <a:rPr lang="en-US" sz="3600" dirty="0" smtClean="0">
                <a:latin typeface="+mj-lt"/>
              </a:rPr>
              <a:t>± on right side</a:t>
            </a:r>
            <a:endParaRPr lang="en-US" sz="3600" dirty="0">
              <a:latin typeface="+mj-lt"/>
            </a:endParaRPr>
          </a:p>
        </p:txBody>
      </p:sp>
      <p:sp>
        <p:nvSpPr>
          <p:cNvPr id="11" name="TextBox 10"/>
          <p:cNvSpPr txBox="1"/>
          <p:nvPr/>
        </p:nvSpPr>
        <p:spPr>
          <a:xfrm>
            <a:off x="1143000" y="5867400"/>
            <a:ext cx="1828800" cy="584775"/>
          </a:xfrm>
          <a:prstGeom prst="rect">
            <a:avLst/>
          </a:prstGeom>
          <a:noFill/>
        </p:spPr>
        <p:txBody>
          <a:bodyPr wrap="square" rtlCol="0">
            <a:spAutoFit/>
          </a:bodyPr>
          <a:lstStyle/>
          <a:p>
            <a:r>
              <a:rPr lang="en-US" sz="3200" dirty="0" smtClean="0">
                <a:latin typeface="+mj-lt"/>
              </a:rPr>
              <a:t>Solution</a:t>
            </a:r>
            <a:endParaRPr lang="en-US" sz="3200" dirty="0">
              <a:latin typeface="+mj-lt"/>
            </a:endParaRPr>
          </a:p>
        </p:txBody>
      </p:sp>
      <p:graphicFrame>
        <p:nvGraphicFramePr>
          <p:cNvPr id="12" name="Object 11"/>
          <p:cNvGraphicFramePr>
            <a:graphicFrameLocks noChangeAspect="1"/>
          </p:cNvGraphicFramePr>
          <p:nvPr/>
        </p:nvGraphicFramePr>
        <p:xfrm>
          <a:off x="5562600" y="3819525"/>
          <a:ext cx="1989138" cy="600075"/>
        </p:xfrm>
        <a:graphic>
          <a:graphicData uri="http://schemas.openxmlformats.org/presentationml/2006/ole">
            <p:oleObj spid="_x0000_s34820" name="Equation" r:id="rId5" imgW="634680" imgH="177480" progId="Equation.3">
              <p:embed/>
            </p:oleObj>
          </a:graphicData>
        </a:graphic>
      </p:graphicFrame>
      <p:graphicFrame>
        <p:nvGraphicFramePr>
          <p:cNvPr id="14" name="Object 13"/>
          <p:cNvGraphicFramePr>
            <a:graphicFrameLocks noChangeAspect="1"/>
          </p:cNvGraphicFramePr>
          <p:nvPr/>
        </p:nvGraphicFramePr>
        <p:xfrm>
          <a:off x="4343400" y="2576513"/>
          <a:ext cx="3632200" cy="1081087"/>
        </p:xfrm>
        <a:graphic>
          <a:graphicData uri="http://schemas.openxmlformats.org/presentationml/2006/ole">
            <p:oleObj spid="_x0000_s34821" name="Equation" r:id="rId6" imgW="1015920" imgH="279360" progId="Equation.3">
              <p:embed/>
            </p:oleObj>
          </a:graphicData>
        </a:graphic>
      </p:graphicFrame>
      <p:sp>
        <p:nvSpPr>
          <p:cNvPr id="15" name="TextBox 14"/>
          <p:cNvSpPr txBox="1"/>
          <p:nvPr/>
        </p:nvSpPr>
        <p:spPr>
          <a:xfrm>
            <a:off x="762000" y="2895600"/>
            <a:ext cx="3048000" cy="584775"/>
          </a:xfrm>
          <a:prstGeom prst="rect">
            <a:avLst/>
          </a:prstGeom>
          <a:noFill/>
        </p:spPr>
        <p:txBody>
          <a:bodyPr wrap="square" rtlCol="0">
            <a:spAutoFit/>
          </a:bodyPr>
          <a:lstStyle/>
          <a:p>
            <a:r>
              <a:rPr lang="en-US" sz="3200" dirty="0" smtClean="0">
                <a:latin typeface="+mj-lt"/>
              </a:rPr>
              <a:t>Take square root </a:t>
            </a:r>
            <a:endParaRPr lang="en-US" sz="3200" dirty="0">
              <a:latin typeface="+mj-lt"/>
            </a:endParaRPr>
          </a:p>
        </p:txBody>
      </p:sp>
      <p:graphicFrame>
        <p:nvGraphicFramePr>
          <p:cNvPr id="17" name="Object 16"/>
          <p:cNvGraphicFramePr>
            <a:graphicFrameLocks noChangeAspect="1"/>
          </p:cNvGraphicFramePr>
          <p:nvPr/>
        </p:nvGraphicFramePr>
        <p:xfrm>
          <a:off x="5943600" y="4886325"/>
          <a:ext cx="1749425" cy="600075"/>
        </p:xfrm>
        <a:graphic>
          <a:graphicData uri="http://schemas.openxmlformats.org/presentationml/2006/ole">
            <p:oleObj spid="_x0000_s34822" name="Equation" r:id="rId7" imgW="558720" imgH="177480" progId="Equation.3">
              <p:embed/>
            </p:oleObj>
          </a:graphicData>
        </a:graphic>
      </p:graphicFrame>
      <p:sp>
        <p:nvSpPr>
          <p:cNvPr id="18" name="TextBox 17"/>
          <p:cNvSpPr txBox="1"/>
          <p:nvPr/>
        </p:nvSpPr>
        <p:spPr>
          <a:xfrm>
            <a:off x="838200" y="4953000"/>
            <a:ext cx="3886200" cy="584775"/>
          </a:xfrm>
          <a:prstGeom prst="rect">
            <a:avLst/>
          </a:prstGeom>
          <a:noFill/>
        </p:spPr>
        <p:txBody>
          <a:bodyPr wrap="square" rtlCol="0">
            <a:spAutoFit/>
          </a:bodyPr>
          <a:lstStyle/>
          <a:p>
            <a:r>
              <a:rPr lang="en-US" sz="3200" dirty="0" smtClean="0">
                <a:latin typeface="+mj-lt"/>
              </a:rPr>
              <a:t>Group like terms</a:t>
            </a:r>
            <a:endParaRPr lang="en-US" sz="3200" dirty="0">
              <a:latin typeface="+mj-lt"/>
            </a:endParaRPr>
          </a:p>
        </p:txBody>
      </p:sp>
      <p:graphicFrame>
        <p:nvGraphicFramePr>
          <p:cNvPr id="16" name="Object 15"/>
          <p:cNvGraphicFramePr>
            <a:graphicFrameLocks noChangeAspect="1"/>
          </p:cNvGraphicFramePr>
          <p:nvPr/>
        </p:nvGraphicFramePr>
        <p:xfrm>
          <a:off x="6096000" y="4343400"/>
          <a:ext cx="439737" cy="458788"/>
        </p:xfrm>
        <a:graphic>
          <a:graphicData uri="http://schemas.openxmlformats.org/presentationml/2006/ole">
            <p:oleObj spid="_x0000_s34823" name="Equation" r:id="rId8" imgW="228600" imgH="177480" progId="Equation.3">
              <p:embed/>
            </p:oleObj>
          </a:graphicData>
        </a:graphic>
      </p:graphicFrame>
      <p:graphicFrame>
        <p:nvGraphicFramePr>
          <p:cNvPr id="19" name="Object 8"/>
          <p:cNvGraphicFramePr>
            <a:graphicFrameLocks noChangeAspect="1"/>
          </p:cNvGraphicFramePr>
          <p:nvPr/>
        </p:nvGraphicFramePr>
        <p:xfrm>
          <a:off x="7086600" y="4343400"/>
          <a:ext cx="439737" cy="458788"/>
        </p:xfrm>
        <a:graphic>
          <a:graphicData uri="http://schemas.openxmlformats.org/presentationml/2006/ole">
            <p:oleObj spid="_x0000_s34824" name="Equation" r:id="rId9" imgW="228600" imgH="177480" progId="Equation.3">
              <p:embed/>
            </p:oleObj>
          </a:graphicData>
        </a:graphic>
      </p:graphicFrame>
      <p:cxnSp>
        <p:nvCxnSpPr>
          <p:cNvPr id="20" name="Straight Connector 19"/>
          <p:cNvCxnSpPr/>
          <p:nvPr/>
        </p:nvCxnSpPr>
        <p:spPr>
          <a:xfrm>
            <a:off x="5257800" y="4800600"/>
            <a:ext cx="2895600" cy="0"/>
          </a:xfrm>
          <a:prstGeom prst="line">
            <a:avLst/>
          </a:prstGeom>
          <a:ln w="34925">
            <a:solidFill>
              <a:srgbClr val="7030A0"/>
            </a:solidFill>
          </a:ln>
        </p:spPr>
        <p:style>
          <a:lnRef idx="1">
            <a:schemeClr val="accent1"/>
          </a:lnRef>
          <a:fillRef idx="0">
            <a:schemeClr val="accent1"/>
          </a:fillRef>
          <a:effectRef idx="0">
            <a:schemeClr val="accent1"/>
          </a:effectRef>
          <a:fontRef idx="minor">
            <a:schemeClr val="tx1"/>
          </a:fontRef>
        </p:style>
      </p:cxnSp>
      <p:sp>
        <p:nvSpPr>
          <p:cNvPr id="21" name="Left Brace 20"/>
          <p:cNvSpPr/>
          <p:nvPr/>
        </p:nvSpPr>
        <p:spPr>
          <a:xfrm>
            <a:off x="4648200" y="4419600"/>
            <a:ext cx="381000" cy="1066800"/>
          </a:xfrm>
          <a:prstGeom prst="leftBrace">
            <a:avLst/>
          </a:prstGeom>
          <a:ln w="3492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 name="TextBox 21"/>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1000"/>
                                        <p:tgtEl>
                                          <p:spTgt spid="5"/>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slide(fromBottom)">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randombar(horizontal)">
                                      <p:cBhvr>
                                        <p:cTn id="15" dur="2000"/>
                                        <p:tgtEl>
                                          <p:spTgt spid="15"/>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randombar(horizontal)">
                                      <p:cBhvr>
                                        <p:cTn id="20" dur="20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randombar(horizontal)">
                                      <p:cBhvr>
                                        <p:cTn id="25" dur="20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randombar(horizontal)">
                                      <p:cBhvr>
                                        <p:cTn id="30" dur="2000"/>
                                        <p:tgtEl>
                                          <p:spTgt spid="12"/>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randombar(horizontal)">
                                      <p:cBhvr>
                                        <p:cTn id="35" dur="2000"/>
                                        <p:tgtEl>
                                          <p:spTgt spid="18"/>
                                        </p:tgtEl>
                                      </p:cBhvr>
                                    </p:animEffect>
                                  </p:childTnLst>
                                </p:cTn>
                              </p:par>
                            </p:childTnLst>
                          </p:cTn>
                        </p:par>
                      </p:childTnLst>
                    </p:cTn>
                  </p:par>
                  <p:par>
                    <p:cTn id="36" fill="hold">
                      <p:stCondLst>
                        <p:cond delay="indefinite"/>
                      </p:stCondLst>
                      <p:childTnLst>
                        <p:par>
                          <p:cTn id="37" fill="hold">
                            <p:stCondLst>
                              <p:cond delay="0"/>
                            </p:stCondLst>
                            <p:childTnLst>
                              <p:par>
                                <p:cTn id="38" presetID="6" presetClass="entr" presetSubtype="16" fill="hold" nodeType="click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circle(in)">
                                      <p:cBhvr>
                                        <p:cTn id="40" dur="2000"/>
                                        <p:tgtEl>
                                          <p:spTgt spid="19"/>
                                        </p:tgtEl>
                                      </p:cBhvr>
                                    </p:animEffect>
                                  </p:childTnLst>
                                </p:cTn>
                              </p:par>
                              <p:par>
                                <p:cTn id="41" presetID="6" presetClass="entr" presetSubtype="16" fill="hold" nodeType="with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circle(in)">
                                      <p:cBhvr>
                                        <p:cTn id="43" dur="2000"/>
                                        <p:tgtEl>
                                          <p:spTgt spid="16"/>
                                        </p:tgtEl>
                                      </p:cBhvr>
                                    </p:animEffect>
                                  </p:childTnLst>
                                </p:cTn>
                              </p:par>
                            </p:childTnLst>
                          </p:cTn>
                        </p:par>
                      </p:childTnLst>
                    </p:cTn>
                  </p:par>
                  <p:par>
                    <p:cTn id="44" fill="hold">
                      <p:stCondLst>
                        <p:cond delay="indefinite"/>
                      </p:stCondLst>
                      <p:childTnLst>
                        <p:par>
                          <p:cTn id="45" fill="hold">
                            <p:stCondLst>
                              <p:cond delay="0"/>
                            </p:stCondLst>
                            <p:childTnLst>
                              <p:par>
                                <p:cTn id="46" presetID="18" presetClass="entr" presetSubtype="6" fill="hold" nodeType="clickEffect">
                                  <p:stCondLst>
                                    <p:cond delay="0"/>
                                  </p:stCondLst>
                                  <p:childTnLst>
                                    <p:set>
                                      <p:cBhvr>
                                        <p:cTn id="47" dur="1" fill="hold">
                                          <p:stCondLst>
                                            <p:cond delay="0"/>
                                          </p:stCondLst>
                                        </p:cTn>
                                        <p:tgtEl>
                                          <p:spTgt spid="20"/>
                                        </p:tgtEl>
                                        <p:attrNameLst>
                                          <p:attrName>style.visibility</p:attrName>
                                        </p:attrNameLst>
                                      </p:cBhvr>
                                      <p:to>
                                        <p:strVal val="visible"/>
                                      </p:to>
                                    </p:set>
                                    <p:animEffect transition="in" filter="strips(downRight)">
                                      <p:cBhvr>
                                        <p:cTn id="48" dur="500"/>
                                        <p:tgtEl>
                                          <p:spTgt spid="20"/>
                                        </p:tgtEl>
                                      </p:cBhvr>
                                    </p:animEffect>
                                  </p:childTnLst>
                                </p:cTn>
                              </p:par>
                            </p:childTnLst>
                          </p:cTn>
                        </p:par>
                      </p:childTnLst>
                    </p:cTn>
                  </p:par>
                  <p:par>
                    <p:cTn id="49" fill="hold">
                      <p:stCondLst>
                        <p:cond delay="indefinite"/>
                      </p:stCondLst>
                      <p:childTnLst>
                        <p:par>
                          <p:cTn id="50" fill="hold">
                            <p:stCondLst>
                              <p:cond delay="0"/>
                            </p:stCondLst>
                            <p:childTnLst>
                              <p:par>
                                <p:cTn id="51" presetID="14" presetClass="entr" presetSubtype="10" fill="hold" nodeType="clickEffect">
                                  <p:stCondLst>
                                    <p:cond delay="0"/>
                                  </p:stCondLst>
                                  <p:childTnLst>
                                    <p:set>
                                      <p:cBhvr>
                                        <p:cTn id="52" dur="1" fill="hold">
                                          <p:stCondLst>
                                            <p:cond delay="0"/>
                                          </p:stCondLst>
                                        </p:cTn>
                                        <p:tgtEl>
                                          <p:spTgt spid="17"/>
                                        </p:tgtEl>
                                        <p:attrNameLst>
                                          <p:attrName>style.visibility</p:attrName>
                                        </p:attrNameLst>
                                      </p:cBhvr>
                                      <p:to>
                                        <p:strVal val="visible"/>
                                      </p:to>
                                    </p:set>
                                    <p:animEffect transition="in" filter="randombar(horizontal)">
                                      <p:cBhvr>
                                        <p:cTn id="53" dur="2000"/>
                                        <p:tgtEl>
                                          <p:spTgt spid="17"/>
                                        </p:tgtEl>
                                      </p:cBhvr>
                                    </p:animEffect>
                                  </p:childTnLst>
                                </p:cTn>
                              </p:par>
                            </p:childTnLst>
                          </p:cTn>
                        </p:par>
                      </p:childTnLst>
                    </p:cTn>
                  </p:par>
                  <p:par>
                    <p:cTn id="54" fill="hold">
                      <p:stCondLst>
                        <p:cond delay="indefinite"/>
                      </p:stCondLst>
                      <p:childTnLst>
                        <p:par>
                          <p:cTn id="55" fill="hold">
                            <p:stCondLst>
                              <p:cond delay="0"/>
                            </p:stCondLst>
                            <p:childTnLst>
                              <p:par>
                                <p:cTn id="56" presetID="14" presetClass="entr" presetSubtype="10" fill="hold" grpId="0" nodeType="clickEffect">
                                  <p:stCondLst>
                                    <p:cond delay="0"/>
                                  </p:stCondLst>
                                  <p:childTnLst>
                                    <p:set>
                                      <p:cBhvr>
                                        <p:cTn id="57" dur="1" fill="hold">
                                          <p:stCondLst>
                                            <p:cond delay="0"/>
                                          </p:stCondLst>
                                        </p:cTn>
                                        <p:tgtEl>
                                          <p:spTgt spid="21"/>
                                        </p:tgtEl>
                                        <p:attrNameLst>
                                          <p:attrName>style.visibility</p:attrName>
                                        </p:attrNameLst>
                                      </p:cBhvr>
                                      <p:to>
                                        <p:strVal val="visible"/>
                                      </p:to>
                                    </p:set>
                                    <p:animEffect transition="in" filter="randombar(horizontal)">
                                      <p:cBhvr>
                                        <p:cTn id="58" dur="500"/>
                                        <p:tgtEl>
                                          <p:spTgt spid="21"/>
                                        </p:tgtEl>
                                      </p:cBhvr>
                                    </p:animEffect>
                                  </p:childTnLst>
                                </p:cTn>
                              </p:par>
                            </p:childTnLst>
                          </p:cTn>
                        </p:par>
                      </p:childTnLst>
                    </p:cTn>
                  </p:par>
                  <p:par>
                    <p:cTn id="59" fill="hold">
                      <p:stCondLst>
                        <p:cond delay="indefinite"/>
                      </p:stCondLst>
                      <p:childTnLst>
                        <p:par>
                          <p:cTn id="60" fill="hold">
                            <p:stCondLst>
                              <p:cond delay="0"/>
                            </p:stCondLst>
                            <p:childTnLst>
                              <p:par>
                                <p:cTn id="61" presetID="18" presetClass="entr" presetSubtype="12" fill="hold" nodeType="clickEffect">
                                  <p:stCondLst>
                                    <p:cond delay="0"/>
                                  </p:stCondLst>
                                  <p:childTnLst>
                                    <p:set>
                                      <p:cBhvr>
                                        <p:cTn id="62" dur="1" fill="hold">
                                          <p:stCondLst>
                                            <p:cond delay="0"/>
                                          </p:stCondLst>
                                        </p:cTn>
                                        <p:tgtEl>
                                          <p:spTgt spid="7"/>
                                        </p:tgtEl>
                                        <p:attrNameLst>
                                          <p:attrName>style.visibility</p:attrName>
                                        </p:attrNameLst>
                                      </p:cBhvr>
                                      <p:to>
                                        <p:strVal val="visible"/>
                                      </p:to>
                                    </p:set>
                                    <p:animEffect transition="in" filter="strips(downLeft)">
                                      <p:cBhvr>
                                        <p:cTn id="63" dur="1000"/>
                                        <p:tgtEl>
                                          <p:spTgt spid="7"/>
                                        </p:tgtEl>
                                      </p:cBhvr>
                                    </p:animEffect>
                                  </p:childTnLst>
                                </p:cTn>
                              </p:par>
                              <p:par>
                                <p:cTn id="64" presetID="18" presetClass="entr" presetSubtype="12" fill="hold" grpId="0" nodeType="withEffect">
                                  <p:stCondLst>
                                    <p:cond delay="0"/>
                                  </p:stCondLst>
                                  <p:childTnLst>
                                    <p:set>
                                      <p:cBhvr>
                                        <p:cTn id="65" dur="1" fill="hold">
                                          <p:stCondLst>
                                            <p:cond delay="0"/>
                                          </p:stCondLst>
                                        </p:cTn>
                                        <p:tgtEl>
                                          <p:spTgt spid="11"/>
                                        </p:tgtEl>
                                        <p:attrNameLst>
                                          <p:attrName>style.visibility</p:attrName>
                                        </p:attrNameLst>
                                      </p:cBhvr>
                                      <p:to>
                                        <p:strVal val="visible"/>
                                      </p:to>
                                    </p:set>
                                    <p:animEffect transition="in" filter="strips(downLeft)">
                                      <p:cBhvr>
                                        <p:cTn id="66"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5" grpId="0"/>
      <p:bldP spid="18" grpId="0"/>
      <p:bldP spid="2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r>
              <a:rPr lang="en-US" dirty="0" smtClean="0"/>
              <a:t>1.4.2 General </a:t>
            </a:r>
            <a:r>
              <a:rPr lang="en-US" dirty="0" smtClean="0"/>
              <a:t>method of </a:t>
            </a:r>
            <a:br>
              <a:rPr lang="en-US" dirty="0" smtClean="0"/>
            </a:br>
            <a:r>
              <a:rPr lang="en-US" dirty="0" smtClean="0"/>
              <a:t>Completing the square</a:t>
            </a:r>
            <a:endParaRPr lang="en-US" dirty="0"/>
          </a:p>
        </p:txBody>
      </p:sp>
      <p:graphicFrame>
        <p:nvGraphicFramePr>
          <p:cNvPr id="4" name="Object 3"/>
          <p:cNvGraphicFramePr>
            <a:graphicFrameLocks noChangeAspect="1"/>
          </p:cNvGraphicFramePr>
          <p:nvPr/>
        </p:nvGraphicFramePr>
        <p:xfrm>
          <a:off x="5426075" y="1981200"/>
          <a:ext cx="3043238" cy="685800"/>
        </p:xfrm>
        <a:graphic>
          <a:graphicData uri="http://schemas.openxmlformats.org/presentationml/2006/ole">
            <p:oleObj spid="_x0000_s33794" name="Equation" r:id="rId3" imgW="901440" imgH="203040" progId="Equation.3">
              <p:embed/>
            </p:oleObj>
          </a:graphicData>
        </a:graphic>
      </p:graphicFrame>
      <p:graphicFrame>
        <p:nvGraphicFramePr>
          <p:cNvPr id="28674" name="Object 2"/>
          <p:cNvGraphicFramePr>
            <a:graphicFrameLocks noChangeAspect="1"/>
          </p:cNvGraphicFramePr>
          <p:nvPr/>
        </p:nvGraphicFramePr>
        <p:xfrm>
          <a:off x="5502947" y="2819400"/>
          <a:ext cx="2955253" cy="736600"/>
        </p:xfrm>
        <a:graphic>
          <a:graphicData uri="http://schemas.openxmlformats.org/presentationml/2006/ole">
            <p:oleObj spid="_x0000_s33795" name="Equation" r:id="rId4" imgW="698400" imgH="203040" progId="Equation.3">
              <p:embed/>
            </p:oleObj>
          </a:graphicData>
        </a:graphic>
      </p:graphicFrame>
      <p:graphicFrame>
        <p:nvGraphicFramePr>
          <p:cNvPr id="28675" name="Object 3"/>
          <p:cNvGraphicFramePr>
            <a:graphicFrameLocks noChangeAspect="1"/>
          </p:cNvGraphicFramePr>
          <p:nvPr/>
        </p:nvGraphicFramePr>
        <p:xfrm>
          <a:off x="4724400" y="4572000"/>
          <a:ext cx="3733800" cy="609600"/>
        </p:xfrm>
        <a:graphic>
          <a:graphicData uri="http://schemas.openxmlformats.org/presentationml/2006/ole">
            <p:oleObj spid="_x0000_s33796" name="Equation" r:id="rId5" imgW="1244520" imgH="203040" progId="Equation.3">
              <p:embed/>
            </p:oleObj>
          </a:graphicData>
        </a:graphic>
      </p:graphicFrame>
      <p:graphicFrame>
        <p:nvGraphicFramePr>
          <p:cNvPr id="28676" name="Object 4"/>
          <p:cNvGraphicFramePr>
            <a:graphicFrameLocks noChangeAspect="1"/>
          </p:cNvGraphicFramePr>
          <p:nvPr/>
        </p:nvGraphicFramePr>
        <p:xfrm>
          <a:off x="5195888" y="5562600"/>
          <a:ext cx="2946400" cy="828675"/>
        </p:xfrm>
        <a:graphic>
          <a:graphicData uri="http://schemas.openxmlformats.org/presentationml/2006/ole">
            <p:oleObj spid="_x0000_s33797" name="Equation" r:id="rId6" imgW="812520" imgH="228600" progId="Equation.3">
              <p:embed/>
            </p:oleObj>
          </a:graphicData>
        </a:graphic>
      </p:graphicFrame>
      <p:sp>
        <p:nvSpPr>
          <p:cNvPr id="10" name="TextBox 9"/>
          <p:cNvSpPr txBox="1"/>
          <p:nvPr/>
        </p:nvSpPr>
        <p:spPr>
          <a:xfrm>
            <a:off x="533400" y="2082225"/>
            <a:ext cx="31242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1" name="TextBox 10"/>
          <p:cNvSpPr txBox="1"/>
          <p:nvPr/>
        </p:nvSpPr>
        <p:spPr>
          <a:xfrm>
            <a:off x="152400" y="2996625"/>
            <a:ext cx="4953000" cy="584775"/>
          </a:xfrm>
          <a:prstGeom prst="rect">
            <a:avLst/>
          </a:prstGeom>
          <a:noFill/>
        </p:spPr>
        <p:txBody>
          <a:bodyPr wrap="square" rtlCol="0">
            <a:spAutoFit/>
          </a:bodyPr>
          <a:lstStyle/>
          <a:p>
            <a:r>
              <a:rPr lang="en-US" sz="3200" dirty="0" smtClean="0">
                <a:latin typeface="+mj-lt"/>
              </a:rPr>
              <a:t>Add 9 to </a:t>
            </a:r>
            <a:r>
              <a:rPr lang="en-US" sz="3200" dirty="0" smtClean="0">
                <a:latin typeface="+mj-lt"/>
              </a:rPr>
              <a:t>both sides</a:t>
            </a:r>
            <a:endParaRPr lang="en-US" sz="3200" dirty="0">
              <a:latin typeface="+mj-lt"/>
            </a:endParaRPr>
          </a:p>
        </p:txBody>
      </p:sp>
      <p:sp>
        <p:nvSpPr>
          <p:cNvPr id="12" name="TextBox 11"/>
          <p:cNvSpPr txBox="1"/>
          <p:nvPr/>
        </p:nvSpPr>
        <p:spPr>
          <a:xfrm>
            <a:off x="304800" y="4343400"/>
            <a:ext cx="2819400" cy="1077218"/>
          </a:xfrm>
          <a:prstGeom prst="rect">
            <a:avLst/>
          </a:prstGeom>
          <a:noFill/>
        </p:spPr>
        <p:txBody>
          <a:bodyPr wrap="square" rtlCol="0">
            <a:spAutoFit/>
          </a:bodyPr>
          <a:lstStyle/>
          <a:p>
            <a:r>
              <a:rPr lang="en-US" sz="3200" dirty="0" smtClean="0">
                <a:latin typeface="+mj-lt"/>
              </a:rPr>
              <a:t>Add </a:t>
            </a:r>
            <a:r>
              <a:rPr lang="en-US" sz="3200" dirty="0" smtClean="0">
                <a:latin typeface="+mj-lt"/>
              </a:rPr>
              <a:t>(−8/2)</a:t>
            </a:r>
            <a:r>
              <a:rPr lang="en-US" sz="3200" baseline="30000" dirty="0" smtClean="0">
                <a:latin typeface="+mj-lt"/>
              </a:rPr>
              <a:t>2</a:t>
            </a:r>
            <a:r>
              <a:rPr lang="en-US" sz="3200" dirty="0" smtClean="0">
                <a:latin typeface="+mj-lt"/>
              </a:rPr>
              <a:t>=16 </a:t>
            </a:r>
            <a:endParaRPr lang="en-US" sz="3200" dirty="0" smtClean="0">
              <a:latin typeface="+mj-lt"/>
            </a:endParaRPr>
          </a:p>
          <a:p>
            <a:r>
              <a:rPr lang="en-US" sz="3200" dirty="0" smtClean="0">
                <a:latin typeface="+mj-lt"/>
              </a:rPr>
              <a:t>to both sides</a:t>
            </a:r>
            <a:endParaRPr lang="en-US" sz="3200" dirty="0">
              <a:latin typeface="+mj-lt"/>
            </a:endParaRPr>
          </a:p>
        </p:txBody>
      </p:sp>
      <p:sp>
        <p:nvSpPr>
          <p:cNvPr id="14" name="TextBox 13"/>
          <p:cNvSpPr txBox="1"/>
          <p:nvPr/>
        </p:nvSpPr>
        <p:spPr>
          <a:xfrm>
            <a:off x="457200" y="5739825"/>
            <a:ext cx="2819400" cy="584775"/>
          </a:xfrm>
          <a:prstGeom prst="rect">
            <a:avLst/>
          </a:prstGeom>
          <a:noFill/>
        </p:spPr>
        <p:txBody>
          <a:bodyPr wrap="square" rtlCol="0">
            <a:spAutoFit/>
          </a:bodyPr>
          <a:lstStyle/>
          <a:p>
            <a:r>
              <a:rPr lang="en-US" sz="3200" dirty="0" smtClean="0">
                <a:latin typeface="+mj-lt"/>
              </a:rPr>
              <a:t>Factor left side</a:t>
            </a:r>
            <a:endParaRPr lang="en-US" sz="3200" dirty="0">
              <a:latin typeface="+mj-lt"/>
            </a:endParaRPr>
          </a:p>
        </p:txBody>
      </p:sp>
      <p:sp>
        <p:nvSpPr>
          <p:cNvPr id="15" name="Oval 14"/>
          <p:cNvSpPr/>
          <p:nvPr/>
        </p:nvSpPr>
        <p:spPr>
          <a:xfrm>
            <a:off x="6248400" y="2856963"/>
            <a:ext cx="889716" cy="749121"/>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6"/>
          <p:cNvSpPr/>
          <p:nvPr/>
        </p:nvSpPr>
        <p:spPr>
          <a:xfrm>
            <a:off x="1447800" y="3567448"/>
            <a:ext cx="5257800" cy="888642"/>
          </a:xfrm>
          <a:custGeom>
            <a:avLst/>
            <a:gdLst>
              <a:gd name="connsiteX0" fmla="*/ 5705341 w 5705341"/>
              <a:gd name="connsiteY0" fmla="*/ 0 h 888642"/>
              <a:gd name="connsiteX1" fmla="*/ 5409127 w 5705341"/>
              <a:gd name="connsiteY1" fmla="*/ 360608 h 888642"/>
              <a:gd name="connsiteX2" fmla="*/ 3940936 w 5705341"/>
              <a:gd name="connsiteY2" fmla="*/ 412124 h 888642"/>
              <a:gd name="connsiteX3" fmla="*/ 669702 w 5705341"/>
              <a:gd name="connsiteY3" fmla="*/ 437882 h 888642"/>
              <a:gd name="connsiteX4" fmla="*/ 0 w 5705341"/>
              <a:gd name="connsiteY4" fmla="*/ 888642 h 8886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05341" h="888642">
                <a:moveTo>
                  <a:pt x="5705341" y="0"/>
                </a:moveTo>
                <a:cubicBezTo>
                  <a:pt x="5704267" y="145960"/>
                  <a:pt x="5703194" y="291921"/>
                  <a:pt x="5409127" y="360608"/>
                </a:cubicBezTo>
                <a:cubicBezTo>
                  <a:pt x="5115060" y="429295"/>
                  <a:pt x="3940936" y="412124"/>
                  <a:pt x="3940936" y="412124"/>
                </a:cubicBezTo>
                <a:cubicBezTo>
                  <a:pt x="3151032" y="425003"/>
                  <a:pt x="1326525" y="358462"/>
                  <a:pt x="669702" y="437882"/>
                </a:cubicBezTo>
                <a:cubicBezTo>
                  <a:pt x="12879" y="517302"/>
                  <a:pt x="6439" y="702972"/>
                  <a:pt x="0" y="888642"/>
                </a:cubicBezTo>
              </a:path>
            </a:pathLst>
          </a:custGeom>
          <a:ln w="34925">
            <a:solidFill>
              <a:srgbClr val="FFC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extBox 12"/>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lide(fromBottom)">
                                      <p:cBhvr>
                                        <p:cTn id="7" dur="1000"/>
                                        <p:tgtEl>
                                          <p:spTgt spid="10"/>
                                        </p:tgtEl>
                                      </p:cBhvr>
                                    </p:animEffect>
                                  </p:childTnLst>
                                </p:cTn>
                              </p:par>
                              <p:par>
                                <p:cTn id="8" presetID="1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slide(fromBottom)">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randombar(horizontal)">
                                      <p:cBhvr>
                                        <p:cTn id="15" dur="20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28674"/>
                                        </p:tgtEl>
                                        <p:attrNameLst>
                                          <p:attrName>style.visibility</p:attrName>
                                        </p:attrNameLst>
                                      </p:cBhvr>
                                      <p:to>
                                        <p:strVal val="visible"/>
                                      </p:to>
                                    </p:set>
                                    <p:animEffect transition="in" filter="randombar(horizontal)">
                                      <p:cBhvr>
                                        <p:cTn id="20" dur="2000"/>
                                        <p:tgtEl>
                                          <p:spTgt spid="28674"/>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4"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wheel(4)">
                                      <p:cBhvr>
                                        <p:cTn id="25" dur="2000"/>
                                        <p:tgtEl>
                                          <p:spTgt spid="15"/>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randombar(horizontal)">
                                      <p:cBhvr>
                                        <p:cTn id="30" dur="2000"/>
                                        <p:tgtEl>
                                          <p:spTgt spid="12"/>
                                        </p:tgtEl>
                                      </p:cBhvr>
                                    </p:animEffect>
                                  </p:childTnLst>
                                </p:cTn>
                              </p:par>
                              <p:par>
                                <p:cTn id="31" presetID="18" presetClass="entr" presetSubtype="12"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strips(downLeft)">
                                      <p:cBhvr>
                                        <p:cTn id="33" dur="2000"/>
                                        <p:tgtEl>
                                          <p:spTgt spid="17"/>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nodeType="clickEffect">
                                  <p:stCondLst>
                                    <p:cond delay="0"/>
                                  </p:stCondLst>
                                  <p:childTnLst>
                                    <p:set>
                                      <p:cBhvr>
                                        <p:cTn id="37" dur="1" fill="hold">
                                          <p:stCondLst>
                                            <p:cond delay="0"/>
                                          </p:stCondLst>
                                        </p:cTn>
                                        <p:tgtEl>
                                          <p:spTgt spid="28675"/>
                                        </p:tgtEl>
                                        <p:attrNameLst>
                                          <p:attrName>style.visibility</p:attrName>
                                        </p:attrNameLst>
                                      </p:cBhvr>
                                      <p:to>
                                        <p:strVal val="visible"/>
                                      </p:to>
                                    </p:set>
                                    <p:animEffect transition="in" filter="randombar(horizontal)">
                                      <p:cBhvr>
                                        <p:cTn id="38" dur="2000"/>
                                        <p:tgtEl>
                                          <p:spTgt spid="28675"/>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randombar(horizontal)">
                                      <p:cBhvr>
                                        <p:cTn id="43" dur="2000"/>
                                        <p:tgtEl>
                                          <p:spTgt spid="14"/>
                                        </p:tgtEl>
                                      </p:cBhvr>
                                    </p:animEffect>
                                  </p:childTnLst>
                                </p:cTn>
                              </p:par>
                            </p:childTnLst>
                          </p:cTn>
                        </p:par>
                      </p:childTnLst>
                    </p:cTn>
                  </p:par>
                  <p:par>
                    <p:cTn id="44" fill="hold">
                      <p:stCondLst>
                        <p:cond delay="indefinite"/>
                      </p:stCondLst>
                      <p:childTnLst>
                        <p:par>
                          <p:cTn id="45" fill="hold">
                            <p:stCondLst>
                              <p:cond delay="0"/>
                            </p:stCondLst>
                            <p:childTnLst>
                              <p:par>
                                <p:cTn id="46" presetID="14" presetClass="entr" presetSubtype="10" fill="hold" nodeType="clickEffect">
                                  <p:stCondLst>
                                    <p:cond delay="0"/>
                                  </p:stCondLst>
                                  <p:childTnLst>
                                    <p:set>
                                      <p:cBhvr>
                                        <p:cTn id="47" dur="1" fill="hold">
                                          <p:stCondLst>
                                            <p:cond delay="0"/>
                                          </p:stCondLst>
                                        </p:cTn>
                                        <p:tgtEl>
                                          <p:spTgt spid="28676"/>
                                        </p:tgtEl>
                                        <p:attrNameLst>
                                          <p:attrName>style.visibility</p:attrName>
                                        </p:attrNameLst>
                                      </p:cBhvr>
                                      <p:to>
                                        <p:strVal val="visible"/>
                                      </p:to>
                                    </p:set>
                                    <p:animEffect transition="in" filter="randombar(horizontal)">
                                      <p:cBhvr>
                                        <p:cTn id="48" dur="2000"/>
                                        <p:tgtEl>
                                          <p:spTgt spid="286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4" grpId="0"/>
      <p:bldP spid="15" grpId="0" animBg="1"/>
      <p:bldP spid="1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r>
              <a:rPr lang="en-US" dirty="0" smtClean="0"/>
              <a:t>1.4.4 </a:t>
            </a:r>
            <a:r>
              <a:rPr lang="en-US" dirty="0" smtClean="0"/>
              <a:t>General method of </a:t>
            </a:r>
            <a:br>
              <a:rPr lang="en-US" dirty="0" smtClean="0"/>
            </a:br>
            <a:r>
              <a:rPr lang="en-US" dirty="0" smtClean="0"/>
              <a:t>Completing the square</a:t>
            </a:r>
            <a:endParaRPr lang="en-US" dirty="0"/>
          </a:p>
        </p:txBody>
      </p:sp>
      <p:graphicFrame>
        <p:nvGraphicFramePr>
          <p:cNvPr id="4" name="Object 3"/>
          <p:cNvGraphicFramePr>
            <a:graphicFrameLocks noChangeAspect="1"/>
          </p:cNvGraphicFramePr>
          <p:nvPr/>
        </p:nvGraphicFramePr>
        <p:xfrm>
          <a:off x="5640388" y="1981200"/>
          <a:ext cx="2614612" cy="685800"/>
        </p:xfrm>
        <a:graphic>
          <a:graphicData uri="http://schemas.openxmlformats.org/presentationml/2006/ole">
            <p:oleObj spid="_x0000_s40962" name="Equation" r:id="rId3" imgW="774360" imgH="203040" progId="Equation.3">
              <p:embed/>
            </p:oleObj>
          </a:graphicData>
        </a:graphic>
      </p:graphicFrame>
      <p:graphicFrame>
        <p:nvGraphicFramePr>
          <p:cNvPr id="28674" name="Object 2"/>
          <p:cNvGraphicFramePr>
            <a:graphicFrameLocks noChangeAspect="1"/>
          </p:cNvGraphicFramePr>
          <p:nvPr/>
        </p:nvGraphicFramePr>
        <p:xfrm>
          <a:off x="5649913" y="2819400"/>
          <a:ext cx="2655887" cy="932520"/>
        </p:xfrm>
        <a:graphic>
          <a:graphicData uri="http://schemas.openxmlformats.org/presentationml/2006/ole">
            <p:oleObj spid="_x0000_s40963" name="Equation" r:id="rId4" imgW="723600" imgH="253800" progId="Equation.3">
              <p:embed/>
            </p:oleObj>
          </a:graphicData>
        </a:graphic>
      </p:graphicFrame>
      <p:graphicFrame>
        <p:nvGraphicFramePr>
          <p:cNvPr id="28675" name="Object 3"/>
          <p:cNvGraphicFramePr>
            <a:graphicFrameLocks noChangeAspect="1"/>
          </p:cNvGraphicFramePr>
          <p:nvPr/>
        </p:nvGraphicFramePr>
        <p:xfrm>
          <a:off x="4507230" y="4419600"/>
          <a:ext cx="4408170" cy="990600"/>
        </p:xfrm>
        <a:graphic>
          <a:graphicData uri="http://schemas.openxmlformats.org/presentationml/2006/ole">
            <p:oleObj spid="_x0000_s40964" name="Equation" r:id="rId5" imgW="1130040" imgH="253800" progId="Equation.3">
              <p:embed/>
            </p:oleObj>
          </a:graphicData>
        </a:graphic>
      </p:graphicFrame>
      <p:graphicFrame>
        <p:nvGraphicFramePr>
          <p:cNvPr id="28676" name="Object 4"/>
          <p:cNvGraphicFramePr>
            <a:graphicFrameLocks noChangeAspect="1"/>
          </p:cNvGraphicFramePr>
          <p:nvPr/>
        </p:nvGraphicFramePr>
        <p:xfrm>
          <a:off x="5181600" y="5516562"/>
          <a:ext cx="3161742" cy="1036637"/>
        </p:xfrm>
        <a:graphic>
          <a:graphicData uri="http://schemas.openxmlformats.org/presentationml/2006/ole">
            <p:oleObj spid="_x0000_s40965" name="Equation" r:id="rId6" imgW="774360" imgH="253800" progId="Equation.3">
              <p:embed/>
            </p:oleObj>
          </a:graphicData>
        </a:graphic>
      </p:graphicFrame>
      <p:sp>
        <p:nvSpPr>
          <p:cNvPr id="10" name="TextBox 9"/>
          <p:cNvSpPr txBox="1"/>
          <p:nvPr/>
        </p:nvSpPr>
        <p:spPr>
          <a:xfrm>
            <a:off x="533400" y="2082225"/>
            <a:ext cx="31242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1" name="TextBox 10"/>
          <p:cNvSpPr txBox="1"/>
          <p:nvPr/>
        </p:nvSpPr>
        <p:spPr>
          <a:xfrm>
            <a:off x="228600" y="2996625"/>
            <a:ext cx="3962400" cy="584775"/>
          </a:xfrm>
          <a:prstGeom prst="rect">
            <a:avLst/>
          </a:prstGeom>
          <a:noFill/>
        </p:spPr>
        <p:txBody>
          <a:bodyPr wrap="square" rtlCol="0">
            <a:spAutoFit/>
          </a:bodyPr>
          <a:lstStyle/>
          <a:p>
            <a:r>
              <a:rPr lang="en-US" sz="3200" dirty="0" smtClean="0">
                <a:latin typeface="+mj-lt"/>
              </a:rPr>
              <a:t>Divide both sides by 3</a:t>
            </a:r>
            <a:endParaRPr lang="en-US" sz="3200" dirty="0">
              <a:latin typeface="+mj-lt"/>
            </a:endParaRPr>
          </a:p>
        </p:txBody>
      </p:sp>
      <p:sp>
        <p:nvSpPr>
          <p:cNvPr id="12" name="TextBox 11"/>
          <p:cNvSpPr txBox="1"/>
          <p:nvPr/>
        </p:nvSpPr>
        <p:spPr>
          <a:xfrm>
            <a:off x="304800" y="4343400"/>
            <a:ext cx="3810000" cy="1077218"/>
          </a:xfrm>
          <a:prstGeom prst="rect">
            <a:avLst/>
          </a:prstGeom>
          <a:noFill/>
        </p:spPr>
        <p:txBody>
          <a:bodyPr wrap="square" rtlCol="0">
            <a:spAutoFit/>
          </a:bodyPr>
          <a:lstStyle/>
          <a:p>
            <a:r>
              <a:rPr lang="en-US" sz="3200" dirty="0" smtClean="0">
                <a:latin typeface="+mj-lt"/>
              </a:rPr>
              <a:t>Add ((−2/3)/2)</a:t>
            </a:r>
            <a:r>
              <a:rPr lang="en-US" sz="3200" baseline="30000" dirty="0" smtClean="0">
                <a:latin typeface="+mj-lt"/>
              </a:rPr>
              <a:t>2</a:t>
            </a:r>
            <a:r>
              <a:rPr lang="en-US" sz="3200" dirty="0" smtClean="0">
                <a:latin typeface="+mj-lt"/>
              </a:rPr>
              <a:t>=1/9</a:t>
            </a:r>
          </a:p>
          <a:p>
            <a:r>
              <a:rPr lang="en-US" sz="3200" dirty="0" smtClean="0">
                <a:latin typeface="+mj-lt"/>
              </a:rPr>
              <a:t>to both sides</a:t>
            </a:r>
            <a:endParaRPr lang="en-US" sz="3200" dirty="0">
              <a:latin typeface="+mj-lt"/>
            </a:endParaRPr>
          </a:p>
        </p:txBody>
      </p:sp>
      <p:sp>
        <p:nvSpPr>
          <p:cNvPr id="14" name="TextBox 13"/>
          <p:cNvSpPr txBox="1"/>
          <p:nvPr/>
        </p:nvSpPr>
        <p:spPr>
          <a:xfrm>
            <a:off x="457200" y="5739825"/>
            <a:ext cx="2819400" cy="584775"/>
          </a:xfrm>
          <a:prstGeom prst="rect">
            <a:avLst/>
          </a:prstGeom>
          <a:noFill/>
        </p:spPr>
        <p:txBody>
          <a:bodyPr wrap="square" rtlCol="0">
            <a:spAutoFit/>
          </a:bodyPr>
          <a:lstStyle/>
          <a:p>
            <a:r>
              <a:rPr lang="en-US" sz="3200" dirty="0" smtClean="0">
                <a:latin typeface="+mj-lt"/>
              </a:rPr>
              <a:t>Factor left side</a:t>
            </a:r>
            <a:endParaRPr lang="en-US" sz="3200" dirty="0">
              <a:latin typeface="+mj-lt"/>
            </a:endParaRPr>
          </a:p>
        </p:txBody>
      </p:sp>
      <p:sp>
        <p:nvSpPr>
          <p:cNvPr id="15" name="Oval 14"/>
          <p:cNvSpPr/>
          <p:nvPr/>
        </p:nvSpPr>
        <p:spPr>
          <a:xfrm>
            <a:off x="6323526" y="2845158"/>
            <a:ext cx="813516" cy="851079"/>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6"/>
          <p:cNvSpPr/>
          <p:nvPr/>
        </p:nvSpPr>
        <p:spPr>
          <a:xfrm>
            <a:off x="1828800" y="3657600"/>
            <a:ext cx="4953000" cy="798490"/>
          </a:xfrm>
          <a:custGeom>
            <a:avLst/>
            <a:gdLst>
              <a:gd name="connsiteX0" fmla="*/ 5705341 w 5705341"/>
              <a:gd name="connsiteY0" fmla="*/ 0 h 888642"/>
              <a:gd name="connsiteX1" fmla="*/ 5409127 w 5705341"/>
              <a:gd name="connsiteY1" fmla="*/ 360608 h 888642"/>
              <a:gd name="connsiteX2" fmla="*/ 3940936 w 5705341"/>
              <a:gd name="connsiteY2" fmla="*/ 412124 h 888642"/>
              <a:gd name="connsiteX3" fmla="*/ 669702 w 5705341"/>
              <a:gd name="connsiteY3" fmla="*/ 437882 h 888642"/>
              <a:gd name="connsiteX4" fmla="*/ 0 w 5705341"/>
              <a:gd name="connsiteY4" fmla="*/ 888642 h 8886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05341" h="888642">
                <a:moveTo>
                  <a:pt x="5705341" y="0"/>
                </a:moveTo>
                <a:cubicBezTo>
                  <a:pt x="5704267" y="145960"/>
                  <a:pt x="5703194" y="291921"/>
                  <a:pt x="5409127" y="360608"/>
                </a:cubicBezTo>
                <a:cubicBezTo>
                  <a:pt x="5115060" y="429295"/>
                  <a:pt x="3940936" y="412124"/>
                  <a:pt x="3940936" y="412124"/>
                </a:cubicBezTo>
                <a:cubicBezTo>
                  <a:pt x="3151032" y="425003"/>
                  <a:pt x="1326525" y="358462"/>
                  <a:pt x="669702" y="437882"/>
                </a:cubicBezTo>
                <a:cubicBezTo>
                  <a:pt x="12879" y="517302"/>
                  <a:pt x="6439" y="702972"/>
                  <a:pt x="0" y="888642"/>
                </a:cubicBezTo>
              </a:path>
            </a:pathLst>
          </a:custGeom>
          <a:ln w="34925">
            <a:solidFill>
              <a:srgbClr val="FFC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extBox 12"/>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lide(fromBottom)">
                                      <p:cBhvr>
                                        <p:cTn id="7" dur="1000"/>
                                        <p:tgtEl>
                                          <p:spTgt spid="10"/>
                                        </p:tgtEl>
                                      </p:cBhvr>
                                    </p:animEffect>
                                  </p:childTnLst>
                                </p:cTn>
                              </p:par>
                              <p:par>
                                <p:cTn id="8" presetID="1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slide(fromBottom)">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randombar(horizontal)">
                                      <p:cBhvr>
                                        <p:cTn id="15" dur="20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28674"/>
                                        </p:tgtEl>
                                        <p:attrNameLst>
                                          <p:attrName>style.visibility</p:attrName>
                                        </p:attrNameLst>
                                      </p:cBhvr>
                                      <p:to>
                                        <p:strVal val="visible"/>
                                      </p:to>
                                    </p:set>
                                    <p:animEffect transition="in" filter="randombar(horizontal)">
                                      <p:cBhvr>
                                        <p:cTn id="20" dur="2000"/>
                                        <p:tgtEl>
                                          <p:spTgt spid="28674"/>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4"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wheel(4)">
                                      <p:cBhvr>
                                        <p:cTn id="25" dur="2000"/>
                                        <p:tgtEl>
                                          <p:spTgt spid="15"/>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randombar(horizontal)">
                                      <p:cBhvr>
                                        <p:cTn id="30" dur="2000"/>
                                        <p:tgtEl>
                                          <p:spTgt spid="12"/>
                                        </p:tgtEl>
                                      </p:cBhvr>
                                    </p:animEffect>
                                  </p:childTnLst>
                                </p:cTn>
                              </p:par>
                              <p:par>
                                <p:cTn id="31" presetID="18" presetClass="entr" presetSubtype="12"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strips(downLeft)">
                                      <p:cBhvr>
                                        <p:cTn id="33" dur="2000"/>
                                        <p:tgtEl>
                                          <p:spTgt spid="17"/>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nodeType="clickEffect">
                                  <p:stCondLst>
                                    <p:cond delay="0"/>
                                  </p:stCondLst>
                                  <p:childTnLst>
                                    <p:set>
                                      <p:cBhvr>
                                        <p:cTn id="37" dur="1" fill="hold">
                                          <p:stCondLst>
                                            <p:cond delay="0"/>
                                          </p:stCondLst>
                                        </p:cTn>
                                        <p:tgtEl>
                                          <p:spTgt spid="28675"/>
                                        </p:tgtEl>
                                        <p:attrNameLst>
                                          <p:attrName>style.visibility</p:attrName>
                                        </p:attrNameLst>
                                      </p:cBhvr>
                                      <p:to>
                                        <p:strVal val="visible"/>
                                      </p:to>
                                    </p:set>
                                    <p:animEffect transition="in" filter="randombar(horizontal)">
                                      <p:cBhvr>
                                        <p:cTn id="38" dur="2000"/>
                                        <p:tgtEl>
                                          <p:spTgt spid="28675"/>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randombar(horizontal)">
                                      <p:cBhvr>
                                        <p:cTn id="43" dur="2000"/>
                                        <p:tgtEl>
                                          <p:spTgt spid="14"/>
                                        </p:tgtEl>
                                      </p:cBhvr>
                                    </p:animEffect>
                                  </p:childTnLst>
                                </p:cTn>
                              </p:par>
                            </p:childTnLst>
                          </p:cTn>
                        </p:par>
                      </p:childTnLst>
                    </p:cTn>
                  </p:par>
                  <p:par>
                    <p:cTn id="44" fill="hold">
                      <p:stCondLst>
                        <p:cond delay="indefinite"/>
                      </p:stCondLst>
                      <p:childTnLst>
                        <p:par>
                          <p:cTn id="45" fill="hold">
                            <p:stCondLst>
                              <p:cond delay="0"/>
                            </p:stCondLst>
                            <p:childTnLst>
                              <p:par>
                                <p:cTn id="46" presetID="14" presetClass="entr" presetSubtype="10" fill="hold" nodeType="clickEffect">
                                  <p:stCondLst>
                                    <p:cond delay="0"/>
                                  </p:stCondLst>
                                  <p:childTnLst>
                                    <p:set>
                                      <p:cBhvr>
                                        <p:cTn id="47" dur="1" fill="hold">
                                          <p:stCondLst>
                                            <p:cond delay="0"/>
                                          </p:stCondLst>
                                        </p:cTn>
                                        <p:tgtEl>
                                          <p:spTgt spid="28676"/>
                                        </p:tgtEl>
                                        <p:attrNameLst>
                                          <p:attrName>style.visibility</p:attrName>
                                        </p:attrNameLst>
                                      </p:cBhvr>
                                      <p:to>
                                        <p:strVal val="visible"/>
                                      </p:to>
                                    </p:set>
                                    <p:animEffect transition="in" filter="randombar(horizontal)">
                                      <p:cBhvr>
                                        <p:cTn id="48" dur="2000"/>
                                        <p:tgtEl>
                                          <p:spTgt spid="286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4" grpId="0"/>
      <p:bldP spid="15" grpId="0" animBg="1"/>
      <p:bldP spid="1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r>
              <a:rPr lang="en-US" dirty="0" smtClean="0"/>
              <a:t>1.4.3 </a:t>
            </a:r>
            <a:r>
              <a:rPr lang="en-US" dirty="0" smtClean="0"/>
              <a:t>General method of </a:t>
            </a:r>
            <a:br>
              <a:rPr lang="en-US" dirty="0" smtClean="0"/>
            </a:br>
            <a:r>
              <a:rPr lang="en-US" dirty="0" smtClean="0"/>
              <a:t>Completing the square</a:t>
            </a:r>
            <a:endParaRPr lang="en-US" dirty="0"/>
          </a:p>
        </p:txBody>
      </p:sp>
      <p:graphicFrame>
        <p:nvGraphicFramePr>
          <p:cNvPr id="4" name="Object 3"/>
          <p:cNvGraphicFramePr>
            <a:graphicFrameLocks noChangeAspect="1"/>
          </p:cNvGraphicFramePr>
          <p:nvPr/>
        </p:nvGraphicFramePr>
        <p:xfrm>
          <a:off x="5276850" y="1981200"/>
          <a:ext cx="3343275" cy="685800"/>
        </p:xfrm>
        <a:graphic>
          <a:graphicData uri="http://schemas.openxmlformats.org/presentationml/2006/ole">
            <p:oleObj spid="_x0000_s43010" name="Equation" r:id="rId3" imgW="990360" imgH="203040" progId="Equation.3">
              <p:embed/>
            </p:oleObj>
          </a:graphicData>
        </a:graphic>
      </p:graphicFrame>
      <p:graphicFrame>
        <p:nvGraphicFramePr>
          <p:cNvPr id="28674" name="Object 2"/>
          <p:cNvGraphicFramePr>
            <a:graphicFrameLocks noChangeAspect="1"/>
          </p:cNvGraphicFramePr>
          <p:nvPr/>
        </p:nvGraphicFramePr>
        <p:xfrm>
          <a:off x="5394325" y="2913063"/>
          <a:ext cx="3168650" cy="744537"/>
        </p:xfrm>
        <a:graphic>
          <a:graphicData uri="http://schemas.openxmlformats.org/presentationml/2006/ole">
            <p:oleObj spid="_x0000_s43011" name="Equation" r:id="rId4" imgW="863280" imgH="203040" progId="Equation.3">
              <p:embed/>
            </p:oleObj>
          </a:graphicData>
        </a:graphic>
      </p:graphicFrame>
      <p:graphicFrame>
        <p:nvGraphicFramePr>
          <p:cNvPr id="28675" name="Object 3"/>
          <p:cNvGraphicFramePr>
            <a:graphicFrameLocks noChangeAspect="1"/>
          </p:cNvGraphicFramePr>
          <p:nvPr/>
        </p:nvGraphicFramePr>
        <p:xfrm>
          <a:off x="3810000" y="4419600"/>
          <a:ext cx="5002213" cy="792163"/>
        </p:xfrm>
        <a:graphic>
          <a:graphicData uri="http://schemas.openxmlformats.org/presentationml/2006/ole">
            <p:oleObj spid="_x0000_s43012" name="Equation" r:id="rId5" imgW="1282680" imgH="203040" progId="Equation.3">
              <p:embed/>
            </p:oleObj>
          </a:graphicData>
        </a:graphic>
      </p:graphicFrame>
      <p:graphicFrame>
        <p:nvGraphicFramePr>
          <p:cNvPr id="28676" name="Object 4"/>
          <p:cNvGraphicFramePr>
            <a:graphicFrameLocks noChangeAspect="1"/>
          </p:cNvGraphicFramePr>
          <p:nvPr/>
        </p:nvGraphicFramePr>
        <p:xfrm>
          <a:off x="4495800" y="5545137"/>
          <a:ext cx="3576638" cy="931863"/>
        </p:xfrm>
        <a:graphic>
          <a:graphicData uri="http://schemas.openxmlformats.org/presentationml/2006/ole">
            <p:oleObj spid="_x0000_s43013" name="Equation" r:id="rId6" imgW="876240" imgH="228600" progId="Equation.3">
              <p:embed/>
            </p:oleObj>
          </a:graphicData>
        </a:graphic>
      </p:graphicFrame>
      <p:sp>
        <p:nvSpPr>
          <p:cNvPr id="10" name="TextBox 9"/>
          <p:cNvSpPr txBox="1"/>
          <p:nvPr/>
        </p:nvSpPr>
        <p:spPr>
          <a:xfrm>
            <a:off x="533400" y="2082225"/>
            <a:ext cx="31242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1" name="TextBox 10"/>
          <p:cNvSpPr txBox="1"/>
          <p:nvPr/>
        </p:nvSpPr>
        <p:spPr>
          <a:xfrm>
            <a:off x="76200" y="3072825"/>
            <a:ext cx="4800600" cy="584775"/>
          </a:xfrm>
          <a:prstGeom prst="rect">
            <a:avLst/>
          </a:prstGeom>
          <a:noFill/>
        </p:spPr>
        <p:txBody>
          <a:bodyPr wrap="square" rtlCol="0">
            <a:spAutoFit/>
          </a:bodyPr>
          <a:lstStyle/>
          <a:p>
            <a:r>
              <a:rPr lang="en-US" sz="3200" dirty="0" smtClean="0">
                <a:latin typeface="+mj-lt"/>
              </a:rPr>
              <a:t>Subtract 22 from both sides</a:t>
            </a:r>
            <a:endParaRPr lang="en-US" sz="3200" dirty="0">
              <a:latin typeface="+mj-lt"/>
            </a:endParaRPr>
          </a:p>
        </p:txBody>
      </p:sp>
      <p:sp>
        <p:nvSpPr>
          <p:cNvPr id="12" name="TextBox 11"/>
          <p:cNvSpPr txBox="1"/>
          <p:nvPr/>
        </p:nvSpPr>
        <p:spPr>
          <a:xfrm>
            <a:off x="304800" y="4343400"/>
            <a:ext cx="3810000" cy="1077218"/>
          </a:xfrm>
          <a:prstGeom prst="rect">
            <a:avLst/>
          </a:prstGeom>
          <a:noFill/>
        </p:spPr>
        <p:txBody>
          <a:bodyPr wrap="square" rtlCol="0">
            <a:spAutoFit/>
          </a:bodyPr>
          <a:lstStyle/>
          <a:p>
            <a:r>
              <a:rPr lang="en-US" sz="3200" dirty="0" smtClean="0">
                <a:latin typeface="+mj-lt"/>
              </a:rPr>
              <a:t>Add (−6/2)</a:t>
            </a:r>
            <a:r>
              <a:rPr lang="en-US" sz="3200" baseline="30000" dirty="0" smtClean="0">
                <a:latin typeface="+mj-lt"/>
              </a:rPr>
              <a:t>2</a:t>
            </a:r>
            <a:r>
              <a:rPr lang="en-US" sz="3200" dirty="0" smtClean="0">
                <a:latin typeface="+mj-lt"/>
              </a:rPr>
              <a:t>=9</a:t>
            </a:r>
          </a:p>
          <a:p>
            <a:r>
              <a:rPr lang="en-US" sz="3200" dirty="0" smtClean="0">
                <a:latin typeface="+mj-lt"/>
              </a:rPr>
              <a:t>to both sides</a:t>
            </a:r>
            <a:endParaRPr lang="en-US" sz="3200" dirty="0">
              <a:latin typeface="+mj-lt"/>
            </a:endParaRPr>
          </a:p>
        </p:txBody>
      </p:sp>
      <p:sp>
        <p:nvSpPr>
          <p:cNvPr id="14" name="TextBox 13"/>
          <p:cNvSpPr txBox="1"/>
          <p:nvPr/>
        </p:nvSpPr>
        <p:spPr>
          <a:xfrm>
            <a:off x="457200" y="5739825"/>
            <a:ext cx="2819400" cy="584775"/>
          </a:xfrm>
          <a:prstGeom prst="rect">
            <a:avLst/>
          </a:prstGeom>
          <a:noFill/>
        </p:spPr>
        <p:txBody>
          <a:bodyPr wrap="square" rtlCol="0">
            <a:spAutoFit/>
          </a:bodyPr>
          <a:lstStyle/>
          <a:p>
            <a:r>
              <a:rPr lang="en-US" sz="3200" dirty="0" smtClean="0">
                <a:latin typeface="+mj-lt"/>
              </a:rPr>
              <a:t>Factor left side</a:t>
            </a:r>
            <a:endParaRPr lang="en-US" sz="3200" dirty="0">
              <a:latin typeface="+mj-lt"/>
            </a:endParaRPr>
          </a:p>
        </p:txBody>
      </p:sp>
      <p:sp>
        <p:nvSpPr>
          <p:cNvPr id="15" name="Oval 14"/>
          <p:cNvSpPr/>
          <p:nvPr/>
        </p:nvSpPr>
        <p:spPr>
          <a:xfrm>
            <a:off x="6071316" y="2946042"/>
            <a:ext cx="737316" cy="774879"/>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6"/>
          <p:cNvSpPr/>
          <p:nvPr/>
        </p:nvSpPr>
        <p:spPr>
          <a:xfrm>
            <a:off x="1524000" y="3733800"/>
            <a:ext cx="4953000" cy="722290"/>
          </a:xfrm>
          <a:custGeom>
            <a:avLst/>
            <a:gdLst>
              <a:gd name="connsiteX0" fmla="*/ 5705341 w 5705341"/>
              <a:gd name="connsiteY0" fmla="*/ 0 h 888642"/>
              <a:gd name="connsiteX1" fmla="*/ 5409127 w 5705341"/>
              <a:gd name="connsiteY1" fmla="*/ 360608 h 888642"/>
              <a:gd name="connsiteX2" fmla="*/ 3940936 w 5705341"/>
              <a:gd name="connsiteY2" fmla="*/ 412124 h 888642"/>
              <a:gd name="connsiteX3" fmla="*/ 669702 w 5705341"/>
              <a:gd name="connsiteY3" fmla="*/ 437882 h 888642"/>
              <a:gd name="connsiteX4" fmla="*/ 0 w 5705341"/>
              <a:gd name="connsiteY4" fmla="*/ 888642 h 8886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05341" h="888642">
                <a:moveTo>
                  <a:pt x="5705341" y="0"/>
                </a:moveTo>
                <a:cubicBezTo>
                  <a:pt x="5704267" y="145960"/>
                  <a:pt x="5703194" y="291921"/>
                  <a:pt x="5409127" y="360608"/>
                </a:cubicBezTo>
                <a:cubicBezTo>
                  <a:pt x="5115060" y="429295"/>
                  <a:pt x="3940936" y="412124"/>
                  <a:pt x="3940936" y="412124"/>
                </a:cubicBezTo>
                <a:cubicBezTo>
                  <a:pt x="3151032" y="425003"/>
                  <a:pt x="1326525" y="358462"/>
                  <a:pt x="669702" y="437882"/>
                </a:cubicBezTo>
                <a:cubicBezTo>
                  <a:pt x="12879" y="517302"/>
                  <a:pt x="6439" y="702972"/>
                  <a:pt x="0" y="888642"/>
                </a:cubicBezTo>
              </a:path>
            </a:pathLst>
          </a:custGeom>
          <a:ln w="34925">
            <a:solidFill>
              <a:srgbClr val="FFC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extBox 12"/>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lide(fromBottom)">
                                      <p:cBhvr>
                                        <p:cTn id="7" dur="1000"/>
                                        <p:tgtEl>
                                          <p:spTgt spid="10"/>
                                        </p:tgtEl>
                                      </p:cBhvr>
                                    </p:animEffect>
                                  </p:childTnLst>
                                </p:cTn>
                              </p:par>
                              <p:par>
                                <p:cTn id="8" presetID="1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slide(fromBottom)">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randombar(horizontal)">
                                      <p:cBhvr>
                                        <p:cTn id="15" dur="20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28674"/>
                                        </p:tgtEl>
                                        <p:attrNameLst>
                                          <p:attrName>style.visibility</p:attrName>
                                        </p:attrNameLst>
                                      </p:cBhvr>
                                      <p:to>
                                        <p:strVal val="visible"/>
                                      </p:to>
                                    </p:set>
                                    <p:animEffect transition="in" filter="randombar(horizontal)">
                                      <p:cBhvr>
                                        <p:cTn id="20" dur="2000"/>
                                        <p:tgtEl>
                                          <p:spTgt spid="28674"/>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4"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wheel(4)">
                                      <p:cBhvr>
                                        <p:cTn id="25" dur="2000"/>
                                        <p:tgtEl>
                                          <p:spTgt spid="15"/>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randombar(horizontal)">
                                      <p:cBhvr>
                                        <p:cTn id="30" dur="2000"/>
                                        <p:tgtEl>
                                          <p:spTgt spid="12"/>
                                        </p:tgtEl>
                                      </p:cBhvr>
                                    </p:animEffect>
                                  </p:childTnLst>
                                </p:cTn>
                              </p:par>
                              <p:par>
                                <p:cTn id="31" presetID="18" presetClass="entr" presetSubtype="12"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strips(downLeft)">
                                      <p:cBhvr>
                                        <p:cTn id="33" dur="2000"/>
                                        <p:tgtEl>
                                          <p:spTgt spid="17"/>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nodeType="clickEffect">
                                  <p:stCondLst>
                                    <p:cond delay="0"/>
                                  </p:stCondLst>
                                  <p:childTnLst>
                                    <p:set>
                                      <p:cBhvr>
                                        <p:cTn id="37" dur="1" fill="hold">
                                          <p:stCondLst>
                                            <p:cond delay="0"/>
                                          </p:stCondLst>
                                        </p:cTn>
                                        <p:tgtEl>
                                          <p:spTgt spid="28675"/>
                                        </p:tgtEl>
                                        <p:attrNameLst>
                                          <p:attrName>style.visibility</p:attrName>
                                        </p:attrNameLst>
                                      </p:cBhvr>
                                      <p:to>
                                        <p:strVal val="visible"/>
                                      </p:to>
                                    </p:set>
                                    <p:animEffect transition="in" filter="randombar(horizontal)">
                                      <p:cBhvr>
                                        <p:cTn id="38" dur="2000"/>
                                        <p:tgtEl>
                                          <p:spTgt spid="28675"/>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randombar(horizontal)">
                                      <p:cBhvr>
                                        <p:cTn id="43" dur="2000"/>
                                        <p:tgtEl>
                                          <p:spTgt spid="14"/>
                                        </p:tgtEl>
                                      </p:cBhvr>
                                    </p:animEffect>
                                  </p:childTnLst>
                                </p:cTn>
                              </p:par>
                            </p:childTnLst>
                          </p:cTn>
                        </p:par>
                      </p:childTnLst>
                    </p:cTn>
                  </p:par>
                  <p:par>
                    <p:cTn id="44" fill="hold">
                      <p:stCondLst>
                        <p:cond delay="indefinite"/>
                      </p:stCondLst>
                      <p:childTnLst>
                        <p:par>
                          <p:cTn id="45" fill="hold">
                            <p:stCondLst>
                              <p:cond delay="0"/>
                            </p:stCondLst>
                            <p:childTnLst>
                              <p:par>
                                <p:cTn id="46" presetID="14" presetClass="entr" presetSubtype="10" fill="hold" nodeType="clickEffect">
                                  <p:stCondLst>
                                    <p:cond delay="0"/>
                                  </p:stCondLst>
                                  <p:childTnLst>
                                    <p:set>
                                      <p:cBhvr>
                                        <p:cTn id="47" dur="1" fill="hold">
                                          <p:stCondLst>
                                            <p:cond delay="0"/>
                                          </p:stCondLst>
                                        </p:cTn>
                                        <p:tgtEl>
                                          <p:spTgt spid="28676"/>
                                        </p:tgtEl>
                                        <p:attrNameLst>
                                          <p:attrName>style.visibility</p:attrName>
                                        </p:attrNameLst>
                                      </p:cBhvr>
                                      <p:to>
                                        <p:strVal val="visible"/>
                                      </p:to>
                                    </p:set>
                                    <p:animEffect transition="in" filter="randombar(horizontal)">
                                      <p:cBhvr>
                                        <p:cTn id="48" dur="2000"/>
                                        <p:tgtEl>
                                          <p:spTgt spid="286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4" grpId="0"/>
      <p:bldP spid="15" grpId="0" animBg="1"/>
      <p:bldP spid="1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US" dirty="0" smtClean="0"/>
              <a:t>No solutions in quadratic equation</a:t>
            </a:r>
            <a:endParaRPr lang="en-US" dirty="0"/>
          </a:p>
        </p:txBody>
      </p:sp>
      <p:sp>
        <p:nvSpPr>
          <p:cNvPr id="3" name="Content Placeholder 2"/>
          <p:cNvSpPr>
            <a:spLocks noGrp="1"/>
          </p:cNvSpPr>
          <p:nvPr>
            <p:ph idx="1"/>
          </p:nvPr>
        </p:nvSpPr>
        <p:spPr>
          <a:xfrm>
            <a:off x="76200" y="4572000"/>
            <a:ext cx="8991600" cy="2133600"/>
          </a:xfrm>
        </p:spPr>
        <p:txBody>
          <a:bodyPr>
            <a:noAutofit/>
          </a:bodyPr>
          <a:lstStyle/>
          <a:p>
            <a:pPr>
              <a:buNone/>
            </a:pPr>
            <a:r>
              <a:rPr lang="en-US" sz="2750" dirty="0" smtClean="0">
                <a:latin typeface="+mj-lt"/>
              </a:rPr>
              <a:t>Solving by factoring works only if the equation has a solution.</a:t>
            </a:r>
          </a:p>
          <a:p>
            <a:endParaRPr lang="en-US" sz="2750" dirty="0" smtClean="0">
              <a:latin typeface="+mj-lt"/>
            </a:endParaRPr>
          </a:p>
          <a:p>
            <a:pPr>
              <a:buNone/>
            </a:pPr>
            <a:r>
              <a:rPr lang="en-US" sz="2750" dirty="0" smtClean="0">
                <a:latin typeface="+mj-lt"/>
              </a:rPr>
              <a:t>Completing the square always works, and can be used to </a:t>
            </a:r>
          </a:p>
          <a:p>
            <a:pPr>
              <a:buNone/>
            </a:pPr>
            <a:r>
              <a:rPr lang="en-US" sz="2750" dirty="0" smtClean="0">
                <a:latin typeface="+mj-lt"/>
              </a:rPr>
              <a:t>determine whether  a quadratic equation has a solution. </a:t>
            </a:r>
            <a:endParaRPr lang="en-US" sz="2750" dirty="0">
              <a:latin typeface="+mj-lt"/>
            </a:endParaRPr>
          </a:p>
        </p:txBody>
      </p:sp>
      <p:graphicFrame>
        <p:nvGraphicFramePr>
          <p:cNvPr id="44042" name="Object 10"/>
          <p:cNvGraphicFramePr>
            <a:graphicFrameLocks noChangeAspect="1"/>
          </p:cNvGraphicFramePr>
          <p:nvPr/>
        </p:nvGraphicFramePr>
        <p:xfrm>
          <a:off x="4495800" y="1345325"/>
          <a:ext cx="3276600" cy="853690"/>
        </p:xfrm>
        <a:graphic>
          <a:graphicData uri="http://schemas.openxmlformats.org/presentationml/2006/ole">
            <p:oleObj spid="_x0000_s44042" name="Equation" r:id="rId3" imgW="876240" imgH="228600" progId="Equation.3">
              <p:embed/>
            </p:oleObj>
          </a:graphicData>
        </a:graphic>
      </p:graphicFrame>
      <p:graphicFrame>
        <p:nvGraphicFramePr>
          <p:cNvPr id="44043" name="Object 11"/>
          <p:cNvGraphicFramePr>
            <a:graphicFrameLocks noChangeAspect="1"/>
          </p:cNvGraphicFramePr>
          <p:nvPr/>
        </p:nvGraphicFramePr>
        <p:xfrm>
          <a:off x="4308475" y="2335925"/>
          <a:ext cx="3463925" cy="864475"/>
        </p:xfrm>
        <a:graphic>
          <a:graphicData uri="http://schemas.openxmlformats.org/presentationml/2006/ole">
            <p:oleObj spid="_x0000_s44043" name="Equation" r:id="rId4" imgW="1117440" imgH="279360" progId="Equation.3">
              <p:embed/>
            </p:oleObj>
          </a:graphicData>
        </a:graphic>
      </p:graphicFrame>
      <p:sp>
        <p:nvSpPr>
          <p:cNvPr id="6" name="TextBox 5"/>
          <p:cNvSpPr txBox="1"/>
          <p:nvPr/>
        </p:nvSpPr>
        <p:spPr>
          <a:xfrm>
            <a:off x="990600" y="1446350"/>
            <a:ext cx="2133600" cy="584775"/>
          </a:xfrm>
          <a:prstGeom prst="rect">
            <a:avLst/>
          </a:prstGeom>
          <a:noFill/>
        </p:spPr>
        <p:txBody>
          <a:bodyPr wrap="square" rtlCol="0">
            <a:spAutoFit/>
          </a:bodyPr>
          <a:lstStyle/>
          <a:p>
            <a:r>
              <a:rPr lang="en-US" sz="3200" dirty="0" smtClean="0">
                <a:latin typeface="+mj-lt"/>
              </a:rPr>
              <a:t>Try  solving</a:t>
            </a:r>
            <a:endParaRPr lang="en-US" sz="3200" dirty="0">
              <a:latin typeface="+mj-lt"/>
            </a:endParaRPr>
          </a:p>
        </p:txBody>
      </p:sp>
      <p:sp>
        <p:nvSpPr>
          <p:cNvPr id="8" name="TextBox 7"/>
          <p:cNvSpPr txBox="1"/>
          <p:nvPr/>
        </p:nvSpPr>
        <p:spPr>
          <a:xfrm>
            <a:off x="762000" y="2412125"/>
            <a:ext cx="3048000" cy="584775"/>
          </a:xfrm>
          <a:prstGeom prst="rect">
            <a:avLst/>
          </a:prstGeom>
          <a:noFill/>
        </p:spPr>
        <p:txBody>
          <a:bodyPr wrap="square" rtlCol="0">
            <a:spAutoFit/>
          </a:bodyPr>
          <a:lstStyle/>
          <a:p>
            <a:r>
              <a:rPr lang="en-US" sz="3200" dirty="0" smtClean="0">
                <a:latin typeface="+mj-lt"/>
              </a:rPr>
              <a:t>Take square root </a:t>
            </a:r>
            <a:endParaRPr lang="en-US" sz="3200" dirty="0">
              <a:latin typeface="+mj-lt"/>
            </a:endParaRPr>
          </a:p>
        </p:txBody>
      </p:sp>
      <p:sp>
        <p:nvSpPr>
          <p:cNvPr id="10" name="Content Placeholder 2"/>
          <p:cNvSpPr txBox="1">
            <a:spLocks/>
          </p:cNvSpPr>
          <p:nvPr/>
        </p:nvSpPr>
        <p:spPr>
          <a:xfrm>
            <a:off x="152400" y="3276600"/>
            <a:ext cx="8991600" cy="1066800"/>
          </a:xfrm>
          <a:prstGeom prst="rect">
            <a:avLst/>
          </a:prstGeom>
        </p:spPr>
        <p:txBody>
          <a:bodyPr vert="horz">
            <a:noAutofit/>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lang="es-MX" sz="2900" noProof="0" dirty="0" smtClean="0">
                <a:solidFill>
                  <a:srgbClr val="FF0000"/>
                </a:solidFill>
                <a:latin typeface="+mj-lt"/>
              </a:rPr>
              <a:t>¡</a:t>
            </a:r>
            <a:r>
              <a:rPr kumimoji="0" lang="en-US" sz="2900" b="0" i="0" u="none" strike="noStrike" kern="1200" cap="none" spc="0" normalizeH="0" baseline="0" noProof="0" dirty="0" smtClean="0">
                <a:ln>
                  <a:noFill/>
                </a:ln>
                <a:solidFill>
                  <a:srgbClr val="FF0000"/>
                </a:solidFill>
                <a:effectLst/>
                <a:uLnTx/>
                <a:uFillTx/>
                <a:latin typeface="+mj-lt"/>
                <a:ea typeface="+mn-ea"/>
                <a:cs typeface="+mn-cs"/>
              </a:rPr>
              <a:t>PROBLEMA! You </a:t>
            </a:r>
            <a:r>
              <a:rPr lang="en-US" sz="2900" dirty="0" smtClean="0">
                <a:solidFill>
                  <a:srgbClr val="FF0000"/>
                </a:solidFill>
                <a:latin typeface="+mj-lt"/>
              </a:rPr>
              <a:t>CANNOT </a:t>
            </a:r>
            <a:r>
              <a:rPr kumimoji="0" lang="en-US" sz="2900" b="0" i="0" u="none" strike="noStrike" kern="1200" cap="none" spc="0" normalizeH="0" baseline="0" noProof="0" dirty="0" smtClean="0">
                <a:ln>
                  <a:noFill/>
                </a:ln>
                <a:solidFill>
                  <a:srgbClr val="FF0000"/>
                </a:solidFill>
                <a:effectLst/>
                <a:uLnTx/>
                <a:uFillTx/>
                <a:latin typeface="+mj-lt"/>
                <a:ea typeface="+mn-ea"/>
                <a:cs typeface="+mn-cs"/>
              </a:rPr>
              <a:t>take the square root of a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2900" b="0" i="0" u="none" strike="noStrike" kern="1200" cap="none" spc="0" normalizeH="0" baseline="0" noProof="0" dirty="0" smtClean="0">
                <a:ln>
                  <a:noFill/>
                </a:ln>
                <a:solidFill>
                  <a:srgbClr val="FF0000"/>
                </a:solidFill>
                <a:effectLst/>
                <a:uLnTx/>
                <a:uFillTx/>
                <a:latin typeface="+mj-lt"/>
                <a:ea typeface="+mn-ea"/>
                <a:cs typeface="+mn-cs"/>
              </a:rPr>
              <a:t>negative</a:t>
            </a:r>
            <a:r>
              <a:rPr kumimoji="0" lang="en-US" sz="2900" b="0" i="0" u="none" strike="noStrike" kern="1200" cap="none" spc="0" normalizeH="0" noProof="0" dirty="0" smtClean="0">
                <a:ln>
                  <a:noFill/>
                </a:ln>
                <a:solidFill>
                  <a:srgbClr val="FF0000"/>
                </a:solidFill>
                <a:effectLst/>
                <a:uLnTx/>
                <a:uFillTx/>
                <a:latin typeface="+mj-lt"/>
                <a:ea typeface="+mn-ea"/>
                <a:cs typeface="+mn-cs"/>
              </a:rPr>
              <a:t> </a:t>
            </a:r>
            <a:r>
              <a:rPr kumimoji="0" lang="en-US" sz="2900" b="0" i="0" u="none" strike="noStrike" kern="1200" cap="none" spc="0" normalizeH="0" baseline="0" noProof="0" dirty="0" smtClean="0">
                <a:ln>
                  <a:noFill/>
                </a:ln>
                <a:solidFill>
                  <a:srgbClr val="FF0000"/>
                </a:solidFill>
                <a:effectLst/>
                <a:uLnTx/>
                <a:uFillTx/>
                <a:latin typeface="+mj-lt"/>
                <a:ea typeface="+mn-ea"/>
                <a:cs typeface="+mn-cs"/>
              </a:rPr>
              <a:t>number.</a:t>
            </a:r>
            <a:r>
              <a:rPr kumimoji="0" lang="en-US" sz="2900" b="0" i="0" u="none" strike="noStrike" kern="1200" cap="none" spc="0" normalizeH="0" noProof="0" dirty="0" smtClean="0">
                <a:ln>
                  <a:noFill/>
                </a:ln>
                <a:solidFill>
                  <a:srgbClr val="FF0000"/>
                </a:solidFill>
                <a:effectLst/>
                <a:uLnTx/>
                <a:uFillTx/>
                <a:latin typeface="+mj-lt"/>
                <a:ea typeface="+mn-ea"/>
                <a:cs typeface="+mn-cs"/>
              </a:rPr>
              <a:t> Therefore, the equation has no solution.</a:t>
            </a:r>
            <a:endParaRPr kumimoji="0" lang="en-US" sz="2900" b="0" i="0" u="none" strike="noStrike" kern="1200" cap="none" spc="0" normalizeH="0" baseline="0" noProof="0" dirty="0" smtClean="0">
              <a:ln>
                <a:noFill/>
              </a:ln>
              <a:solidFill>
                <a:srgbClr val="FF0000"/>
              </a:solidFill>
              <a:effectLst/>
              <a:uLnTx/>
              <a:uFillTx/>
              <a:latin typeface="+mj-lt"/>
              <a:ea typeface="+mn-ea"/>
              <a:cs typeface="+mn-cs"/>
            </a:endParaRPr>
          </a:p>
        </p:txBody>
      </p:sp>
      <p:sp>
        <p:nvSpPr>
          <p:cNvPr id="9" name="TextBox 8"/>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lide(fromBottom)">
                                      <p:cBhvr>
                                        <p:cTn id="7" dur="1000"/>
                                        <p:tgtEl>
                                          <p:spTgt spid="6"/>
                                        </p:tgtEl>
                                      </p:cBhvr>
                                    </p:animEffect>
                                  </p:childTnLst>
                                </p:cTn>
                              </p:par>
                              <p:par>
                                <p:cTn id="8" presetID="12" presetClass="entr" presetSubtype="4" fill="hold" nodeType="withEffect">
                                  <p:stCondLst>
                                    <p:cond delay="0"/>
                                  </p:stCondLst>
                                  <p:childTnLst>
                                    <p:set>
                                      <p:cBhvr>
                                        <p:cTn id="9" dur="1" fill="hold">
                                          <p:stCondLst>
                                            <p:cond delay="0"/>
                                          </p:stCondLst>
                                        </p:cTn>
                                        <p:tgtEl>
                                          <p:spTgt spid="44042"/>
                                        </p:tgtEl>
                                        <p:attrNameLst>
                                          <p:attrName>style.visibility</p:attrName>
                                        </p:attrNameLst>
                                      </p:cBhvr>
                                      <p:to>
                                        <p:strVal val="visible"/>
                                      </p:to>
                                    </p:set>
                                    <p:animEffect transition="in" filter="slide(fromBottom)">
                                      <p:cBhvr>
                                        <p:cTn id="10" dur="1000"/>
                                        <p:tgtEl>
                                          <p:spTgt spid="44042"/>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randombar(horizontal)">
                                      <p:cBhvr>
                                        <p:cTn id="15" dur="20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44043"/>
                                        </p:tgtEl>
                                        <p:attrNameLst>
                                          <p:attrName>style.visibility</p:attrName>
                                        </p:attrNameLst>
                                      </p:cBhvr>
                                      <p:to>
                                        <p:strVal val="visible"/>
                                      </p:to>
                                    </p:set>
                                    <p:animEffect transition="in" filter="randombar(horizontal)">
                                      <p:cBhvr>
                                        <p:cTn id="20" dur="2000"/>
                                        <p:tgtEl>
                                          <p:spTgt spid="44043"/>
                                        </p:tgtEl>
                                      </p:cBhvr>
                                    </p:animEffect>
                                  </p:childTnLst>
                                </p:cTn>
                              </p:par>
                            </p:childTnLst>
                          </p:cTn>
                        </p:par>
                      </p:childTnLst>
                    </p:cTn>
                  </p:par>
                  <p:par>
                    <p:cTn id="21" fill="hold">
                      <p:stCondLst>
                        <p:cond delay="indefinite"/>
                      </p:stCondLst>
                      <p:childTnLst>
                        <p:par>
                          <p:cTn id="22" fill="hold">
                            <p:stCondLst>
                              <p:cond delay="0"/>
                            </p:stCondLst>
                            <p:childTnLst>
                              <p:par>
                                <p:cTn id="23" presetID="27" presetClass="entr" presetSubtype="0" fill="hold" grpId="0" nodeType="clickEffect">
                                  <p:stCondLst>
                                    <p:cond delay="0"/>
                                  </p:stCondLst>
                                  <p:iterate type="lt">
                                    <p:tmPct val="50000"/>
                                  </p:iterate>
                                  <p:childTnLst>
                                    <p:set>
                                      <p:cBhvr>
                                        <p:cTn id="24" dur="1" fill="hold">
                                          <p:stCondLst>
                                            <p:cond delay="0"/>
                                          </p:stCondLst>
                                        </p:cTn>
                                        <p:tgtEl>
                                          <p:spTgt spid="10">
                                            <p:txEl>
                                              <p:pRg st="0" end="0"/>
                                            </p:txEl>
                                          </p:spTgt>
                                        </p:tgtEl>
                                        <p:attrNameLst>
                                          <p:attrName>style.visibility</p:attrName>
                                        </p:attrNameLst>
                                      </p:cBhvr>
                                      <p:to>
                                        <p:strVal val="visible"/>
                                      </p:to>
                                    </p:set>
                                    <p:anim calcmode="discrete" valueType="clr">
                                      <p:cBhvr override="childStyle">
                                        <p:cTn id="25" dur="150"/>
                                        <p:tgtEl>
                                          <p:spTgt spid="10">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6" dur="150"/>
                                        <p:tgtEl>
                                          <p:spTgt spid="10">
                                            <p:txEl>
                                              <p:pRg st="0" end="0"/>
                                            </p:txEl>
                                          </p:spTgt>
                                        </p:tgtEl>
                                        <p:attrNameLst>
                                          <p:attrName>fillcolor</p:attrName>
                                        </p:attrNameLst>
                                      </p:cBhvr>
                                      <p:tavLst>
                                        <p:tav tm="0">
                                          <p:val>
                                            <p:clrVal>
                                              <a:schemeClr val="accent2"/>
                                            </p:clrVal>
                                          </p:val>
                                        </p:tav>
                                        <p:tav tm="50000">
                                          <p:val>
                                            <p:clrVal>
                                              <a:schemeClr val="hlink"/>
                                            </p:clrVal>
                                          </p:val>
                                        </p:tav>
                                      </p:tavLst>
                                    </p:anim>
                                    <p:set>
                                      <p:cBhvr>
                                        <p:cTn id="27" dur="150"/>
                                        <p:tgtEl>
                                          <p:spTgt spid="10">
                                            <p:txEl>
                                              <p:pRg st="0" end="0"/>
                                            </p:txEl>
                                          </p:spTgt>
                                        </p:tgtEl>
                                        <p:attrNameLst>
                                          <p:attrName>fill.type</p:attrName>
                                        </p:attrNameLst>
                                      </p:cBhvr>
                                      <p:to>
                                        <p:strVal val="solid"/>
                                      </p:to>
                                    </p:set>
                                  </p:childTnLst>
                                </p:cTn>
                              </p:par>
                            </p:childTnLst>
                          </p:cTn>
                        </p:par>
                        <p:par>
                          <p:cTn id="28" fill="hold">
                            <p:stCondLst>
                              <p:cond delay="3000"/>
                            </p:stCondLst>
                            <p:childTnLst>
                              <p:par>
                                <p:cTn id="29" presetID="27" presetClass="entr" presetSubtype="0" fill="hold" grpId="0" nodeType="afterEffect">
                                  <p:stCondLst>
                                    <p:cond delay="0"/>
                                  </p:stCondLst>
                                  <p:iterate type="lt">
                                    <p:tmPct val="50000"/>
                                  </p:iterate>
                                  <p:childTnLst>
                                    <p:set>
                                      <p:cBhvr>
                                        <p:cTn id="30" dur="1" fill="hold">
                                          <p:stCondLst>
                                            <p:cond delay="0"/>
                                          </p:stCondLst>
                                        </p:cTn>
                                        <p:tgtEl>
                                          <p:spTgt spid="10">
                                            <p:txEl>
                                              <p:pRg st="1" end="1"/>
                                            </p:txEl>
                                          </p:spTgt>
                                        </p:tgtEl>
                                        <p:attrNameLst>
                                          <p:attrName>style.visibility</p:attrName>
                                        </p:attrNameLst>
                                      </p:cBhvr>
                                      <p:to>
                                        <p:strVal val="visible"/>
                                      </p:to>
                                    </p:set>
                                    <p:anim calcmode="discrete" valueType="clr">
                                      <p:cBhvr override="childStyle">
                                        <p:cTn id="31" dur="150"/>
                                        <p:tgtEl>
                                          <p:spTgt spid="10">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2" dur="150"/>
                                        <p:tgtEl>
                                          <p:spTgt spid="10">
                                            <p:txEl>
                                              <p:pRg st="1" end="1"/>
                                            </p:txEl>
                                          </p:spTgt>
                                        </p:tgtEl>
                                        <p:attrNameLst>
                                          <p:attrName>fillcolor</p:attrName>
                                        </p:attrNameLst>
                                      </p:cBhvr>
                                      <p:tavLst>
                                        <p:tav tm="0">
                                          <p:val>
                                            <p:clrVal>
                                              <a:schemeClr val="accent2"/>
                                            </p:clrVal>
                                          </p:val>
                                        </p:tav>
                                        <p:tav tm="50000">
                                          <p:val>
                                            <p:clrVal>
                                              <a:schemeClr val="hlink"/>
                                            </p:clrVal>
                                          </p:val>
                                        </p:tav>
                                      </p:tavLst>
                                    </p:anim>
                                    <p:set>
                                      <p:cBhvr>
                                        <p:cTn id="33" dur="150"/>
                                        <p:tgtEl>
                                          <p:spTgt spid="10">
                                            <p:txEl>
                                              <p:pRg st="1" end="1"/>
                                            </p:txEl>
                                          </p:spTgt>
                                        </p:tgtEl>
                                        <p:attrNameLst>
                                          <p:attrName>fill.type</p:attrName>
                                        </p:attrNameLst>
                                      </p:cBhvr>
                                      <p:to>
                                        <p:strVal val="solid"/>
                                      </p:to>
                                    </p:set>
                                  </p:childTnLst>
                                </p:cTn>
                              </p:par>
                            </p:childTnLst>
                          </p:cTn>
                        </p:par>
                      </p:childTnLst>
                    </p:cTn>
                  </p:par>
                  <p:par>
                    <p:cTn id="34" fill="hold">
                      <p:stCondLst>
                        <p:cond delay="indefinite"/>
                      </p:stCondLst>
                      <p:childTnLst>
                        <p:par>
                          <p:cTn id="35" fill="hold">
                            <p:stCondLst>
                              <p:cond delay="0"/>
                            </p:stCondLst>
                            <p:childTnLst>
                              <p:par>
                                <p:cTn id="36" presetID="27" presetClass="entr" presetSubtype="0" fill="hold" grpId="0" nodeType="clickEffect">
                                  <p:stCondLst>
                                    <p:cond delay="0"/>
                                  </p:stCondLst>
                                  <p:iterate type="lt">
                                    <p:tmPct val="50000"/>
                                  </p:iterate>
                                  <p:childTnLst>
                                    <p:set>
                                      <p:cBhvr>
                                        <p:cTn id="37"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38" dur="15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9" dur="15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40" dur="150"/>
                                        <p:tgtEl>
                                          <p:spTgt spid="3">
                                            <p:txEl>
                                              <p:pRg st="0" end="0"/>
                                            </p:txEl>
                                          </p:spTgt>
                                        </p:tgtEl>
                                        <p:attrNameLst>
                                          <p:attrName>fill.type</p:attrName>
                                        </p:attrNameLst>
                                      </p:cBhvr>
                                      <p:to>
                                        <p:strVal val="solid"/>
                                      </p:to>
                                    </p:set>
                                  </p:childTnLst>
                                </p:cTn>
                              </p:par>
                            </p:childTnLst>
                          </p:cTn>
                        </p:par>
                        <p:par>
                          <p:cTn id="41" fill="hold">
                            <p:stCondLst>
                              <p:cond delay="4050"/>
                            </p:stCondLst>
                            <p:childTnLst>
                              <p:par>
                                <p:cTn id="42" presetID="27" presetClass="entr" presetSubtype="0" fill="hold" grpId="0" nodeType="afterEffect">
                                  <p:stCondLst>
                                    <p:cond delay="0"/>
                                  </p:stCondLst>
                                  <p:iterate type="lt">
                                    <p:tmPct val="50000"/>
                                  </p:iterate>
                                  <p:childTnLst>
                                    <p:set>
                                      <p:cBhvr>
                                        <p:cTn id="43"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44" dur="15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5" dur="15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46" dur="150"/>
                                        <p:tgtEl>
                                          <p:spTgt spid="3">
                                            <p:txEl>
                                              <p:pRg st="2" end="2"/>
                                            </p:txEl>
                                          </p:spTgt>
                                        </p:tgtEl>
                                        <p:attrNameLst>
                                          <p:attrName>fill.type</p:attrName>
                                        </p:attrNameLst>
                                      </p:cBhvr>
                                      <p:to>
                                        <p:strVal val="solid"/>
                                      </p:to>
                                    </p:set>
                                  </p:childTnLst>
                                </p:cTn>
                              </p:par>
                            </p:childTnLst>
                          </p:cTn>
                        </p:par>
                        <p:par>
                          <p:cTn id="47" fill="hold">
                            <p:stCondLst>
                              <p:cond delay="7500"/>
                            </p:stCondLst>
                            <p:childTnLst>
                              <p:par>
                                <p:cTn id="48" presetID="27" presetClass="entr" presetSubtype="0" fill="hold" grpId="0" nodeType="afterEffect">
                                  <p:stCondLst>
                                    <p:cond delay="0"/>
                                  </p:stCondLst>
                                  <p:iterate type="lt">
                                    <p:tmPct val="50000"/>
                                  </p:iterate>
                                  <p:childTnLst>
                                    <p:set>
                                      <p:cBhvr>
                                        <p:cTn id="49"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50" dur="15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1" dur="15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52" dur="150"/>
                                        <p:tgtEl>
                                          <p:spTgt spid="3">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p:bldP spid="8" grpId="0"/>
      <p:bldP spid="10"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r>
              <a:rPr lang="en-US" dirty="0" smtClean="0"/>
              <a:t>General method of </a:t>
            </a:r>
            <a:br>
              <a:rPr lang="en-US" dirty="0" smtClean="0"/>
            </a:br>
            <a:r>
              <a:rPr lang="en-US" dirty="0" smtClean="0"/>
              <a:t>Completing the square</a:t>
            </a:r>
            <a:endParaRPr lang="en-US" dirty="0"/>
          </a:p>
        </p:txBody>
      </p:sp>
      <p:graphicFrame>
        <p:nvGraphicFramePr>
          <p:cNvPr id="4" name="Object 3"/>
          <p:cNvGraphicFramePr>
            <a:graphicFrameLocks noChangeAspect="1"/>
          </p:cNvGraphicFramePr>
          <p:nvPr/>
        </p:nvGraphicFramePr>
        <p:xfrm>
          <a:off x="5297488" y="1981200"/>
          <a:ext cx="3300412" cy="685800"/>
        </p:xfrm>
        <a:graphic>
          <a:graphicData uri="http://schemas.openxmlformats.org/presentationml/2006/ole">
            <p:oleObj spid="_x0000_s45058" name="Equation" r:id="rId3" imgW="977760" imgH="203040" progId="Equation.3">
              <p:embed/>
            </p:oleObj>
          </a:graphicData>
        </a:graphic>
      </p:graphicFrame>
      <p:graphicFrame>
        <p:nvGraphicFramePr>
          <p:cNvPr id="28674" name="Object 2"/>
          <p:cNvGraphicFramePr>
            <a:graphicFrameLocks noChangeAspect="1"/>
          </p:cNvGraphicFramePr>
          <p:nvPr/>
        </p:nvGraphicFramePr>
        <p:xfrm>
          <a:off x="5416550" y="2590800"/>
          <a:ext cx="3122613" cy="744537"/>
        </p:xfrm>
        <a:graphic>
          <a:graphicData uri="http://schemas.openxmlformats.org/presentationml/2006/ole">
            <p:oleObj spid="_x0000_s45059" name="Equation" r:id="rId4" imgW="850680" imgH="203040" progId="Equation.3">
              <p:embed/>
            </p:oleObj>
          </a:graphicData>
        </a:graphic>
      </p:graphicFrame>
      <p:graphicFrame>
        <p:nvGraphicFramePr>
          <p:cNvPr id="28675" name="Object 3"/>
          <p:cNvGraphicFramePr>
            <a:graphicFrameLocks noChangeAspect="1"/>
          </p:cNvGraphicFramePr>
          <p:nvPr/>
        </p:nvGraphicFramePr>
        <p:xfrm>
          <a:off x="4343400" y="4359979"/>
          <a:ext cx="4648200" cy="1045458"/>
        </p:xfrm>
        <a:graphic>
          <a:graphicData uri="http://schemas.openxmlformats.org/presentationml/2006/ole">
            <p:oleObj spid="_x0000_s45060" name="Equation" r:id="rId5" imgW="1638000" imgH="291960" progId="Equation.3">
              <p:embed/>
            </p:oleObj>
          </a:graphicData>
        </a:graphic>
      </p:graphicFrame>
      <p:graphicFrame>
        <p:nvGraphicFramePr>
          <p:cNvPr id="28676" name="Object 4"/>
          <p:cNvGraphicFramePr>
            <a:graphicFrameLocks noChangeAspect="1"/>
          </p:cNvGraphicFramePr>
          <p:nvPr/>
        </p:nvGraphicFramePr>
        <p:xfrm>
          <a:off x="3668713" y="5416550"/>
          <a:ext cx="5233987" cy="1190625"/>
        </p:xfrm>
        <a:graphic>
          <a:graphicData uri="http://schemas.openxmlformats.org/presentationml/2006/ole">
            <p:oleObj spid="_x0000_s45061" name="Equation" r:id="rId6" imgW="1282680" imgH="291960" progId="Equation.3">
              <p:embed/>
            </p:oleObj>
          </a:graphicData>
        </a:graphic>
      </p:graphicFrame>
      <p:sp>
        <p:nvSpPr>
          <p:cNvPr id="10" name="TextBox 9"/>
          <p:cNvSpPr txBox="1"/>
          <p:nvPr/>
        </p:nvSpPr>
        <p:spPr>
          <a:xfrm>
            <a:off x="533400" y="2082225"/>
            <a:ext cx="31242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1" name="TextBox 10"/>
          <p:cNvSpPr txBox="1"/>
          <p:nvPr/>
        </p:nvSpPr>
        <p:spPr>
          <a:xfrm>
            <a:off x="76200" y="2743200"/>
            <a:ext cx="4800600" cy="584775"/>
          </a:xfrm>
          <a:prstGeom prst="rect">
            <a:avLst/>
          </a:prstGeom>
          <a:noFill/>
        </p:spPr>
        <p:txBody>
          <a:bodyPr wrap="square" rtlCol="0">
            <a:spAutoFit/>
          </a:bodyPr>
          <a:lstStyle/>
          <a:p>
            <a:r>
              <a:rPr lang="en-US" sz="3200" dirty="0" smtClean="0">
                <a:latin typeface="+mj-lt"/>
              </a:rPr>
              <a:t>Subtract </a:t>
            </a:r>
            <a:r>
              <a:rPr lang="en-US" sz="3200" i="1" dirty="0" smtClean="0">
                <a:latin typeface="+mj-lt"/>
              </a:rPr>
              <a:t>c</a:t>
            </a:r>
            <a:r>
              <a:rPr lang="en-US" sz="3200" dirty="0" smtClean="0">
                <a:latin typeface="+mj-lt"/>
              </a:rPr>
              <a:t> from both sides</a:t>
            </a:r>
            <a:endParaRPr lang="en-US" sz="3200" dirty="0">
              <a:latin typeface="+mj-lt"/>
            </a:endParaRPr>
          </a:p>
        </p:txBody>
      </p:sp>
      <p:sp>
        <p:nvSpPr>
          <p:cNvPr id="12" name="TextBox 11"/>
          <p:cNvSpPr txBox="1"/>
          <p:nvPr/>
        </p:nvSpPr>
        <p:spPr>
          <a:xfrm>
            <a:off x="304800" y="4343400"/>
            <a:ext cx="4114800" cy="1077218"/>
          </a:xfrm>
          <a:prstGeom prst="rect">
            <a:avLst/>
          </a:prstGeom>
          <a:noFill/>
        </p:spPr>
        <p:txBody>
          <a:bodyPr wrap="square" rtlCol="0">
            <a:spAutoFit/>
          </a:bodyPr>
          <a:lstStyle/>
          <a:p>
            <a:r>
              <a:rPr lang="en-US" sz="3200" dirty="0" smtClean="0">
                <a:latin typeface="+mj-lt"/>
              </a:rPr>
              <a:t>Add ((</a:t>
            </a:r>
            <a:r>
              <a:rPr lang="en-US" sz="3200" i="1" dirty="0" smtClean="0">
                <a:latin typeface="+mj-lt"/>
              </a:rPr>
              <a:t>b</a:t>
            </a:r>
            <a:r>
              <a:rPr lang="en-US" sz="3200" dirty="0" smtClean="0">
                <a:latin typeface="+mj-lt"/>
              </a:rPr>
              <a:t>/</a:t>
            </a:r>
            <a:r>
              <a:rPr lang="en-US" sz="3200" i="1" dirty="0" smtClean="0">
                <a:latin typeface="+mj-lt"/>
              </a:rPr>
              <a:t>a</a:t>
            </a:r>
            <a:r>
              <a:rPr lang="en-US" sz="3200" dirty="0" smtClean="0">
                <a:latin typeface="+mj-lt"/>
              </a:rPr>
              <a:t>)/2)</a:t>
            </a:r>
            <a:r>
              <a:rPr lang="en-US" sz="3200" baseline="30000" dirty="0" smtClean="0">
                <a:latin typeface="+mj-lt"/>
              </a:rPr>
              <a:t>2</a:t>
            </a:r>
            <a:r>
              <a:rPr lang="en-US" sz="3200" dirty="0" smtClean="0">
                <a:latin typeface="+mj-lt"/>
              </a:rPr>
              <a:t>=(</a:t>
            </a:r>
            <a:r>
              <a:rPr lang="en-US" sz="3200" i="1" dirty="0" smtClean="0">
                <a:latin typeface="+mj-lt"/>
              </a:rPr>
              <a:t>b</a:t>
            </a:r>
            <a:r>
              <a:rPr lang="en-US" sz="3200" dirty="0" smtClean="0">
                <a:latin typeface="+mj-lt"/>
              </a:rPr>
              <a:t>/2</a:t>
            </a:r>
            <a:r>
              <a:rPr lang="en-US" sz="3200" i="1" dirty="0" smtClean="0">
                <a:latin typeface="+mj-lt"/>
              </a:rPr>
              <a:t>a</a:t>
            </a:r>
            <a:r>
              <a:rPr lang="en-US" sz="3200" dirty="0" smtClean="0">
                <a:latin typeface="+mj-lt"/>
              </a:rPr>
              <a:t>)</a:t>
            </a:r>
            <a:r>
              <a:rPr lang="en-US" sz="3200" baseline="30000" dirty="0" smtClean="0">
                <a:latin typeface="+mj-lt"/>
              </a:rPr>
              <a:t>2</a:t>
            </a:r>
          </a:p>
          <a:p>
            <a:r>
              <a:rPr lang="en-US" sz="3200" dirty="0" smtClean="0">
                <a:latin typeface="+mj-lt"/>
              </a:rPr>
              <a:t>to both sides</a:t>
            </a:r>
            <a:endParaRPr lang="en-US" sz="3200" dirty="0">
              <a:latin typeface="+mj-lt"/>
            </a:endParaRPr>
          </a:p>
        </p:txBody>
      </p:sp>
      <p:sp>
        <p:nvSpPr>
          <p:cNvPr id="14" name="TextBox 13"/>
          <p:cNvSpPr txBox="1"/>
          <p:nvPr/>
        </p:nvSpPr>
        <p:spPr>
          <a:xfrm>
            <a:off x="457200" y="5739825"/>
            <a:ext cx="2819400" cy="584775"/>
          </a:xfrm>
          <a:prstGeom prst="rect">
            <a:avLst/>
          </a:prstGeom>
          <a:noFill/>
        </p:spPr>
        <p:txBody>
          <a:bodyPr wrap="square" rtlCol="0">
            <a:spAutoFit/>
          </a:bodyPr>
          <a:lstStyle/>
          <a:p>
            <a:r>
              <a:rPr lang="en-US" sz="3200" dirty="0" smtClean="0">
                <a:latin typeface="+mj-lt"/>
              </a:rPr>
              <a:t>Factor left side</a:t>
            </a:r>
            <a:endParaRPr lang="en-US" sz="3200" dirty="0">
              <a:latin typeface="+mj-lt"/>
            </a:endParaRPr>
          </a:p>
        </p:txBody>
      </p:sp>
      <p:sp>
        <p:nvSpPr>
          <p:cNvPr id="13" name="TextBox 12"/>
          <p:cNvSpPr txBox="1"/>
          <p:nvPr/>
        </p:nvSpPr>
        <p:spPr>
          <a:xfrm>
            <a:off x="76200" y="3453825"/>
            <a:ext cx="3810000" cy="584775"/>
          </a:xfrm>
          <a:prstGeom prst="rect">
            <a:avLst/>
          </a:prstGeom>
          <a:noFill/>
        </p:spPr>
        <p:txBody>
          <a:bodyPr wrap="square" rtlCol="0">
            <a:spAutoFit/>
          </a:bodyPr>
          <a:lstStyle/>
          <a:p>
            <a:r>
              <a:rPr lang="en-US" sz="3200" dirty="0" smtClean="0">
                <a:latin typeface="+mj-lt"/>
              </a:rPr>
              <a:t>Divide both sides by </a:t>
            </a:r>
            <a:r>
              <a:rPr lang="en-US" sz="3200" i="1" dirty="0" smtClean="0">
                <a:latin typeface="+mj-lt"/>
              </a:rPr>
              <a:t>a</a:t>
            </a:r>
            <a:endParaRPr lang="en-US" sz="3200" dirty="0">
              <a:latin typeface="+mj-lt"/>
            </a:endParaRPr>
          </a:p>
        </p:txBody>
      </p:sp>
      <p:graphicFrame>
        <p:nvGraphicFramePr>
          <p:cNvPr id="45062" name="Object 6"/>
          <p:cNvGraphicFramePr>
            <a:graphicFrameLocks noChangeAspect="1"/>
          </p:cNvGraphicFramePr>
          <p:nvPr/>
        </p:nvGraphicFramePr>
        <p:xfrm>
          <a:off x="5257800" y="3413125"/>
          <a:ext cx="3074988" cy="930275"/>
        </p:xfrm>
        <a:graphic>
          <a:graphicData uri="http://schemas.openxmlformats.org/presentationml/2006/ole">
            <p:oleObj spid="_x0000_s45062" name="Equation" r:id="rId7" imgW="838080" imgH="253800" progId="Equation.3">
              <p:embed/>
            </p:oleObj>
          </a:graphicData>
        </a:graphic>
      </p:graphicFrame>
      <p:sp>
        <p:nvSpPr>
          <p:cNvPr id="16" name="Oval 15"/>
          <p:cNvSpPr/>
          <p:nvPr/>
        </p:nvSpPr>
        <p:spPr>
          <a:xfrm>
            <a:off x="6248400" y="3505200"/>
            <a:ext cx="533400" cy="736242"/>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p:cNvSpPr/>
          <p:nvPr/>
        </p:nvSpPr>
        <p:spPr>
          <a:xfrm>
            <a:off x="1676400" y="4191000"/>
            <a:ext cx="4724400" cy="304800"/>
          </a:xfrm>
          <a:custGeom>
            <a:avLst/>
            <a:gdLst>
              <a:gd name="connsiteX0" fmla="*/ 5705341 w 5705341"/>
              <a:gd name="connsiteY0" fmla="*/ 0 h 888642"/>
              <a:gd name="connsiteX1" fmla="*/ 5409127 w 5705341"/>
              <a:gd name="connsiteY1" fmla="*/ 360608 h 888642"/>
              <a:gd name="connsiteX2" fmla="*/ 3940936 w 5705341"/>
              <a:gd name="connsiteY2" fmla="*/ 412124 h 888642"/>
              <a:gd name="connsiteX3" fmla="*/ 669702 w 5705341"/>
              <a:gd name="connsiteY3" fmla="*/ 437882 h 888642"/>
              <a:gd name="connsiteX4" fmla="*/ 0 w 5705341"/>
              <a:gd name="connsiteY4" fmla="*/ 888642 h 8886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05341" h="888642">
                <a:moveTo>
                  <a:pt x="5705341" y="0"/>
                </a:moveTo>
                <a:cubicBezTo>
                  <a:pt x="5704267" y="145960"/>
                  <a:pt x="5703194" y="291921"/>
                  <a:pt x="5409127" y="360608"/>
                </a:cubicBezTo>
                <a:cubicBezTo>
                  <a:pt x="5115060" y="429295"/>
                  <a:pt x="3940936" y="412124"/>
                  <a:pt x="3940936" y="412124"/>
                </a:cubicBezTo>
                <a:cubicBezTo>
                  <a:pt x="3151032" y="425003"/>
                  <a:pt x="1326525" y="358462"/>
                  <a:pt x="669702" y="437882"/>
                </a:cubicBezTo>
                <a:cubicBezTo>
                  <a:pt x="12879" y="517302"/>
                  <a:pt x="6439" y="702972"/>
                  <a:pt x="0" y="888642"/>
                </a:cubicBezTo>
              </a:path>
            </a:pathLst>
          </a:custGeom>
          <a:ln w="34925">
            <a:solidFill>
              <a:srgbClr val="FFC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TextBox 14"/>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lide(fromBottom)">
                                      <p:cBhvr>
                                        <p:cTn id="7" dur="1000"/>
                                        <p:tgtEl>
                                          <p:spTgt spid="10"/>
                                        </p:tgtEl>
                                      </p:cBhvr>
                                    </p:animEffect>
                                  </p:childTnLst>
                                </p:cTn>
                              </p:par>
                              <p:par>
                                <p:cTn id="8" presetID="1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slide(fromBottom)">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randombar(horizontal)">
                                      <p:cBhvr>
                                        <p:cTn id="15" dur="20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28674"/>
                                        </p:tgtEl>
                                        <p:attrNameLst>
                                          <p:attrName>style.visibility</p:attrName>
                                        </p:attrNameLst>
                                      </p:cBhvr>
                                      <p:to>
                                        <p:strVal val="visible"/>
                                      </p:to>
                                    </p:set>
                                    <p:animEffect transition="in" filter="randombar(horizontal)">
                                      <p:cBhvr>
                                        <p:cTn id="20" dur="2000"/>
                                        <p:tgtEl>
                                          <p:spTgt spid="28674"/>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randombar(horizontal)">
                                      <p:cBhvr>
                                        <p:cTn id="25" dur="2000"/>
                                        <p:tgtEl>
                                          <p:spTgt spid="13"/>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45062"/>
                                        </p:tgtEl>
                                        <p:attrNameLst>
                                          <p:attrName>style.visibility</p:attrName>
                                        </p:attrNameLst>
                                      </p:cBhvr>
                                      <p:to>
                                        <p:strVal val="visible"/>
                                      </p:to>
                                    </p:set>
                                    <p:animEffect transition="in" filter="randombar(horizontal)">
                                      <p:cBhvr>
                                        <p:cTn id="30" dur="2000"/>
                                        <p:tgtEl>
                                          <p:spTgt spid="45062"/>
                                        </p:tgtEl>
                                      </p:cBhvr>
                                    </p:animEffect>
                                  </p:childTnLst>
                                </p:cTn>
                              </p:par>
                            </p:childTnLst>
                          </p:cTn>
                        </p:par>
                      </p:childTnLst>
                    </p:cTn>
                  </p:par>
                  <p:par>
                    <p:cTn id="31" fill="hold">
                      <p:stCondLst>
                        <p:cond delay="indefinite"/>
                      </p:stCondLst>
                      <p:childTnLst>
                        <p:par>
                          <p:cTn id="32" fill="hold">
                            <p:stCondLst>
                              <p:cond delay="0"/>
                            </p:stCondLst>
                            <p:childTnLst>
                              <p:par>
                                <p:cTn id="33" presetID="21" presetClass="entr" presetSubtype="4"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wheel(4)">
                                      <p:cBhvr>
                                        <p:cTn id="35" dur="2000"/>
                                        <p:tgtEl>
                                          <p:spTgt spid="16"/>
                                        </p:tgtEl>
                                      </p:cBhvr>
                                    </p:animEffect>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grpId="0" nodeType="click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randombar(horizontal)">
                                      <p:cBhvr>
                                        <p:cTn id="40" dur="2000"/>
                                        <p:tgtEl>
                                          <p:spTgt spid="12"/>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strips(downLeft)">
                                      <p:cBhvr>
                                        <p:cTn id="43" dur="2000"/>
                                        <p:tgtEl>
                                          <p:spTgt spid="18"/>
                                        </p:tgtEl>
                                      </p:cBhvr>
                                    </p:animEffect>
                                  </p:childTnLst>
                                </p:cTn>
                              </p:par>
                            </p:childTnLst>
                          </p:cTn>
                        </p:par>
                      </p:childTnLst>
                    </p:cTn>
                  </p:par>
                  <p:par>
                    <p:cTn id="44" fill="hold">
                      <p:stCondLst>
                        <p:cond delay="indefinite"/>
                      </p:stCondLst>
                      <p:childTnLst>
                        <p:par>
                          <p:cTn id="45" fill="hold">
                            <p:stCondLst>
                              <p:cond delay="0"/>
                            </p:stCondLst>
                            <p:childTnLst>
                              <p:par>
                                <p:cTn id="46" presetID="14" presetClass="entr" presetSubtype="10" fill="hold" nodeType="clickEffect">
                                  <p:stCondLst>
                                    <p:cond delay="0"/>
                                  </p:stCondLst>
                                  <p:childTnLst>
                                    <p:set>
                                      <p:cBhvr>
                                        <p:cTn id="47" dur="1" fill="hold">
                                          <p:stCondLst>
                                            <p:cond delay="0"/>
                                          </p:stCondLst>
                                        </p:cTn>
                                        <p:tgtEl>
                                          <p:spTgt spid="28675"/>
                                        </p:tgtEl>
                                        <p:attrNameLst>
                                          <p:attrName>style.visibility</p:attrName>
                                        </p:attrNameLst>
                                      </p:cBhvr>
                                      <p:to>
                                        <p:strVal val="visible"/>
                                      </p:to>
                                    </p:set>
                                    <p:animEffect transition="in" filter="randombar(horizontal)">
                                      <p:cBhvr>
                                        <p:cTn id="48" dur="2000"/>
                                        <p:tgtEl>
                                          <p:spTgt spid="28675"/>
                                        </p:tgtEl>
                                      </p:cBhvr>
                                    </p:animEffect>
                                  </p:childTnLst>
                                </p:cTn>
                              </p:par>
                            </p:childTnLst>
                          </p:cTn>
                        </p:par>
                      </p:childTnLst>
                    </p:cTn>
                  </p:par>
                  <p:par>
                    <p:cTn id="49" fill="hold">
                      <p:stCondLst>
                        <p:cond delay="indefinite"/>
                      </p:stCondLst>
                      <p:childTnLst>
                        <p:par>
                          <p:cTn id="50" fill="hold">
                            <p:stCondLst>
                              <p:cond delay="0"/>
                            </p:stCondLst>
                            <p:childTnLst>
                              <p:par>
                                <p:cTn id="51" presetID="14" presetClass="entr" presetSubtype="10" fill="hold" grpId="0" nodeType="clickEffect">
                                  <p:stCondLst>
                                    <p:cond delay="0"/>
                                  </p:stCondLst>
                                  <p:childTnLst>
                                    <p:set>
                                      <p:cBhvr>
                                        <p:cTn id="52" dur="1" fill="hold">
                                          <p:stCondLst>
                                            <p:cond delay="0"/>
                                          </p:stCondLst>
                                        </p:cTn>
                                        <p:tgtEl>
                                          <p:spTgt spid="14"/>
                                        </p:tgtEl>
                                        <p:attrNameLst>
                                          <p:attrName>style.visibility</p:attrName>
                                        </p:attrNameLst>
                                      </p:cBhvr>
                                      <p:to>
                                        <p:strVal val="visible"/>
                                      </p:to>
                                    </p:set>
                                    <p:animEffect transition="in" filter="randombar(horizontal)">
                                      <p:cBhvr>
                                        <p:cTn id="53" dur="2000"/>
                                        <p:tgtEl>
                                          <p:spTgt spid="14"/>
                                        </p:tgtEl>
                                      </p:cBhvr>
                                    </p:animEffect>
                                  </p:childTnLst>
                                </p:cTn>
                              </p:par>
                            </p:childTnLst>
                          </p:cTn>
                        </p:par>
                      </p:childTnLst>
                    </p:cTn>
                  </p:par>
                  <p:par>
                    <p:cTn id="54" fill="hold">
                      <p:stCondLst>
                        <p:cond delay="indefinite"/>
                      </p:stCondLst>
                      <p:childTnLst>
                        <p:par>
                          <p:cTn id="55" fill="hold">
                            <p:stCondLst>
                              <p:cond delay="0"/>
                            </p:stCondLst>
                            <p:childTnLst>
                              <p:par>
                                <p:cTn id="56" presetID="14" presetClass="entr" presetSubtype="10" fill="hold" nodeType="clickEffect">
                                  <p:stCondLst>
                                    <p:cond delay="0"/>
                                  </p:stCondLst>
                                  <p:childTnLst>
                                    <p:set>
                                      <p:cBhvr>
                                        <p:cTn id="57" dur="1" fill="hold">
                                          <p:stCondLst>
                                            <p:cond delay="0"/>
                                          </p:stCondLst>
                                        </p:cTn>
                                        <p:tgtEl>
                                          <p:spTgt spid="28676"/>
                                        </p:tgtEl>
                                        <p:attrNameLst>
                                          <p:attrName>style.visibility</p:attrName>
                                        </p:attrNameLst>
                                      </p:cBhvr>
                                      <p:to>
                                        <p:strVal val="visible"/>
                                      </p:to>
                                    </p:set>
                                    <p:animEffect transition="in" filter="randombar(horizontal)">
                                      <p:cBhvr>
                                        <p:cTn id="58" dur="2000"/>
                                        <p:tgtEl>
                                          <p:spTgt spid="286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4" grpId="0"/>
      <p:bldP spid="13" grpId="0"/>
      <p:bldP spid="16" grpId="0" animBg="1"/>
      <p:bldP spid="1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r>
              <a:rPr lang="en-US" dirty="0" smtClean="0"/>
              <a:t>Quadratic Formula</a:t>
            </a:r>
            <a:endParaRPr lang="en-US" dirty="0"/>
          </a:p>
        </p:txBody>
      </p:sp>
      <p:graphicFrame>
        <p:nvGraphicFramePr>
          <p:cNvPr id="4" name="Content Placeholder 3"/>
          <p:cNvGraphicFramePr>
            <a:graphicFrameLocks noChangeAspect="1"/>
          </p:cNvGraphicFramePr>
          <p:nvPr>
            <p:ph idx="1"/>
          </p:nvPr>
        </p:nvGraphicFramePr>
        <p:xfrm>
          <a:off x="4267200" y="2357259"/>
          <a:ext cx="4495800" cy="1605141"/>
        </p:xfrm>
        <a:graphic>
          <a:graphicData uri="http://schemas.openxmlformats.org/presentationml/2006/ole">
            <p:oleObj spid="_x0000_s5122" name="Equation" r:id="rId3" imgW="1244520" imgH="444240" progId="Equation.3">
              <p:embed/>
            </p:oleObj>
          </a:graphicData>
        </a:graphic>
      </p:graphicFrame>
      <p:graphicFrame>
        <p:nvGraphicFramePr>
          <p:cNvPr id="5123" name="Object 3"/>
          <p:cNvGraphicFramePr>
            <a:graphicFrameLocks noChangeAspect="1"/>
          </p:cNvGraphicFramePr>
          <p:nvPr/>
        </p:nvGraphicFramePr>
        <p:xfrm>
          <a:off x="6248400" y="1295400"/>
          <a:ext cx="2743200" cy="710691"/>
        </p:xfrm>
        <a:graphic>
          <a:graphicData uri="http://schemas.openxmlformats.org/presentationml/2006/ole">
            <p:oleObj spid="_x0000_s5123" name="Equation" r:id="rId4" imgW="1282680" imgH="291960" progId="Equation.3">
              <p:embed/>
            </p:oleObj>
          </a:graphicData>
        </a:graphic>
      </p:graphicFrame>
      <p:sp>
        <p:nvSpPr>
          <p:cNvPr id="5" name="TextBox 4"/>
          <p:cNvSpPr txBox="1"/>
          <p:nvPr/>
        </p:nvSpPr>
        <p:spPr>
          <a:xfrm>
            <a:off x="152400" y="1447800"/>
            <a:ext cx="8991600" cy="954107"/>
          </a:xfrm>
          <a:prstGeom prst="rect">
            <a:avLst/>
          </a:prstGeom>
          <a:noFill/>
        </p:spPr>
        <p:txBody>
          <a:bodyPr wrap="square" rtlCol="0">
            <a:spAutoFit/>
          </a:bodyPr>
          <a:lstStyle/>
          <a:p>
            <a:r>
              <a:rPr lang="en-US" sz="2600" dirty="0" smtClean="0">
                <a:latin typeface="+mj-lt"/>
              </a:rPr>
              <a:t>If</a:t>
            </a:r>
            <a:r>
              <a:rPr lang="en-US" sz="2800" dirty="0" smtClean="0">
                <a:latin typeface="+mj-lt"/>
              </a:rPr>
              <a:t> we solve for    in the previous equation,                                  ,</a:t>
            </a:r>
          </a:p>
          <a:p>
            <a:r>
              <a:rPr lang="en-US" sz="2800" dirty="0" smtClean="0">
                <a:latin typeface="+mj-lt"/>
              </a:rPr>
              <a:t>we get an equation called the quadratic formula. </a:t>
            </a:r>
            <a:endParaRPr lang="en-US" sz="2600" i="1" dirty="0">
              <a:latin typeface="+mj-lt"/>
            </a:endParaRPr>
          </a:p>
        </p:txBody>
      </p:sp>
      <p:graphicFrame>
        <p:nvGraphicFramePr>
          <p:cNvPr id="5124" name="Object 4"/>
          <p:cNvGraphicFramePr>
            <a:graphicFrameLocks noChangeAspect="1"/>
          </p:cNvGraphicFramePr>
          <p:nvPr/>
        </p:nvGraphicFramePr>
        <p:xfrm>
          <a:off x="2238375" y="1524000"/>
          <a:ext cx="352425" cy="388938"/>
        </p:xfrm>
        <a:graphic>
          <a:graphicData uri="http://schemas.openxmlformats.org/presentationml/2006/ole">
            <p:oleObj spid="_x0000_s5124" name="Equation" r:id="rId5" imgW="126720" imgH="139680" progId="Equation.3">
              <p:embed/>
            </p:oleObj>
          </a:graphicData>
        </a:graphic>
      </p:graphicFrame>
      <p:sp>
        <p:nvSpPr>
          <p:cNvPr id="7" name="TextBox 6"/>
          <p:cNvSpPr txBox="1"/>
          <p:nvPr/>
        </p:nvSpPr>
        <p:spPr>
          <a:xfrm>
            <a:off x="304800" y="2819400"/>
            <a:ext cx="3581400" cy="584775"/>
          </a:xfrm>
          <a:prstGeom prst="rect">
            <a:avLst/>
          </a:prstGeom>
          <a:noFill/>
        </p:spPr>
        <p:txBody>
          <a:bodyPr wrap="square" rtlCol="0">
            <a:spAutoFit/>
          </a:bodyPr>
          <a:lstStyle/>
          <a:p>
            <a:r>
              <a:rPr lang="en-US" sz="3200" dirty="0" smtClean="0">
                <a:latin typeface="+mj-lt"/>
              </a:rPr>
              <a:t>Quadratic Formula</a:t>
            </a:r>
            <a:endParaRPr lang="en-US" sz="3200" dirty="0">
              <a:latin typeface="+mj-lt"/>
            </a:endParaRPr>
          </a:p>
        </p:txBody>
      </p:sp>
      <p:sp>
        <p:nvSpPr>
          <p:cNvPr id="8" name="TextBox 7"/>
          <p:cNvSpPr txBox="1"/>
          <p:nvPr/>
        </p:nvSpPr>
        <p:spPr>
          <a:xfrm>
            <a:off x="457200" y="4648200"/>
            <a:ext cx="31242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graphicFrame>
        <p:nvGraphicFramePr>
          <p:cNvPr id="5125" name="Object 5"/>
          <p:cNvGraphicFramePr>
            <a:graphicFrameLocks noChangeAspect="1"/>
          </p:cNvGraphicFramePr>
          <p:nvPr/>
        </p:nvGraphicFramePr>
        <p:xfrm>
          <a:off x="5005388" y="4495800"/>
          <a:ext cx="3300412" cy="685800"/>
        </p:xfrm>
        <a:graphic>
          <a:graphicData uri="http://schemas.openxmlformats.org/presentationml/2006/ole">
            <p:oleObj spid="_x0000_s5125" name="Equation" r:id="rId6" imgW="977760" imgH="203040" progId="Equation.3">
              <p:embed/>
            </p:oleObj>
          </a:graphicData>
        </a:graphic>
      </p:graphicFrame>
      <p:sp>
        <p:nvSpPr>
          <p:cNvPr id="11" name="Rectangle 10"/>
          <p:cNvSpPr/>
          <p:nvPr/>
        </p:nvSpPr>
        <p:spPr>
          <a:xfrm>
            <a:off x="-12879" y="4034135"/>
            <a:ext cx="9220200" cy="461665"/>
          </a:xfrm>
          <a:prstGeom prst="rect">
            <a:avLst/>
          </a:prstGeom>
        </p:spPr>
        <p:txBody>
          <a:bodyPr wrap="square">
            <a:spAutoFit/>
          </a:bodyPr>
          <a:lstStyle/>
          <a:p>
            <a:r>
              <a:rPr lang="en-US" sz="2400" dirty="0" smtClean="0">
                <a:solidFill>
                  <a:srgbClr val="00B050"/>
                </a:solidFill>
                <a:latin typeface="+mj-lt"/>
              </a:rPr>
              <a:t>The quadratic formula gives us the solutions to every quadratic equation. </a:t>
            </a:r>
            <a:endParaRPr lang="en-US" sz="2400" i="1" dirty="0">
              <a:solidFill>
                <a:srgbClr val="00B050"/>
              </a:solidFill>
              <a:latin typeface="+mj-lt"/>
            </a:endParaRPr>
          </a:p>
        </p:txBody>
      </p:sp>
      <p:graphicFrame>
        <p:nvGraphicFramePr>
          <p:cNvPr id="12" name="Content Placeholder 3"/>
          <p:cNvGraphicFramePr>
            <a:graphicFrameLocks noChangeAspect="1"/>
          </p:cNvGraphicFramePr>
          <p:nvPr/>
        </p:nvGraphicFramePr>
        <p:xfrm>
          <a:off x="4343400" y="5334000"/>
          <a:ext cx="4495800" cy="1376541"/>
        </p:xfrm>
        <a:graphic>
          <a:graphicData uri="http://schemas.openxmlformats.org/presentationml/2006/ole">
            <p:oleObj spid="_x0000_s5126" name="Equation" r:id="rId7" imgW="1244520" imgH="444240" progId="Equation.3">
              <p:embed/>
            </p:oleObj>
          </a:graphicData>
        </a:graphic>
      </p:graphicFrame>
      <p:sp>
        <p:nvSpPr>
          <p:cNvPr id="13" name="TextBox 12"/>
          <p:cNvSpPr txBox="1"/>
          <p:nvPr/>
        </p:nvSpPr>
        <p:spPr>
          <a:xfrm>
            <a:off x="1066800" y="5816025"/>
            <a:ext cx="1752600" cy="584775"/>
          </a:xfrm>
          <a:prstGeom prst="rect">
            <a:avLst/>
          </a:prstGeom>
          <a:noFill/>
        </p:spPr>
        <p:txBody>
          <a:bodyPr wrap="square" rtlCol="0">
            <a:spAutoFit/>
          </a:bodyPr>
          <a:lstStyle/>
          <a:p>
            <a:r>
              <a:rPr lang="en-US" sz="3200" dirty="0" smtClean="0">
                <a:latin typeface="+mj-lt"/>
              </a:rPr>
              <a:t>Solution</a:t>
            </a:r>
            <a:endParaRPr lang="en-US" sz="3200" dirty="0">
              <a:latin typeface="+mj-lt"/>
            </a:endParaRPr>
          </a:p>
        </p:txBody>
      </p:sp>
      <p:sp>
        <p:nvSpPr>
          <p:cNvPr id="14" name="TextBox 13"/>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5"/>
                                        </p:tgtEl>
                                        <p:attrNameLst>
                                          <p:attrName>style.visibility</p:attrName>
                                        </p:attrNameLst>
                                      </p:cBhvr>
                                      <p:to>
                                        <p:strVal val="visible"/>
                                      </p:to>
                                    </p:set>
                                    <p:anim calcmode="discrete" valueType="clr">
                                      <p:cBhvr override="childStyle">
                                        <p:cTn id="7" dur="150"/>
                                        <p:tgtEl>
                                          <p:spTgt spid="5"/>
                                        </p:tgtEl>
                                        <p:attrNameLst>
                                          <p:attrName>style.color</p:attrName>
                                        </p:attrNameLst>
                                      </p:cBhvr>
                                      <p:tavLst>
                                        <p:tav tm="0">
                                          <p:val>
                                            <p:clrVal>
                                              <a:schemeClr val="accent2"/>
                                            </p:clrVal>
                                          </p:val>
                                        </p:tav>
                                        <p:tav tm="50000">
                                          <p:val>
                                            <p:clrVal>
                                              <a:schemeClr val="hlink"/>
                                            </p:clrVal>
                                          </p:val>
                                        </p:tav>
                                      </p:tavLst>
                                    </p:anim>
                                    <p:anim calcmode="discrete" valueType="clr">
                                      <p:cBhvr>
                                        <p:cTn id="8" dur="150"/>
                                        <p:tgtEl>
                                          <p:spTgt spid="5"/>
                                        </p:tgtEl>
                                        <p:attrNameLst>
                                          <p:attrName>fillcolor</p:attrName>
                                        </p:attrNameLst>
                                      </p:cBhvr>
                                      <p:tavLst>
                                        <p:tav tm="0">
                                          <p:val>
                                            <p:clrVal>
                                              <a:schemeClr val="accent2"/>
                                            </p:clrVal>
                                          </p:val>
                                        </p:tav>
                                        <p:tav tm="50000">
                                          <p:val>
                                            <p:clrVal>
                                              <a:schemeClr val="hlink"/>
                                            </p:clrVal>
                                          </p:val>
                                        </p:tav>
                                      </p:tavLst>
                                    </p:anim>
                                    <p:set>
                                      <p:cBhvr>
                                        <p:cTn id="9" dur="150"/>
                                        <p:tgtEl>
                                          <p:spTgt spid="5"/>
                                        </p:tgtEl>
                                        <p:attrNameLst>
                                          <p:attrName>fill.type</p:attrName>
                                        </p:attrNameLst>
                                      </p:cBhvr>
                                      <p:to>
                                        <p:strVal val="solid"/>
                                      </p:to>
                                    </p:set>
                                  </p:childTnLst>
                                </p:cTn>
                              </p:par>
                              <p:par>
                                <p:cTn id="10" presetID="1" presetClass="entr" presetSubtype="0" fill="hold" nodeType="withEffect">
                                  <p:stCondLst>
                                    <p:cond delay="1000"/>
                                  </p:stCondLst>
                                  <p:childTnLst>
                                    <p:set>
                                      <p:cBhvr>
                                        <p:cTn id="11" dur="1" fill="hold">
                                          <p:stCondLst>
                                            <p:cond delay="0"/>
                                          </p:stCondLst>
                                        </p:cTn>
                                        <p:tgtEl>
                                          <p:spTgt spid="5124"/>
                                        </p:tgtEl>
                                        <p:attrNameLst>
                                          <p:attrName>style.visibility</p:attrName>
                                        </p:attrNameLst>
                                      </p:cBhvr>
                                      <p:to>
                                        <p:strVal val="visible"/>
                                      </p:to>
                                    </p:set>
                                  </p:childTnLst>
                                </p:cTn>
                              </p:par>
                              <p:par>
                                <p:cTn id="12" presetID="1" presetClass="entr" presetSubtype="0" fill="hold" nodeType="withEffect">
                                  <p:stCondLst>
                                    <p:cond delay="2500"/>
                                  </p:stCondLst>
                                  <p:childTnLst>
                                    <p:set>
                                      <p:cBhvr>
                                        <p:cTn id="13" dur="1" fill="hold">
                                          <p:stCondLst>
                                            <p:cond delay="0"/>
                                          </p:stCondLst>
                                        </p:cTn>
                                        <p:tgtEl>
                                          <p:spTgt spid="5123"/>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1000"/>
                                        <p:tgtEl>
                                          <p:spTgt spid="7"/>
                                        </p:tgtEl>
                                      </p:cBhvr>
                                    </p:animEffect>
                                  </p:childTnLst>
                                </p:cTn>
                              </p:par>
                              <p:par>
                                <p:cTn id="19" presetID="18" presetClass="entr" presetSubtype="12" fill="hold" nodeType="with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strips(downLeft)">
                                      <p:cBhvr>
                                        <p:cTn id="21" dur="10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27" presetClass="entr" presetSubtype="0" fill="hold" grpId="0" nodeType="clickEffect">
                                  <p:stCondLst>
                                    <p:cond delay="0"/>
                                  </p:stCondLst>
                                  <p:iterate type="lt">
                                    <p:tmPct val="50000"/>
                                  </p:iterate>
                                  <p:childTnLst>
                                    <p:set>
                                      <p:cBhvr>
                                        <p:cTn id="25" dur="1" fill="hold">
                                          <p:stCondLst>
                                            <p:cond delay="0"/>
                                          </p:stCondLst>
                                        </p:cTn>
                                        <p:tgtEl>
                                          <p:spTgt spid="11"/>
                                        </p:tgtEl>
                                        <p:attrNameLst>
                                          <p:attrName>style.visibility</p:attrName>
                                        </p:attrNameLst>
                                      </p:cBhvr>
                                      <p:to>
                                        <p:strVal val="visible"/>
                                      </p:to>
                                    </p:set>
                                    <p:anim calcmode="discrete" valueType="clr">
                                      <p:cBhvr override="childStyle">
                                        <p:cTn id="26" dur="150"/>
                                        <p:tgtEl>
                                          <p:spTgt spid="11"/>
                                        </p:tgtEl>
                                        <p:attrNameLst>
                                          <p:attrName>style.color</p:attrName>
                                        </p:attrNameLst>
                                      </p:cBhvr>
                                      <p:tavLst>
                                        <p:tav tm="0">
                                          <p:val>
                                            <p:clrVal>
                                              <a:schemeClr val="accent2"/>
                                            </p:clrVal>
                                          </p:val>
                                        </p:tav>
                                        <p:tav tm="50000">
                                          <p:val>
                                            <p:clrVal>
                                              <a:schemeClr val="hlink"/>
                                            </p:clrVal>
                                          </p:val>
                                        </p:tav>
                                      </p:tavLst>
                                    </p:anim>
                                    <p:anim calcmode="discrete" valueType="clr">
                                      <p:cBhvr>
                                        <p:cTn id="27" dur="150"/>
                                        <p:tgtEl>
                                          <p:spTgt spid="11"/>
                                        </p:tgtEl>
                                        <p:attrNameLst>
                                          <p:attrName>fillcolor</p:attrName>
                                        </p:attrNameLst>
                                      </p:cBhvr>
                                      <p:tavLst>
                                        <p:tav tm="0">
                                          <p:val>
                                            <p:clrVal>
                                              <a:schemeClr val="accent2"/>
                                            </p:clrVal>
                                          </p:val>
                                        </p:tav>
                                        <p:tav tm="50000">
                                          <p:val>
                                            <p:clrVal>
                                              <a:schemeClr val="hlink"/>
                                            </p:clrVal>
                                          </p:val>
                                        </p:tav>
                                      </p:tavLst>
                                    </p:anim>
                                    <p:set>
                                      <p:cBhvr>
                                        <p:cTn id="28" dur="150"/>
                                        <p:tgtEl>
                                          <p:spTgt spid="11"/>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12" presetClass="entr" presetSubtype="4"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slide(fromBottom)">
                                      <p:cBhvr>
                                        <p:cTn id="33" dur="1000"/>
                                        <p:tgtEl>
                                          <p:spTgt spid="8"/>
                                        </p:tgtEl>
                                      </p:cBhvr>
                                    </p:animEffect>
                                  </p:childTnLst>
                                </p:cTn>
                              </p:par>
                              <p:par>
                                <p:cTn id="34" presetID="12" presetClass="entr" presetSubtype="4" fill="hold" nodeType="withEffect">
                                  <p:stCondLst>
                                    <p:cond delay="0"/>
                                  </p:stCondLst>
                                  <p:childTnLst>
                                    <p:set>
                                      <p:cBhvr>
                                        <p:cTn id="35" dur="1" fill="hold">
                                          <p:stCondLst>
                                            <p:cond delay="0"/>
                                          </p:stCondLst>
                                        </p:cTn>
                                        <p:tgtEl>
                                          <p:spTgt spid="5125"/>
                                        </p:tgtEl>
                                        <p:attrNameLst>
                                          <p:attrName>style.visibility</p:attrName>
                                        </p:attrNameLst>
                                      </p:cBhvr>
                                      <p:to>
                                        <p:strVal val="visible"/>
                                      </p:to>
                                    </p:set>
                                    <p:animEffect transition="in" filter="slide(fromBottom)">
                                      <p:cBhvr>
                                        <p:cTn id="36" dur="1000"/>
                                        <p:tgtEl>
                                          <p:spTgt spid="5125"/>
                                        </p:tgtEl>
                                      </p:cBhvr>
                                    </p:animEffect>
                                  </p:childTnLst>
                                </p:cTn>
                              </p:par>
                            </p:childTnLst>
                          </p:cTn>
                        </p:par>
                      </p:childTnLst>
                    </p:cTn>
                  </p:par>
                  <p:par>
                    <p:cTn id="37" fill="hold">
                      <p:stCondLst>
                        <p:cond delay="indefinite"/>
                      </p:stCondLst>
                      <p:childTnLst>
                        <p:par>
                          <p:cTn id="38" fill="hold">
                            <p:stCondLst>
                              <p:cond delay="0"/>
                            </p:stCondLst>
                            <p:childTnLst>
                              <p:par>
                                <p:cTn id="39" presetID="18" presetClass="entr" presetSubtype="12"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strips(downLeft)">
                                      <p:cBhvr>
                                        <p:cTn id="41" dur="1000"/>
                                        <p:tgtEl>
                                          <p:spTgt spid="13"/>
                                        </p:tgtEl>
                                      </p:cBhvr>
                                    </p:animEffect>
                                  </p:childTnLst>
                                </p:cTn>
                              </p:par>
                              <p:par>
                                <p:cTn id="42" presetID="18" presetClass="entr" presetSubtype="12" fill="hold" nodeType="with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strips(downLeft)">
                                      <p:cBhvr>
                                        <p:cTn id="44"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11" grpId="0"/>
      <p:bldP spid="1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Quadratic Formula Song</a:t>
            </a:r>
            <a:endParaRPr lang="en-US" dirty="0"/>
          </a:p>
        </p:txBody>
      </p:sp>
      <p:graphicFrame>
        <p:nvGraphicFramePr>
          <p:cNvPr id="4" name="Content Placeholder 3"/>
          <p:cNvGraphicFramePr>
            <a:graphicFrameLocks noChangeAspect="1"/>
          </p:cNvGraphicFramePr>
          <p:nvPr>
            <p:ph idx="1"/>
          </p:nvPr>
        </p:nvGraphicFramePr>
        <p:xfrm>
          <a:off x="4267200" y="1752600"/>
          <a:ext cx="4495800" cy="1605141"/>
        </p:xfrm>
        <a:graphic>
          <a:graphicData uri="http://schemas.openxmlformats.org/presentationml/2006/ole">
            <p:oleObj spid="_x0000_s56322" name="Equation" r:id="rId3" imgW="1244520" imgH="444240" progId="Equation.3">
              <p:embed/>
            </p:oleObj>
          </a:graphicData>
        </a:graphic>
      </p:graphicFrame>
      <p:sp>
        <p:nvSpPr>
          <p:cNvPr id="5" name="TextBox 4"/>
          <p:cNvSpPr txBox="1"/>
          <p:nvPr/>
        </p:nvSpPr>
        <p:spPr>
          <a:xfrm>
            <a:off x="304800" y="2214741"/>
            <a:ext cx="3581400" cy="584775"/>
          </a:xfrm>
          <a:prstGeom prst="rect">
            <a:avLst/>
          </a:prstGeom>
          <a:noFill/>
        </p:spPr>
        <p:txBody>
          <a:bodyPr wrap="square" rtlCol="0">
            <a:spAutoFit/>
          </a:bodyPr>
          <a:lstStyle/>
          <a:p>
            <a:r>
              <a:rPr lang="en-US" sz="3200" dirty="0" smtClean="0">
                <a:latin typeface="+mj-lt"/>
              </a:rPr>
              <a:t>Quadratic Formula</a:t>
            </a:r>
            <a:endParaRPr lang="en-US" sz="3200" dirty="0">
              <a:latin typeface="+mj-lt"/>
            </a:endParaRPr>
          </a:p>
        </p:txBody>
      </p:sp>
      <p:sp>
        <p:nvSpPr>
          <p:cNvPr id="6" name="Rectangle 5"/>
          <p:cNvSpPr/>
          <p:nvPr/>
        </p:nvSpPr>
        <p:spPr>
          <a:xfrm>
            <a:off x="444321" y="3893403"/>
            <a:ext cx="6337479" cy="830997"/>
          </a:xfrm>
          <a:prstGeom prst="rect">
            <a:avLst/>
          </a:prstGeom>
        </p:spPr>
        <p:txBody>
          <a:bodyPr wrap="square">
            <a:spAutoFit/>
          </a:bodyPr>
          <a:lstStyle/>
          <a:p>
            <a:r>
              <a:rPr lang="en-US" sz="4800" dirty="0" smtClean="0">
                <a:solidFill>
                  <a:srgbClr val="00B050"/>
                </a:solidFill>
                <a:latin typeface="+mj-lt"/>
              </a:rPr>
              <a:t>Please sing along.</a:t>
            </a:r>
            <a:r>
              <a:rPr lang="en-US" sz="2400" dirty="0" smtClean="0">
                <a:solidFill>
                  <a:srgbClr val="00B050"/>
                </a:solidFill>
                <a:latin typeface="+mj-lt"/>
              </a:rPr>
              <a:t> </a:t>
            </a:r>
            <a:endParaRPr lang="en-US" sz="2400" i="1" dirty="0">
              <a:solidFill>
                <a:srgbClr val="00B050"/>
              </a:solidFill>
              <a:latin typeface="+mj-lt"/>
            </a:endParaRPr>
          </a:p>
        </p:txBody>
      </p:sp>
      <p:sp>
        <p:nvSpPr>
          <p:cNvPr id="7" name="TextBox 6"/>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1000"/>
                                        <p:tgtEl>
                                          <p:spTgt spid="5"/>
                                        </p:tgtEl>
                                      </p:cBhvr>
                                    </p:animEffect>
                                  </p:childTnLst>
                                </p:cTn>
                              </p:par>
                              <p:par>
                                <p:cTn id="8" presetID="18" presetClass="entr" presetSubtype="12"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strips(downLeft)">
                                      <p:cBhvr>
                                        <p:cTn id="10" dur="1000"/>
                                        <p:tgtEl>
                                          <p:spTgt spid="4"/>
                                        </p:tgtEl>
                                      </p:cBhvr>
                                    </p:animEffect>
                                  </p:childTnLst>
                                </p:cTn>
                              </p:par>
                            </p:childTnLst>
                          </p:cTn>
                        </p:par>
                        <p:par>
                          <p:cTn id="11" fill="hold">
                            <p:stCondLst>
                              <p:cond delay="1000"/>
                            </p:stCondLst>
                            <p:childTnLst>
                              <p:par>
                                <p:cTn id="12" presetID="27" presetClass="entr" presetSubtype="0" fill="hold" grpId="0" nodeType="afterEffect">
                                  <p:stCondLst>
                                    <p:cond delay="0"/>
                                  </p:stCondLst>
                                  <p:iterate type="lt">
                                    <p:tmPct val="50000"/>
                                  </p:iterate>
                                  <p:childTnLst>
                                    <p:set>
                                      <p:cBhvr>
                                        <p:cTn id="13" dur="1" fill="hold">
                                          <p:stCondLst>
                                            <p:cond delay="0"/>
                                          </p:stCondLst>
                                        </p:cTn>
                                        <p:tgtEl>
                                          <p:spTgt spid="6"/>
                                        </p:tgtEl>
                                        <p:attrNameLst>
                                          <p:attrName>style.visibility</p:attrName>
                                        </p:attrNameLst>
                                      </p:cBhvr>
                                      <p:to>
                                        <p:strVal val="visible"/>
                                      </p:to>
                                    </p:set>
                                    <p:anim calcmode="discrete" valueType="clr">
                                      <p:cBhvr override="childStyle">
                                        <p:cTn id="14" dur="150"/>
                                        <p:tgtEl>
                                          <p:spTgt spid="6"/>
                                        </p:tgtEl>
                                        <p:attrNameLst>
                                          <p:attrName>style.color</p:attrName>
                                        </p:attrNameLst>
                                      </p:cBhvr>
                                      <p:tavLst>
                                        <p:tav tm="0">
                                          <p:val>
                                            <p:clrVal>
                                              <a:schemeClr val="accent2"/>
                                            </p:clrVal>
                                          </p:val>
                                        </p:tav>
                                        <p:tav tm="50000">
                                          <p:val>
                                            <p:clrVal>
                                              <a:schemeClr val="hlink"/>
                                            </p:clrVal>
                                          </p:val>
                                        </p:tav>
                                      </p:tavLst>
                                    </p:anim>
                                    <p:anim calcmode="discrete" valueType="clr">
                                      <p:cBhvr>
                                        <p:cTn id="15" dur="150"/>
                                        <p:tgtEl>
                                          <p:spTgt spid="6"/>
                                        </p:tgtEl>
                                        <p:attrNameLst>
                                          <p:attrName>fillcolor</p:attrName>
                                        </p:attrNameLst>
                                      </p:cBhvr>
                                      <p:tavLst>
                                        <p:tav tm="0">
                                          <p:val>
                                            <p:clrVal>
                                              <a:schemeClr val="accent2"/>
                                            </p:clrVal>
                                          </p:val>
                                        </p:tav>
                                        <p:tav tm="50000">
                                          <p:val>
                                            <p:clrVal>
                                              <a:schemeClr val="hlink"/>
                                            </p:clrVal>
                                          </p:val>
                                        </p:tav>
                                      </p:tavLst>
                                    </p:anim>
                                    <p:set>
                                      <p:cBhvr>
                                        <p:cTn id="16" dur="150"/>
                                        <p:tgtEl>
                                          <p:spTgt spid="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28600"/>
            <a:ext cx="8229600" cy="1143000"/>
          </a:xfrm>
        </p:spPr>
        <p:txBody>
          <a:bodyPr/>
          <a:lstStyle/>
          <a:p>
            <a:r>
              <a:rPr lang="en-US" dirty="0" smtClean="0"/>
              <a:t>Warm-up: page </a:t>
            </a:r>
            <a:r>
              <a:rPr lang="en-US" dirty="0" smtClean="0"/>
              <a:t>15</a:t>
            </a:r>
            <a:endParaRPr lang="en-US" dirty="0"/>
          </a:p>
        </p:txBody>
      </p:sp>
      <p:sp>
        <p:nvSpPr>
          <p:cNvPr id="3" name="Content Placeholder 2"/>
          <p:cNvSpPr>
            <a:spLocks noGrp="1"/>
          </p:cNvSpPr>
          <p:nvPr>
            <p:ph idx="1"/>
          </p:nvPr>
        </p:nvSpPr>
        <p:spPr>
          <a:xfrm>
            <a:off x="154548" y="1320084"/>
            <a:ext cx="8839200" cy="2642316"/>
          </a:xfrm>
        </p:spPr>
        <p:txBody>
          <a:bodyPr>
            <a:normAutofit/>
          </a:bodyPr>
          <a:lstStyle/>
          <a:p>
            <a:pPr marL="0" indent="0">
              <a:lnSpc>
                <a:spcPct val="120000"/>
              </a:lnSpc>
              <a:spcBef>
                <a:spcPts val="0"/>
              </a:spcBef>
              <a:buNone/>
            </a:pPr>
            <a:r>
              <a:rPr lang="en-US" sz="2500" dirty="0" smtClean="0">
                <a:latin typeface="+mj-lt"/>
              </a:rPr>
              <a:t>A </a:t>
            </a:r>
            <a:r>
              <a:rPr lang="en-US" sz="2500" b="1" dirty="0" smtClean="0">
                <a:latin typeface="+mj-lt"/>
              </a:rPr>
              <a:t>quadratic equation</a:t>
            </a:r>
            <a:r>
              <a:rPr lang="en-US" sz="2500" dirty="0" smtClean="0">
                <a:latin typeface="+mj-lt"/>
              </a:rPr>
              <a:t> is an equation that  </a:t>
            </a:r>
            <a:r>
              <a:rPr lang="en-US" sz="2500" i="1" dirty="0" smtClean="0">
                <a:latin typeface="+mj-lt"/>
              </a:rPr>
              <a:t>can be</a:t>
            </a:r>
            <a:r>
              <a:rPr lang="en-US" sz="2500" dirty="0" smtClean="0">
                <a:latin typeface="+mj-lt"/>
              </a:rPr>
              <a:t> </a:t>
            </a:r>
            <a:r>
              <a:rPr lang="en-US" sz="2500" i="1" dirty="0" smtClean="0">
                <a:latin typeface="+mj-lt"/>
              </a:rPr>
              <a:t>written</a:t>
            </a:r>
            <a:r>
              <a:rPr lang="en-US" sz="2500" dirty="0" smtClean="0">
                <a:latin typeface="+mj-lt"/>
              </a:rPr>
              <a:t> in the form _____________   where </a:t>
            </a:r>
            <a:r>
              <a:rPr lang="en-US" sz="2500" i="1" dirty="0" smtClean="0">
                <a:latin typeface="+mj-lt"/>
              </a:rPr>
              <a:t>a</a:t>
            </a:r>
            <a:r>
              <a:rPr lang="en-US" sz="2500" dirty="0" smtClean="0">
                <a:latin typeface="+mj-lt"/>
              </a:rPr>
              <a:t>, </a:t>
            </a:r>
            <a:r>
              <a:rPr lang="en-US" sz="2500" i="1" dirty="0" smtClean="0">
                <a:latin typeface="+mj-lt"/>
              </a:rPr>
              <a:t>b</a:t>
            </a:r>
            <a:r>
              <a:rPr lang="en-US" sz="2500" dirty="0" smtClean="0">
                <a:latin typeface="+mj-lt"/>
              </a:rPr>
              <a:t>, and</a:t>
            </a:r>
            <a:r>
              <a:rPr lang="en-US" sz="2500" i="1" dirty="0" smtClean="0">
                <a:latin typeface="+mj-lt"/>
              </a:rPr>
              <a:t> c</a:t>
            </a:r>
            <a:r>
              <a:rPr lang="en-US" sz="2500" dirty="0" smtClean="0">
                <a:latin typeface="+mj-lt"/>
              </a:rPr>
              <a:t> are constants and </a:t>
            </a:r>
            <a:r>
              <a:rPr lang="en-US" sz="2500" i="1" dirty="0" smtClean="0">
                <a:latin typeface="+mj-lt"/>
              </a:rPr>
              <a:t>a</a:t>
            </a:r>
            <a:r>
              <a:rPr lang="en-US" sz="2500" dirty="0" smtClean="0">
                <a:latin typeface="+mj-lt"/>
              </a:rPr>
              <a:t> ≠ 0.</a:t>
            </a:r>
          </a:p>
          <a:p>
            <a:pPr>
              <a:buNone/>
            </a:pPr>
            <a:endParaRPr lang="en-US" sz="2800" dirty="0" smtClean="0">
              <a:latin typeface="+mj-lt"/>
            </a:endParaRPr>
          </a:p>
          <a:p>
            <a:pPr>
              <a:buNone/>
            </a:pPr>
            <a:r>
              <a:rPr lang="en-US" sz="2800" dirty="0" smtClean="0">
                <a:latin typeface="+mj-lt"/>
              </a:rPr>
              <a:t>The </a:t>
            </a:r>
            <a:r>
              <a:rPr lang="en-US" sz="2800" b="1" dirty="0" smtClean="0">
                <a:latin typeface="+mj-lt"/>
              </a:rPr>
              <a:t>zero product property </a:t>
            </a:r>
            <a:r>
              <a:rPr lang="en-US" sz="2800" dirty="0" smtClean="0">
                <a:latin typeface="+mj-lt"/>
              </a:rPr>
              <a:t>says that if     </a:t>
            </a:r>
            <a:r>
              <a:rPr lang="en-US" sz="2800" i="1" dirty="0" smtClean="0">
                <a:latin typeface="+mj-lt"/>
              </a:rPr>
              <a:t>          </a:t>
            </a:r>
            <a:r>
              <a:rPr lang="en-US" sz="2800" dirty="0" smtClean="0">
                <a:latin typeface="+mj-lt"/>
              </a:rPr>
              <a:t>, </a:t>
            </a:r>
          </a:p>
          <a:p>
            <a:pPr>
              <a:buNone/>
            </a:pPr>
            <a:r>
              <a:rPr lang="en-US" sz="2800" dirty="0" smtClean="0">
                <a:latin typeface="+mj-lt"/>
              </a:rPr>
              <a:t>then either  ________ or ________.</a:t>
            </a:r>
          </a:p>
          <a:p>
            <a:pPr>
              <a:buNone/>
            </a:pPr>
            <a:endParaRPr lang="en-US" dirty="0" smtClean="0"/>
          </a:p>
        </p:txBody>
      </p:sp>
      <p:graphicFrame>
        <p:nvGraphicFramePr>
          <p:cNvPr id="10" name="Object 9"/>
          <p:cNvGraphicFramePr>
            <a:graphicFrameLocks noChangeAspect="1"/>
          </p:cNvGraphicFramePr>
          <p:nvPr/>
        </p:nvGraphicFramePr>
        <p:xfrm>
          <a:off x="533400" y="4191000"/>
          <a:ext cx="4167623" cy="2209800"/>
        </p:xfrm>
        <a:graphic>
          <a:graphicData uri="http://schemas.openxmlformats.org/presentationml/2006/ole">
            <p:oleObj spid="_x0000_s1026" name="Equation" r:id="rId3" imgW="1244520" imgH="660240" progId="Equation.3">
              <p:embed/>
            </p:oleObj>
          </a:graphicData>
        </a:graphic>
      </p:graphicFrame>
      <p:graphicFrame>
        <p:nvGraphicFramePr>
          <p:cNvPr id="12" name="Object 11"/>
          <p:cNvGraphicFramePr>
            <a:graphicFrameLocks noChangeAspect="1"/>
          </p:cNvGraphicFramePr>
          <p:nvPr/>
        </p:nvGraphicFramePr>
        <p:xfrm>
          <a:off x="953037" y="1790163"/>
          <a:ext cx="1964531" cy="381000"/>
        </p:xfrm>
        <a:graphic>
          <a:graphicData uri="http://schemas.openxmlformats.org/presentationml/2006/ole">
            <p:oleObj spid="_x0000_s1028" name="Equation" r:id="rId4" imgW="977760" imgH="203040" progId="Equation.3">
              <p:embed/>
            </p:oleObj>
          </a:graphicData>
        </a:graphic>
      </p:graphicFrame>
      <p:graphicFrame>
        <p:nvGraphicFramePr>
          <p:cNvPr id="1031" name="Object 7"/>
          <p:cNvGraphicFramePr>
            <a:graphicFrameLocks noChangeAspect="1"/>
          </p:cNvGraphicFramePr>
          <p:nvPr/>
        </p:nvGraphicFramePr>
        <p:xfrm>
          <a:off x="2209801" y="3360918"/>
          <a:ext cx="914399" cy="397566"/>
        </p:xfrm>
        <a:graphic>
          <a:graphicData uri="http://schemas.openxmlformats.org/presentationml/2006/ole">
            <p:oleObj spid="_x0000_s1031" name="Equation" r:id="rId5" imgW="380880" imgH="177480" progId="Equation.3">
              <p:embed/>
            </p:oleObj>
          </a:graphicData>
        </a:graphic>
      </p:graphicFrame>
      <p:graphicFrame>
        <p:nvGraphicFramePr>
          <p:cNvPr id="1034" name="Object 10"/>
          <p:cNvGraphicFramePr>
            <a:graphicFrameLocks noChangeAspect="1"/>
          </p:cNvGraphicFramePr>
          <p:nvPr/>
        </p:nvGraphicFramePr>
        <p:xfrm>
          <a:off x="5775688" y="2891709"/>
          <a:ext cx="1158512" cy="409575"/>
        </p:xfrm>
        <a:graphic>
          <a:graphicData uri="http://schemas.openxmlformats.org/presentationml/2006/ole">
            <p:oleObj spid="_x0000_s1034" name="Equation" r:id="rId6" imgW="469800" imgH="177480" progId="Equation.3">
              <p:embed/>
            </p:oleObj>
          </a:graphicData>
        </a:graphic>
      </p:graphicFrame>
      <p:graphicFrame>
        <p:nvGraphicFramePr>
          <p:cNvPr id="1035" name="Object 11"/>
          <p:cNvGraphicFramePr>
            <a:graphicFrameLocks noChangeAspect="1"/>
          </p:cNvGraphicFramePr>
          <p:nvPr/>
        </p:nvGraphicFramePr>
        <p:xfrm>
          <a:off x="4191000" y="3348730"/>
          <a:ext cx="914400" cy="396875"/>
        </p:xfrm>
        <a:graphic>
          <a:graphicData uri="http://schemas.openxmlformats.org/presentationml/2006/ole">
            <p:oleObj spid="_x0000_s1035" name="Equation" r:id="rId7" imgW="380880" imgH="177480" progId="Equation.3">
              <p:embed/>
            </p:oleObj>
          </a:graphicData>
        </a:graphic>
      </p:graphicFrame>
      <p:sp>
        <p:nvSpPr>
          <p:cNvPr id="9" name="TextBox 8"/>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10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31"/>
                                        </p:tgtEl>
                                        <p:attrNameLst>
                                          <p:attrName>style.visibility</p:attrName>
                                        </p:attrNameLst>
                                      </p:cBhvr>
                                      <p:to>
                                        <p:strVal val="visible"/>
                                      </p:to>
                                    </p:set>
                                    <p:animEffect transition="in" filter="blinds(horizontal)">
                                      <p:cBhvr>
                                        <p:cTn id="12" dur="1000"/>
                                        <p:tgtEl>
                                          <p:spTgt spid="1031"/>
                                        </p:tgtEl>
                                      </p:cBhvr>
                                    </p:animEffect>
                                  </p:childTnLst>
                                </p:cTn>
                              </p:par>
                              <p:par>
                                <p:cTn id="13" presetID="3" presetClass="entr" presetSubtype="10" fill="hold" nodeType="withEffect">
                                  <p:stCondLst>
                                    <p:cond delay="0"/>
                                  </p:stCondLst>
                                  <p:childTnLst>
                                    <p:set>
                                      <p:cBhvr>
                                        <p:cTn id="14" dur="1" fill="hold">
                                          <p:stCondLst>
                                            <p:cond delay="0"/>
                                          </p:stCondLst>
                                        </p:cTn>
                                        <p:tgtEl>
                                          <p:spTgt spid="1035"/>
                                        </p:tgtEl>
                                        <p:attrNameLst>
                                          <p:attrName>style.visibility</p:attrName>
                                        </p:attrNameLst>
                                      </p:cBhvr>
                                      <p:to>
                                        <p:strVal val="visible"/>
                                      </p:to>
                                    </p:set>
                                    <p:animEffect transition="in" filter="blinds(horizontal)">
                                      <p:cBhvr>
                                        <p:cTn id="15" dur="1000"/>
                                        <p:tgtEl>
                                          <p:spTgt spid="10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Using the quadratic formula</a:t>
            </a:r>
            <a:endParaRPr lang="en-US" dirty="0"/>
          </a:p>
        </p:txBody>
      </p:sp>
      <p:sp>
        <p:nvSpPr>
          <p:cNvPr id="4" name="TextBox 3"/>
          <p:cNvSpPr txBox="1"/>
          <p:nvPr/>
        </p:nvSpPr>
        <p:spPr>
          <a:xfrm>
            <a:off x="457200" y="1701225"/>
            <a:ext cx="31242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graphicFrame>
        <p:nvGraphicFramePr>
          <p:cNvPr id="5" name="Object 5"/>
          <p:cNvGraphicFramePr>
            <a:graphicFrameLocks noChangeAspect="1"/>
          </p:cNvGraphicFramePr>
          <p:nvPr/>
        </p:nvGraphicFramePr>
        <p:xfrm>
          <a:off x="5027613" y="1549400"/>
          <a:ext cx="3257550" cy="685800"/>
        </p:xfrm>
        <a:graphic>
          <a:graphicData uri="http://schemas.openxmlformats.org/presentationml/2006/ole">
            <p:oleObj spid="_x0000_s47106" name="Equation" r:id="rId3" imgW="965160" imgH="203040" progId="Equation.3">
              <p:embed/>
            </p:oleObj>
          </a:graphicData>
        </a:graphic>
      </p:graphicFrame>
      <p:graphicFrame>
        <p:nvGraphicFramePr>
          <p:cNvPr id="6" name="Content Placeholder 3"/>
          <p:cNvGraphicFramePr>
            <a:graphicFrameLocks noChangeAspect="1"/>
          </p:cNvGraphicFramePr>
          <p:nvPr/>
        </p:nvGraphicFramePr>
        <p:xfrm>
          <a:off x="4241800" y="5410200"/>
          <a:ext cx="4297363" cy="1219200"/>
        </p:xfrm>
        <a:graphic>
          <a:graphicData uri="http://schemas.openxmlformats.org/presentationml/2006/ole">
            <p:oleObj spid="_x0000_s47107" name="Equation" r:id="rId4" imgW="1625400" imgH="482400" progId="Equation.3">
              <p:embed/>
            </p:oleObj>
          </a:graphicData>
        </a:graphic>
      </p:graphicFrame>
      <p:sp>
        <p:nvSpPr>
          <p:cNvPr id="7" name="TextBox 6"/>
          <p:cNvSpPr txBox="1"/>
          <p:nvPr/>
        </p:nvSpPr>
        <p:spPr>
          <a:xfrm>
            <a:off x="533400" y="5739825"/>
            <a:ext cx="1752600" cy="584775"/>
          </a:xfrm>
          <a:prstGeom prst="rect">
            <a:avLst/>
          </a:prstGeom>
          <a:noFill/>
        </p:spPr>
        <p:txBody>
          <a:bodyPr wrap="square" rtlCol="0">
            <a:spAutoFit/>
          </a:bodyPr>
          <a:lstStyle/>
          <a:p>
            <a:r>
              <a:rPr lang="en-US" sz="3200" dirty="0" smtClean="0">
                <a:latin typeface="+mj-lt"/>
              </a:rPr>
              <a:t>Solution</a:t>
            </a:r>
            <a:endParaRPr lang="en-US" sz="3200" dirty="0">
              <a:latin typeface="+mj-lt"/>
            </a:endParaRPr>
          </a:p>
        </p:txBody>
      </p:sp>
      <p:graphicFrame>
        <p:nvGraphicFramePr>
          <p:cNvPr id="16" name="Object 15"/>
          <p:cNvGraphicFramePr>
            <a:graphicFrameLocks noChangeAspect="1"/>
          </p:cNvGraphicFramePr>
          <p:nvPr/>
        </p:nvGraphicFramePr>
        <p:xfrm>
          <a:off x="381000" y="2854325"/>
          <a:ext cx="911225" cy="574675"/>
        </p:xfrm>
        <a:graphic>
          <a:graphicData uri="http://schemas.openxmlformats.org/presentationml/2006/ole">
            <p:oleObj spid="_x0000_s47116" name="Equation" r:id="rId5" imgW="355320" imgH="177480" progId="Equation.3">
              <p:embed/>
            </p:oleObj>
          </a:graphicData>
        </a:graphic>
      </p:graphicFrame>
      <p:cxnSp>
        <p:nvCxnSpPr>
          <p:cNvPr id="17" name="Straight Arrow Connector 16"/>
          <p:cNvCxnSpPr/>
          <p:nvPr/>
        </p:nvCxnSpPr>
        <p:spPr>
          <a:xfrm flipV="1">
            <a:off x="5194479" y="2184042"/>
            <a:ext cx="0" cy="914400"/>
          </a:xfrm>
          <a:prstGeom prst="straightConnector1">
            <a:avLst/>
          </a:pr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18" name="Object 17"/>
          <p:cNvGraphicFramePr>
            <a:graphicFrameLocks noChangeAspect="1"/>
          </p:cNvGraphicFramePr>
          <p:nvPr/>
        </p:nvGraphicFramePr>
        <p:xfrm>
          <a:off x="1844675" y="2854325"/>
          <a:ext cx="877888" cy="574675"/>
        </p:xfrm>
        <a:graphic>
          <a:graphicData uri="http://schemas.openxmlformats.org/presentationml/2006/ole">
            <p:oleObj spid="_x0000_s47117" name="Equation" r:id="rId6" imgW="342720" imgH="177480" progId="Equation.3">
              <p:embed/>
            </p:oleObj>
          </a:graphicData>
        </a:graphic>
      </p:graphicFrame>
      <p:cxnSp>
        <p:nvCxnSpPr>
          <p:cNvPr id="19" name="Straight Arrow Connector 18"/>
          <p:cNvCxnSpPr/>
          <p:nvPr/>
        </p:nvCxnSpPr>
        <p:spPr>
          <a:xfrm flipV="1">
            <a:off x="6362163" y="2184042"/>
            <a:ext cx="0" cy="762000"/>
          </a:xfrm>
          <a:prstGeom prst="straightConnector1">
            <a:avLst/>
          </a:pr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20" name="Object 20"/>
          <p:cNvGraphicFramePr>
            <a:graphicFrameLocks noChangeAspect="1"/>
          </p:cNvGraphicFramePr>
          <p:nvPr/>
        </p:nvGraphicFramePr>
        <p:xfrm>
          <a:off x="5019675" y="2819400"/>
          <a:ext cx="3286125" cy="636588"/>
        </p:xfrm>
        <a:graphic>
          <a:graphicData uri="http://schemas.openxmlformats.org/presentationml/2006/ole">
            <p:oleObj spid="_x0000_s47118" name="Equation" r:id="rId7" imgW="977760" imgH="203040" progId="Equation.3">
              <p:embed/>
            </p:oleObj>
          </a:graphicData>
        </a:graphic>
      </p:graphicFrame>
      <p:cxnSp>
        <p:nvCxnSpPr>
          <p:cNvPr id="21" name="Straight Arrow Connector 20"/>
          <p:cNvCxnSpPr/>
          <p:nvPr/>
        </p:nvCxnSpPr>
        <p:spPr>
          <a:xfrm flipV="1">
            <a:off x="7365642" y="2133600"/>
            <a:ext cx="0" cy="914400"/>
          </a:xfrm>
          <a:prstGeom prst="straightConnector1">
            <a:avLst/>
          </a:pr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47119" name="Object 15"/>
          <p:cNvGraphicFramePr>
            <a:graphicFrameLocks noChangeAspect="1"/>
          </p:cNvGraphicFramePr>
          <p:nvPr/>
        </p:nvGraphicFramePr>
        <p:xfrm>
          <a:off x="3208338" y="2819400"/>
          <a:ext cx="812800" cy="574675"/>
        </p:xfrm>
        <a:graphic>
          <a:graphicData uri="http://schemas.openxmlformats.org/presentationml/2006/ole">
            <p:oleObj spid="_x0000_s47119" name="Equation" r:id="rId8" imgW="317160" imgH="177480" progId="Equation.3">
              <p:embed/>
            </p:oleObj>
          </a:graphicData>
        </a:graphic>
      </p:graphicFrame>
      <p:graphicFrame>
        <p:nvGraphicFramePr>
          <p:cNvPr id="24" name="Content Placeholder 3"/>
          <p:cNvGraphicFramePr>
            <a:graphicFrameLocks noChangeAspect="1"/>
          </p:cNvGraphicFramePr>
          <p:nvPr>
            <p:ph idx="1"/>
          </p:nvPr>
        </p:nvGraphicFramePr>
        <p:xfrm>
          <a:off x="4267200" y="4191000"/>
          <a:ext cx="4343400" cy="1142999"/>
        </p:xfrm>
        <a:graphic>
          <a:graphicData uri="http://schemas.openxmlformats.org/presentationml/2006/ole">
            <p:oleObj spid="_x0000_s47120" name="Equation" r:id="rId9" imgW="1244520" imgH="444240" progId="Equation.3">
              <p:embed/>
            </p:oleObj>
          </a:graphicData>
        </a:graphic>
      </p:graphicFrame>
      <p:sp>
        <p:nvSpPr>
          <p:cNvPr id="25" name="TextBox 24"/>
          <p:cNvSpPr txBox="1"/>
          <p:nvPr/>
        </p:nvSpPr>
        <p:spPr>
          <a:xfrm>
            <a:off x="304800" y="4520625"/>
            <a:ext cx="3581400" cy="584775"/>
          </a:xfrm>
          <a:prstGeom prst="rect">
            <a:avLst/>
          </a:prstGeom>
          <a:noFill/>
        </p:spPr>
        <p:txBody>
          <a:bodyPr wrap="square" rtlCol="0">
            <a:spAutoFit/>
          </a:bodyPr>
          <a:lstStyle/>
          <a:p>
            <a:r>
              <a:rPr lang="en-US" sz="3200" dirty="0" smtClean="0">
                <a:latin typeface="+mj-lt"/>
              </a:rPr>
              <a:t>Quadratic Formula</a:t>
            </a:r>
            <a:endParaRPr lang="en-US" sz="3200" dirty="0">
              <a:latin typeface="+mj-lt"/>
            </a:endParaRPr>
          </a:p>
        </p:txBody>
      </p:sp>
      <p:sp>
        <p:nvSpPr>
          <p:cNvPr id="26" name="Rectangle 25"/>
          <p:cNvSpPr/>
          <p:nvPr/>
        </p:nvSpPr>
        <p:spPr>
          <a:xfrm>
            <a:off x="228600" y="3581400"/>
            <a:ext cx="8763000" cy="523220"/>
          </a:xfrm>
          <a:prstGeom prst="rect">
            <a:avLst/>
          </a:prstGeom>
        </p:spPr>
        <p:txBody>
          <a:bodyPr wrap="square">
            <a:spAutoFit/>
          </a:bodyPr>
          <a:lstStyle/>
          <a:p>
            <a:r>
              <a:rPr lang="en-US" sz="2800" dirty="0" smtClean="0">
                <a:solidFill>
                  <a:srgbClr val="00B050"/>
                </a:solidFill>
                <a:latin typeface="+mj-lt"/>
              </a:rPr>
              <a:t>Plug 9 in for </a:t>
            </a:r>
            <a:r>
              <a:rPr lang="en-US" sz="2800" i="1" dirty="0" smtClean="0">
                <a:solidFill>
                  <a:srgbClr val="00B050"/>
                </a:solidFill>
                <a:latin typeface="+mj-lt"/>
              </a:rPr>
              <a:t>a</a:t>
            </a:r>
            <a:r>
              <a:rPr lang="en-US" sz="2800" dirty="0" smtClean="0">
                <a:solidFill>
                  <a:srgbClr val="00B050"/>
                </a:solidFill>
                <a:latin typeface="+mj-lt"/>
              </a:rPr>
              <a:t>, 6 for </a:t>
            </a:r>
            <a:r>
              <a:rPr lang="en-US" sz="2800" i="1" dirty="0" smtClean="0">
                <a:solidFill>
                  <a:srgbClr val="00B050"/>
                </a:solidFill>
                <a:latin typeface="+mj-lt"/>
              </a:rPr>
              <a:t>b</a:t>
            </a:r>
            <a:r>
              <a:rPr lang="en-US" sz="2800" dirty="0" smtClean="0">
                <a:solidFill>
                  <a:srgbClr val="00B050"/>
                </a:solidFill>
                <a:latin typeface="+mj-lt"/>
              </a:rPr>
              <a:t>, and 1 for </a:t>
            </a:r>
            <a:r>
              <a:rPr lang="en-US" sz="2800" i="1" dirty="0" smtClean="0">
                <a:solidFill>
                  <a:srgbClr val="00B050"/>
                </a:solidFill>
                <a:latin typeface="+mj-lt"/>
              </a:rPr>
              <a:t>c</a:t>
            </a:r>
            <a:r>
              <a:rPr lang="en-US" sz="2800" dirty="0" smtClean="0">
                <a:solidFill>
                  <a:srgbClr val="00B050"/>
                </a:solidFill>
                <a:latin typeface="+mj-lt"/>
              </a:rPr>
              <a:t> in the quadratic formula. </a:t>
            </a:r>
            <a:endParaRPr lang="en-US" sz="2800" i="1" dirty="0">
              <a:solidFill>
                <a:srgbClr val="00B050"/>
              </a:solidFill>
              <a:latin typeface="+mj-lt"/>
            </a:endParaRPr>
          </a:p>
        </p:txBody>
      </p:sp>
      <p:sp>
        <p:nvSpPr>
          <p:cNvPr id="22" name="TextBox 21"/>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1000"/>
                                        <p:tgtEl>
                                          <p:spTgt spid="4"/>
                                        </p:tgtEl>
                                      </p:cBhvr>
                                    </p:animEffect>
                                  </p:childTnLst>
                                </p:cTn>
                              </p:par>
                              <p:par>
                                <p:cTn id="8" presetID="1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slide(fromBottom)">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anim calcmode="lin" valueType="num">
                                      <p:cBhvr additive="base">
                                        <p:cTn id="15" dur="1000" fill="hold"/>
                                        <p:tgtEl>
                                          <p:spTgt spid="17"/>
                                        </p:tgtEl>
                                        <p:attrNameLst>
                                          <p:attrName>ppt_x</p:attrName>
                                        </p:attrNameLst>
                                      </p:cBhvr>
                                      <p:tavLst>
                                        <p:tav tm="0">
                                          <p:val>
                                            <p:strVal val="#ppt_x"/>
                                          </p:val>
                                        </p:tav>
                                        <p:tav tm="100000">
                                          <p:val>
                                            <p:strVal val="#ppt_x"/>
                                          </p:val>
                                        </p:tav>
                                      </p:tavLst>
                                    </p:anim>
                                    <p:anim calcmode="lin" valueType="num">
                                      <p:cBhvr additive="base">
                                        <p:cTn id="16" dur="1000" fill="hold"/>
                                        <p:tgtEl>
                                          <p:spTgt spid="17"/>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additive="base">
                                        <p:cTn id="19" dur="1000" fill="hold"/>
                                        <p:tgtEl>
                                          <p:spTgt spid="19"/>
                                        </p:tgtEl>
                                        <p:attrNameLst>
                                          <p:attrName>ppt_x</p:attrName>
                                        </p:attrNameLst>
                                      </p:cBhvr>
                                      <p:tavLst>
                                        <p:tav tm="0">
                                          <p:val>
                                            <p:strVal val="#ppt_x"/>
                                          </p:val>
                                        </p:tav>
                                        <p:tav tm="100000">
                                          <p:val>
                                            <p:strVal val="#ppt_x"/>
                                          </p:val>
                                        </p:tav>
                                      </p:tavLst>
                                    </p:anim>
                                    <p:anim calcmode="lin" valueType="num">
                                      <p:cBhvr additive="base">
                                        <p:cTn id="20" dur="1000" fill="hold"/>
                                        <p:tgtEl>
                                          <p:spTgt spid="19"/>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0"/>
                                        </p:tgtEl>
                                        <p:attrNameLst>
                                          <p:attrName>style.visibility</p:attrName>
                                        </p:attrNameLst>
                                      </p:cBhvr>
                                      <p:to>
                                        <p:strVal val="visible"/>
                                      </p:to>
                                    </p:set>
                                    <p:anim calcmode="lin" valueType="num">
                                      <p:cBhvr additive="base">
                                        <p:cTn id="23" dur="1000" fill="hold"/>
                                        <p:tgtEl>
                                          <p:spTgt spid="20"/>
                                        </p:tgtEl>
                                        <p:attrNameLst>
                                          <p:attrName>ppt_x</p:attrName>
                                        </p:attrNameLst>
                                      </p:cBhvr>
                                      <p:tavLst>
                                        <p:tav tm="0">
                                          <p:val>
                                            <p:strVal val="#ppt_x"/>
                                          </p:val>
                                        </p:tav>
                                        <p:tav tm="100000">
                                          <p:val>
                                            <p:strVal val="#ppt_x"/>
                                          </p:val>
                                        </p:tav>
                                      </p:tavLst>
                                    </p:anim>
                                    <p:anim calcmode="lin" valueType="num">
                                      <p:cBhvr additive="base">
                                        <p:cTn id="24" dur="1000" fill="hold"/>
                                        <p:tgtEl>
                                          <p:spTgt spid="20"/>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1000" fill="hold"/>
                                        <p:tgtEl>
                                          <p:spTgt spid="21"/>
                                        </p:tgtEl>
                                        <p:attrNameLst>
                                          <p:attrName>ppt_x</p:attrName>
                                        </p:attrNameLst>
                                      </p:cBhvr>
                                      <p:tavLst>
                                        <p:tav tm="0">
                                          <p:val>
                                            <p:strVal val="#ppt_x"/>
                                          </p:val>
                                        </p:tav>
                                        <p:tav tm="100000">
                                          <p:val>
                                            <p:strVal val="#ppt_x"/>
                                          </p:val>
                                        </p:tav>
                                      </p:tavLst>
                                    </p:anim>
                                    <p:anim calcmode="lin" valueType="num">
                                      <p:cBhvr additive="base">
                                        <p:cTn id="28" dur="10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randombar(horizontal)">
                                      <p:cBhvr>
                                        <p:cTn id="33" dur="2000"/>
                                        <p:tgtEl>
                                          <p:spTgt spid="16"/>
                                        </p:tgtEl>
                                      </p:cBhvr>
                                    </p:animEffect>
                                  </p:childTnLst>
                                </p:cTn>
                              </p:par>
                              <p:par>
                                <p:cTn id="34" presetID="14" presetClass="entr" presetSubtype="10" fill="hold" nodeType="with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randombar(horizontal)">
                                      <p:cBhvr>
                                        <p:cTn id="36" dur="2000"/>
                                        <p:tgtEl>
                                          <p:spTgt spid="18"/>
                                        </p:tgtEl>
                                      </p:cBhvr>
                                    </p:animEffect>
                                  </p:childTnLst>
                                </p:cTn>
                              </p:par>
                              <p:par>
                                <p:cTn id="37" presetID="14" presetClass="entr" presetSubtype="10" fill="hold" nodeType="withEffect">
                                  <p:stCondLst>
                                    <p:cond delay="0"/>
                                  </p:stCondLst>
                                  <p:childTnLst>
                                    <p:set>
                                      <p:cBhvr>
                                        <p:cTn id="38" dur="1" fill="hold">
                                          <p:stCondLst>
                                            <p:cond delay="0"/>
                                          </p:stCondLst>
                                        </p:cTn>
                                        <p:tgtEl>
                                          <p:spTgt spid="47119"/>
                                        </p:tgtEl>
                                        <p:attrNameLst>
                                          <p:attrName>style.visibility</p:attrName>
                                        </p:attrNameLst>
                                      </p:cBhvr>
                                      <p:to>
                                        <p:strVal val="visible"/>
                                      </p:to>
                                    </p:set>
                                    <p:animEffect transition="in" filter="randombar(horizontal)">
                                      <p:cBhvr>
                                        <p:cTn id="39" dur="2000"/>
                                        <p:tgtEl>
                                          <p:spTgt spid="47119"/>
                                        </p:tgtEl>
                                      </p:cBhvr>
                                    </p:animEffect>
                                  </p:childTnLst>
                                </p:cTn>
                              </p:par>
                            </p:childTnLst>
                          </p:cTn>
                        </p:par>
                      </p:childTnLst>
                    </p:cTn>
                  </p:par>
                  <p:par>
                    <p:cTn id="40" fill="hold">
                      <p:stCondLst>
                        <p:cond delay="indefinite"/>
                      </p:stCondLst>
                      <p:childTnLst>
                        <p:par>
                          <p:cTn id="41" fill="hold">
                            <p:stCondLst>
                              <p:cond delay="0"/>
                            </p:stCondLst>
                            <p:childTnLst>
                              <p:par>
                                <p:cTn id="42" presetID="27" presetClass="entr" presetSubtype="0" fill="hold" grpId="0" nodeType="clickEffect">
                                  <p:stCondLst>
                                    <p:cond delay="0"/>
                                  </p:stCondLst>
                                  <p:iterate type="lt">
                                    <p:tmPct val="50000"/>
                                  </p:iterate>
                                  <p:childTnLst>
                                    <p:set>
                                      <p:cBhvr>
                                        <p:cTn id="43" dur="1" fill="hold">
                                          <p:stCondLst>
                                            <p:cond delay="0"/>
                                          </p:stCondLst>
                                        </p:cTn>
                                        <p:tgtEl>
                                          <p:spTgt spid="26"/>
                                        </p:tgtEl>
                                        <p:attrNameLst>
                                          <p:attrName>style.visibility</p:attrName>
                                        </p:attrNameLst>
                                      </p:cBhvr>
                                      <p:to>
                                        <p:strVal val="visible"/>
                                      </p:to>
                                    </p:set>
                                    <p:anim calcmode="discrete" valueType="clr">
                                      <p:cBhvr override="childStyle">
                                        <p:cTn id="44" dur="150"/>
                                        <p:tgtEl>
                                          <p:spTgt spid="26"/>
                                        </p:tgtEl>
                                        <p:attrNameLst>
                                          <p:attrName>style.color</p:attrName>
                                        </p:attrNameLst>
                                      </p:cBhvr>
                                      <p:tavLst>
                                        <p:tav tm="0">
                                          <p:val>
                                            <p:clrVal>
                                              <a:schemeClr val="accent2"/>
                                            </p:clrVal>
                                          </p:val>
                                        </p:tav>
                                        <p:tav tm="50000">
                                          <p:val>
                                            <p:clrVal>
                                              <a:schemeClr val="hlink"/>
                                            </p:clrVal>
                                          </p:val>
                                        </p:tav>
                                      </p:tavLst>
                                    </p:anim>
                                    <p:anim calcmode="discrete" valueType="clr">
                                      <p:cBhvr>
                                        <p:cTn id="45" dur="150"/>
                                        <p:tgtEl>
                                          <p:spTgt spid="26"/>
                                        </p:tgtEl>
                                        <p:attrNameLst>
                                          <p:attrName>fillcolor</p:attrName>
                                        </p:attrNameLst>
                                      </p:cBhvr>
                                      <p:tavLst>
                                        <p:tav tm="0">
                                          <p:val>
                                            <p:clrVal>
                                              <a:schemeClr val="accent2"/>
                                            </p:clrVal>
                                          </p:val>
                                        </p:tav>
                                        <p:tav tm="50000">
                                          <p:val>
                                            <p:clrVal>
                                              <a:schemeClr val="hlink"/>
                                            </p:clrVal>
                                          </p:val>
                                        </p:tav>
                                      </p:tavLst>
                                    </p:anim>
                                    <p:set>
                                      <p:cBhvr>
                                        <p:cTn id="46" dur="150"/>
                                        <p:tgtEl>
                                          <p:spTgt spid="26"/>
                                        </p:tgtEl>
                                        <p:attrNameLst>
                                          <p:attrName>fill.type</p:attrName>
                                        </p:attrNameLst>
                                      </p:cBhvr>
                                      <p:to>
                                        <p:strVal val="solid"/>
                                      </p:to>
                                    </p:set>
                                  </p:childTnLst>
                                </p:cTn>
                              </p:par>
                            </p:childTnLst>
                          </p:cTn>
                        </p:par>
                      </p:childTnLst>
                    </p:cTn>
                  </p:par>
                  <p:par>
                    <p:cTn id="47" fill="hold">
                      <p:stCondLst>
                        <p:cond delay="indefinite"/>
                      </p:stCondLst>
                      <p:childTnLst>
                        <p:par>
                          <p:cTn id="48" fill="hold">
                            <p:stCondLst>
                              <p:cond delay="0"/>
                            </p:stCondLst>
                            <p:childTnLst>
                              <p:par>
                                <p:cTn id="49" presetID="14" presetClass="entr" presetSubtype="10" fill="hold" grpId="0" nodeType="clickEffect">
                                  <p:stCondLst>
                                    <p:cond delay="0"/>
                                  </p:stCondLst>
                                  <p:childTnLst>
                                    <p:set>
                                      <p:cBhvr>
                                        <p:cTn id="50" dur="1" fill="hold">
                                          <p:stCondLst>
                                            <p:cond delay="0"/>
                                          </p:stCondLst>
                                        </p:cTn>
                                        <p:tgtEl>
                                          <p:spTgt spid="25"/>
                                        </p:tgtEl>
                                        <p:attrNameLst>
                                          <p:attrName>style.visibility</p:attrName>
                                        </p:attrNameLst>
                                      </p:cBhvr>
                                      <p:to>
                                        <p:strVal val="visible"/>
                                      </p:to>
                                    </p:set>
                                    <p:animEffect transition="in" filter="randombar(horizontal)">
                                      <p:cBhvr>
                                        <p:cTn id="51" dur="2000"/>
                                        <p:tgtEl>
                                          <p:spTgt spid="25"/>
                                        </p:tgtEl>
                                      </p:cBhvr>
                                    </p:animEffect>
                                  </p:childTnLst>
                                </p:cTn>
                              </p:par>
                              <p:par>
                                <p:cTn id="52" presetID="14" presetClass="entr" presetSubtype="10" fill="hold" nodeType="withEffect">
                                  <p:stCondLst>
                                    <p:cond delay="0"/>
                                  </p:stCondLst>
                                  <p:childTnLst>
                                    <p:set>
                                      <p:cBhvr>
                                        <p:cTn id="53" dur="1" fill="hold">
                                          <p:stCondLst>
                                            <p:cond delay="0"/>
                                          </p:stCondLst>
                                        </p:cTn>
                                        <p:tgtEl>
                                          <p:spTgt spid="24"/>
                                        </p:tgtEl>
                                        <p:attrNameLst>
                                          <p:attrName>style.visibility</p:attrName>
                                        </p:attrNameLst>
                                      </p:cBhvr>
                                      <p:to>
                                        <p:strVal val="visible"/>
                                      </p:to>
                                    </p:set>
                                    <p:animEffect transition="in" filter="randombar(horizontal)">
                                      <p:cBhvr>
                                        <p:cTn id="54" dur="2000"/>
                                        <p:tgtEl>
                                          <p:spTgt spid="24"/>
                                        </p:tgtEl>
                                      </p:cBhvr>
                                    </p:animEffect>
                                  </p:childTnLst>
                                </p:cTn>
                              </p:par>
                            </p:childTnLst>
                          </p:cTn>
                        </p:par>
                      </p:childTnLst>
                    </p:cTn>
                  </p:par>
                  <p:par>
                    <p:cTn id="55" fill="hold">
                      <p:stCondLst>
                        <p:cond delay="indefinite"/>
                      </p:stCondLst>
                      <p:childTnLst>
                        <p:par>
                          <p:cTn id="56" fill="hold">
                            <p:stCondLst>
                              <p:cond delay="0"/>
                            </p:stCondLst>
                            <p:childTnLst>
                              <p:par>
                                <p:cTn id="57" presetID="18" presetClass="entr" presetSubtype="12" fill="hold" grpId="0" nodeType="clickEffect">
                                  <p:stCondLst>
                                    <p:cond delay="0"/>
                                  </p:stCondLst>
                                  <p:childTnLst>
                                    <p:set>
                                      <p:cBhvr>
                                        <p:cTn id="58" dur="1" fill="hold">
                                          <p:stCondLst>
                                            <p:cond delay="0"/>
                                          </p:stCondLst>
                                        </p:cTn>
                                        <p:tgtEl>
                                          <p:spTgt spid="7"/>
                                        </p:tgtEl>
                                        <p:attrNameLst>
                                          <p:attrName>style.visibility</p:attrName>
                                        </p:attrNameLst>
                                      </p:cBhvr>
                                      <p:to>
                                        <p:strVal val="visible"/>
                                      </p:to>
                                    </p:set>
                                    <p:animEffect transition="in" filter="strips(downLeft)">
                                      <p:cBhvr>
                                        <p:cTn id="59" dur="1000"/>
                                        <p:tgtEl>
                                          <p:spTgt spid="7"/>
                                        </p:tgtEl>
                                      </p:cBhvr>
                                    </p:animEffect>
                                  </p:childTnLst>
                                </p:cTn>
                              </p:par>
                              <p:par>
                                <p:cTn id="60" presetID="18" presetClass="entr" presetSubtype="12" fill="hold" nodeType="withEffect">
                                  <p:stCondLst>
                                    <p:cond delay="0"/>
                                  </p:stCondLst>
                                  <p:childTnLst>
                                    <p:set>
                                      <p:cBhvr>
                                        <p:cTn id="61" dur="1" fill="hold">
                                          <p:stCondLst>
                                            <p:cond delay="0"/>
                                          </p:stCondLst>
                                        </p:cTn>
                                        <p:tgtEl>
                                          <p:spTgt spid="6"/>
                                        </p:tgtEl>
                                        <p:attrNameLst>
                                          <p:attrName>style.visibility</p:attrName>
                                        </p:attrNameLst>
                                      </p:cBhvr>
                                      <p:to>
                                        <p:strVal val="visible"/>
                                      </p:to>
                                    </p:set>
                                    <p:animEffect transition="in" filter="strips(downLeft)">
                                      <p:cBhvr>
                                        <p:cTn id="6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25" grpId="0"/>
      <p:bldP spid="2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Simplify your solution</a:t>
            </a:r>
            <a:endParaRPr lang="en-US" dirty="0"/>
          </a:p>
        </p:txBody>
      </p:sp>
      <p:graphicFrame>
        <p:nvGraphicFramePr>
          <p:cNvPr id="6" name="Content Placeholder 3"/>
          <p:cNvGraphicFramePr>
            <a:graphicFrameLocks noChangeAspect="1"/>
          </p:cNvGraphicFramePr>
          <p:nvPr/>
        </p:nvGraphicFramePr>
        <p:xfrm>
          <a:off x="4013200" y="1447800"/>
          <a:ext cx="4297363" cy="1095375"/>
        </p:xfrm>
        <a:graphic>
          <a:graphicData uri="http://schemas.openxmlformats.org/presentationml/2006/ole">
            <p:oleObj spid="_x0000_s48131" name="Equation" r:id="rId3" imgW="1625400" imgH="482400" progId="Equation.3">
              <p:embed/>
            </p:oleObj>
          </a:graphicData>
        </a:graphic>
      </p:graphicFrame>
      <p:sp>
        <p:nvSpPr>
          <p:cNvPr id="7" name="TextBox 6"/>
          <p:cNvSpPr txBox="1"/>
          <p:nvPr/>
        </p:nvSpPr>
        <p:spPr>
          <a:xfrm>
            <a:off x="609600" y="1676400"/>
            <a:ext cx="1752600" cy="584775"/>
          </a:xfrm>
          <a:prstGeom prst="rect">
            <a:avLst/>
          </a:prstGeom>
          <a:noFill/>
        </p:spPr>
        <p:txBody>
          <a:bodyPr wrap="square" rtlCol="0">
            <a:spAutoFit/>
          </a:bodyPr>
          <a:lstStyle/>
          <a:p>
            <a:r>
              <a:rPr lang="en-US" sz="3200" dirty="0" smtClean="0">
                <a:latin typeface="+mj-lt"/>
              </a:rPr>
              <a:t>Simplify</a:t>
            </a:r>
            <a:endParaRPr lang="en-US" sz="3200" dirty="0">
              <a:latin typeface="+mj-lt"/>
            </a:endParaRPr>
          </a:p>
        </p:txBody>
      </p:sp>
      <p:graphicFrame>
        <p:nvGraphicFramePr>
          <p:cNvPr id="47109" name="Content Placeholder 3"/>
          <p:cNvGraphicFramePr>
            <a:graphicFrameLocks noChangeAspect="1"/>
          </p:cNvGraphicFramePr>
          <p:nvPr/>
        </p:nvGraphicFramePr>
        <p:xfrm>
          <a:off x="4067175" y="2616200"/>
          <a:ext cx="2232025" cy="941388"/>
        </p:xfrm>
        <a:graphic>
          <a:graphicData uri="http://schemas.openxmlformats.org/presentationml/2006/ole">
            <p:oleObj spid="_x0000_s48133" name="Equation" r:id="rId4" imgW="812520" imgH="431640" progId="Equation.3">
              <p:embed/>
            </p:oleObj>
          </a:graphicData>
        </a:graphic>
      </p:graphicFrame>
      <p:graphicFrame>
        <p:nvGraphicFramePr>
          <p:cNvPr id="47110" name="Content Placeholder 3"/>
          <p:cNvGraphicFramePr>
            <a:graphicFrameLocks noChangeAspect="1"/>
          </p:cNvGraphicFramePr>
          <p:nvPr/>
        </p:nvGraphicFramePr>
        <p:xfrm>
          <a:off x="4102100" y="3657600"/>
          <a:ext cx="1917700" cy="850900"/>
        </p:xfrm>
        <a:graphic>
          <a:graphicData uri="http://schemas.openxmlformats.org/presentationml/2006/ole">
            <p:oleObj spid="_x0000_s48134" name="Equation" r:id="rId5" imgW="698400" imgH="393480" progId="Equation.3">
              <p:embed/>
            </p:oleObj>
          </a:graphicData>
        </a:graphic>
      </p:graphicFrame>
      <p:graphicFrame>
        <p:nvGraphicFramePr>
          <p:cNvPr id="47111" name="Content Placeholder 3"/>
          <p:cNvGraphicFramePr>
            <a:graphicFrameLocks noChangeAspect="1"/>
          </p:cNvGraphicFramePr>
          <p:nvPr/>
        </p:nvGraphicFramePr>
        <p:xfrm>
          <a:off x="4114800" y="4610100"/>
          <a:ext cx="1428750" cy="850900"/>
        </p:xfrm>
        <a:graphic>
          <a:graphicData uri="http://schemas.openxmlformats.org/presentationml/2006/ole">
            <p:oleObj spid="_x0000_s48135" name="Equation" r:id="rId6" imgW="520560" imgH="393480" progId="Equation.3">
              <p:embed/>
            </p:oleObj>
          </a:graphicData>
        </a:graphic>
      </p:graphicFrame>
      <p:graphicFrame>
        <p:nvGraphicFramePr>
          <p:cNvPr id="47113" name="Content Placeholder 3"/>
          <p:cNvGraphicFramePr>
            <a:graphicFrameLocks noChangeAspect="1"/>
          </p:cNvGraphicFramePr>
          <p:nvPr/>
        </p:nvGraphicFramePr>
        <p:xfrm>
          <a:off x="4114800" y="5562600"/>
          <a:ext cx="1289050" cy="927100"/>
        </p:xfrm>
        <a:graphic>
          <a:graphicData uri="http://schemas.openxmlformats.org/presentationml/2006/ole">
            <p:oleObj spid="_x0000_s48137" name="Equation" r:id="rId7" imgW="469800" imgH="393480" progId="Equation.3">
              <p:embed/>
            </p:oleObj>
          </a:graphicData>
        </a:graphic>
      </p:graphicFrame>
      <p:sp>
        <p:nvSpPr>
          <p:cNvPr id="13" name="TextBox 12"/>
          <p:cNvSpPr txBox="1"/>
          <p:nvPr/>
        </p:nvSpPr>
        <p:spPr>
          <a:xfrm>
            <a:off x="609600" y="5739825"/>
            <a:ext cx="1752600" cy="584775"/>
          </a:xfrm>
          <a:prstGeom prst="rect">
            <a:avLst/>
          </a:prstGeom>
          <a:noFill/>
        </p:spPr>
        <p:txBody>
          <a:bodyPr wrap="square" rtlCol="0">
            <a:spAutoFit/>
          </a:bodyPr>
          <a:lstStyle/>
          <a:p>
            <a:r>
              <a:rPr lang="en-US" sz="3200" dirty="0" smtClean="0">
                <a:latin typeface="+mj-lt"/>
              </a:rPr>
              <a:t>Solution</a:t>
            </a:r>
            <a:endParaRPr lang="en-US" sz="3200" dirty="0">
              <a:latin typeface="+mj-lt"/>
            </a:endParaRPr>
          </a:p>
        </p:txBody>
      </p:sp>
      <p:sp>
        <p:nvSpPr>
          <p:cNvPr id="10" name="TextBox 9"/>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lide(fromBottom)">
                                      <p:cBhvr>
                                        <p:cTn id="7" dur="1000"/>
                                        <p:tgtEl>
                                          <p:spTgt spid="7"/>
                                        </p:tgtEl>
                                      </p:cBhvr>
                                    </p:animEffect>
                                  </p:childTnLst>
                                </p:cTn>
                              </p:par>
                              <p:par>
                                <p:cTn id="8" presetID="1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slide(fromBottom)">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47109"/>
                                        </p:tgtEl>
                                        <p:attrNameLst>
                                          <p:attrName>style.visibility</p:attrName>
                                        </p:attrNameLst>
                                      </p:cBhvr>
                                      <p:to>
                                        <p:strVal val="visible"/>
                                      </p:to>
                                    </p:set>
                                    <p:animEffect transition="in" filter="randombar(horizontal)">
                                      <p:cBhvr>
                                        <p:cTn id="15" dur="2000"/>
                                        <p:tgtEl>
                                          <p:spTgt spid="47109"/>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47110"/>
                                        </p:tgtEl>
                                        <p:attrNameLst>
                                          <p:attrName>style.visibility</p:attrName>
                                        </p:attrNameLst>
                                      </p:cBhvr>
                                      <p:to>
                                        <p:strVal val="visible"/>
                                      </p:to>
                                    </p:set>
                                    <p:animEffect transition="in" filter="randombar(horizontal)">
                                      <p:cBhvr>
                                        <p:cTn id="20" dur="2000"/>
                                        <p:tgtEl>
                                          <p:spTgt spid="47110"/>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47111"/>
                                        </p:tgtEl>
                                        <p:attrNameLst>
                                          <p:attrName>style.visibility</p:attrName>
                                        </p:attrNameLst>
                                      </p:cBhvr>
                                      <p:to>
                                        <p:strVal val="visible"/>
                                      </p:to>
                                    </p:set>
                                    <p:animEffect transition="in" filter="randombar(horizontal)">
                                      <p:cBhvr>
                                        <p:cTn id="25" dur="2000"/>
                                        <p:tgtEl>
                                          <p:spTgt spid="47111"/>
                                        </p:tgtEl>
                                      </p:cBhvr>
                                    </p:animEffect>
                                  </p:childTnLst>
                                </p:cTn>
                              </p:par>
                            </p:childTnLst>
                          </p:cTn>
                        </p:par>
                      </p:childTnLst>
                    </p:cTn>
                  </p:par>
                  <p:par>
                    <p:cTn id="26" fill="hold">
                      <p:stCondLst>
                        <p:cond delay="indefinite"/>
                      </p:stCondLst>
                      <p:childTnLst>
                        <p:par>
                          <p:cTn id="27" fill="hold">
                            <p:stCondLst>
                              <p:cond delay="0"/>
                            </p:stCondLst>
                            <p:childTnLst>
                              <p:par>
                                <p:cTn id="28" presetID="18" presetClass="entr" presetSubtype="12" fill="hold" nodeType="clickEffect">
                                  <p:stCondLst>
                                    <p:cond delay="0"/>
                                  </p:stCondLst>
                                  <p:childTnLst>
                                    <p:set>
                                      <p:cBhvr>
                                        <p:cTn id="29" dur="1" fill="hold">
                                          <p:stCondLst>
                                            <p:cond delay="0"/>
                                          </p:stCondLst>
                                        </p:cTn>
                                        <p:tgtEl>
                                          <p:spTgt spid="47113"/>
                                        </p:tgtEl>
                                        <p:attrNameLst>
                                          <p:attrName>style.visibility</p:attrName>
                                        </p:attrNameLst>
                                      </p:cBhvr>
                                      <p:to>
                                        <p:strVal val="visible"/>
                                      </p:to>
                                    </p:set>
                                    <p:animEffect transition="in" filter="strips(downLeft)">
                                      <p:cBhvr>
                                        <p:cTn id="30" dur="1000"/>
                                        <p:tgtEl>
                                          <p:spTgt spid="47113"/>
                                        </p:tgtEl>
                                      </p:cBhvr>
                                    </p:animEffect>
                                  </p:childTnLst>
                                </p:cTn>
                              </p:par>
                              <p:par>
                                <p:cTn id="31" presetID="18" presetClass="entr" presetSubtype="12"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strips(downLeft)">
                                      <p:cBhvr>
                                        <p:cTn id="33"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fontScale="90000"/>
          </a:bodyPr>
          <a:lstStyle/>
          <a:p>
            <a:r>
              <a:rPr lang="en-US" dirty="0" smtClean="0"/>
              <a:t>1.4.1 Using the quadratic formula</a:t>
            </a:r>
            <a:endParaRPr lang="en-US" dirty="0"/>
          </a:p>
        </p:txBody>
      </p:sp>
      <p:sp>
        <p:nvSpPr>
          <p:cNvPr id="4" name="TextBox 3"/>
          <p:cNvSpPr txBox="1"/>
          <p:nvPr/>
        </p:nvSpPr>
        <p:spPr>
          <a:xfrm>
            <a:off x="457200" y="1701225"/>
            <a:ext cx="31242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graphicFrame>
        <p:nvGraphicFramePr>
          <p:cNvPr id="5" name="Object 5"/>
          <p:cNvGraphicFramePr>
            <a:graphicFrameLocks noChangeAspect="1"/>
          </p:cNvGraphicFramePr>
          <p:nvPr/>
        </p:nvGraphicFramePr>
        <p:xfrm>
          <a:off x="5081588" y="1549400"/>
          <a:ext cx="3300412" cy="685800"/>
        </p:xfrm>
        <a:graphic>
          <a:graphicData uri="http://schemas.openxmlformats.org/presentationml/2006/ole">
            <p:oleObj spid="_x0000_s49154" name="Equation" r:id="rId3" imgW="977760" imgH="203040" progId="Equation.3">
              <p:embed/>
            </p:oleObj>
          </a:graphicData>
        </a:graphic>
      </p:graphicFrame>
      <p:graphicFrame>
        <p:nvGraphicFramePr>
          <p:cNvPr id="6" name="Content Placeholder 3"/>
          <p:cNvGraphicFramePr>
            <a:graphicFrameLocks noChangeAspect="1"/>
          </p:cNvGraphicFramePr>
          <p:nvPr/>
        </p:nvGraphicFramePr>
        <p:xfrm>
          <a:off x="4157663" y="5410200"/>
          <a:ext cx="4467225" cy="1219200"/>
        </p:xfrm>
        <a:graphic>
          <a:graphicData uri="http://schemas.openxmlformats.org/presentationml/2006/ole">
            <p:oleObj spid="_x0000_s49155" name="Equation" r:id="rId4" imgW="1688760" imgH="482400" progId="Equation.3">
              <p:embed/>
            </p:oleObj>
          </a:graphicData>
        </a:graphic>
      </p:graphicFrame>
      <p:sp>
        <p:nvSpPr>
          <p:cNvPr id="7" name="TextBox 6"/>
          <p:cNvSpPr txBox="1"/>
          <p:nvPr/>
        </p:nvSpPr>
        <p:spPr>
          <a:xfrm>
            <a:off x="533400" y="5739825"/>
            <a:ext cx="1752600" cy="584775"/>
          </a:xfrm>
          <a:prstGeom prst="rect">
            <a:avLst/>
          </a:prstGeom>
          <a:noFill/>
        </p:spPr>
        <p:txBody>
          <a:bodyPr wrap="square" rtlCol="0">
            <a:spAutoFit/>
          </a:bodyPr>
          <a:lstStyle/>
          <a:p>
            <a:r>
              <a:rPr lang="en-US" sz="3200" dirty="0" smtClean="0">
                <a:latin typeface="+mj-lt"/>
              </a:rPr>
              <a:t>Solution</a:t>
            </a:r>
            <a:endParaRPr lang="en-US" sz="3200" dirty="0">
              <a:latin typeface="+mj-lt"/>
            </a:endParaRPr>
          </a:p>
        </p:txBody>
      </p:sp>
      <p:graphicFrame>
        <p:nvGraphicFramePr>
          <p:cNvPr id="16" name="Object 15"/>
          <p:cNvGraphicFramePr>
            <a:graphicFrameLocks noChangeAspect="1"/>
          </p:cNvGraphicFramePr>
          <p:nvPr/>
        </p:nvGraphicFramePr>
        <p:xfrm>
          <a:off x="412750" y="2854325"/>
          <a:ext cx="846138" cy="574675"/>
        </p:xfrm>
        <a:graphic>
          <a:graphicData uri="http://schemas.openxmlformats.org/presentationml/2006/ole">
            <p:oleObj spid="_x0000_s49156" name="Equation" r:id="rId5" imgW="330120" imgH="177480" progId="Equation.3">
              <p:embed/>
            </p:oleObj>
          </a:graphicData>
        </a:graphic>
      </p:graphicFrame>
      <p:cxnSp>
        <p:nvCxnSpPr>
          <p:cNvPr id="17" name="Straight Arrow Connector 16"/>
          <p:cNvCxnSpPr/>
          <p:nvPr/>
        </p:nvCxnSpPr>
        <p:spPr>
          <a:xfrm flipV="1">
            <a:off x="4953000" y="2184042"/>
            <a:ext cx="0" cy="914400"/>
          </a:xfrm>
          <a:prstGeom prst="straightConnector1">
            <a:avLst/>
          </a:pr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18" name="Object 17"/>
          <p:cNvGraphicFramePr>
            <a:graphicFrameLocks noChangeAspect="1"/>
          </p:cNvGraphicFramePr>
          <p:nvPr/>
        </p:nvGraphicFramePr>
        <p:xfrm>
          <a:off x="1844675" y="2854325"/>
          <a:ext cx="877888" cy="574675"/>
        </p:xfrm>
        <a:graphic>
          <a:graphicData uri="http://schemas.openxmlformats.org/presentationml/2006/ole">
            <p:oleObj spid="_x0000_s49157" name="Equation" r:id="rId6" imgW="342720" imgH="177480" progId="Equation.3">
              <p:embed/>
            </p:oleObj>
          </a:graphicData>
        </a:graphic>
      </p:graphicFrame>
      <p:cxnSp>
        <p:nvCxnSpPr>
          <p:cNvPr id="19" name="Straight Arrow Connector 18"/>
          <p:cNvCxnSpPr/>
          <p:nvPr/>
        </p:nvCxnSpPr>
        <p:spPr>
          <a:xfrm flipV="1">
            <a:off x="6248400" y="2184042"/>
            <a:ext cx="0" cy="762000"/>
          </a:xfrm>
          <a:prstGeom prst="straightConnector1">
            <a:avLst/>
          </a:pr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20" name="Object 20"/>
          <p:cNvGraphicFramePr>
            <a:graphicFrameLocks noChangeAspect="1"/>
          </p:cNvGraphicFramePr>
          <p:nvPr/>
        </p:nvGraphicFramePr>
        <p:xfrm>
          <a:off x="4800600" y="2819400"/>
          <a:ext cx="3590925" cy="636588"/>
        </p:xfrm>
        <a:graphic>
          <a:graphicData uri="http://schemas.openxmlformats.org/presentationml/2006/ole">
            <p:oleObj spid="_x0000_s49158" name="Equation" r:id="rId7" imgW="977760" imgH="203040" progId="Equation.3">
              <p:embed/>
            </p:oleObj>
          </a:graphicData>
        </a:graphic>
      </p:graphicFrame>
      <p:cxnSp>
        <p:nvCxnSpPr>
          <p:cNvPr id="21" name="Straight Arrow Connector 20"/>
          <p:cNvCxnSpPr/>
          <p:nvPr/>
        </p:nvCxnSpPr>
        <p:spPr>
          <a:xfrm flipV="1">
            <a:off x="7315200" y="2133600"/>
            <a:ext cx="0" cy="914400"/>
          </a:xfrm>
          <a:prstGeom prst="straightConnector1">
            <a:avLst/>
          </a:pr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47119" name="Object 15"/>
          <p:cNvGraphicFramePr>
            <a:graphicFrameLocks noChangeAspect="1"/>
          </p:cNvGraphicFramePr>
          <p:nvPr/>
        </p:nvGraphicFramePr>
        <p:xfrm>
          <a:off x="3095625" y="2819400"/>
          <a:ext cx="1041400" cy="574675"/>
        </p:xfrm>
        <a:graphic>
          <a:graphicData uri="http://schemas.openxmlformats.org/presentationml/2006/ole">
            <p:oleObj spid="_x0000_s49159" name="Equation" r:id="rId8" imgW="406080" imgH="177480" progId="Equation.3">
              <p:embed/>
            </p:oleObj>
          </a:graphicData>
        </a:graphic>
      </p:graphicFrame>
      <p:graphicFrame>
        <p:nvGraphicFramePr>
          <p:cNvPr id="24" name="Content Placeholder 3"/>
          <p:cNvGraphicFramePr>
            <a:graphicFrameLocks noChangeAspect="1"/>
          </p:cNvGraphicFramePr>
          <p:nvPr>
            <p:ph idx="1"/>
          </p:nvPr>
        </p:nvGraphicFramePr>
        <p:xfrm>
          <a:off x="4267200" y="4191000"/>
          <a:ext cx="4343400" cy="1142999"/>
        </p:xfrm>
        <a:graphic>
          <a:graphicData uri="http://schemas.openxmlformats.org/presentationml/2006/ole">
            <p:oleObj spid="_x0000_s49160" name="Equation" r:id="rId9" imgW="1244520" imgH="444240" progId="Equation.3">
              <p:embed/>
            </p:oleObj>
          </a:graphicData>
        </a:graphic>
      </p:graphicFrame>
      <p:sp>
        <p:nvSpPr>
          <p:cNvPr id="25" name="TextBox 24"/>
          <p:cNvSpPr txBox="1"/>
          <p:nvPr/>
        </p:nvSpPr>
        <p:spPr>
          <a:xfrm>
            <a:off x="304800" y="4520625"/>
            <a:ext cx="3581400" cy="584775"/>
          </a:xfrm>
          <a:prstGeom prst="rect">
            <a:avLst/>
          </a:prstGeom>
          <a:noFill/>
        </p:spPr>
        <p:txBody>
          <a:bodyPr wrap="square" rtlCol="0">
            <a:spAutoFit/>
          </a:bodyPr>
          <a:lstStyle/>
          <a:p>
            <a:r>
              <a:rPr lang="en-US" sz="3200" dirty="0" smtClean="0">
                <a:latin typeface="+mj-lt"/>
              </a:rPr>
              <a:t>Quadratic Formula</a:t>
            </a:r>
            <a:endParaRPr lang="en-US" sz="3200" dirty="0">
              <a:latin typeface="+mj-lt"/>
            </a:endParaRPr>
          </a:p>
        </p:txBody>
      </p:sp>
      <p:sp>
        <p:nvSpPr>
          <p:cNvPr id="26" name="Rectangle 25"/>
          <p:cNvSpPr/>
          <p:nvPr/>
        </p:nvSpPr>
        <p:spPr>
          <a:xfrm>
            <a:off x="152400" y="3581400"/>
            <a:ext cx="8915400" cy="523220"/>
          </a:xfrm>
          <a:prstGeom prst="rect">
            <a:avLst/>
          </a:prstGeom>
        </p:spPr>
        <p:txBody>
          <a:bodyPr wrap="square">
            <a:spAutoFit/>
          </a:bodyPr>
          <a:lstStyle/>
          <a:p>
            <a:r>
              <a:rPr lang="en-US" sz="2800" dirty="0" smtClean="0">
                <a:solidFill>
                  <a:srgbClr val="00B050"/>
                </a:solidFill>
                <a:latin typeface="+mj-lt"/>
              </a:rPr>
              <a:t>Plug 1 in for </a:t>
            </a:r>
            <a:r>
              <a:rPr lang="en-US" sz="2800" i="1" dirty="0" smtClean="0">
                <a:solidFill>
                  <a:srgbClr val="00B050"/>
                </a:solidFill>
                <a:latin typeface="+mj-lt"/>
              </a:rPr>
              <a:t>a</a:t>
            </a:r>
            <a:r>
              <a:rPr lang="en-US" sz="2800" dirty="0" smtClean="0">
                <a:solidFill>
                  <a:srgbClr val="00B050"/>
                </a:solidFill>
                <a:latin typeface="+mj-lt"/>
              </a:rPr>
              <a:t>, 9 for </a:t>
            </a:r>
            <a:r>
              <a:rPr lang="en-US" sz="2800" i="1" dirty="0" smtClean="0">
                <a:solidFill>
                  <a:srgbClr val="00B050"/>
                </a:solidFill>
                <a:latin typeface="+mj-lt"/>
              </a:rPr>
              <a:t>b</a:t>
            </a:r>
            <a:r>
              <a:rPr lang="en-US" sz="2800" dirty="0" smtClean="0">
                <a:solidFill>
                  <a:srgbClr val="00B050"/>
                </a:solidFill>
                <a:latin typeface="+mj-lt"/>
              </a:rPr>
              <a:t>, and 14 for </a:t>
            </a:r>
            <a:r>
              <a:rPr lang="en-US" sz="2800" i="1" dirty="0" smtClean="0">
                <a:solidFill>
                  <a:srgbClr val="00B050"/>
                </a:solidFill>
                <a:latin typeface="+mj-lt"/>
              </a:rPr>
              <a:t>c</a:t>
            </a:r>
            <a:r>
              <a:rPr lang="en-US" sz="2800" dirty="0" smtClean="0">
                <a:solidFill>
                  <a:srgbClr val="00B050"/>
                </a:solidFill>
                <a:latin typeface="+mj-lt"/>
              </a:rPr>
              <a:t> in the quadratic formula. </a:t>
            </a:r>
            <a:endParaRPr lang="en-US" sz="2800" i="1" dirty="0">
              <a:solidFill>
                <a:srgbClr val="00B050"/>
              </a:solidFill>
              <a:latin typeface="+mj-lt"/>
            </a:endParaRPr>
          </a:p>
        </p:txBody>
      </p:sp>
      <p:sp>
        <p:nvSpPr>
          <p:cNvPr id="22" name="TextBox 21"/>
          <p:cNvSpPr txBox="1"/>
          <p:nvPr/>
        </p:nvSpPr>
        <p:spPr>
          <a:xfrm>
            <a:off x="4800600" y="1625958"/>
            <a:ext cx="533400" cy="707886"/>
          </a:xfrm>
          <a:prstGeom prst="rect">
            <a:avLst/>
          </a:prstGeom>
          <a:noFill/>
        </p:spPr>
        <p:txBody>
          <a:bodyPr wrap="square" rtlCol="0">
            <a:spAutoFit/>
          </a:bodyPr>
          <a:lstStyle/>
          <a:p>
            <a:r>
              <a:rPr lang="en-US" sz="4000" dirty="0" smtClean="0">
                <a:solidFill>
                  <a:schemeClr val="bg1">
                    <a:lumMod val="75000"/>
                  </a:schemeClr>
                </a:solidFill>
                <a:latin typeface="+mj-lt"/>
              </a:rPr>
              <a:t>1</a:t>
            </a:r>
            <a:endParaRPr lang="en-US" dirty="0">
              <a:solidFill>
                <a:schemeClr val="bg1">
                  <a:lumMod val="75000"/>
                </a:schemeClr>
              </a:solidFill>
              <a:latin typeface="+mj-lt"/>
            </a:endParaRPr>
          </a:p>
        </p:txBody>
      </p:sp>
      <p:sp>
        <p:nvSpPr>
          <p:cNvPr id="23" name="TextBox 22"/>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1000"/>
                                        <p:tgtEl>
                                          <p:spTgt spid="4"/>
                                        </p:tgtEl>
                                      </p:cBhvr>
                                    </p:animEffect>
                                  </p:childTnLst>
                                </p:cTn>
                              </p:par>
                              <p:par>
                                <p:cTn id="8" presetID="1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slide(fromBottom)">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anim calcmode="lin" valueType="num">
                                      <p:cBhvr additive="base">
                                        <p:cTn id="15" dur="1000" fill="hold"/>
                                        <p:tgtEl>
                                          <p:spTgt spid="17"/>
                                        </p:tgtEl>
                                        <p:attrNameLst>
                                          <p:attrName>ppt_x</p:attrName>
                                        </p:attrNameLst>
                                      </p:cBhvr>
                                      <p:tavLst>
                                        <p:tav tm="0">
                                          <p:val>
                                            <p:strVal val="#ppt_x"/>
                                          </p:val>
                                        </p:tav>
                                        <p:tav tm="100000">
                                          <p:val>
                                            <p:strVal val="#ppt_x"/>
                                          </p:val>
                                        </p:tav>
                                      </p:tavLst>
                                    </p:anim>
                                    <p:anim calcmode="lin" valueType="num">
                                      <p:cBhvr additive="base">
                                        <p:cTn id="16" dur="1000" fill="hold"/>
                                        <p:tgtEl>
                                          <p:spTgt spid="17"/>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additive="base">
                                        <p:cTn id="19" dur="1000" fill="hold"/>
                                        <p:tgtEl>
                                          <p:spTgt spid="19"/>
                                        </p:tgtEl>
                                        <p:attrNameLst>
                                          <p:attrName>ppt_x</p:attrName>
                                        </p:attrNameLst>
                                      </p:cBhvr>
                                      <p:tavLst>
                                        <p:tav tm="0">
                                          <p:val>
                                            <p:strVal val="#ppt_x"/>
                                          </p:val>
                                        </p:tav>
                                        <p:tav tm="100000">
                                          <p:val>
                                            <p:strVal val="#ppt_x"/>
                                          </p:val>
                                        </p:tav>
                                      </p:tavLst>
                                    </p:anim>
                                    <p:anim calcmode="lin" valueType="num">
                                      <p:cBhvr additive="base">
                                        <p:cTn id="20" dur="1000" fill="hold"/>
                                        <p:tgtEl>
                                          <p:spTgt spid="19"/>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0"/>
                                        </p:tgtEl>
                                        <p:attrNameLst>
                                          <p:attrName>style.visibility</p:attrName>
                                        </p:attrNameLst>
                                      </p:cBhvr>
                                      <p:to>
                                        <p:strVal val="visible"/>
                                      </p:to>
                                    </p:set>
                                    <p:anim calcmode="lin" valueType="num">
                                      <p:cBhvr additive="base">
                                        <p:cTn id="23" dur="1000" fill="hold"/>
                                        <p:tgtEl>
                                          <p:spTgt spid="20"/>
                                        </p:tgtEl>
                                        <p:attrNameLst>
                                          <p:attrName>ppt_x</p:attrName>
                                        </p:attrNameLst>
                                      </p:cBhvr>
                                      <p:tavLst>
                                        <p:tav tm="0">
                                          <p:val>
                                            <p:strVal val="#ppt_x"/>
                                          </p:val>
                                        </p:tav>
                                        <p:tav tm="100000">
                                          <p:val>
                                            <p:strVal val="#ppt_x"/>
                                          </p:val>
                                        </p:tav>
                                      </p:tavLst>
                                    </p:anim>
                                    <p:anim calcmode="lin" valueType="num">
                                      <p:cBhvr additive="base">
                                        <p:cTn id="24" dur="1000" fill="hold"/>
                                        <p:tgtEl>
                                          <p:spTgt spid="20"/>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1000" fill="hold"/>
                                        <p:tgtEl>
                                          <p:spTgt spid="21"/>
                                        </p:tgtEl>
                                        <p:attrNameLst>
                                          <p:attrName>ppt_x</p:attrName>
                                        </p:attrNameLst>
                                      </p:cBhvr>
                                      <p:tavLst>
                                        <p:tav tm="0">
                                          <p:val>
                                            <p:strVal val="#ppt_x"/>
                                          </p:val>
                                        </p:tav>
                                        <p:tav tm="100000">
                                          <p:val>
                                            <p:strVal val="#ppt_x"/>
                                          </p:val>
                                        </p:tav>
                                      </p:tavLst>
                                    </p:anim>
                                    <p:anim calcmode="lin" valueType="num">
                                      <p:cBhvr additive="base">
                                        <p:cTn id="28" dur="10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22"/>
                                        </p:tgtEl>
                                        <p:attrNameLst>
                                          <p:attrName>style.visibility</p:attrName>
                                        </p:attrNameLst>
                                      </p:cBhvr>
                                      <p:to>
                                        <p:strVal val="visible"/>
                                      </p:to>
                                    </p:set>
                                    <p:animEffect transition="in" filter="dissolve">
                                      <p:cBhvr>
                                        <p:cTn id="33" dur="2000"/>
                                        <p:tgtEl>
                                          <p:spTgt spid="22"/>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nodeType="clickEffect">
                                  <p:stCondLst>
                                    <p:cond delay="0"/>
                                  </p:stCondLst>
                                  <p:childTnLst>
                                    <p:set>
                                      <p:cBhvr>
                                        <p:cTn id="37" dur="1" fill="hold">
                                          <p:stCondLst>
                                            <p:cond delay="0"/>
                                          </p:stCondLst>
                                        </p:cTn>
                                        <p:tgtEl>
                                          <p:spTgt spid="16"/>
                                        </p:tgtEl>
                                        <p:attrNameLst>
                                          <p:attrName>style.visibility</p:attrName>
                                        </p:attrNameLst>
                                      </p:cBhvr>
                                      <p:to>
                                        <p:strVal val="visible"/>
                                      </p:to>
                                    </p:set>
                                    <p:animEffect transition="in" filter="randombar(horizontal)">
                                      <p:cBhvr>
                                        <p:cTn id="38" dur="2000"/>
                                        <p:tgtEl>
                                          <p:spTgt spid="16"/>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nodeType="click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randombar(horizontal)">
                                      <p:cBhvr>
                                        <p:cTn id="43" dur="2000"/>
                                        <p:tgtEl>
                                          <p:spTgt spid="18"/>
                                        </p:tgtEl>
                                      </p:cBhvr>
                                    </p:animEffect>
                                  </p:childTnLst>
                                </p:cTn>
                              </p:par>
                            </p:childTnLst>
                          </p:cTn>
                        </p:par>
                      </p:childTnLst>
                    </p:cTn>
                  </p:par>
                  <p:par>
                    <p:cTn id="44" fill="hold">
                      <p:stCondLst>
                        <p:cond delay="indefinite"/>
                      </p:stCondLst>
                      <p:childTnLst>
                        <p:par>
                          <p:cTn id="45" fill="hold">
                            <p:stCondLst>
                              <p:cond delay="0"/>
                            </p:stCondLst>
                            <p:childTnLst>
                              <p:par>
                                <p:cTn id="46" presetID="14" presetClass="entr" presetSubtype="10" fill="hold" nodeType="clickEffect">
                                  <p:stCondLst>
                                    <p:cond delay="0"/>
                                  </p:stCondLst>
                                  <p:childTnLst>
                                    <p:set>
                                      <p:cBhvr>
                                        <p:cTn id="47" dur="1" fill="hold">
                                          <p:stCondLst>
                                            <p:cond delay="0"/>
                                          </p:stCondLst>
                                        </p:cTn>
                                        <p:tgtEl>
                                          <p:spTgt spid="47119"/>
                                        </p:tgtEl>
                                        <p:attrNameLst>
                                          <p:attrName>style.visibility</p:attrName>
                                        </p:attrNameLst>
                                      </p:cBhvr>
                                      <p:to>
                                        <p:strVal val="visible"/>
                                      </p:to>
                                    </p:set>
                                    <p:animEffect transition="in" filter="randombar(horizontal)">
                                      <p:cBhvr>
                                        <p:cTn id="48" dur="2000"/>
                                        <p:tgtEl>
                                          <p:spTgt spid="47119"/>
                                        </p:tgtEl>
                                      </p:cBhvr>
                                    </p:animEffect>
                                  </p:childTnLst>
                                </p:cTn>
                              </p:par>
                            </p:childTnLst>
                          </p:cTn>
                        </p:par>
                      </p:childTnLst>
                    </p:cTn>
                  </p:par>
                  <p:par>
                    <p:cTn id="49" fill="hold">
                      <p:stCondLst>
                        <p:cond delay="indefinite"/>
                      </p:stCondLst>
                      <p:childTnLst>
                        <p:par>
                          <p:cTn id="50" fill="hold">
                            <p:stCondLst>
                              <p:cond delay="0"/>
                            </p:stCondLst>
                            <p:childTnLst>
                              <p:par>
                                <p:cTn id="51" presetID="27" presetClass="entr" presetSubtype="0" fill="hold" grpId="0" nodeType="clickEffect">
                                  <p:stCondLst>
                                    <p:cond delay="0"/>
                                  </p:stCondLst>
                                  <p:iterate type="lt">
                                    <p:tmPct val="50000"/>
                                  </p:iterate>
                                  <p:childTnLst>
                                    <p:set>
                                      <p:cBhvr>
                                        <p:cTn id="52" dur="1" fill="hold">
                                          <p:stCondLst>
                                            <p:cond delay="0"/>
                                          </p:stCondLst>
                                        </p:cTn>
                                        <p:tgtEl>
                                          <p:spTgt spid="26"/>
                                        </p:tgtEl>
                                        <p:attrNameLst>
                                          <p:attrName>style.visibility</p:attrName>
                                        </p:attrNameLst>
                                      </p:cBhvr>
                                      <p:to>
                                        <p:strVal val="visible"/>
                                      </p:to>
                                    </p:set>
                                    <p:anim calcmode="discrete" valueType="clr">
                                      <p:cBhvr override="childStyle">
                                        <p:cTn id="53" dur="150"/>
                                        <p:tgtEl>
                                          <p:spTgt spid="26"/>
                                        </p:tgtEl>
                                        <p:attrNameLst>
                                          <p:attrName>style.color</p:attrName>
                                        </p:attrNameLst>
                                      </p:cBhvr>
                                      <p:tavLst>
                                        <p:tav tm="0">
                                          <p:val>
                                            <p:clrVal>
                                              <a:schemeClr val="accent2"/>
                                            </p:clrVal>
                                          </p:val>
                                        </p:tav>
                                        <p:tav tm="50000">
                                          <p:val>
                                            <p:clrVal>
                                              <a:schemeClr val="hlink"/>
                                            </p:clrVal>
                                          </p:val>
                                        </p:tav>
                                      </p:tavLst>
                                    </p:anim>
                                    <p:anim calcmode="discrete" valueType="clr">
                                      <p:cBhvr>
                                        <p:cTn id="54" dur="150"/>
                                        <p:tgtEl>
                                          <p:spTgt spid="26"/>
                                        </p:tgtEl>
                                        <p:attrNameLst>
                                          <p:attrName>fillcolor</p:attrName>
                                        </p:attrNameLst>
                                      </p:cBhvr>
                                      <p:tavLst>
                                        <p:tav tm="0">
                                          <p:val>
                                            <p:clrVal>
                                              <a:schemeClr val="accent2"/>
                                            </p:clrVal>
                                          </p:val>
                                        </p:tav>
                                        <p:tav tm="50000">
                                          <p:val>
                                            <p:clrVal>
                                              <a:schemeClr val="hlink"/>
                                            </p:clrVal>
                                          </p:val>
                                        </p:tav>
                                      </p:tavLst>
                                    </p:anim>
                                    <p:set>
                                      <p:cBhvr>
                                        <p:cTn id="55" dur="150"/>
                                        <p:tgtEl>
                                          <p:spTgt spid="26"/>
                                        </p:tgtEl>
                                        <p:attrNameLst>
                                          <p:attrName>fill.type</p:attrName>
                                        </p:attrNameLst>
                                      </p:cBhvr>
                                      <p:to>
                                        <p:strVal val="solid"/>
                                      </p:to>
                                    </p:set>
                                  </p:childTnLst>
                                </p:cTn>
                              </p:par>
                            </p:childTnLst>
                          </p:cTn>
                        </p:par>
                      </p:childTnLst>
                    </p:cTn>
                  </p:par>
                  <p:par>
                    <p:cTn id="56" fill="hold">
                      <p:stCondLst>
                        <p:cond delay="indefinite"/>
                      </p:stCondLst>
                      <p:childTnLst>
                        <p:par>
                          <p:cTn id="57" fill="hold">
                            <p:stCondLst>
                              <p:cond delay="0"/>
                            </p:stCondLst>
                            <p:childTnLst>
                              <p:par>
                                <p:cTn id="58" presetID="14" presetClass="entr" presetSubtype="10" fill="hold" grpId="0" nodeType="clickEffect">
                                  <p:stCondLst>
                                    <p:cond delay="0"/>
                                  </p:stCondLst>
                                  <p:childTnLst>
                                    <p:set>
                                      <p:cBhvr>
                                        <p:cTn id="59" dur="1" fill="hold">
                                          <p:stCondLst>
                                            <p:cond delay="0"/>
                                          </p:stCondLst>
                                        </p:cTn>
                                        <p:tgtEl>
                                          <p:spTgt spid="25"/>
                                        </p:tgtEl>
                                        <p:attrNameLst>
                                          <p:attrName>style.visibility</p:attrName>
                                        </p:attrNameLst>
                                      </p:cBhvr>
                                      <p:to>
                                        <p:strVal val="visible"/>
                                      </p:to>
                                    </p:set>
                                    <p:animEffect transition="in" filter="randombar(horizontal)">
                                      <p:cBhvr>
                                        <p:cTn id="60" dur="2000"/>
                                        <p:tgtEl>
                                          <p:spTgt spid="25"/>
                                        </p:tgtEl>
                                      </p:cBhvr>
                                    </p:animEffect>
                                  </p:childTnLst>
                                </p:cTn>
                              </p:par>
                              <p:par>
                                <p:cTn id="61" presetID="14" presetClass="entr" presetSubtype="10" fill="hold" nodeType="withEffect">
                                  <p:stCondLst>
                                    <p:cond delay="0"/>
                                  </p:stCondLst>
                                  <p:childTnLst>
                                    <p:set>
                                      <p:cBhvr>
                                        <p:cTn id="62" dur="1" fill="hold">
                                          <p:stCondLst>
                                            <p:cond delay="0"/>
                                          </p:stCondLst>
                                        </p:cTn>
                                        <p:tgtEl>
                                          <p:spTgt spid="24"/>
                                        </p:tgtEl>
                                        <p:attrNameLst>
                                          <p:attrName>style.visibility</p:attrName>
                                        </p:attrNameLst>
                                      </p:cBhvr>
                                      <p:to>
                                        <p:strVal val="visible"/>
                                      </p:to>
                                    </p:set>
                                    <p:animEffect transition="in" filter="randombar(horizontal)">
                                      <p:cBhvr>
                                        <p:cTn id="63" dur="2000"/>
                                        <p:tgtEl>
                                          <p:spTgt spid="24"/>
                                        </p:tgtEl>
                                      </p:cBhvr>
                                    </p:animEffect>
                                  </p:childTnLst>
                                </p:cTn>
                              </p:par>
                            </p:childTnLst>
                          </p:cTn>
                        </p:par>
                      </p:childTnLst>
                    </p:cTn>
                  </p:par>
                  <p:par>
                    <p:cTn id="64" fill="hold">
                      <p:stCondLst>
                        <p:cond delay="indefinite"/>
                      </p:stCondLst>
                      <p:childTnLst>
                        <p:par>
                          <p:cTn id="65" fill="hold">
                            <p:stCondLst>
                              <p:cond delay="0"/>
                            </p:stCondLst>
                            <p:childTnLst>
                              <p:par>
                                <p:cTn id="66" presetID="18" presetClass="entr" presetSubtype="12" fill="hold" grpId="0" nodeType="clickEffect">
                                  <p:stCondLst>
                                    <p:cond delay="0"/>
                                  </p:stCondLst>
                                  <p:childTnLst>
                                    <p:set>
                                      <p:cBhvr>
                                        <p:cTn id="67" dur="1" fill="hold">
                                          <p:stCondLst>
                                            <p:cond delay="0"/>
                                          </p:stCondLst>
                                        </p:cTn>
                                        <p:tgtEl>
                                          <p:spTgt spid="7"/>
                                        </p:tgtEl>
                                        <p:attrNameLst>
                                          <p:attrName>style.visibility</p:attrName>
                                        </p:attrNameLst>
                                      </p:cBhvr>
                                      <p:to>
                                        <p:strVal val="visible"/>
                                      </p:to>
                                    </p:set>
                                    <p:animEffect transition="in" filter="strips(downLeft)">
                                      <p:cBhvr>
                                        <p:cTn id="68" dur="1000"/>
                                        <p:tgtEl>
                                          <p:spTgt spid="7"/>
                                        </p:tgtEl>
                                      </p:cBhvr>
                                    </p:animEffect>
                                  </p:childTnLst>
                                </p:cTn>
                              </p:par>
                              <p:par>
                                <p:cTn id="69" presetID="18" presetClass="entr" presetSubtype="12" fill="hold" nodeType="withEffect">
                                  <p:stCondLst>
                                    <p:cond delay="0"/>
                                  </p:stCondLst>
                                  <p:childTnLst>
                                    <p:set>
                                      <p:cBhvr>
                                        <p:cTn id="70" dur="1" fill="hold">
                                          <p:stCondLst>
                                            <p:cond delay="0"/>
                                          </p:stCondLst>
                                        </p:cTn>
                                        <p:tgtEl>
                                          <p:spTgt spid="6"/>
                                        </p:tgtEl>
                                        <p:attrNameLst>
                                          <p:attrName>style.visibility</p:attrName>
                                        </p:attrNameLst>
                                      </p:cBhvr>
                                      <p:to>
                                        <p:strVal val="visible"/>
                                      </p:to>
                                    </p:set>
                                    <p:animEffect transition="in" filter="strips(downLeft)">
                                      <p:cBhvr>
                                        <p:cTn id="71"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25" grpId="0"/>
      <p:bldP spid="26" grpId="0"/>
      <p:bldP spid="2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Simplify your solution</a:t>
            </a:r>
            <a:endParaRPr lang="en-US" dirty="0"/>
          </a:p>
        </p:txBody>
      </p:sp>
      <p:graphicFrame>
        <p:nvGraphicFramePr>
          <p:cNvPr id="6" name="Content Placeholder 3"/>
          <p:cNvGraphicFramePr>
            <a:graphicFrameLocks noChangeAspect="1"/>
          </p:cNvGraphicFramePr>
          <p:nvPr/>
        </p:nvGraphicFramePr>
        <p:xfrm>
          <a:off x="3929063" y="1447800"/>
          <a:ext cx="4465637" cy="1095375"/>
        </p:xfrm>
        <a:graphic>
          <a:graphicData uri="http://schemas.openxmlformats.org/presentationml/2006/ole">
            <p:oleObj spid="_x0000_s50178" name="Equation" r:id="rId3" imgW="1688760" imgH="482400" progId="Equation.3">
              <p:embed/>
            </p:oleObj>
          </a:graphicData>
        </a:graphic>
      </p:graphicFrame>
      <p:sp>
        <p:nvSpPr>
          <p:cNvPr id="7" name="TextBox 6"/>
          <p:cNvSpPr txBox="1"/>
          <p:nvPr/>
        </p:nvSpPr>
        <p:spPr>
          <a:xfrm>
            <a:off x="609600" y="1676400"/>
            <a:ext cx="1752600" cy="584775"/>
          </a:xfrm>
          <a:prstGeom prst="rect">
            <a:avLst/>
          </a:prstGeom>
          <a:noFill/>
        </p:spPr>
        <p:txBody>
          <a:bodyPr wrap="square" rtlCol="0">
            <a:spAutoFit/>
          </a:bodyPr>
          <a:lstStyle/>
          <a:p>
            <a:r>
              <a:rPr lang="en-US" sz="3200" dirty="0" smtClean="0">
                <a:latin typeface="+mj-lt"/>
              </a:rPr>
              <a:t>Simplify</a:t>
            </a:r>
            <a:endParaRPr lang="en-US" sz="3200" dirty="0">
              <a:latin typeface="+mj-lt"/>
            </a:endParaRPr>
          </a:p>
        </p:txBody>
      </p:sp>
      <p:graphicFrame>
        <p:nvGraphicFramePr>
          <p:cNvPr id="47109" name="Content Placeholder 3"/>
          <p:cNvGraphicFramePr>
            <a:graphicFrameLocks noChangeAspect="1"/>
          </p:cNvGraphicFramePr>
          <p:nvPr/>
        </p:nvGraphicFramePr>
        <p:xfrm>
          <a:off x="3962400" y="2616558"/>
          <a:ext cx="2441575" cy="941344"/>
        </p:xfrm>
        <a:graphic>
          <a:graphicData uri="http://schemas.openxmlformats.org/presentationml/2006/ole">
            <p:oleObj spid="_x0000_s50179" name="Equation" r:id="rId4" imgW="888840" imgH="431640" progId="Equation.3">
              <p:embed/>
            </p:oleObj>
          </a:graphicData>
        </a:graphic>
      </p:graphicFrame>
      <p:graphicFrame>
        <p:nvGraphicFramePr>
          <p:cNvPr id="47110" name="Content Placeholder 3"/>
          <p:cNvGraphicFramePr>
            <a:graphicFrameLocks noChangeAspect="1"/>
          </p:cNvGraphicFramePr>
          <p:nvPr/>
        </p:nvGraphicFramePr>
        <p:xfrm>
          <a:off x="3979863" y="3657600"/>
          <a:ext cx="1882775" cy="850900"/>
        </p:xfrm>
        <a:graphic>
          <a:graphicData uri="http://schemas.openxmlformats.org/presentationml/2006/ole">
            <p:oleObj spid="_x0000_s50180" name="Equation" r:id="rId5" imgW="685800" imgH="393480" progId="Equation.3">
              <p:embed/>
            </p:oleObj>
          </a:graphicData>
        </a:graphic>
      </p:graphicFrame>
      <p:graphicFrame>
        <p:nvGraphicFramePr>
          <p:cNvPr id="47111" name="Content Placeholder 3"/>
          <p:cNvGraphicFramePr>
            <a:graphicFrameLocks noChangeAspect="1"/>
          </p:cNvGraphicFramePr>
          <p:nvPr/>
        </p:nvGraphicFramePr>
        <p:xfrm>
          <a:off x="3979863" y="4635858"/>
          <a:ext cx="4148137" cy="850900"/>
        </p:xfrm>
        <a:graphic>
          <a:graphicData uri="http://schemas.openxmlformats.org/presentationml/2006/ole">
            <p:oleObj spid="_x0000_s50181" name="Equation" r:id="rId6" imgW="1511280" imgH="393480" progId="Equation.3">
              <p:embed/>
            </p:oleObj>
          </a:graphicData>
        </a:graphic>
      </p:graphicFrame>
      <p:graphicFrame>
        <p:nvGraphicFramePr>
          <p:cNvPr id="47113" name="Content Placeholder 3"/>
          <p:cNvGraphicFramePr>
            <a:graphicFrameLocks noChangeAspect="1"/>
          </p:cNvGraphicFramePr>
          <p:nvPr/>
        </p:nvGraphicFramePr>
        <p:xfrm>
          <a:off x="4056062" y="5816600"/>
          <a:ext cx="3885815" cy="584200"/>
        </p:xfrm>
        <a:graphic>
          <a:graphicData uri="http://schemas.openxmlformats.org/presentationml/2006/ole">
            <p:oleObj spid="_x0000_s50182" name="Equation" r:id="rId7" imgW="1015920" imgH="177480" progId="Equation.3">
              <p:embed/>
            </p:oleObj>
          </a:graphicData>
        </a:graphic>
      </p:graphicFrame>
      <p:sp>
        <p:nvSpPr>
          <p:cNvPr id="13" name="TextBox 12"/>
          <p:cNvSpPr txBox="1"/>
          <p:nvPr/>
        </p:nvSpPr>
        <p:spPr>
          <a:xfrm>
            <a:off x="609600" y="5739825"/>
            <a:ext cx="1752600" cy="584775"/>
          </a:xfrm>
          <a:prstGeom prst="rect">
            <a:avLst/>
          </a:prstGeom>
          <a:noFill/>
        </p:spPr>
        <p:txBody>
          <a:bodyPr wrap="square" rtlCol="0">
            <a:spAutoFit/>
          </a:bodyPr>
          <a:lstStyle/>
          <a:p>
            <a:r>
              <a:rPr lang="en-US" sz="3200" dirty="0" smtClean="0">
                <a:latin typeface="+mj-lt"/>
              </a:rPr>
              <a:t>Solution</a:t>
            </a:r>
            <a:endParaRPr lang="en-US" sz="3200" dirty="0">
              <a:latin typeface="+mj-lt"/>
            </a:endParaRPr>
          </a:p>
        </p:txBody>
      </p:sp>
      <p:sp>
        <p:nvSpPr>
          <p:cNvPr id="10" name="TextBox 9"/>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lide(fromBottom)">
                                      <p:cBhvr>
                                        <p:cTn id="7" dur="1000"/>
                                        <p:tgtEl>
                                          <p:spTgt spid="7"/>
                                        </p:tgtEl>
                                      </p:cBhvr>
                                    </p:animEffect>
                                  </p:childTnLst>
                                </p:cTn>
                              </p:par>
                              <p:par>
                                <p:cTn id="8" presetID="1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slide(fromBottom)">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47109"/>
                                        </p:tgtEl>
                                        <p:attrNameLst>
                                          <p:attrName>style.visibility</p:attrName>
                                        </p:attrNameLst>
                                      </p:cBhvr>
                                      <p:to>
                                        <p:strVal val="visible"/>
                                      </p:to>
                                    </p:set>
                                    <p:animEffect transition="in" filter="randombar(horizontal)">
                                      <p:cBhvr>
                                        <p:cTn id="15" dur="2000"/>
                                        <p:tgtEl>
                                          <p:spTgt spid="47109"/>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47110"/>
                                        </p:tgtEl>
                                        <p:attrNameLst>
                                          <p:attrName>style.visibility</p:attrName>
                                        </p:attrNameLst>
                                      </p:cBhvr>
                                      <p:to>
                                        <p:strVal val="visible"/>
                                      </p:to>
                                    </p:set>
                                    <p:animEffect transition="in" filter="randombar(horizontal)">
                                      <p:cBhvr>
                                        <p:cTn id="20" dur="2000"/>
                                        <p:tgtEl>
                                          <p:spTgt spid="47110"/>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47111"/>
                                        </p:tgtEl>
                                        <p:attrNameLst>
                                          <p:attrName>style.visibility</p:attrName>
                                        </p:attrNameLst>
                                      </p:cBhvr>
                                      <p:to>
                                        <p:strVal val="visible"/>
                                      </p:to>
                                    </p:set>
                                    <p:animEffect transition="in" filter="randombar(horizontal)">
                                      <p:cBhvr>
                                        <p:cTn id="25" dur="2000"/>
                                        <p:tgtEl>
                                          <p:spTgt spid="47111"/>
                                        </p:tgtEl>
                                      </p:cBhvr>
                                    </p:animEffect>
                                  </p:childTnLst>
                                </p:cTn>
                              </p:par>
                            </p:childTnLst>
                          </p:cTn>
                        </p:par>
                      </p:childTnLst>
                    </p:cTn>
                  </p:par>
                  <p:par>
                    <p:cTn id="26" fill="hold">
                      <p:stCondLst>
                        <p:cond delay="indefinite"/>
                      </p:stCondLst>
                      <p:childTnLst>
                        <p:par>
                          <p:cTn id="27" fill="hold">
                            <p:stCondLst>
                              <p:cond delay="0"/>
                            </p:stCondLst>
                            <p:childTnLst>
                              <p:par>
                                <p:cTn id="28" presetID="18" presetClass="entr" presetSubtype="12" fill="hold" nodeType="clickEffect">
                                  <p:stCondLst>
                                    <p:cond delay="0"/>
                                  </p:stCondLst>
                                  <p:childTnLst>
                                    <p:set>
                                      <p:cBhvr>
                                        <p:cTn id="29" dur="1" fill="hold">
                                          <p:stCondLst>
                                            <p:cond delay="0"/>
                                          </p:stCondLst>
                                        </p:cTn>
                                        <p:tgtEl>
                                          <p:spTgt spid="47113"/>
                                        </p:tgtEl>
                                        <p:attrNameLst>
                                          <p:attrName>style.visibility</p:attrName>
                                        </p:attrNameLst>
                                      </p:cBhvr>
                                      <p:to>
                                        <p:strVal val="visible"/>
                                      </p:to>
                                    </p:set>
                                    <p:animEffect transition="in" filter="strips(downLeft)">
                                      <p:cBhvr>
                                        <p:cTn id="30" dur="1000"/>
                                        <p:tgtEl>
                                          <p:spTgt spid="47113"/>
                                        </p:tgtEl>
                                      </p:cBhvr>
                                    </p:animEffect>
                                  </p:childTnLst>
                                </p:cTn>
                              </p:par>
                              <p:par>
                                <p:cTn id="31" presetID="18" presetClass="entr" presetSubtype="12"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strips(downLeft)">
                                      <p:cBhvr>
                                        <p:cTn id="33"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fontScale="90000"/>
          </a:bodyPr>
          <a:lstStyle/>
          <a:p>
            <a:r>
              <a:rPr lang="en-US" dirty="0" smtClean="0"/>
              <a:t>1.4.3 </a:t>
            </a:r>
            <a:r>
              <a:rPr lang="en-US" dirty="0" smtClean="0"/>
              <a:t>Using the quadratic formula</a:t>
            </a:r>
            <a:endParaRPr lang="en-US" dirty="0"/>
          </a:p>
        </p:txBody>
      </p:sp>
      <p:sp>
        <p:nvSpPr>
          <p:cNvPr id="4" name="TextBox 3"/>
          <p:cNvSpPr txBox="1"/>
          <p:nvPr/>
        </p:nvSpPr>
        <p:spPr>
          <a:xfrm>
            <a:off x="457200" y="1701225"/>
            <a:ext cx="31242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graphicFrame>
        <p:nvGraphicFramePr>
          <p:cNvPr id="5" name="Object 5"/>
          <p:cNvGraphicFramePr>
            <a:graphicFrameLocks noChangeAspect="1"/>
          </p:cNvGraphicFramePr>
          <p:nvPr/>
        </p:nvGraphicFramePr>
        <p:xfrm>
          <a:off x="4957763" y="1549400"/>
          <a:ext cx="3729037" cy="685800"/>
        </p:xfrm>
        <a:graphic>
          <a:graphicData uri="http://schemas.openxmlformats.org/presentationml/2006/ole">
            <p:oleObj spid="_x0000_s51202" name="Equation" r:id="rId3" imgW="1104840" imgH="203040" progId="Equation.3">
              <p:embed/>
            </p:oleObj>
          </a:graphicData>
        </a:graphic>
      </p:graphicFrame>
      <p:graphicFrame>
        <p:nvGraphicFramePr>
          <p:cNvPr id="6" name="Content Placeholder 3"/>
          <p:cNvGraphicFramePr>
            <a:graphicFrameLocks noChangeAspect="1"/>
          </p:cNvGraphicFramePr>
          <p:nvPr/>
        </p:nvGraphicFramePr>
        <p:xfrm>
          <a:off x="3905250" y="5410200"/>
          <a:ext cx="4972050" cy="1219200"/>
        </p:xfrm>
        <a:graphic>
          <a:graphicData uri="http://schemas.openxmlformats.org/presentationml/2006/ole">
            <p:oleObj spid="_x0000_s51203" name="Equation" r:id="rId4" imgW="1879560" imgH="482400" progId="Equation.3">
              <p:embed/>
            </p:oleObj>
          </a:graphicData>
        </a:graphic>
      </p:graphicFrame>
      <p:sp>
        <p:nvSpPr>
          <p:cNvPr id="7" name="TextBox 6"/>
          <p:cNvSpPr txBox="1"/>
          <p:nvPr/>
        </p:nvSpPr>
        <p:spPr>
          <a:xfrm>
            <a:off x="533400" y="5739825"/>
            <a:ext cx="1752600" cy="584775"/>
          </a:xfrm>
          <a:prstGeom prst="rect">
            <a:avLst/>
          </a:prstGeom>
          <a:noFill/>
        </p:spPr>
        <p:txBody>
          <a:bodyPr wrap="square" rtlCol="0">
            <a:spAutoFit/>
          </a:bodyPr>
          <a:lstStyle/>
          <a:p>
            <a:r>
              <a:rPr lang="en-US" sz="3200" dirty="0" smtClean="0">
                <a:latin typeface="+mj-lt"/>
              </a:rPr>
              <a:t>Solution</a:t>
            </a:r>
            <a:endParaRPr lang="en-US" sz="3200" dirty="0">
              <a:latin typeface="+mj-lt"/>
            </a:endParaRPr>
          </a:p>
        </p:txBody>
      </p:sp>
      <p:graphicFrame>
        <p:nvGraphicFramePr>
          <p:cNvPr id="16" name="Object 15"/>
          <p:cNvGraphicFramePr>
            <a:graphicFrameLocks noChangeAspect="1"/>
          </p:cNvGraphicFramePr>
          <p:nvPr/>
        </p:nvGraphicFramePr>
        <p:xfrm>
          <a:off x="412750" y="2854325"/>
          <a:ext cx="846138" cy="574675"/>
        </p:xfrm>
        <a:graphic>
          <a:graphicData uri="http://schemas.openxmlformats.org/presentationml/2006/ole">
            <p:oleObj spid="_x0000_s51204" name="Equation" r:id="rId5" imgW="330120" imgH="177480" progId="Equation.3">
              <p:embed/>
            </p:oleObj>
          </a:graphicData>
        </a:graphic>
      </p:graphicFrame>
      <p:cxnSp>
        <p:nvCxnSpPr>
          <p:cNvPr id="17" name="Straight Arrow Connector 16"/>
          <p:cNvCxnSpPr/>
          <p:nvPr/>
        </p:nvCxnSpPr>
        <p:spPr>
          <a:xfrm flipV="1">
            <a:off x="4953000" y="2184042"/>
            <a:ext cx="0" cy="914400"/>
          </a:xfrm>
          <a:prstGeom prst="straightConnector1">
            <a:avLst/>
          </a:pr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18" name="Object 17"/>
          <p:cNvGraphicFramePr>
            <a:graphicFrameLocks noChangeAspect="1"/>
          </p:cNvGraphicFramePr>
          <p:nvPr/>
        </p:nvGraphicFramePr>
        <p:xfrm>
          <a:off x="1499316" y="2854325"/>
          <a:ext cx="1389063" cy="574675"/>
        </p:xfrm>
        <a:graphic>
          <a:graphicData uri="http://schemas.openxmlformats.org/presentationml/2006/ole">
            <p:oleObj spid="_x0000_s51205" name="Equation" r:id="rId6" imgW="431640" imgH="177480" progId="Equation.3">
              <p:embed/>
            </p:oleObj>
          </a:graphicData>
        </a:graphic>
      </p:graphicFrame>
      <p:cxnSp>
        <p:nvCxnSpPr>
          <p:cNvPr id="19" name="Straight Arrow Connector 18"/>
          <p:cNvCxnSpPr/>
          <p:nvPr/>
        </p:nvCxnSpPr>
        <p:spPr>
          <a:xfrm flipV="1">
            <a:off x="6324600" y="2184042"/>
            <a:ext cx="0" cy="762000"/>
          </a:xfrm>
          <a:prstGeom prst="straightConnector1">
            <a:avLst/>
          </a:pr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20" name="Object 20"/>
          <p:cNvGraphicFramePr>
            <a:graphicFrameLocks noChangeAspect="1"/>
          </p:cNvGraphicFramePr>
          <p:nvPr/>
        </p:nvGraphicFramePr>
        <p:xfrm>
          <a:off x="4724400" y="2819400"/>
          <a:ext cx="4038600" cy="636588"/>
        </p:xfrm>
        <a:graphic>
          <a:graphicData uri="http://schemas.openxmlformats.org/presentationml/2006/ole">
            <p:oleObj spid="_x0000_s51206" name="Equation" r:id="rId7" imgW="977760" imgH="203040" progId="Equation.3">
              <p:embed/>
            </p:oleObj>
          </a:graphicData>
        </a:graphic>
      </p:graphicFrame>
      <p:cxnSp>
        <p:nvCxnSpPr>
          <p:cNvPr id="21" name="Straight Arrow Connector 20"/>
          <p:cNvCxnSpPr/>
          <p:nvPr/>
        </p:nvCxnSpPr>
        <p:spPr>
          <a:xfrm flipV="1">
            <a:off x="7543800" y="2133600"/>
            <a:ext cx="0" cy="914400"/>
          </a:xfrm>
          <a:prstGeom prst="straightConnector1">
            <a:avLst/>
          </a:pr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47119" name="Object 15"/>
          <p:cNvGraphicFramePr>
            <a:graphicFrameLocks noChangeAspect="1"/>
          </p:cNvGraphicFramePr>
          <p:nvPr/>
        </p:nvGraphicFramePr>
        <p:xfrm>
          <a:off x="3079750" y="2819400"/>
          <a:ext cx="1073150" cy="574675"/>
        </p:xfrm>
        <a:graphic>
          <a:graphicData uri="http://schemas.openxmlformats.org/presentationml/2006/ole">
            <p:oleObj spid="_x0000_s51207" name="Equation" r:id="rId8" imgW="419040" imgH="177480" progId="Equation.3">
              <p:embed/>
            </p:oleObj>
          </a:graphicData>
        </a:graphic>
      </p:graphicFrame>
      <p:graphicFrame>
        <p:nvGraphicFramePr>
          <p:cNvPr id="24" name="Content Placeholder 3"/>
          <p:cNvGraphicFramePr>
            <a:graphicFrameLocks noChangeAspect="1"/>
          </p:cNvGraphicFramePr>
          <p:nvPr>
            <p:ph idx="1"/>
          </p:nvPr>
        </p:nvGraphicFramePr>
        <p:xfrm>
          <a:off x="4267200" y="4191000"/>
          <a:ext cx="4343400" cy="1142999"/>
        </p:xfrm>
        <a:graphic>
          <a:graphicData uri="http://schemas.openxmlformats.org/presentationml/2006/ole">
            <p:oleObj spid="_x0000_s51208" name="Equation" r:id="rId9" imgW="1244520" imgH="444240" progId="Equation.3">
              <p:embed/>
            </p:oleObj>
          </a:graphicData>
        </a:graphic>
      </p:graphicFrame>
      <p:sp>
        <p:nvSpPr>
          <p:cNvPr id="25" name="TextBox 24"/>
          <p:cNvSpPr txBox="1"/>
          <p:nvPr/>
        </p:nvSpPr>
        <p:spPr>
          <a:xfrm>
            <a:off x="304800" y="4520625"/>
            <a:ext cx="3581400" cy="584775"/>
          </a:xfrm>
          <a:prstGeom prst="rect">
            <a:avLst/>
          </a:prstGeom>
          <a:noFill/>
        </p:spPr>
        <p:txBody>
          <a:bodyPr wrap="square" rtlCol="0">
            <a:spAutoFit/>
          </a:bodyPr>
          <a:lstStyle/>
          <a:p>
            <a:r>
              <a:rPr lang="en-US" sz="3200" dirty="0" smtClean="0">
                <a:latin typeface="+mj-lt"/>
              </a:rPr>
              <a:t>Quadratic Formula</a:t>
            </a:r>
            <a:endParaRPr lang="en-US" sz="3200" dirty="0">
              <a:latin typeface="+mj-lt"/>
            </a:endParaRPr>
          </a:p>
        </p:txBody>
      </p:sp>
      <p:sp>
        <p:nvSpPr>
          <p:cNvPr id="26" name="Rectangle 25"/>
          <p:cNvSpPr/>
          <p:nvPr/>
        </p:nvSpPr>
        <p:spPr>
          <a:xfrm>
            <a:off x="76200" y="3581400"/>
            <a:ext cx="9144000" cy="523220"/>
          </a:xfrm>
          <a:prstGeom prst="rect">
            <a:avLst/>
          </a:prstGeom>
        </p:spPr>
        <p:txBody>
          <a:bodyPr wrap="square">
            <a:spAutoFit/>
          </a:bodyPr>
          <a:lstStyle/>
          <a:p>
            <a:r>
              <a:rPr lang="en-US" sz="2800" dirty="0" smtClean="0">
                <a:solidFill>
                  <a:srgbClr val="00B050"/>
                </a:solidFill>
                <a:latin typeface="+mj-lt"/>
              </a:rPr>
              <a:t>Plug 1 in for </a:t>
            </a:r>
            <a:r>
              <a:rPr lang="en-US" sz="2800" i="1" dirty="0" smtClean="0">
                <a:solidFill>
                  <a:srgbClr val="00B050"/>
                </a:solidFill>
                <a:latin typeface="+mj-lt"/>
              </a:rPr>
              <a:t>a</a:t>
            </a:r>
            <a:r>
              <a:rPr lang="en-US" sz="2800" dirty="0" smtClean="0">
                <a:solidFill>
                  <a:srgbClr val="00B050"/>
                </a:solidFill>
                <a:latin typeface="+mj-lt"/>
              </a:rPr>
              <a:t>, −6 for </a:t>
            </a:r>
            <a:r>
              <a:rPr lang="en-US" sz="2800" i="1" dirty="0" smtClean="0">
                <a:solidFill>
                  <a:srgbClr val="00B050"/>
                </a:solidFill>
                <a:latin typeface="+mj-lt"/>
              </a:rPr>
              <a:t>b</a:t>
            </a:r>
            <a:r>
              <a:rPr lang="en-US" sz="2800" dirty="0" smtClean="0">
                <a:solidFill>
                  <a:srgbClr val="00B050"/>
                </a:solidFill>
                <a:latin typeface="+mj-lt"/>
              </a:rPr>
              <a:t>, and 22 for </a:t>
            </a:r>
            <a:r>
              <a:rPr lang="en-US" sz="2800" i="1" dirty="0" smtClean="0">
                <a:solidFill>
                  <a:srgbClr val="00B050"/>
                </a:solidFill>
                <a:latin typeface="+mj-lt"/>
              </a:rPr>
              <a:t>c</a:t>
            </a:r>
            <a:r>
              <a:rPr lang="en-US" sz="2800" dirty="0" smtClean="0">
                <a:solidFill>
                  <a:srgbClr val="00B050"/>
                </a:solidFill>
                <a:latin typeface="+mj-lt"/>
              </a:rPr>
              <a:t> in the quadratic formula. </a:t>
            </a:r>
            <a:endParaRPr lang="en-US" sz="2800" i="1" dirty="0">
              <a:solidFill>
                <a:srgbClr val="00B050"/>
              </a:solidFill>
              <a:latin typeface="+mj-lt"/>
            </a:endParaRPr>
          </a:p>
        </p:txBody>
      </p:sp>
      <p:sp>
        <p:nvSpPr>
          <p:cNvPr id="23" name="TextBox 22"/>
          <p:cNvSpPr txBox="1"/>
          <p:nvPr/>
        </p:nvSpPr>
        <p:spPr>
          <a:xfrm>
            <a:off x="4737279" y="1689279"/>
            <a:ext cx="381000" cy="584775"/>
          </a:xfrm>
          <a:prstGeom prst="rect">
            <a:avLst/>
          </a:prstGeom>
          <a:noFill/>
        </p:spPr>
        <p:txBody>
          <a:bodyPr wrap="square" rtlCol="0">
            <a:spAutoFit/>
          </a:bodyPr>
          <a:lstStyle/>
          <a:p>
            <a:r>
              <a:rPr lang="en-US" sz="3200" dirty="0" smtClean="0">
                <a:solidFill>
                  <a:schemeClr val="bg1">
                    <a:lumMod val="75000"/>
                  </a:schemeClr>
                </a:solidFill>
                <a:latin typeface="+mj-lt"/>
              </a:rPr>
              <a:t>1</a:t>
            </a:r>
            <a:endParaRPr lang="en-US" dirty="0">
              <a:solidFill>
                <a:schemeClr val="bg1">
                  <a:lumMod val="75000"/>
                </a:schemeClr>
              </a:solidFill>
              <a:latin typeface="+mj-lt"/>
            </a:endParaRPr>
          </a:p>
        </p:txBody>
      </p:sp>
      <p:sp>
        <p:nvSpPr>
          <p:cNvPr id="28" name="TextBox 27"/>
          <p:cNvSpPr txBox="1"/>
          <p:nvPr/>
        </p:nvSpPr>
        <p:spPr>
          <a:xfrm>
            <a:off x="5410200" y="1561563"/>
            <a:ext cx="1662447" cy="707886"/>
          </a:xfrm>
          <a:prstGeom prst="rect">
            <a:avLst/>
          </a:prstGeom>
          <a:noFill/>
        </p:spPr>
        <p:txBody>
          <a:bodyPr wrap="square" rtlCol="0">
            <a:spAutoFit/>
          </a:bodyPr>
          <a:lstStyle/>
          <a:p>
            <a:r>
              <a:rPr lang="en-US" sz="4000" dirty="0" smtClean="0">
                <a:solidFill>
                  <a:schemeClr val="bg1">
                    <a:lumMod val="75000"/>
                  </a:schemeClr>
                </a:solidFill>
                <a:latin typeface="+mj-lt"/>
              </a:rPr>
              <a:t>+(     )</a:t>
            </a:r>
            <a:endParaRPr lang="en-US" sz="2000" dirty="0">
              <a:solidFill>
                <a:schemeClr val="bg1">
                  <a:lumMod val="75000"/>
                </a:schemeClr>
              </a:solidFill>
              <a:latin typeface="+mj-lt"/>
            </a:endParaRPr>
          </a:p>
        </p:txBody>
      </p:sp>
      <p:sp>
        <p:nvSpPr>
          <p:cNvPr id="22" name="TextBox 21"/>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1000"/>
                                        <p:tgtEl>
                                          <p:spTgt spid="4"/>
                                        </p:tgtEl>
                                      </p:cBhvr>
                                    </p:animEffect>
                                  </p:childTnLst>
                                </p:cTn>
                              </p:par>
                              <p:par>
                                <p:cTn id="8" presetID="1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slide(fromBottom)">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anim calcmode="lin" valueType="num">
                                      <p:cBhvr additive="base">
                                        <p:cTn id="15" dur="1000" fill="hold"/>
                                        <p:tgtEl>
                                          <p:spTgt spid="17"/>
                                        </p:tgtEl>
                                        <p:attrNameLst>
                                          <p:attrName>ppt_x</p:attrName>
                                        </p:attrNameLst>
                                      </p:cBhvr>
                                      <p:tavLst>
                                        <p:tav tm="0">
                                          <p:val>
                                            <p:strVal val="#ppt_x"/>
                                          </p:val>
                                        </p:tav>
                                        <p:tav tm="100000">
                                          <p:val>
                                            <p:strVal val="#ppt_x"/>
                                          </p:val>
                                        </p:tav>
                                      </p:tavLst>
                                    </p:anim>
                                    <p:anim calcmode="lin" valueType="num">
                                      <p:cBhvr additive="base">
                                        <p:cTn id="16" dur="1000" fill="hold"/>
                                        <p:tgtEl>
                                          <p:spTgt spid="17"/>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additive="base">
                                        <p:cTn id="19" dur="1000" fill="hold"/>
                                        <p:tgtEl>
                                          <p:spTgt spid="19"/>
                                        </p:tgtEl>
                                        <p:attrNameLst>
                                          <p:attrName>ppt_x</p:attrName>
                                        </p:attrNameLst>
                                      </p:cBhvr>
                                      <p:tavLst>
                                        <p:tav tm="0">
                                          <p:val>
                                            <p:strVal val="#ppt_x"/>
                                          </p:val>
                                        </p:tav>
                                        <p:tav tm="100000">
                                          <p:val>
                                            <p:strVal val="#ppt_x"/>
                                          </p:val>
                                        </p:tav>
                                      </p:tavLst>
                                    </p:anim>
                                    <p:anim calcmode="lin" valueType="num">
                                      <p:cBhvr additive="base">
                                        <p:cTn id="20" dur="1000" fill="hold"/>
                                        <p:tgtEl>
                                          <p:spTgt spid="19"/>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0"/>
                                        </p:tgtEl>
                                        <p:attrNameLst>
                                          <p:attrName>style.visibility</p:attrName>
                                        </p:attrNameLst>
                                      </p:cBhvr>
                                      <p:to>
                                        <p:strVal val="visible"/>
                                      </p:to>
                                    </p:set>
                                    <p:anim calcmode="lin" valueType="num">
                                      <p:cBhvr additive="base">
                                        <p:cTn id="23" dur="1000" fill="hold"/>
                                        <p:tgtEl>
                                          <p:spTgt spid="20"/>
                                        </p:tgtEl>
                                        <p:attrNameLst>
                                          <p:attrName>ppt_x</p:attrName>
                                        </p:attrNameLst>
                                      </p:cBhvr>
                                      <p:tavLst>
                                        <p:tav tm="0">
                                          <p:val>
                                            <p:strVal val="#ppt_x"/>
                                          </p:val>
                                        </p:tav>
                                        <p:tav tm="100000">
                                          <p:val>
                                            <p:strVal val="#ppt_x"/>
                                          </p:val>
                                        </p:tav>
                                      </p:tavLst>
                                    </p:anim>
                                    <p:anim calcmode="lin" valueType="num">
                                      <p:cBhvr additive="base">
                                        <p:cTn id="24" dur="1000" fill="hold"/>
                                        <p:tgtEl>
                                          <p:spTgt spid="20"/>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1000" fill="hold"/>
                                        <p:tgtEl>
                                          <p:spTgt spid="21"/>
                                        </p:tgtEl>
                                        <p:attrNameLst>
                                          <p:attrName>ppt_x</p:attrName>
                                        </p:attrNameLst>
                                      </p:cBhvr>
                                      <p:tavLst>
                                        <p:tav tm="0">
                                          <p:val>
                                            <p:strVal val="#ppt_x"/>
                                          </p:val>
                                        </p:tav>
                                        <p:tav tm="100000">
                                          <p:val>
                                            <p:strVal val="#ppt_x"/>
                                          </p:val>
                                        </p:tav>
                                      </p:tavLst>
                                    </p:anim>
                                    <p:anim calcmode="lin" valueType="num">
                                      <p:cBhvr additive="base">
                                        <p:cTn id="28" dur="10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dissolve">
                                      <p:cBhvr>
                                        <p:cTn id="33" dur="2000"/>
                                        <p:tgtEl>
                                          <p:spTgt spid="23"/>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dissolve">
                                      <p:cBhvr>
                                        <p:cTn id="38" dur="2000"/>
                                        <p:tgtEl>
                                          <p:spTgt spid="28"/>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nodeType="click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randombar(horizontal)">
                                      <p:cBhvr>
                                        <p:cTn id="43" dur="2000"/>
                                        <p:tgtEl>
                                          <p:spTgt spid="16"/>
                                        </p:tgtEl>
                                      </p:cBhvr>
                                    </p:animEffect>
                                  </p:childTnLst>
                                </p:cTn>
                              </p:par>
                            </p:childTnLst>
                          </p:cTn>
                        </p:par>
                      </p:childTnLst>
                    </p:cTn>
                  </p:par>
                  <p:par>
                    <p:cTn id="44" fill="hold">
                      <p:stCondLst>
                        <p:cond delay="indefinite"/>
                      </p:stCondLst>
                      <p:childTnLst>
                        <p:par>
                          <p:cTn id="45" fill="hold">
                            <p:stCondLst>
                              <p:cond delay="0"/>
                            </p:stCondLst>
                            <p:childTnLst>
                              <p:par>
                                <p:cTn id="46" presetID="14" presetClass="entr" presetSubtype="10" fill="hold" nodeType="clickEffect">
                                  <p:stCondLst>
                                    <p:cond delay="0"/>
                                  </p:stCondLst>
                                  <p:childTnLst>
                                    <p:set>
                                      <p:cBhvr>
                                        <p:cTn id="47" dur="1" fill="hold">
                                          <p:stCondLst>
                                            <p:cond delay="0"/>
                                          </p:stCondLst>
                                        </p:cTn>
                                        <p:tgtEl>
                                          <p:spTgt spid="18"/>
                                        </p:tgtEl>
                                        <p:attrNameLst>
                                          <p:attrName>style.visibility</p:attrName>
                                        </p:attrNameLst>
                                      </p:cBhvr>
                                      <p:to>
                                        <p:strVal val="visible"/>
                                      </p:to>
                                    </p:set>
                                    <p:animEffect transition="in" filter="randombar(horizontal)">
                                      <p:cBhvr>
                                        <p:cTn id="48" dur="2000"/>
                                        <p:tgtEl>
                                          <p:spTgt spid="18"/>
                                        </p:tgtEl>
                                      </p:cBhvr>
                                    </p:animEffect>
                                  </p:childTnLst>
                                </p:cTn>
                              </p:par>
                            </p:childTnLst>
                          </p:cTn>
                        </p:par>
                      </p:childTnLst>
                    </p:cTn>
                  </p:par>
                  <p:par>
                    <p:cTn id="49" fill="hold">
                      <p:stCondLst>
                        <p:cond delay="indefinite"/>
                      </p:stCondLst>
                      <p:childTnLst>
                        <p:par>
                          <p:cTn id="50" fill="hold">
                            <p:stCondLst>
                              <p:cond delay="0"/>
                            </p:stCondLst>
                            <p:childTnLst>
                              <p:par>
                                <p:cTn id="51" presetID="14" presetClass="entr" presetSubtype="10" fill="hold" nodeType="clickEffect">
                                  <p:stCondLst>
                                    <p:cond delay="0"/>
                                  </p:stCondLst>
                                  <p:childTnLst>
                                    <p:set>
                                      <p:cBhvr>
                                        <p:cTn id="52" dur="1" fill="hold">
                                          <p:stCondLst>
                                            <p:cond delay="0"/>
                                          </p:stCondLst>
                                        </p:cTn>
                                        <p:tgtEl>
                                          <p:spTgt spid="47119"/>
                                        </p:tgtEl>
                                        <p:attrNameLst>
                                          <p:attrName>style.visibility</p:attrName>
                                        </p:attrNameLst>
                                      </p:cBhvr>
                                      <p:to>
                                        <p:strVal val="visible"/>
                                      </p:to>
                                    </p:set>
                                    <p:animEffect transition="in" filter="randombar(horizontal)">
                                      <p:cBhvr>
                                        <p:cTn id="53" dur="2000"/>
                                        <p:tgtEl>
                                          <p:spTgt spid="47119"/>
                                        </p:tgtEl>
                                      </p:cBhvr>
                                    </p:animEffect>
                                  </p:childTnLst>
                                </p:cTn>
                              </p:par>
                            </p:childTnLst>
                          </p:cTn>
                        </p:par>
                      </p:childTnLst>
                    </p:cTn>
                  </p:par>
                  <p:par>
                    <p:cTn id="54" fill="hold">
                      <p:stCondLst>
                        <p:cond delay="indefinite"/>
                      </p:stCondLst>
                      <p:childTnLst>
                        <p:par>
                          <p:cTn id="55" fill="hold">
                            <p:stCondLst>
                              <p:cond delay="0"/>
                            </p:stCondLst>
                            <p:childTnLst>
                              <p:par>
                                <p:cTn id="56" presetID="27" presetClass="entr" presetSubtype="0" fill="hold" grpId="0" nodeType="clickEffect">
                                  <p:stCondLst>
                                    <p:cond delay="0"/>
                                  </p:stCondLst>
                                  <p:iterate type="lt">
                                    <p:tmPct val="50000"/>
                                  </p:iterate>
                                  <p:childTnLst>
                                    <p:set>
                                      <p:cBhvr>
                                        <p:cTn id="57" dur="1" fill="hold">
                                          <p:stCondLst>
                                            <p:cond delay="0"/>
                                          </p:stCondLst>
                                        </p:cTn>
                                        <p:tgtEl>
                                          <p:spTgt spid="26"/>
                                        </p:tgtEl>
                                        <p:attrNameLst>
                                          <p:attrName>style.visibility</p:attrName>
                                        </p:attrNameLst>
                                      </p:cBhvr>
                                      <p:to>
                                        <p:strVal val="visible"/>
                                      </p:to>
                                    </p:set>
                                    <p:anim calcmode="discrete" valueType="clr">
                                      <p:cBhvr override="childStyle">
                                        <p:cTn id="58" dur="150"/>
                                        <p:tgtEl>
                                          <p:spTgt spid="26"/>
                                        </p:tgtEl>
                                        <p:attrNameLst>
                                          <p:attrName>style.color</p:attrName>
                                        </p:attrNameLst>
                                      </p:cBhvr>
                                      <p:tavLst>
                                        <p:tav tm="0">
                                          <p:val>
                                            <p:clrVal>
                                              <a:schemeClr val="accent2"/>
                                            </p:clrVal>
                                          </p:val>
                                        </p:tav>
                                        <p:tav tm="50000">
                                          <p:val>
                                            <p:clrVal>
                                              <a:schemeClr val="hlink"/>
                                            </p:clrVal>
                                          </p:val>
                                        </p:tav>
                                      </p:tavLst>
                                    </p:anim>
                                    <p:anim calcmode="discrete" valueType="clr">
                                      <p:cBhvr>
                                        <p:cTn id="59" dur="150"/>
                                        <p:tgtEl>
                                          <p:spTgt spid="26"/>
                                        </p:tgtEl>
                                        <p:attrNameLst>
                                          <p:attrName>fillcolor</p:attrName>
                                        </p:attrNameLst>
                                      </p:cBhvr>
                                      <p:tavLst>
                                        <p:tav tm="0">
                                          <p:val>
                                            <p:clrVal>
                                              <a:schemeClr val="accent2"/>
                                            </p:clrVal>
                                          </p:val>
                                        </p:tav>
                                        <p:tav tm="50000">
                                          <p:val>
                                            <p:clrVal>
                                              <a:schemeClr val="hlink"/>
                                            </p:clrVal>
                                          </p:val>
                                        </p:tav>
                                      </p:tavLst>
                                    </p:anim>
                                    <p:set>
                                      <p:cBhvr>
                                        <p:cTn id="60" dur="150"/>
                                        <p:tgtEl>
                                          <p:spTgt spid="26"/>
                                        </p:tgtEl>
                                        <p:attrNameLst>
                                          <p:attrName>fill.type</p:attrName>
                                        </p:attrNameLst>
                                      </p:cBhvr>
                                      <p:to>
                                        <p:strVal val="solid"/>
                                      </p:to>
                                    </p:set>
                                  </p:childTnLst>
                                </p:cTn>
                              </p:par>
                            </p:childTnLst>
                          </p:cTn>
                        </p:par>
                      </p:childTnLst>
                    </p:cTn>
                  </p:par>
                  <p:par>
                    <p:cTn id="61" fill="hold">
                      <p:stCondLst>
                        <p:cond delay="indefinite"/>
                      </p:stCondLst>
                      <p:childTnLst>
                        <p:par>
                          <p:cTn id="62" fill="hold">
                            <p:stCondLst>
                              <p:cond delay="0"/>
                            </p:stCondLst>
                            <p:childTnLst>
                              <p:par>
                                <p:cTn id="63" presetID="14" presetClass="entr" presetSubtype="10" fill="hold" grpId="0" nodeType="clickEffect">
                                  <p:stCondLst>
                                    <p:cond delay="0"/>
                                  </p:stCondLst>
                                  <p:childTnLst>
                                    <p:set>
                                      <p:cBhvr>
                                        <p:cTn id="64" dur="1" fill="hold">
                                          <p:stCondLst>
                                            <p:cond delay="0"/>
                                          </p:stCondLst>
                                        </p:cTn>
                                        <p:tgtEl>
                                          <p:spTgt spid="25"/>
                                        </p:tgtEl>
                                        <p:attrNameLst>
                                          <p:attrName>style.visibility</p:attrName>
                                        </p:attrNameLst>
                                      </p:cBhvr>
                                      <p:to>
                                        <p:strVal val="visible"/>
                                      </p:to>
                                    </p:set>
                                    <p:animEffect transition="in" filter="randombar(horizontal)">
                                      <p:cBhvr>
                                        <p:cTn id="65" dur="2000"/>
                                        <p:tgtEl>
                                          <p:spTgt spid="25"/>
                                        </p:tgtEl>
                                      </p:cBhvr>
                                    </p:animEffect>
                                  </p:childTnLst>
                                </p:cTn>
                              </p:par>
                              <p:par>
                                <p:cTn id="66" presetID="14" presetClass="entr" presetSubtype="10" fill="hold" nodeType="withEffect">
                                  <p:stCondLst>
                                    <p:cond delay="0"/>
                                  </p:stCondLst>
                                  <p:childTnLst>
                                    <p:set>
                                      <p:cBhvr>
                                        <p:cTn id="67" dur="1" fill="hold">
                                          <p:stCondLst>
                                            <p:cond delay="0"/>
                                          </p:stCondLst>
                                        </p:cTn>
                                        <p:tgtEl>
                                          <p:spTgt spid="24"/>
                                        </p:tgtEl>
                                        <p:attrNameLst>
                                          <p:attrName>style.visibility</p:attrName>
                                        </p:attrNameLst>
                                      </p:cBhvr>
                                      <p:to>
                                        <p:strVal val="visible"/>
                                      </p:to>
                                    </p:set>
                                    <p:animEffect transition="in" filter="randombar(horizontal)">
                                      <p:cBhvr>
                                        <p:cTn id="68" dur="2000"/>
                                        <p:tgtEl>
                                          <p:spTgt spid="24"/>
                                        </p:tgtEl>
                                      </p:cBhvr>
                                    </p:animEffect>
                                  </p:childTnLst>
                                </p:cTn>
                              </p:par>
                            </p:childTnLst>
                          </p:cTn>
                        </p:par>
                      </p:childTnLst>
                    </p:cTn>
                  </p:par>
                  <p:par>
                    <p:cTn id="69" fill="hold">
                      <p:stCondLst>
                        <p:cond delay="indefinite"/>
                      </p:stCondLst>
                      <p:childTnLst>
                        <p:par>
                          <p:cTn id="70" fill="hold">
                            <p:stCondLst>
                              <p:cond delay="0"/>
                            </p:stCondLst>
                            <p:childTnLst>
                              <p:par>
                                <p:cTn id="71" presetID="18" presetClass="entr" presetSubtype="12" fill="hold" grpId="0" nodeType="clickEffect">
                                  <p:stCondLst>
                                    <p:cond delay="0"/>
                                  </p:stCondLst>
                                  <p:childTnLst>
                                    <p:set>
                                      <p:cBhvr>
                                        <p:cTn id="72" dur="1" fill="hold">
                                          <p:stCondLst>
                                            <p:cond delay="0"/>
                                          </p:stCondLst>
                                        </p:cTn>
                                        <p:tgtEl>
                                          <p:spTgt spid="7"/>
                                        </p:tgtEl>
                                        <p:attrNameLst>
                                          <p:attrName>style.visibility</p:attrName>
                                        </p:attrNameLst>
                                      </p:cBhvr>
                                      <p:to>
                                        <p:strVal val="visible"/>
                                      </p:to>
                                    </p:set>
                                    <p:animEffect transition="in" filter="strips(downLeft)">
                                      <p:cBhvr>
                                        <p:cTn id="73" dur="1000"/>
                                        <p:tgtEl>
                                          <p:spTgt spid="7"/>
                                        </p:tgtEl>
                                      </p:cBhvr>
                                    </p:animEffect>
                                  </p:childTnLst>
                                </p:cTn>
                              </p:par>
                              <p:par>
                                <p:cTn id="74" presetID="18" presetClass="entr" presetSubtype="12" fill="hold" nodeType="withEffect">
                                  <p:stCondLst>
                                    <p:cond delay="0"/>
                                  </p:stCondLst>
                                  <p:childTnLst>
                                    <p:set>
                                      <p:cBhvr>
                                        <p:cTn id="75" dur="1" fill="hold">
                                          <p:stCondLst>
                                            <p:cond delay="0"/>
                                          </p:stCondLst>
                                        </p:cTn>
                                        <p:tgtEl>
                                          <p:spTgt spid="6"/>
                                        </p:tgtEl>
                                        <p:attrNameLst>
                                          <p:attrName>style.visibility</p:attrName>
                                        </p:attrNameLst>
                                      </p:cBhvr>
                                      <p:to>
                                        <p:strVal val="visible"/>
                                      </p:to>
                                    </p:set>
                                    <p:animEffect transition="in" filter="strips(downLeft)">
                                      <p:cBhvr>
                                        <p:cTn id="76"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25" grpId="0"/>
      <p:bldP spid="26" grpId="0"/>
      <p:bldP spid="23" grpId="0"/>
      <p:bldP spid="2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Simplify your solution</a:t>
            </a:r>
            <a:endParaRPr lang="en-US" dirty="0"/>
          </a:p>
        </p:txBody>
      </p:sp>
      <p:graphicFrame>
        <p:nvGraphicFramePr>
          <p:cNvPr id="6" name="Content Placeholder 3"/>
          <p:cNvGraphicFramePr>
            <a:graphicFrameLocks noChangeAspect="1"/>
          </p:cNvGraphicFramePr>
          <p:nvPr/>
        </p:nvGraphicFramePr>
        <p:xfrm>
          <a:off x="3678238" y="1447800"/>
          <a:ext cx="4968875" cy="1095375"/>
        </p:xfrm>
        <a:graphic>
          <a:graphicData uri="http://schemas.openxmlformats.org/presentationml/2006/ole">
            <p:oleObj spid="_x0000_s52226" name="Equation" r:id="rId3" imgW="1879560" imgH="482400" progId="Equation.3">
              <p:embed/>
            </p:oleObj>
          </a:graphicData>
        </a:graphic>
      </p:graphicFrame>
      <p:sp>
        <p:nvSpPr>
          <p:cNvPr id="7" name="TextBox 6"/>
          <p:cNvSpPr txBox="1"/>
          <p:nvPr/>
        </p:nvSpPr>
        <p:spPr>
          <a:xfrm>
            <a:off x="609600" y="1676400"/>
            <a:ext cx="1752600" cy="584775"/>
          </a:xfrm>
          <a:prstGeom prst="rect">
            <a:avLst/>
          </a:prstGeom>
          <a:noFill/>
        </p:spPr>
        <p:txBody>
          <a:bodyPr wrap="square" rtlCol="0">
            <a:spAutoFit/>
          </a:bodyPr>
          <a:lstStyle/>
          <a:p>
            <a:r>
              <a:rPr lang="en-US" sz="3200" dirty="0" smtClean="0">
                <a:latin typeface="+mj-lt"/>
              </a:rPr>
              <a:t>Simplify</a:t>
            </a:r>
            <a:endParaRPr lang="en-US" sz="3200" dirty="0">
              <a:latin typeface="+mj-lt"/>
            </a:endParaRPr>
          </a:p>
        </p:txBody>
      </p:sp>
      <p:graphicFrame>
        <p:nvGraphicFramePr>
          <p:cNvPr id="47109" name="Content Placeholder 3"/>
          <p:cNvGraphicFramePr>
            <a:graphicFrameLocks noChangeAspect="1"/>
          </p:cNvGraphicFramePr>
          <p:nvPr/>
        </p:nvGraphicFramePr>
        <p:xfrm>
          <a:off x="3962400" y="2616200"/>
          <a:ext cx="2441575" cy="941388"/>
        </p:xfrm>
        <a:graphic>
          <a:graphicData uri="http://schemas.openxmlformats.org/presentationml/2006/ole">
            <p:oleObj spid="_x0000_s52227" name="Equation" r:id="rId4" imgW="888840" imgH="431640" progId="Equation.3">
              <p:embed/>
            </p:oleObj>
          </a:graphicData>
        </a:graphic>
      </p:graphicFrame>
      <p:sp>
        <p:nvSpPr>
          <p:cNvPr id="10" name="TextBox 9"/>
          <p:cNvSpPr txBox="1"/>
          <p:nvPr/>
        </p:nvSpPr>
        <p:spPr>
          <a:xfrm>
            <a:off x="0" y="3747247"/>
            <a:ext cx="9525000" cy="1077218"/>
          </a:xfrm>
          <a:prstGeom prst="rect">
            <a:avLst/>
          </a:prstGeom>
          <a:noFill/>
        </p:spPr>
        <p:txBody>
          <a:bodyPr wrap="square" rtlCol="0">
            <a:spAutoFit/>
          </a:bodyPr>
          <a:lstStyle/>
          <a:p>
            <a:r>
              <a:rPr lang="en-US" sz="3200" dirty="0" smtClean="0">
                <a:solidFill>
                  <a:srgbClr val="00B050"/>
                </a:solidFill>
                <a:latin typeface="+mj-lt"/>
              </a:rPr>
              <a:t>You cannot take the square root of a negative number. Therefore, there is no solution.</a:t>
            </a:r>
            <a:endParaRPr lang="en-US" sz="3200" dirty="0">
              <a:solidFill>
                <a:srgbClr val="00B050"/>
              </a:solidFill>
              <a:latin typeface="+mj-lt"/>
            </a:endParaRPr>
          </a:p>
        </p:txBody>
      </p:sp>
      <p:sp>
        <p:nvSpPr>
          <p:cNvPr id="11" name="TextBox 10"/>
          <p:cNvSpPr txBox="1"/>
          <p:nvPr/>
        </p:nvSpPr>
        <p:spPr>
          <a:xfrm>
            <a:off x="2895600" y="5435025"/>
            <a:ext cx="2667000" cy="584775"/>
          </a:xfrm>
          <a:prstGeom prst="rect">
            <a:avLst/>
          </a:prstGeom>
          <a:noFill/>
        </p:spPr>
        <p:txBody>
          <a:bodyPr wrap="square" rtlCol="0">
            <a:spAutoFit/>
          </a:bodyPr>
          <a:lstStyle/>
          <a:p>
            <a:r>
              <a:rPr lang="en-US" sz="3200" dirty="0" smtClean="0">
                <a:latin typeface="+mj-lt"/>
              </a:rPr>
              <a:t>No Solution</a:t>
            </a:r>
            <a:endParaRPr lang="en-US" sz="3200" dirty="0">
              <a:latin typeface="+mj-lt"/>
            </a:endParaRPr>
          </a:p>
        </p:txBody>
      </p:sp>
      <p:sp>
        <p:nvSpPr>
          <p:cNvPr id="8" name="TextBox 7"/>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lide(fromBottom)">
                                      <p:cBhvr>
                                        <p:cTn id="7" dur="1000"/>
                                        <p:tgtEl>
                                          <p:spTgt spid="7"/>
                                        </p:tgtEl>
                                      </p:cBhvr>
                                    </p:animEffect>
                                  </p:childTnLst>
                                </p:cTn>
                              </p:par>
                              <p:par>
                                <p:cTn id="8" presetID="1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slide(fromBottom)">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47109"/>
                                        </p:tgtEl>
                                        <p:attrNameLst>
                                          <p:attrName>style.visibility</p:attrName>
                                        </p:attrNameLst>
                                      </p:cBhvr>
                                      <p:to>
                                        <p:strVal val="visible"/>
                                      </p:to>
                                    </p:set>
                                    <p:animEffect transition="in" filter="randombar(horizontal)">
                                      <p:cBhvr>
                                        <p:cTn id="15" dur="2000"/>
                                        <p:tgtEl>
                                          <p:spTgt spid="47109"/>
                                        </p:tgtEl>
                                      </p:cBhvr>
                                    </p:animEffect>
                                  </p:childTnLst>
                                </p:cTn>
                              </p:par>
                            </p:childTnLst>
                          </p:cTn>
                        </p:par>
                      </p:childTnLst>
                    </p:cTn>
                  </p:par>
                  <p:par>
                    <p:cTn id="16" fill="hold">
                      <p:stCondLst>
                        <p:cond delay="indefinite"/>
                      </p:stCondLst>
                      <p:childTnLst>
                        <p:par>
                          <p:cTn id="17" fill="hold">
                            <p:stCondLst>
                              <p:cond delay="0"/>
                            </p:stCondLst>
                            <p:childTnLst>
                              <p:par>
                                <p:cTn id="18" presetID="27" presetClass="entr" presetSubtype="0" fill="hold" grpId="0" nodeType="clickEffect">
                                  <p:stCondLst>
                                    <p:cond delay="0"/>
                                  </p:stCondLst>
                                  <p:iterate type="lt">
                                    <p:tmPct val="50000"/>
                                  </p:iterate>
                                  <p:childTnLst>
                                    <p:set>
                                      <p:cBhvr>
                                        <p:cTn id="19" dur="1" fill="hold">
                                          <p:stCondLst>
                                            <p:cond delay="0"/>
                                          </p:stCondLst>
                                        </p:cTn>
                                        <p:tgtEl>
                                          <p:spTgt spid="10"/>
                                        </p:tgtEl>
                                        <p:attrNameLst>
                                          <p:attrName>style.visibility</p:attrName>
                                        </p:attrNameLst>
                                      </p:cBhvr>
                                      <p:to>
                                        <p:strVal val="visible"/>
                                      </p:to>
                                    </p:set>
                                    <p:anim calcmode="discrete" valueType="clr">
                                      <p:cBhvr override="childStyle">
                                        <p:cTn id="20" dur="150"/>
                                        <p:tgtEl>
                                          <p:spTgt spid="10"/>
                                        </p:tgtEl>
                                        <p:attrNameLst>
                                          <p:attrName>style.color</p:attrName>
                                        </p:attrNameLst>
                                      </p:cBhvr>
                                      <p:tavLst>
                                        <p:tav tm="0">
                                          <p:val>
                                            <p:clrVal>
                                              <a:schemeClr val="accent2"/>
                                            </p:clrVal>
                                          </p:val>
                                        </p:tav>
                                        <p:tav tm="50000">
                                          <p:val>
                                            <p:clrVal>
                                              <a:schemeClr val="hlink"/>
                                            </p:clrVal>
                                          </p:val>
                                        </p:tav>
                                      </p:tavLst>
                                    </p:anim>
                                    <p:anim calcmode="discrete" valueType="clr">
                                      <p:cBhvr>
                                        <p:cTn id="21" dur="150"/>
                                        <p:tgtEl>
                                          <p:spTgt spid="10"/>
                                        </p:tgtEl>
                                        <p:attrNameLst>
                                          <p:attrName>fillcolor</p:attrName>
                                        </p:attrNameLst>
                                      </p:cBhvr>
                                      <p:tavLst>
                                        <p:tav tm="0">
                                          <p:val>
                                            <p:clrVal>
                                              <a:schemeClr val="accent2"/>
                                            </p:clrVal>
                                          </p:val>
                                        </p:tav>
                                        <p:tav tm="50000">
                                          <p:val>
                                            <p:clrVal>
                                              <a:schemeClr val="hlink"/>
                                            </p:clrVal>
                                          </p:val>
                                        </p:tav>
                                      </p:tavLst>
                                    </p:anim>
                                    <p:set>
                                      <p:cBhvr>
                                        <p:cTn id="22" dur="150"/>
                                        <p:tgtEl>
                                          <p:spTgt spid="10"/>
                                        </p:tgtEl>
                                        <p:attrNameLst>
                                          <p:attrName>fill.type</p:attrName>
                                        </p:attrNameLst>
                                      </p:cBhvr>
                                      <p:to>
                                        <p:strVal val="solid"/>
                                      </p:to>
                                    </p:se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strips(downLeft)">
                                      <p:cBhvr>
                                        <p:cTn id="27"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1"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8084" y="279042"/>
            <a:ext cx="8229600" cy="1143000"/>
          </a:xfrm>
        </p:spPr>
        <p:txBody>
          <a:bodyPr>
            <a:normAutofit/>
          </a:bodyPr>
          <a:lstStyle/>
          <a:p>
            <a:r>
              <a:rPr lang="en-US" dirty="0" err="1" smtClean="0"/>
              <a:t>Discriminant</a:t>
            </a:r>
            <a:endParaRPr lang="en-US" dirty="0"/>
          </a:p>
        </p:txBody>
      </p:sp>
      <p:graphicFrame>
        <p:nvGraphicFramePr>
          <p:cNvPr id="6" name="Table 5"/>
          <p:cNvGraphicFramePr>
            <a:graphicFrameLocks noGrp="1"/>
          </p:cNvGraphicFramePr>
          <p:nvPr/>
        </p:nvGraphicFramePr>
        <p:xfrm>
          <a:off x="0" y="1371601"/>
          <a:ext cx="9144000" cy="5586405"/>
        </p:xfrm>
        <a:graphic>
          <a:graphicData uri="http://schemas.openxmlformats.org/drawingml/2006/table">
            <a:tbl>
              <a:tblPr firstRow="1" bandRow="1">
                <a:tableStyleId>{5C22544A-7EE6-4342-B048-85BDC9FD1C3A}</a:tableStyleId>
              </a:tblPr>
              <a:tblGrid>
                <a:gridCol w="3429000"/>
                <a:gridCol w="2438400"/>
                <a:gridCol w="1524000"/>
                <a:gridCol w="1752600"/>
              </a:tblGrid>
              <a:tr h="532992">
                <a:tc>
                  <a:txBody>
                    <a:bodyPr/>
                    <a:lstStyle/>
                    <a:p>
                      <a:r>
                        <a:rPr lang="en-US" sz="2800" dirty="0" smtClean="0">
                          <a:solidFill>
                            <a:sysClr val="windowText" lastClr="000000"/>
                          </a:solidFill>
                        </a:rPr>
                        <a:t>Equation</a:t>
                      </a:r>
                      <a:endParaRPr lang="en-US" sz="3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r>
                        <a:rPr lang="en-US" sz="2800" dirty="0" err="1" smtClean="0">
                          <a:solidFill>
                            <a:sysClr val="windowText" lastClr="000000"/>
                          </a:solidFill>
                        </a:rPr>
                        <a:t>Discriminant</a:t>
                      </a:r>
                      <a:endParaRPr lang="en-US" sz="20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gridSpan="2">
                  <a:txBody>
                    <a:bodyPr/>
                    <a:lstStyle/>
                    <a:p>
                      <a:r>
                        <a:rPr lang="en-US" sz="2800" dirty="0" smtClean="0">
                          <a:solidFill>
                            <a:sysClr val="windowText" lastClr="000000"/>
                          </a:solidFill>
                        </a:rPr>
                        <a:t>#</a:t>
                      </a:r>
                      <a:r>
                        <a:rPr lang="en-US" sz="2800" baseline="0" dirty="0" smtClean="0">
                          <a:solidFill>
                            <a:sysClr val="windowText" lastClr="000000"/>
                          </a:solidFill>
                        </a:rPr>
                        <a:t> of Solutions</a:t>
                      </a:r>
                      <a:endParaRPr lang="en-US" sz="28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hMerge="1">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294480">
                <a:tc>
                  <a:txBody>
                    <a:bodyPr/>
                    <a:lstStyle/>
                    <a:p>
                      <a:endParaRPr lang="en-US" sz="28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gridSpan="2">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hMerge="1">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117154">
                <a:tc>
                  <a:txBody>
                    <a:bodyPr/>
                    <a:lstStyle/>
                    <a:p>
                      <a:endParaRPr lang="en-US" sz="28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gridSpan="2">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US"/>
                    </a:p>
                  </a:txBody>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r>
              <a:tr h="1246373">
                <a:tc>
                  <a:txBody>
                    <a:bodyPr/>
                    <a:lstStyle/>
                    <a:p>
                      <a:endParaRPr lang="en-US" sz="28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gridSpan="2">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US"/>
                    </a:p>
                  </a:txBody>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r>
              <a:tr h="1395406">
                <a:tc>
                  <a:txBody>
                    <a:bodyPr/>
                    <a:lstStyle/>
                    <a:p>
                      <a:endParaRPr lang="en-US" sz="28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gridSpan="2">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US"/>
                    </a:p>
                  </a:txBody>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r>
            </a:tbl>
          </a:graphicData>
        </a:graphic>
      </p:graphicFrame>
      <p:graphicFrame>
        <p:nvGraphicFramePr>
          <p:cNvPr id="55298" name="Object 2"/>
          <p:cNvGraphicFramePr>
            <a:graphicFrameLocks noChangeAspect="1"/>
          </p:cNvGraphicFramePr>
          <p:nvPr/>
        </p:nvGraphicFramePr>
        <p:xfrm>
          <a:off x="76200" y="3186447"/>
          <a:ext cx="3257550" cy="685800"/>
        </p:xfrm>
        <a:graphic>
          <a:graphicData uri="http://schemas.openxmlformats.org/presentationml/2006/ole">
            <p:oleObj spid="_x0000_s55298" name="Equation" r:id="rId3" imgW="965160" imgH="203040" progId="Equation.3">
              <p:embed/>
            </p:oleObj>
          </a:graphicData>
        </a:graphic>
      </p:graphicFrame>
      <p:graphicFrame>
        <p:nvGraphicFramePr>
          <p:cNvPr id="55299" name="Object 3"/>
          <p:cNvGraphicFramePr>
            <a:graphicFrameLocks noChangeAspect="1"/>
          </p:cNvGraphicFramePr>
          <p:nvPr/>
        </p:nvGraphicFramePr>
        <p:xfrm>
          <a:off x="51516" y="4342326"/>
          <a:ext cx="3300412" cy="685800"/>
        </p:xfrm>
        <a:graphic>
          <a:graphicData uri="http://schemas.openxmlformats.org/presentationml/2006/ole">
            <p:oleObj spid="_x0000_s55299" name="Equation" r:id="rId4" imgW="977760" imgH="203040" progId="Equation.3">
              <p:embed/>
            </p:oleObj>
          </a:graphicData>
        </a:graphic>
      </p:graphicFrame>
      <p:graphicFrame>
        <p:nvGraphicFramePr>
          <p:cNvPr id="55300" name="Object 4"/>
          <p:cNvGraphicFramePr>
            <a:graphicFrameLocks noChangeAspect="1"/>
          </p:cNvGraphicFramePr>
          <p:nvPr/>
        </p:nvGraphicFramePr>
        <p:xfrm>
          <a:off x="0" y="5562600"/>
          <a:ext cx="3429000" cy="685800"/>
        </p:xfrm>
        <a:graphic>
          <a:graphicData uri="http://schemas.openxmlformats.org/presentationml/2006/ole">
            <p:oleObj spid="_x0000_s55300" name="Equation" r:id="rId5" imgW="1015920" imgH="203040" progId="Equation.3">
              <p:embed/>
            </p:oleObj>
          </a:graphicData>
        </a:graphic>
      </p:graphicFrame>
      <p:graphicFrame>
        <p:nvGraphicFramePr>
          <p:cNvPr id="55301" name="Object 5"/>
          <p:cNvGraphicFramePr>
            <a:graphicFrameLocks noChangeAspect="1"/>
          </p:cNvGraphicFramePr>
          <p:nvPr/>
        </p:nvGraphicFramePr>
        <p:xfrm>
          <a:off x="0" y="2057400"/>
          <a:ext cx="3300412" cy="685800"/>
        </p:xfrm>
        <a:graphic>
          <a:graphicData uri="http://schemas.openxmlformats.org/presentationml/2006/ole">
            <p:oleObj spid="_x0000_s55301" name="Equation" r:id="rId6" imgW="977760" imgH="203040" progId="Equation.3">
              <p:embed/>
            </p:oleObj>
          </a:graphicData>
        </a:graphic>
      </p:graphicFrame>
      <p:graphicFrame>
        <p:nvGraphicFramePr>
          <p:cNvPr id="55302" name="Object 6"/>
          <p:cNvGraphicFramePr>
            <a:graphicFrameLocks noChangeAspect="1"/>
          </p:cNvGraphicFramePr>
          <p:nvPr/>
        </p:nvGraphicFramePr>
        <p:xfrm>
          <a:off x="3657600" y="2209800"/>
          <a:ext cx="1843088" cy="685800"/>
        </p:xfrm>
        <a:graphic>
          <a:graphicData uri="http://schemas.openxmlformats.org/presentationml/2006/ole">
            <p:oleObj spid="_x0000_s55302" name="Equation" r:id="rId7" imgW="545760" imgH="203040" progId="Equation.3">
              <p:embed/>
            </p:oleObj>
          </a:graphicData>
        </a:graphic>
      </p:graphicFrame>
      <p:graphicFrame>
        <p:nvGraphicFramePr>
          <p:cNvPr id="55303" name="Object 7"/>
          <p:cNvGraphicFramePr>
            <a:graphicFrameLocks noChangeAspect="1"/>
          </p:cNvGraphicFramePr>
          <p:nvPr/>
        </p:nvGraphicFramePr>
        <p:xfrm>
          <a:off x="3635064" y="3554639"/>
          <a:ext cx="3200400" cy="771525"/>
        </p:xfrm>
        <a:graphic>
          <a:graphicData uri="http://schemas.openxmlformats.org/presentationml/2006/ole">
            <p:oleObj spid="_x0000_s55303" name="Equation" r:id="rId8" imgW="1054080" imgH="228600" progId="Equation.3">
              <p:embed/>
            </p:oleObj>
          </a:graphicData>
        </a:graphic>
      </p:graphicFrame>
      <p:graphicFrame>
        <p:nvGraphicFramePr>
          <p:cNvPr id="55304" name="Object 8"/>
          <p:cNvGraphicFramePr>
            <a:graphicFrameLocks noChangeAspect="1"/>
          </p:cNvGraphicFramePr>
          <p:nvPr/>
        </p:nvGraphicFramePr>
        <p:xfrm>
          <a:off x="3408720" y="4663227"/>
          <a:ext cx="3932238" cy="771525"/>
        </p:xfrm>
        <a:graphic>
          <a:graphicData uri="http://schemas.openxmlformats.org/presentationml/2006/ole">
            <p:oleObj spid="_x0000_s55304" name="Equation" r:id="rId9" imgW="1422360" imgH="228600" progId="Equation.3">
              <p:embed/>
            </p:oleObj>
          </a:graphicData>
        </a:graphic>
      </p:graphicFrame>
      <p:graphicFrame>
        <p:nvGraphicFramePr>
          <p:cNvPr id="55305" name="Object 9"/>
          <p:cNvGraphicFramePr>
            <a:graphicFrameLocks noChangeAspect="1"/>
          </p:cNvGraphicFramePr>
          <p:nvPr/>
        </p:nvGraphicFramePr>
        <p:xfrm>
          <a:off x="3352800" y="5934075"/>
          <a:ext cx="4010025" cy="771525"/>
        </p:xfrm>
        <a:graphic>
          <a:graphicData uri="http://schemas.openxmlformats.org/presentationml/2006/ole">
            <p:oleObj spid="_x0000_s55305" name="Equation" r:id="rId10" imgW="1612800" imgH="228600" progId="Equation.3">
              <p:embed/>
            </p:oleObj>
          </a:graphicData>
        </a:graphic>
      </p:graphicFrame>
      <p:graphicFrame>
        <p:nvGraphicFramePr>
          <p:cNvPr id="55306" name="Object 10"/>
          <p:cNvGraphicFramePr>
            <a:graphicFrameLocks noChangeAspect="1"/>
          </p:cNvGraphicFramePr>
          <p:nvPr/>
        </p:nvGraphicFramePr>
        <p:xfrm>
          <a:off x="5867400" y="1942563"/>
          <a:ext cx="3276600" cy="1184275"/>
        </p:xfrm>
        <a:graphic>
          <a:graphicData uri="http://schemas.openxmlformats.org/presentationml/2006/ole">
            <p:oleObj spid="_x0000_s55306" name="Equation" r:id="rId11" imgW="1676160" imgH="698400" progId="Equation.3">
              <p:embed/>
            </p:oleObj>
          </a:graphicData>
        </a:graphic>
      </p:graphicFrame>
      <p:graphicFrame>
        <p:nvGraphicFramePr>
          <p:cNvPr id="55308" name="Object 12"/>
          <p:cNvGraphicFramePr>
            <a:graphicFrameLocks noChangeAspect="1"/>
          </p:cNvGraphicFramePr>
          <p:nvPr/>
        </p:nvGraphicFramePr>
        <p:xfrm>
          <a:off x="7467600" y="3581400"/>
          <a:ext cx="1568116" cy="457200"/>
        </p:xfrm>
        <a:graphic>
          <a:graphicData uri="http://schemas.openxmlformats.org/presentationml/2006/ole">
            <p:oleObj spid="_x0000_s55308" name="Equation" r:id="rId12" imgW="634680" imgH="177480" progId="Equation.3">
              <p:embed/>
            </p:oleObj>
          </a:graphicData>
        </a:graphic>
      </p:graphicFrame>
      <p:graphicFrame>
        <p:nvGraphicFramePr>
          <p:cNvPr id="55309" name="Object 13"/>
          <p:cNvGraphicFramePr>
            <a:graphicFrameLocks noChangeAspect="1"/>
          </p:cNvGraphicFramePr>
          <p:nvPr/>
        </p:nvGraphicFramePr>
        <p:xfrm>
          <a:off x="7397957" y="4740454"/>
          <a:ext cx="1771801" cy="454025"/>
        </p:xfrm>
        <a:graphic>
          <a:graphicData uri="http://schemas.openxmlformats.org/presentationml/2006/ole">
            <p:oleObj spid="_x0000_s55309" name="Equation" r:id="rId13" imgW="723600" imgH="177480" progId="Equation.3">
              <p:embed/>
            </p:oleObj>
          </a:graphicData>
        </a:graphic>
      </p:graphicFrame>
      <p:graphicFrame>
        <p:nvGraphicFramePr>
          <p:cNvPr id="55310" name="Object 14"/>
          <p:cNvGraphicFramePr>
            <a:graphicFrameLocks noChangeAspect="1"/>
          </p:cNvGraphicFramePr>
          <p:nvPr/>
        </p:nvGraphicFramePr>
        <p:xfrm>
          <a:off x="7417158" y="5638800"/>
          <a:ext cx="1674813" cy="1162945"/>
        </p:xfrm>
        <a:graphic>
          <a:graphicData uri="http://schemas.openxmlformats.org/presentationml/2006/ole">
            <p:oleObj spid="_x0000_s55310" name="Equation" r:id="rId14" imgW="622080" imgH="406080" progId="Equation.3">
              <p:embed/>
            </p:oleObj>
          </a:graphicData>
        </a:graphic>
      </p:graphicFrame>
      <p:sp>
        <p:nvSpPr>
          <p:cNvPr id="16" name="TextBox 15"/>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5301"/>
                                        </p:tgtEl>
                                        <p:attrNameLst>
                                          <p:attrName>style.visibility</p:attrName>
                                        </p:attrNameLst>
                                      </p:cBhvr>
                                      <p:to>
                                        <p:strVal val="visible"/>
                                      </p:to>
                                    </p:set>
                                    <p:animEffect transition="in" filter="slide(fromBottom)">
                                      <p:cBhvr>
                                        <p:cTn id="7" dur="1000"/>
                                        <p:tgtEl>
                                          <p:spTgt spid="55301"/>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55302"/>
                                        </p:tgtEl>
                                        <p:attrNameLst>
                                          <p:attrName>style.visibility</p:attrName>
                                        </p:attrNameLst>
                                      </p:cBhvr>
                                      <p:to>
                                        <p:strVal val="visible"/>
                                      </p:to>
                                    </p:set>
                                    <p:animEffect transition="in" filter="randombar(horizontal)">
                                      <p:cBhvr>
                                        <p:cTn id="12" dur="2000"/>
                                        <p:tgtEl>
                                          <p:spTgt spid="55302"/>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55306"/>
                                        </p:tgtEl>
                                        <p:attrNameLst>
                                          <p:attrName>style.visibility</p:attrName>
                                        </p:attrNameLst>
                                      </p:cBhvr>
                                      <p:to>
                                        <p:strVal val="visible"/>
                                      </p:to>
                                    </p:set>
                                    <p:animEffect transition="in" filter="strips(downLeft)">
                                      <p:cBhvr>
                                        <p:cTn id="17" dur="1000"/>
                                        <p:tgtEl>
                                          <p:spTgt spid="55306"/>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55298"/>
                                        </p:tgtEl>
                                        <p:attrNameLst>
                                          <p:attrName>style.visibility</p:attrName>
                                        </p:attrNameLst>
                                      </p:cBhvr>
                                      <p:to>
                                        <p:strVal val="visible"/>
                                      </p:to>
                                    </p:set>
                                    <p:animEffect transition="in" filter="slide(fromBottom)">
                                      <p:cBhvr>
                                        <p:cTn id="22" dur="1000"/>
                                        <p:tgtEl>
                                          <p:spTgt spid="55298"/>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55303"/>
                                        </p:tgtEl>
                                        <p:attrNameLst>
                                          <p:attrName>style.visibility</p:attrName>
                                        </p:attrNameLst>
                                      </p:cBhvr>
                                      <p:to>
                                        <p:strVal val="visible"/>
                                      </p:to>
                                    </p:set>
                                    <p:animEffect transition="in" filter="randombar(horizontal)">
                                      <p:cBhvr>
                                        <p:cTn id="27" dur="2000"/>
                                        <p:tgtEl>
                                          <p:spTgt spid="55303"/>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nodeType="clickEffect">
                                  <p:stCondLst>
                                    <p:cond delay="0"/>
                                  </p:stCondLst>
                                  <p:childTnLst>
                                    <p:set>
                                      <p:cBhvr>
                                        <p:cTn id="31" dur="1" fill="hold">
                                          <p:stCondLst>
                                            <p:cond delay="0"/>
                                          </p:stCondLst>
                                        </p:cTn>
                                        <p:tgtEl>
                                          <p:spTgt spid="55308"/>
                                        </p:tgtEl>
                                        <p:attrNameLst>
                                          <p:attrName>style.visibility</p:attrName>
                                        </p:attrNameLst>
                                      </p:cBhvr>
                                      <p:to>
                                        <p:strVal val="visible"/>
                                      </p:to>
                                    </p:set>
                                    <p:animEffect transition="in" filter="strips(downLeft)">
                                      <p:cBhvr>
                                        <p:cTn id="32" dur="1000"/>
                                        <p:tgtEl>
                                          <p:spTgt spid="55308"/>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nodeType="clickEffect">
                                  <p:stCondLst>
                                    <p:cond delay="0"/>
                                  </p:stCondLst>
                                  <p:childTnLst>
                                    <p:set>
                                      <p:cBhvr>
                                        <p:cTn id="36" dur="1" fill="hold">
                                          <p:stCondLst>
                                            <p:cond delay="0"/>
                                          </p:stCondLst>
                                        </p:cTn>
                                        <p:tgtEl>
                                          <p:spTgt spid="55299"/>
                                        </p:tgtEl>
                                        <p:attrNameLst>
                                          <p:attrName>style.visibility</p:attrName>
                                        </p:attrNameLst>
                                      </p:cBhvr>
                                      <p:to>
                                        <p:strVal val="visible"/>
                                      </p:to>
                                    </p:set>
                                    <p:animEffect transition="in" filter="slide(fromBottom)">
                                      <p:cBhvr>
                                        <p:cTn id="37" dur="1000"/>
                                        <p:tgtEl>
                                          <p:spTgt spid="55299"/>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nodeType="clickEffect">
                                  <p:stCondLst>
                                    <p:cond delay="0"/>
                                  </p:stCondLst>
                                  <p:childTnLst>
                                    <p:set>
                                      <p:cBhvr>
                                        <p:cTn id="41" dur="1" fill="hold">
                                          <p:stCondLst>
                                            <p:cond delay="0"/>
                                          </p:stCondLst>
                                        </p:cTn>
                                        <p:tgtEl>
                                          <p:spTgt spid="55304"/>
                                        </p:tgtEl>
                                        <p:attrNameLst>
                                          <p:attrName>style.visibility</p:attrName>
                                        </p:attrNameLst>
                                      </p:cBhvr>
                                      <p:to>
                                        <p:strVal val="visible"/>
                                      </p:to>
                                    </p:set>
                                    <p:animEffect transition="in" filter="randombar(horizontal)">
                                      <p:cBhvr>
                                        <p:cTn id="42" dur="2000"/>
                                        <p:tgtEl>
                                          <p:spTgt spid="55304"/>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12" fill="hold" nodeType="clickEffect">
                                  <p:stCondLst>
                                    <p:cond delay="0"/>
                                  </p:stCondLst>
                                  <p:childTnLst>
                                    <p:set>
                                      <p:cBhvr>
                                        <p:cTn id="46" dur="1" fill="hold">
                                          <p:stCondLst>
                                            <p:cond delay="0"/>
                                          </p:stCondLst>
                                        </p:cTn>
                                        <p:tgtEl>
                                          <p:spTgt spid="55309"/>
                                        </p:tgtEl>
                                        <p:attrNameLst>
                                          <p:attrName>style.visibility</p:attrName>
                                        </p:attrNameLst>
                                      </p:cBhvr>
                                      <p:to>
                                        <p:strVal val="visible"/>
                                      </p:to>
                                    </p:set>
                                    <p:animEffect transition="in" filter="strips(downLeft)">
                                      <p:cBhvr>
                                        <p:cTn id="47" dur="1000"/>
                                        <p:tgtEl>
                                          <p:spTgt spid="55309"/>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4" fill="hold" nodeType="clickEffect">
                                  <p:stCondLst>
                                    <p:cond delay="0"/>
                                  </p:stCondLst>
                                  <p:childTnLst>
                                    <p:set>
                                      <p:cBhvr>
                                        <p:cTn id="51" dur="1" fill="hold">
                                          <p:stCondLst>
                                            <p:cond delay="0"/>
                                          </p:stCondLst>
                                        </p:cTn>
                                        <p:tgtEl>
                                          <p:spTgt spid="55300"/>
                                        </p:tgtEl>
                                        <p:attrNameLst>
                                          <p:attrName>style.visibility</p:attrName>
                                        </p:attrNameLst>
                                      </p:cBhvr>
                                      <p:to>
                                        <p:strVal val="visible"/>
                                      </p:to>
                                    </p:set>
                                    <p:animEffect transition="in" filter="slide(fromBottom)">
                                      <p:cBhvr>
                                        <p:cTn id="52" dur="1000"/>
                                        <p:tgtEl>
                                          <p:spTgt spid="55300"/>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nodeType="clickEffect">
                                  <p:stCondLst>
                                    <p:cond delay="0"/>
                                  </p:stCondLst>
                                  <p:childTnLst>
                                    <p:set>
                                      <p:cBhvr>
                                        <p:cTn id="56" dur="1" fill="hold">
                                          <p:stCondLst>
                                            <p:cond delay="0"/>
                                          </p:stCondLst>
                                        </p:cTn>
                                        <p:tgtEl>
                                          <p:spTgt spid="55305"/>
                                        </p:tgtEl>
                                        <p:attrNameLst>
                                          <p:attrName>style.visibility</p:attrName>
                                        </p:attrNameLst>
                                      </p:cBhvr>
                                      <p:to>
                                        <p:strVal val="visible"/>
                                      </p:to>
                                    </p:set>
                                    <p:animEffect transition="in" filter="randombar(horizontal)">
                                      <p:cBhvr>
                                        <p:cTn id="57" dur="2000"/>
                                        <p:tgtEl>
                                          <p:spTgt spid="55305"/>
                                        </p:tgtEl>
                                      </p:cBhvr>
                                    </p:animEffect>
                                  </p:childTnLst>
                                </p:cTn>
                              </p:par>
                            </p:childTnLst>
                          </p:cTn>
                        </p:par>
                      </p:childTnLst>
                    </p:cTn>
                  </p:par>
                  <p:par>
                    <p:cTn id="58" fill="hold">
                      <p:stCondLst>
                        <p:cond delay="indefinite"/>
                      </p:stCondLst>
                      <p:childTnLst>
                        <p:par>
                          <p:cTn id="59" fill="hold">
                            <p:stCondLst>
                              <p:cond delay="0"/>
                            </p:stCondLst>
                            <p:childTnLst>
                              <p:par>
                                <p:cTn id="60" presetID="18" presetClass="entr" presetSubtype="12" fill="hold" nodeType="clickEffect">
                                  <p:stCondLst>
                                    <p:cond delay="0"/>
                                  </p:stCondLst>
                                  <p:childTnLst>
                                    <p:set>
                                      <p:cBhvr>
                                        <p:cTn id="61" dur="1" fill="hold">
                                          <p:stCondLst>
                                            <p:cond delay="0"/>
                                          </p:stCondLst>
                                        </p:cTn>
                                        <p:tgtEl>
                                          <p:spTgt spid="55310"/>
                                        </p:tgtEl>
                                        <p:attrNameLst>
                                          <p:attrName>style.visibility</p:attrName>
                                        </p:attrNameLst>
                                      </p:cBhvr>
                                      <p:to>
                                        <p:strVal val="visible"/>
                                      </p:to>
                                    </p:set>
                                    <p:animEffect transition="in" filter="strips(downLeft)">
                                      <p:cBhvr>
                                        <p:cTn id="62" dur="1000"/>
                                        <p:tgtEl>
                                          <p:spTgt spid="553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Calculator</a:t>
            </a:r>
            <a:endParaRPr lang="en-US" dirty="0"/>
          </a:p>
        </p:txBody>
      </p:sp>
      <p:sp>
        <p:nvSpPr>
          <p:cNvPr id="3" name="Content Placeholder 2"/>
          <p:cNvSpPr>
            <a:spLocks noGrp="1"/>
          </p:cNvSpPr>
          <p:nvPr>
            <p:ph idx="1"/>
          </p:nvPr>
        </p:nvSpPr>
        <p:spPr>
          <a:xfrm>
            <a:off x="457200" y="1600200"/>
            <a:ext cx="8229600" cy="2514600"/>
          </a:xfrm>
        </p:spPr>
        <p:txBody>
          <a:bodyPr/>
          <a:lstStyle/>
          <a:p>
            <a:pPr>
              <a:buNone/>
            </a:pPr>
            <a:r>
              <a:rPr lang="en-US" dirty="0" smtClean="0"/>
              <a:t>Put the Quadratic Formula program on your calculator. </a:t>
            </a:r>
          </a:p>
          <a:p>
            <a:r>
              <a:rPr lang="en-US" dirty="0" smtClean="0"/>
              <a:t>Instructions are in the back of the class notes.</a:t>
            </a:r>
          </a:p>
          <a:p>
            <a:pPr>
              <a:buNone/>
            </a:pPr>
            <a:r>
              <a:rPr lang="en-US" dirty="0" smtClean="0"/>
              <a:t>OR</a:t>
            </a:r>
          </a:p>
          <a:p>
            <a:r>
              <a:rPr lang="en-US" dirty="0" smtClean="0"/>
              <a:t>You can come in to office hours to have me load the program onto your calculator.</a:t>
            </a:r>
          </a:p>
          <a:p>
            <a:endParaRPr lang="en-US" dirty="0" smtClean="0"/>
          </a:p>
          <a:p>
            <a:endParaRPr lang="en-US" dirty="0" smtClean="0"/>
          </a:p>
          <a:p>
            <a:endParaRPr lang="en-US" dirty="0" smtClean="0"/>
          </a:p>
          <a:p>
            <a:pPr>
              <a:buNone/>
            </a:pPr>
            <a:endParaRPr lang="en-US" dirty="0" smtClean="0"/>
          </a:p>
        </p:txBody>
      </p:sp>
      <p:sp>
        <p:nvSpPr>
          <p:cNvPr id="6" name="Content Placeholder 2"/>
          <p:cNvSpPr txBox="1">
            <a:spLocks/>
          </p:cNvSpPr>
          <p:nvPr/>
        </p:nvSpPr>
        <p:spPr>
          <a:xfrm>
            <a:off x="609600" y="4495800"/>
            <a:ext cx="8305800" cy="1066800"/>
          </a:xfrm>
          <a:prstGeom prst="rect">
            <a:avLst/>
          </a:prstGeom>
        </p:spPr>
        <p:txBody>
          <a:bodyPr vert="horz">
            <a:noAutofit/>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lang="es-MX" sz="2900" noProof="0" dirty="0" err="1" smtClean="0">
                <a:solidFill>
                  <a:srgbClr val="FF0000"/>
                </a:solidFill>
                <a:latin typeface="+mj-lt"/>
              </a:rPr>
              <a:t>Warning</a:t>
            </a:r>
            <a:r>
              <a:rPr kumimoji="0" lang="en-US" sz="2900" b="0" i="0" u="none" strike="noStrike" kern="1200" cap="none" spc="0" normalizeH="0" baseline="0" noProof="0" dirty="0" smtClean="0">
                <a:ln>
                  <a:noFill/>
                </a:ln>
                <a:solidFill>
                  <a:srgbClr val="FF0000"/>
                </a:solidFill>
                <a:effectLst/>
                <a:uLnTx/>
                <a:uFillTx/>
                <a:latin typeface="+mj-lt"/>
                <a:ea typeface="+mn-ea"/>
                <a:cs typeface="+mn-cs"/>
              </a:rPr>
              <a:t>!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2900" b="0" i="0" u="none" strike="noStrike" kern="1200" cap="none" spc="0" normalizeH="0" baseline="0" noProof="0" dirty="0" smtClean="0">
                <a:ln>
                  <a:noFill/>
                </a:ln>
                <a:solidFill>
                  <a:srgbClr val="FF0000"/>
                </a:solidFill>
                <a:effectLst/>
                <a:uLnTx/>
                <a:uFillTx/>
                <a:latin typeface="+mj-lt"/>
                <a:ea typeface="+mn-ea"/>
                <a:cs typeface="+mn-cs"/>
              </a:rPr>
              <a:t>The calculator will not always</a:t>
            </a:r>
            <a:r>
              <a:rPr kumimoji="0" lang="en-US" sz="2900" b="0" i="0" u="none" strike="noStrike" kern="1200" cap="none" spc="0" normalizeH="0" noProof="0" dirty="0" smtClean="0">
                <a:ln>
                  <a:noFill/>
                </a:ln>
                <a:solidFill>
                  <a:srgbClr val="FF0000"/>
                </a:solidFill>
                <a:effectLst/>
                <a:uLnTx/>
                <a:uFillTx/>
                <a:latin typeface="+mj-lt"/>
                <a:ea typeface="+mn-ea"/>
                <a:cs typeface="+mn-cs"/>
              </a:rPr>
              <a:t> give you exact answers.</a:t>
            </a:r>
            <a:endParaRPr kumimoji="0" lang="en-US" sz="2900" b="0" i="0" u="none" strike="noStrike" kern="1200" cap="none" spc="0" normalizeH="0" baseline="0" noProof="0" dirty="0" smtClean="0">
              <a:ln>
                <a:noFill/>
              </a:ln>
              <a:solidFill>
                <a:srgbClr val="FF0000"/>
              </a:solidFill>
              <a:effectLst/>
              <a:uLnTx/>
              <a:uFillTx/>
              <a:latin typeface="+mj-lt"/>
              <a:ea typeface="+mn-ea"/>
              <a:cs typeface="+mn-cs"/>
            </a:endParaRPr>
          </a:p>
        </p:txBody>
      </p:sp>
      <p:sp>
        <p:nvSpPr>
          <p:cNvPr id="5" name="TextBox 4"/>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7" dur="15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15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9" dur="150"/>
                                        <p:tgtEl>
                                          <p:spTgt spid="3">
                                            <p:txEl>
                                              <p:pRg st="0" end="0"/>
                                            </p:txEl>
                                          </p:spTgt>
                                        </p:tgtEl>
                                        <p:attrNameLst>
                                          <p:attrName>fill.type</p:attrName>
                                        </p:attrNameLst>
                                      </p:cBhvr>
                                      <p:to>
                                        <p:strVal val="solid"/>
                                      </p:to>
                                    </p:set>
                                  </p:childTnLst>
                                </p:cTn>
                              </p:par>
                            </p:childTnLst>
                          </p:cTn>
                        </p:par>
                        <p:par>
                          <p:cTn id="10" fill="hold">
                            <p:stCondLst>
                              <p:cond delay="3525"/>
                            </p:stCondLst>
                            <p:childTnLst>
                              <p:par>
                                <p:cTn id="11" presetID="27" presetClass="entr" presetSubtype="0" fill="hold" nodeType="afterEffect">
                                  <p:stCondLst>
                                    <p:cond delay="0"/>
                                  </p:stCondLst>
                                  <p:iterate type="lt">
                                    <p:tmPct val="50000"/>
                                  </p:iterate>
                                  <p:childTnLst>
                                    <p:set>
                                      <p:cBhvr>
                                        <p:cTn id="12"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13" dur="15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15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15" dur="150"/>
                                        <p:tgtEl>
                                          <p:spTgt spid="3">
                                            <p:txEl>
                                              <p:pRg st="1" end="1"/>
                                            </p:txEl>
                                          </p:spTgt>
                                        </p:tgtEl>
                                        <p:attrNameLst>
                                          <p:attrName>fill.type</p:attrName>
                                        </p:attrNameLst>
                                      </p:cBhvr>
                                      <p:to>
                                        <p:strVal val="solid"/>
                                      </p:to>
                                    </p:set>
                                  </p:childTnLst>
                                </p:cTn>
                              </p:par>
                            </p:childTnLst>
                          </p:cTn>
                        </p:par>
                        <p:par>
                          <p:cTn id="16" fill="hold">
                            <p:stCondLst>
                              <p:cond delay="6600"/>
                            </p:stCondLst>
                            <p:childTnLst>
                              <p:par>
                                <p:cTn id="17" presetID="27" presetClass="entr" presetSubtype="0" fill="hold" nodeType="afterEffect">
                                  <p:stCondLst>
                                    <p:cond delay="0"/>
                                  </p:stCondLst>
                                  <p:iterate type="lt">
                                    <p:tmPct val="50000"/>
                                  </p:iterate>
                                  <p:childTnLst>
                                    <p:set>
                                      <p:cBhvr>
                                        <p:cTn id="18"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19" dur="15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15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21" dur="150"/>
                                        <p:tgtEl>
                                          <p:spTgt spid="3">
                                            <p:txEl>
                                              <p:pRg st="2" end="2"/>
                                            </p:txEl>
                                          </p:spTgt>
                                        </p:tgtEl>
                                        <p:attrNameLst>
                                          <p:attrName>fill.type</p:attrName>
                                        </p:attrNameLst>
                                      </p:cBhvr>
                                      <p:to>
                                        <p:strVal val="solid"/>
                                      </p:to>
                                    </p:set>
                                  </p:childTnLst>
                                </p:cTn>
                              </p:par>
                            </p:childTnLst>
                          </p:cTn>
                        </p:par>
                        <p:par>
                          <p:cTn id="22" fill="hold">
                            <p:stCondLst>
                              <p:cond delay="6825"/>
                            </p:stCondLst>
                            <p:childTnLst>
                              <p:par>
                                <p:cTn id="23" presetID="27" presetClass="entr" presetSubtype="0" fill="hold" nodeType="afterEffect">
                                  <p:stCondLst>
                                    <p:cond delay="0"/>
                                  </p:stCondLst>
                                  <p:iterate type="lt">
                                    <p:tmPct val="50000"/>
                                  </p:iterate>
                                  <p:childTnLst>
                                    <p:set>
                                      <p:cBhvr>
                                        <p:cTn id="2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25" dur="15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6" dur="15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27" dur="150"/>
                                        <p:tgtEl>
                                          <p:spTgt spid="3">
                                            <p:txEl>
                                              <p:pRg st="3" end="3"/>
                                            </p:txEl>
                                          </p:spTgt>
                                        </p:tgtEl>
                                        <p:attrNameLst>
                                          <p:attrName>fill.type</p:attrName>
                                        </p:attrNameLst>
                                      </p:cBhvr>
                                      <p:to>
                                        <p:strVal val="solid"/>
                                      </p:to>
                                    </p:set>
                                  </p:childTnLst>
                                </p:cTn>
                              </p:par>
                            </p:childTnLst>
                          </p:cTn>
                        </p:par>
                      </p:childTnLst>
                    </p:cTn>
                  </p:par>
                  <p:par>
                    <p:cTn id="28" fill="hold">
                      <p:stCondLst>
                        <p:cond delay="indefinite"/>
                      </p:stCondLst>
                      <p:childTnLst>
                        <p:par>
                          <p:cTn id="29" fill="hold">
                            <p:stCondLst>
                              <p:cond delay="0"/>
                            </p:stCondLst>
                            <p:childTnLst>
                              <p:par>
                                <p:cTn id="30" presetID="27" presetClass="entr" presetSubtype="0" fill="hold" grpId="0" nodeType="clickEffect">
                                  <p:stCondLst>
                                    <p:cond delay="0"/>
                                  </p:stCondLst>
                                  <p:iterate type="lt">
                                    <p:tmPct val="50000"/>
                                  </p:iterate>
                                  <p:childTnLst>
                                    <p:set>
                                      <p:cBhvr>
                                        <p:cTn id="31" dur="1" fill="hold">
                                          <p:stCondLst>
                                            <p:cond delay="0"/>
                                          </p:stCondLst>
                                        </p:cTn>
                                        <p:tgtEl>
                                          <p:spTgt spid="6">
                                            <p:txEl>
                                              <p:pRg st="0" end="0"/>
                                            </p:txEl>
                                          </p:spTgt>
                                        </p:tgtEl>
                                        <p:attrNameLst>
                                          <p:attrName>style.visibility</p:attrName>
                                        </p:attrNameLst>
                                      </p:cBhvr>
                                      <p:to>
                                        <p:strVal val="visible"/>
                                      </p:to>
                                    </p:set>
                                    <p:anim calcmode="discrete" valueType="clr">
                                      <p:cBhvr override="childStyle">
                                        <p:cTn id="32" dur="150"/>
                                        <p:tgtEl>
                                          <p:spTgt spid="6">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3" dur="150"/>
                                        <p:tgtEl>
                                          <p:spTgt spid="6">
                                            <p:txEl>
                                              <p:pRg st="0" end="0"/>
                                            </p:txEl>
                                          </p:spTgt>
                                        </p:tgtEl>
                                        <p:attrNameLst>
                                          <p:attrName>fillcolor</p:attrName>
                                        </p:attrNameLst>
                                      </p:cBhvr>
                                      <p:tavLst>
                                        <p:tav tm="0">
                                          <p:val>
                                            <p:clrVal>
                                              <a:schemeClr val="accent2"/>
                                            </p:clrVal>
                                          </p:val>
                                        </p:tav>
                                        <p:tav tm="50000">
                                          <p:val>
                                            <p:clrVal>
                                              <a:schemeClr val="hlink"/>
                                            </p:clrVal>
                                          </p:val>
                                        </p:tav>
                                      </p:tavLst>
                                    </p:anim>
                                    <p:set>
                                      <p:cBhvr>
                                        <p:cTn id="34" dur="150"/>
                                        <p:tgtEl>
                                          <p:spTgt spid="6">
                                            <p:txEl>
                                              <p:pRg st="0" end="0"/>
                                            </p:txEl>
                                          </p:spTgt>
                                        </p:tgtEl>
                                        <p:attrNameLst>
                                          <p:attrName>fill.type</p:attrName>
                                        </p:attrNameLst>
                                      </p:cBhvr>
                                      <p:to>
                                        <p:strVal val="solid"/>
                                      </p:to>
                                    </p:set>
                                  </p:childTnLst>
                                </p:cTn>
                              </p:par>
                            </p:childTnLst>
                          </p:cTn>
                        </p:par>
                      </p:childTnLst>
                    </p:cTn>
                  </p:par>
                  <p:par>
                    <p:cTn id="35" fill="hold">
                      <p:stCondLst>
                        <p:cond delay="indefinite"/>
                      </p:stCondLst>
                      <p:childTnLst>
                        <p:par>
                          <p:cTn id="36" fill="hold">
                            <p:stCondLst>
                              <p:cond delay="0"/>
                            </p:stCondLst>
                            <p:childTnLst>
                              <p:par>
                                <p:cTn id="37" presetID="27" presetClass="entr" presetSubtype="0" fill="hold" grpId="0" nodeType="clickEffect">
                                  <p:stCondLst>
                                    <p:cond delay="0"/>
                                  </p:stCondLst>
                                  <p:iterate type="lt">
                                    <p:tmPct val="50000"/>
                                  </p:iterate>
                                  <p:childTnLst>
                                    <p:set>
                                      <p:cBhvr>
                                        <p:cTn id="38" dur="1" fill="hold">
                                          <p:stCondLst>
                                            <p:cond delay="0"/>
                                          </p:stCondLst>
                                        </p:cTn>
                                        <p:tgtEl>
                                          <p:spTgt spid="6">
                                            <p:txEl>
                                              <p:pRg st="1" end="1"/>
                                            </p:txEl>
                                          </p:spTgt>
                                        </p:tgtEl>
                                        <p:attrNameLst>
                                          <p:attrName>style.visibility</p:attrName>
                                        </p:attrNameLst>
                                      </p:cBhvr>
                                      <p:to>
                                        <p:strVal val="visible"/>
                                      </p:to>
                                    </p:set>
                                    <p:anim calcmode="discrete" valueType="clr">
                                      <p:cBhvr override="childStyle">
                                        <p:cTn id="39" dur="150"/>
                                        <p:tgtEl>
                                          <p:spTgt spid="6">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0" dur="150"/>
                                        <p:tgtEl>
                                          <p:spTgt spid="6">
                                            <p:txEl>
                                              <p:pRg st="1" end="1"/>
                                            </p:txEl>
                                          </p:spTgt>
                                        </p:tgtEl>
                                        <p:attrNameLst>
                                          <p:attrName>fillcolor</p:attrName>
                                        </p:attrNameLst>
                                      </p:cBhvr>
                                      <p:tavLst>
                                        <p:tav tm="0">
                                          <p:val>
                                            <p:clrVal>
                                              <a:schemeClr val="accent2"/>
                                            </p:clrVal>
                                          </p:val>
                                        </p:tav>
                                        <p:tav tm="50000">
                                          <p:val>
                                            <p:clrVal>
                                              <a:schemeClr val="hlink"/>
                                            </p:clrVal>
                                          </p:val>
                                        </p:tav>
                                      </p:tavLst>
                                    </p:anim>
                                    <p:set>
                                      <p:cBhvr>
                                        <p:cTn id="41" dur="150"/>
                                        <p:tgtEl>
                                          <p:spTgt spid="6">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229600" cy="1143000"/>
          </a:xfrm>
        </p:spPr>
        <p:txBody>
          <a:bodyPr>
            <a:normAutofit/>
          </a:bodyPr>
          <a:lstStyle/>
          <a:p>
            <a:r>
              <a:rPr lang="en-US" dirty="0" smtClean="0"/>
              <a:t>Simplifying expressions with</a:t>
            </a:r>
            <a:endParaRPr lang="en-US" dirty="0"/>
          </a:p>
        </p:txBody>
      </p:sp>
      <p:graphicFrame>
        <p:nvGraphicFramePr>
          <p:cNvPr id="4" name="Content Placeholder 3"/>
          <p:cNvGraphicFramePr>
            <a:graphicFrameLocks noChangeAspect="1"/>
          </p:cNvGraphicFramePr>
          <p:nvPr>
            <p:ph idx="1"/>
          </p:nvPr>
        </p:nvGraphicFramePr>
        <p:xfrm>
          <a:off x="7467600" y="685800"/>
          <a:ext cx="1574442" cy="1117600"/>
        </p:xfrm>
        <a:graphic>
          <a:graphicData uri="http://schemas.openxmlformats.org/presentationml/2006/ole">
            <p:oleObj spid="_x0000_s63490" name="Equation" r:id="rId3" imgW="228600" imgH="253800" progId="Equation.3">
              <p:embed/>
            </p:oleObj>
          </a:graphicData>
        </a:graphic>
      </p:graphicFrame>
      <p:graphicFrame>
        <p:nvGraphicFramePr>
          <p:cNvPr id="5" name="Object 4"/>
          <p:cNvGraphicFramePr>
            <a:graphicFrameLocks noChangeAspect="1"/>
          </p:cNvGraphicFramePr>
          <p:nvPr/>
        </p:nvGraphicFramePr>
        <p:xfrm>
          <a:off x="4419600" y="1676400"/>
          <a:ext cx="3302000" cy="762000"/>
        </p:xfrm>
        <a:graphic>
          <a:graphicData uri="http://schemas.openxmlformats.org/presentationml/2006/ole">
            <p:oleObj spid="_x0000_s63491" name="Equation" r:id="rId4" imgW="863280" imgH="228600" progId="Equation.3">
              <p:embed/>
            </p:oleObj>
          </a:graphicData>
        </a:graphic>
      </p:graphicFrame>
      <p:graphicFrame>
        <p:nvGraphicFramePr>
          <p:cNvPr id="63492" name="Object 4"/>
          <p:cNvGraphicFramePr>
            <a:graphicFrameLocks noChangeAspect="1"/>
          </p:cNvGraphicFramePr>
          <p:nvPr/>
        </p:nvGraphicFramePr>
        <p:xfrm>
          <a:off x="381000" y="1676400"/>
          <a:ext cx="3870103" cy="762000"/>
        </p:xfrm>
        <a:graphic>
          <a:graphicData uri="http://schemas.openxmlformats.org/presentationml/2006/ole">
            <p:oleObj spid="_x0000_s63492" name="Equation" r:id="rId5" imgW="1358640" imgH="266400" progId="Equation.3">
              <p:embed/>
            </p:oleObj>
          </a:graphicData>
        </a:graphic>
      </p:graphicFrame>
      <p:graphicFrame>
        <p:nvGraphicFramePr>
          <p:cNvPr id="63493" name="Object 5"/>
          <p:cNvGraphicFramePr>
            <a:graphicFrameLocks noChangeAspect="1"/>
          </p:cNvGraphicFramePr>
          <p:nvPr/>
        </p:nvGraphicFramePr>
        <p:xfrm>
          <a:off x="304800" y="3581400"/>
          <a:ext cx="1441450" cy="685800"/>
        </p:xfrm>
        <a:graphic>
          <a:graphicData uri="http://schemas.openxmlformats.org/presentationml/2006/ole">
            <p:oleObj spid="_x0000_s63493" name="Equation" r:id="rId6" imgW="419040" imgH="228600" progId="Equation.3">
              <p:embed/>
            </p:oleObj>
          </a:graphicData>
        </a:graphic>
      </p:graphicFrame>
      <p:graphicFrame>
        <p:nvGraphicFramePr>
          <p:cNvPr id="63494" name="Object 6"/>
          <p:cNvGraphicFramePr>
            <a:graphicFrameLocks noChangeAspect="1"/>
          </p:cNvGraphicFramePr>
          <p:nvPr/>
        </p:nvGraphicFramePr>
        <p:xfrm>
          <a:off x="228600" y="2628900"/>
          <a:ext cx="1485900" cy="685800"/>
        </p:xfrm>
        <a:graphic>
          <a:graphicData uri="http://schemas.openxmlformats.org/presentationml/2006/ole">
            <p:oleObj spid="_x0000_s63494" name="Equation" r:id="rId7" imgW="431640" imgH="228600" progId="Equation.3">
              <p:embed/>
            </p:oleObj>
          </a:graphicData>
        </a:graphic>
      </p:graphicFrame>
      <p:graphicFrame>
        <p:nvGraphicFramePr>
          <p:cNvPr id="63498" name="Object 10"/>
          <p:cNvGraphicFramePr>
            <a:graphicFrameLocks noChangeAspect="1"/>
          </p:cNvGraphicFramePr>
          <p:nvPr/>
        </p:nvGraphicFramePr>
        <p:xfrm>
          <a:off x="1695450" y="2590800"/>
          <a:ext cx="1047750" cy="762000"/>
        </p:xfrm>
        <a:graphic>
          <a:graphicData uri="http://schemas.openxmlformats.org/presentationml/2006/ole">
            <p:oleObj spid="_x0000_s63498" name="Equation" r:id="rId8" imgW="304560" imgH="253800" progId="Equation.3">
              <p:embed/>
            </p:oleObj>
          </a:graphicData>
        </a:graphic>
      </p:graphicFrame>
      <p:graphicFrame>
        <p:nvGraphicFramePr>
          <p:cNvPr id="63499" name="Object 11"/>
          <p:cNvGraphicFramePr>
            <a:graphicFrameLocks noChangeAspect="1"/>
          </p:cNvGraphicFramePr>
          <p:nvPr/>
        </p:nvGraphicFramePr>
        <p:xfrm>
          <a:off x="2743200" y="2705100"/>
          <a:ext cx="828675" cy="533400"/>
        </p:xfrm>
        <a:graphic>
          <a:graphicData uri="http://schemas.openxmlformats.org/presentationml/2006/ole">
            <p:oleObj spid="_x0000_s63499" name="Equation" r:id="rId9" imgW="241200" imgH="177480" progId="Equation.3">
              <p:embed/>
            </p:oleObj>
          </a:graphicData>
        </a:graphic>
      </p:graphicFrame>
      <p:graphicFrame>
        <p:nvGraphicFramePr>
          <p:cNvPr id="63501" name="Object 13"/>
          <p:cNvGraphicFramePr>
            <a:graphicFrameLocks noChangeAspect="1"/>
          </p:cNvGraphicFramePr>
          <p:nvPr/>
        </p:nvGraphicFramePr>
        <p:xfrm>
          <a:off x="1585913" y="3581400"/>
          <a:ext cx="1484312" cy="685800"/>
        </p:xfrm>
        <a:graphic>
          <a:graphicData uri="http://schemas.openxmlformats.org/presentationml/2006/ole">
            <p:oleObj spid="_x0000_s63501" name="Equation" r:id="rId10" imgW="431640" imgH="228600" progId="Equation.3">
              <p:embed/>
            </p:oleObj>
          </a:graphicData>
        </a:graphic>
      </p:graphicFrame>
      <p:graphicFrame>
        <p:nvGraphicFramePr>
          <p:cNvPr id="63502" name="Object 14"/>
          <p:cNvGraphicFramePr>
            <a:graphicFrameLocks noChangeAspect="1"/>
          </p:cNvGraphicFramePr>
          <p:nvPr/>
        </p:nvGraphicFramePr>
        <p:xfrm>
          <a:off x="3076575" y="3581400"/>
          <a:ext cx="1876425" cy="685800"/>
        </p:xfrm>
        <a:graphic>
          <a:graphicData uri="http://schemas.openxmlformats.org/presentationml/2006/ole">
            <p:oleObj spid="_x0000_s63502" name="Equation" r:id="rId11" imgW="545760" imgH="228600" progId="Equation.3">
              <p:embed/>
            </p:oleObj>
          </a:graphicData>
        </a:graphic>
      </p:graphicFrame>
      <p:graphicFrame>
        <p:nvGraphicFramePr>
          <p:cNvPr id="63503" name="Object 15"/>
          <p:cNvGraphicFramePr>
            <a:graphicFrameLocks noChangeAspect="1"/>
          </p:cNvGraphicFramePr>
          <p:nvPr/>
        </p:nvGraphicFramePr>
        <p:xfrm>
          <a:off x="4992688" y="3580863"/>
          <a:ext cx="1484312" cy="647700"/>
        </p:xfrm>
        <a:graphic>
          <a:graphicData uri="http://schemas.openxmlformats.org/presentationml/2006/ole">
            <p:oleObj spid="_x0000_s63503" name="Equation" r:id="rId12" imgW="431640" imgH="215640" progId="Equation.3">
              <p:embed/>
            </p:oleObj>
          </a:graphicData>
        </a:graphic>
      </p:graphicFrame>
      <p:graphicFrame>
        <p:nvGraphicFramePr>
          <p:cNvPr id="63504" name="Object 16"/>
          <p:cNvGraphicFramePr>
            <a:graphicFrameLocks noChangeAspect="1"/>
          </p:cNvGraphicFramePr>
          <p:nvPr/>
        </p:nvGraphicFramePr>
        <p:xfrm>
          <a:off x="284163" y="4419600"/>
          <a:ext cx="1484312" cy="685800"/>
        </p:xfrm>
        <a:graphic>
          <a:graphicData uri="http://schemas.openxmlformats.org/presentationml/2006/ole">
            <p:oleObj spid="_x0000_s63504" name="Equation" r:id="rId13" imgW="431640" imgH="228600" progId="Equation.3">
              <p:embed/>
            </p:oleObj>
          </a:graphicData>
        </a:graphic>
      </p:graphicFrame>
      <p:graphicFrame>
        <p:nvGraphicFramePr>
          <p:cNvPr id="63505" name="Object 17"/>
          <p:cNvGraphicFramePr>
            <a:graphicFrameLocks noChangeAspect="1"/>
          </p:cNvGraphicFramePr>
          <p:nvPr/>
        </p:nvGraphicFramePr>
        <p:xfrm>
          <a:off x="1587500" y="4419600"/>
          <a:ext cx="1482725" cy="685800"/>
        </p:xfrm>
        <a:graphic>
          <a:graphicData uri="http://schemas.openxmlformats.org/presentationml/2006/ole">
            <p:oleObj spid="_x0000_s63505" name="Equation" r:id="rId14" imgW="431640" imgH="228600" progId="Equation.3">
              <p:embed/>
            </p:oleObj>
          </a:graphicData>
        </a:graphic>
      </p:graphicFrame>
      <p:graphicFrame>
        <p:nvGraphicFramePr>
          <p:cNvPr id="63506" name="Object 18"/>
          <p:cNvGraphicFramePr>
            <a:graphicFrameLocks noChangeAspect="1"/>
          </p:cNvGraphicFramePr>
          <p:nvPr/>
        </p:nvGraphicFramePr>
        <p:xfrm>
          <a:off x="3076575" y="4419600"/>
          <a:ext cx="1876425" cy="685800"/>
        </p:xfrm>
        <a:graphic>
          <a:graphicData uri="http://schemas.openxmlformats.org/presentationml/2006/ole">
            <p:oleObj spid="_x0000_s63506" name="Equation" r:id="rId15" imgW="545760" imgH="228600" progId="Equation.3">
              <p:embed/>
            </p:oleObj>
          </a:graphicData>
        </a:graphic>
      </p:graphicFrame>
      <p:graphicFrame>
        <p:nvGraphicFramePr>
          <p:cNvPr id="63507" name="Object 19"/>
          <p:cNvGraphicFramePr>
            <a:graphicFrameLocks noChangeAspect="1"/>
          </p:cNvGraphicFramePr>
          <p:nvPr/>
        </p:nvGraphicFramePr>
        <p:xfrm>
          <a:off x="4992688" y="4400550"/>
          <a:ext cx="1484312" cy="685800"/>
        </p:xfrm>
        <a:graphic>
          <a:graphicData uri="http://schemas.openxmlformats.org/presentationml/2006/ole">
            <p:oleObj spid="_x0000_s63507" name="Equation" r:id="rId16" imgW="431640" imgH="228600" progId="Equation.3">
              <p:embed/>
            </p:oleObj>
          </a:graphicData>
        </a:graphic>
      </p:graphicFrame>
      <p:graphicFrame>
        <p:nvGraphicFramePr>
          <p:cNvPr id="63508" name="Object 20"/>
          <p:cNvGraphicFramePr>
            <a:graphicFrameLocks noChangeAspect="1"/>
          </p:cNvGraphicFramePr>
          <p:nvPr/>
        </p:nvGraphicFramePr>
        <p:xfrm>
          <a:off x="276225" y="5257800"/>
          <a:ext cx="2314575" cy="1295400"/>
        </p:xfrm>
        <a:graphic>
          <a:graphicData uri="http://schemas.openxmlformats.org/presentationml/2006/ole">
            <p:oleObj spid="_x0000_s63508" name="Equation" r:id="rId17" imgW="672840" imgH="431640" progId="Equation.3">
              <p:embed/>
            </p:oleObj>
          </a:graphicData>
        </a:graphic>
      </p:graphicFrame>
      <p:graphicFrame>
        <p:nvGraphicFramePr>
          <p:cNvPr id="63509" name="Object 21"/>
          <p:cNvGraphicFramePr>
            <a:graphicFrameLocks noChangeAspect="1"/>
          </p:cNvGraphicFramePr>
          <p:nvPr/>
        </p:nvGraphicFramePr>
        <p:xfrm>
          <a:off x="2590800" y="5257800"/>
          <a:ext cx="1874837" cy="1295400"/>
        </p:xfrm>
        <a:graphic>
          <a:graphicData uri="http://schemas.openxmlformats.org/presentationml/2006/ole">
            <p:oleObj spid="_x0000_s63509" name="Equation" r:id="rId18" imgW="545760" imgH="431640" progId="Equation.3">
              <p:embed/>
            </p:oleObj>
          </a:graphicData>
        </a:graphic>
      </p:graphicFrame>
      <p:graphicFrame>
        <p:nvGraphicFramePr>
          <p:cNvPr id="63510" name="Object 22"/>
          <p:cNvGraphicFramePr>
            <a:graphicFrameLocks noChangeAspect="1"/>
          </p:cNvGraphicFramePr>
          <p:nvPr/>
        </p:nvGraphicFramePr>
        <p:xfrm>
          <a:off x="4457163" y="5258874"/>
          <a:ext cx="2400300" cy="1295400"/>
        </p:xfrm>
        <a:graphic>
          <a:graphicData uri="http://schemas.openxmlformats.org/presentationml/2006/ole">
            <p:oleObj spid="_x0000_s63510" name="Equation" r:id="rId19" imgW="698400" imgH="431640" progId="Equation.3">
              <p:embed/>
            </p:oleObj>
          </a:graphicData>
        </a:graphic>
      </p:graphicFrame>
      <p:graphicFrame>
        <p:nvGraphicFramePr>
          <p:cNvPr id="63512" name="Object 24"/>
          <p:cNvGraphicFramePr>
            <a:graphicFrameLocks noChangeAspect="1"/>
          </p:cNvGraphicFramePr>
          <p:nvPr/>
        </p:nvGraphicFramePr>
        <p:xfrm>
          <a:off x="6858000" y="5562600"/>
          <a:ext cx="1920875" cy="685800"/>
        </p:xfrm>
        <a:graphic>
          <a:graphicData uri="http://schemas.openxmlformats.org/presentationml/2006/ole">
            <p:oleObj spid="_x0000_s63512" name="Equation" r:id="rId20" imgW="558720" imgH="228600" progId="Equation.3">
              <p:embed/>
            </p:oleObj>
          </a:graphicData>
        </a:graphic>
      </p:graphicFrame>
      <p:sp>
        <p:nvSpPr>
          <p:cNvPr id="21" name="TextBox 20"/>
          <p:cNvSpPr txBox="1"/>
          <p:nvPr/>
        </p:nvSpPr>
        <p:spPr>
          <a:xfrm>
            <a:off x="0" y="0"/>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63492"/>
                                        </p:tgtEl>
                                        <p:attrNameLst>
                                          <p:attrName>style.visibility</p:attrName>
                                        </p:attrNameLst>
                                      </p:cBhvr>
                                      <p:to>
                                        <p:strVal val="visible"/>
                                      </p:to>
                                    </p:set>
                                    <p:animEffect transition="in" filter="slide(fromBottom)">
                                      <p:cBhvr>
                                        <p:cTn id="7" dur="1000"/>
                                        <p:tgtEl>
                                          <p:spTgt spid="6349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6349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nodeType="clickEffect">
                                  <p:stCondLst>
                                    <p:cond delay="0"/>
                                  </p:stCondLst>
                                  <p:childTnLst>
                                    <p:set>
                                      <p:cBhvr>
                                        <p:cTn id="15" dur="1" fill="hold">
                                          <p:stCondLst>
                                            <p:cond delay="0"/>
                                          </p:stCondLst>
                                        </p:cTn>
                                        <p:tgtEl>
                                          <p:spTgt spid="63498"/>
                                        </p:tgtEl>
                                        <p:attrNameLst>
                                          <p:attrName>style.visibility</p:attrName>
                                        </p:attrNameLst>
                                      </p:cBhvr>
                                      <p:to>
                                        <p:strVal val="visible"/>
                                      </p:to>
                                    </p:set>
                                    <p:animEffect transition="in" filter="randombar(horizontal)">
                                      <p:cBhvr>
                                        <p:cTn id="16" dur="2000"/>
                                        <p:tgtEl>
                                          <p:spTgt spid="63498"/>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nodeType="clickEffect">
                                  <p:stCondLst>
                                    <p:cond delay="0"/>
                                  </p:stCondLst>
                                  <p:childTnLst>
                                    <p:set>
                                      <p:cBhvr>
                                        <p:cTn id="20" dur="1" fill="hold">
                                          <p:stCondLst>
                                            <p:cond delay="0"/>
                                          </p:stCondLst>
                                        </p:cTn>
                                        <p:tgtEl>
                                          <p:spTgt spid="63499"/>
                                        </p:tgtEl>
                                        <p:attrNameLst>
                                          <p:attrName>style.visibility</p:attrName>
                                        </p:attrNameLst>
                                      </p:cBhvr>
                                      <p:to>
                                        <p:strVal val="visible"/>
                                      </p:to>
                                    </p:set>
                                    <p:animEffect transition="in" filter="randombar(horizontal)">
                                      <p:cBhvr>
                                        <p:cTn id="21" dur="2000"/>
                                        <p:tgtEl>
                                          <p:spTgt spid="63499"/>
                                        </p:tgtEl>
                                      </p:cBhvr>
                                    </p:animEffect>
                                  </p:childTnLst>
                                </p:cTn>
                              </p:par>
                            </p:childTnLst>
                          </p:cTn>
                        </p:par>
                      </p:childTnLst>
                    </p:cTn>
                  </p:par>
                  <p:par>
                    <p:cTn id="22" fill="hold">
                      <p:stCondLst>
                        <p:cond delay="indefinite"/>
                      </p:stCondLst>
                      <p:childTnLst>
                        <p:par>
                          <p:cTn id="23" fill="hold">
                            <p:stCondLst>
                              <p:cond delay="0"/>
                            </p:stCondLst>
                            <p:childTnLst>
                              <p:par>
                                <p:cTn id="24" presetID="12" presetClass="entr" presetSubtype="4"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slide(fromBottom)">
                                      <p:cBhvr>
                                        <p:cTn id="26" dur="10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349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63501"/>
                                        </p:tgtEl>
                                        <p:attrNameLst>
                                          <p:attrName>style.visibility</p:attrName>
                                        </p:attrNameLst>
                                      </p:cBhvr>
                                      <p:to>
                                        <p:strVal val="visible"/>
                                      </p:to>
                                    </p:set>
                                    <p:animEffect transition="in" filter="randombar(horizontal)">
                                      <p:cBhvr>
                                        <p:cTn id="35" dur="2000"/>
                                        <p:tgtEl>
                                          <p:spTgt spid="63501"/>
                                        </p:tgtEl>
                                      </p:cBhvr>
                                    </p:animEffect>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nodeType="clickEffect">
                                  <p:stCondLst>
                                    <p:cond delay="0"/>
                                  </p:stCondLst>
                                  <p:childTnLst>
                                    <p:set>
                                      <p:cBhvr>
                                        <p:cTn id="39" dur="1" fill="hold">
                                          <p:stCondLst>
                                            <p:cond delay="0"/>
                                          </p:stCondLst>
                                        </p:cTn>
                                        <p:tgtEl>
                                          <p:spTgt spid="63502"/>
                                        </p:tgtEl>
                                        <p:attrNameLst>
                                          <p:attrName>style.visibility</p:attrName>
                                        </p:attrNameLst>
                                      </p:cBhvr>
                                      <p:to>
                                        <p:strVal val="visible"/>
                                      </p:to>
                                    </p:set>
                                    <p:animEffect transition="in" filter="randombar(horizontal)">
                                      <p:cBhvr>
                                        <p:cTn id="40" dur="2000"/>
                                        <p:tgtEl>
                                          <p:spTgt spid="63502"/>
                                        </p:tgtEl>
                                      </p:cBhvr>
                                    </p:animEffect>
                                  </p:childTnLst>
                                </p:cTn>
                              </p:par>
                            </p:childTnLst>
                          </p:cTn>
                        </p:par>
                      </p:childTnLst>
                    </p:cTn>
                  </p:par>
                  <p:par>
                    <p:cTn id="41" fill="hold">
                      <p:stCondLst>
                        <p:cond delay="indefinite"/>
                      </p:stCondLst>
                      <p:childTnLst>
                        <p:par>
                          <p:cTn id="42" fill="hold">
                            <p:stCondLst>
                              <p:cond delay="0"/>
                            </p:stCondLst>
                            <p:childTnLst>
                              <p:par>
                                <p:cTn id="43" presetID="14" presetClass="entr" presetSubtype="10" fill="hold" nodeType="clickEffect">
                                  <p:stCondLst>
                                    <p:cond delay="0"/>
                                  </p:stCondLst>
                                  <p:childTnLst>
                                    <p:set>
                                      <p:cBhvr>
                                        <p:cTn id="44" dur="1" fill="hold">
                                          <p:stCondLst>
                                            <p:cond delay="0"/>
                                          </p:stCondLst>
                                        </p:cTn>
                                        <p:tgtEl>
                                          <p:spTgt spid="63503"/>
                                        </p:tgtEl>
                                        <p:attrNameLst>
                                          <p:attrName>style.visibility</p:attrName>
                                        </p:attrNameLst>
                                      </p:cBhvr>
                                      <p:to>
                                        <p:strVal val="visible"/>
                                      </p:to>
                                    </p:set>
                                    <p:animEffect transition="in" filter="randombar(horizontal)">
                                      <p:cBhvr>
                                        <p:cTn id="45" dur="2000"/>
                                        <p:tgtEl>
                                          <p:spTgt spid="63503"/>
                                        </p:tgtEl>
                                      </p:cBhvr>
                                    </p:animEffec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0"/>
                                          </p:stCondLst>
                                        </p:cTn>
                                        <p:tgtEl>
                                          <p:spTgt spid="63504"/>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4" presetClass="entr" presetSubtype="10" fill="hold" nodeType="clickEffect">
                                  <p:stCondLst>
                                    <p:cond delay="0"/>
                                  </p:stCondLst>
                                  <p:childTnLst>
                                    <p:set>
                                      <p:cBhvr>
                                        <p:cTn id="53" dur="1" fill="hold">
                                          <p:stCondLst>
                                            <p:cond delay="0"/>
                                          </p:stCondLst>
                                        </p:cTn>
                                        <p:tgtEl>
                                          <p:spTgt spid="63505"/>
                                        </p:tgtEl>
                                        <p:attrNameLst>
                                          <p:attrName>style.visibility</p:attrName>
                                        </p:attrNameLst>
                                      </p:cBhvr>
                                      <p:to>
                                        <p:strVal val="visible"/>
                                      </p:to>
                                    </p:set>
                                    <p:animEffect transition="in" filter="randombar(horizontal)">
                                      <p:cBhvr>
                                        <p:cTn id="54" dur="2000"/>
                                        <p:tgtEl>
                                          <p:spTgt spid="63505"/>
                                        </p:tgtEl>
                                      </p:cBhvr>
                                    </p:animEffect>
                                  </p:childTnLst>
                                </p:cTn>
                              </p:par>
                            </p:childTnLst>
                          </p:cTn>
                        </p:par>
                      </p:childTnLst>
                    </p:cTn>
                  </p:par>
                  <p:par>
                    <p:cTn id="55" fill="hold">
                      <p:stCondLst>
                        <p:cond delay="indefinite"/>
                      </p:stCondLst>
                      <p:childTnLst>
                        <p:par>
                          <p:cTn id="56" fill="hold">
                            <p:stCondLst>
                              <p:cond delay="0"/>
                            </p:stCondLst>
                            <p:childTnLst>
                              <p:par>
                                <p:cTn id="57" presetID="14" presetClass="entr" presetSubtype="10" fill="hold" nodeType="clickEffect">
                                  <p:stCondLst>
                                    <p:cond delay="0"/>
                                  </p:stCondLst>
                                  <p:childTnLst>
                                    <p:set>
                                      <p:cBhvr>
                                        <p:cTn id="58" dur="1" fill="hold">
                                          <p:stCondLst>
                                            <p:cond delay="0"/>
                                          </p:stCondLst>
                                        </p:cTn>
                                        <p:tgtEl>
                                          <p:spTgt spid="63506"/>
                                        </p:tgtEl>
                                        <p:attrNameLst>
                                          <p:attrName>style.visibility</p:attrName>
                                        </p:attrNameLst>
                                      </p:cBhvr>
                                      <p:to>
                                        <p:strVal val="visible"/>
                                      </p:to>
                                    </p:set>
                                    <p:animEffect transition="in" filter="randombar(horizontal)">
                                      <p:cBhvr>
                                        <p:cTn id="59" dur="2000"/>
                                        <p:tgtEl>
                                          <p:spTgt spid="63506"/>
                                        </p:tgtEl>
                                      </p:cBhvr>
                                    </p:animEffect>
                                  </p:childTnLst>
                                </p:cTn>
                              </p:par>
                            </p:childTnLst>
                          </p:cTn>
                        </p:par>
                      </p:childTnLst>
                    </p:cTn>
                  </p:par>
                  <p:par>
                    <p:cTn id="60" fill="hold">
                      <p:stCondLst>
                        <p:cond delay="indefinite"/>
                      </p:stCondLst>
                      <p:childTnLst>
                        <p:par>
                          <p:cTn id="61" fill="hold">
                            <p:stCondLst>
                              <p:cond delay="0"/>
                            </p:stCondLst>
                            <p:childTnLst>
                              <p:par>
                                <p:cTn id="62" presetID="14" presetClass="entr" presetSubtype="10" fill="hold" nodeType="clickEffect">
                                  <p:stCondLst>
                                    <p:cond delay="0"/>
                                  </p:stCondLst>
                                  <p:childTnLst>
                                    <p:set>
                                      <p:cBhvr>
                                        <p:cTn id="63" dur="1" fill="hold">
                                          <p:stCondLst>
                                            <p:cond delay="0"/>
                                          </p:stCondLst>
                                        </p:cTn>
                                        <p:tgtEl>
                                          <p:spTgt spid="63507"/>
                                        </p:tgtEl>
                                        <p:attrNameLst>
                                          <p:attrName>style.visibility</p:attrName>
                                        </p:attrNameLst>
                                      </p:cBhvr>
                                      <p:to>
                                        <p:strVal val="visible"/>
                                      </p:to>
                                    </p:set>
                                    <p:animEffect transition="in" filter="randombar(horizontal)">
                                      <p:cBhvr>
                                        <p:cTn id="64" dur="2000"/>
                                        <p:tgtEl>
                                          <p:spTgt spid="63507"/>
                                        </p:tgtEl>
                                      </p:cBhvr>
                                    </p:animEffec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63508"/>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4" presetClass="entr" presetSubtype="10" fill="hold" nodeType="clickEffect">
                                  <p:stCondLst>
                                    <p:cond delay="0"/>
                                  </p:stCondLst>
                                  <p:childTnLst>
                                    <p:set>
                                      <p:cBhvr>
                                        <p:cTn id="72" dur="1" fill="hold">
                                          <p:stCondLst>
                                            <p:cond delay="0"/>
                                          </p:stCondLst>
                                        </p:cTn>
                                        <p:tgtEl>
                                          <p:spTgt spid="63509"/>
                                        </p:tgtEl>
                                        <p:attrNameLst>
                                          <p:attrName>style.visibility</p:attrName>
                                        </p:attrNameLst>
                                      </p:cBhvr>
                                      <p:to>
                                        <p:strVal val="visible"/>
                                      </p:to>
                                    </p:set>
                                    <p:animEffect transition="in" filter="randombar(horizontal)">
                                      <p:cBhvr>
                                        <p:cTn id="73" dur="2000"/>
                                        <p:tgtEl>
                                          <p:spTgt spid="63509"/>
                                        </p:tgtEl>
                                      </p:cBhvr>
                                    </p:animEffect>
                                  </p:childTnLst>
                                </p:cTn>
                              </p:par>
                            </p:childTnLst>
                          </p:cTn>
                        </p:par>
                      </p:childTnLst>
                    </p:cTn>
                  </p:par>
                  <p:par>
                    <p:cTn id="74" fill="hold">
                      <p:stCondLst>
                        <p:cond delay="indefinite"/>
                      </p:stCondLst>
                      <p:childTnLst>
                        <p:par>
                          <p:cTn id="75" fill="hold">
                            <p:stCondLst>
                              <p:cond delay="0"/>
                            </p:stCondLst>
                            <p:childTnLst>
                              <p:par>
                                <p:cTn id="76" presetID="14" presetClass="entr" presetSubtype="10" fill="hold" nodeType="clickEffect">
                                  <p:stCondLst>
                                    <p:cond delay="0"/>
                                  </p:stCondLst>
                                  <p:childTnLst>
                                    <p:set>
                                      <p:cBhvr>
                                        <p:cTn id="77" dur="1" fill="hold">
                                          <p:stCondLst>
                                            <p:cond delay="0"/>
                                          </p:stCondLst>
                                        </p:cTn>
                                        <p:tgtEl>
                                          <p:spTgt spid="63510"/>
                                        </p:tgtEl>
                                        <p:attrNameLst>
                                          <p:attrName>style.visibility</p:attrName>
                                        </p:attrNameLst>
                                      </p:cBhvr>
                                      <p:to>
                                        <p:strVal val="visible"/>
                                      </p:to>
                                    </p:set>
                                    <p:animEffect transition="in" filter="randombar(horizontal)">
                                      <p:cBhvr>
                                        <p:cTn id="78" dur="2000"/>
                                        <p:tgtEl>
                                          <p:spTgt spid="63510"/>
                                        </p:tgtEl>
                                      </p:cBhvr>
                                    </p:animEffect>
                                  </p:childTnLst>
                                </p:cTn>
                              </p:par>
                            </p:childTnLst>
                          </p:cTn>
                        </p:par>
                      </p:childTnLst>
                    </p:cTn>
                  </p:par>
                  <p:par>
                    <p:cTn id="79" fill="hold">
                      <p:stCondLst>
                        <p:cond delay="indefinite"/>
                      </p:stCondLst>
                      <p:childTnLst>
                        <p:par>
                          <p:cTn id="80" fill="hold">
                            <p:stCondLst>
                              <p:cond delay="0"/>
                            </p:stCondLst>
                            <p:childTnLst>
                              <p:par>
                                <p:cTn id="81" presetID="14" presetClass="entr" presetSubtype="10" fill="hold" nodeType="clickEffect">
                                  <p:stCondLst>
                                    <p:cond delay="0"/>
                                  </p:stCondLst>
                                  <p:childTnLst>
                                    <p:set>
                                      <p:cBhvr>
                                        <p:cTn id="82" dur="1" fill="hold">
                                          <p:stCondLst>
                                            <p:cond delay="0"/>
                                          </p:stCondLst>
                                        </p:cTn>
                                        <p:tgtEl>
                                          <p:spTgt spid="63512"/>
                                        </p:tgtEl>
                                        <p:attrNameLst>
                                          <p:attrName>style.visibility</p:attrName>
                                        </p:attrNameLst>
                                      </p:cBhvr>
                                      <p:to>
                                        <p:strVal val="visible"/>
                                      </p:to>
                                    </p:set>
                                    <p:animEffect transition="in" filter="randombar(horizontal)">
                                      <p:cBhvr>
                                        <p:cTn id="83" dur="2000"/>
                                        <p:tgtEl>
                                          <p:spTgt spid="635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fontScale="90000"/>
          </a:bodyPr>
          <a:lstStyle/>
          <a:p>
            <a:r>
              <a:rPr lang="en-US" dirty="0" smtClean="0"/>
              <a:t>Quadratic equations with Decimals</a:t>
            </a:r>
            <a:endParaRPr lang="en-US" dirty="0"/>
          </a:p>
        </p:txBody>
      </p:sp>
      <p:sp>
        <p:nvSpPr>
          <p:cNvPr id="3" name="Content Placeholder 2"/>
          <p:cNvSpPr>
            <a:spLocks noGrp="1"/>
          </p:cNvSpPr>
          <p:nvPr>
            <p:ph idx="1"/>
          </p:nvPr>
        </p:nvSpPr>
        <p:spPr>
          <a:xfrm>
            <a:off x="-50442" y="1612392"/>
            <a:ext cx="9194442" cy="2959608"/>
          </a:xfrm>
        </p:spPr>
        <p:txBody>
          <a:bodyPr>
            <a:normAutofit/>
          </a:bodyPr>
          <a:lstStyle/>
          <a:p>
            <a:r>
              <a:rPr lang="en-US" dirty="0" smtClean="0">
                <a:latin typeface="+mj-lt"/>
              </a:rPr>
              <a:t>If a quadratic equation has decimals, it is easiest to simply use the quadratic formula. If you want, you can multiply both sides of the equation by a power of 10 (i.e., 10, 100, 1000, etc) to get rid of the decimals. This can make it easier to simplify the answer if you are evaluating the quadratic formula without a calculator. </a:t>
            </a:r>
          </a:p>
          <a:p>
            <a:endParaRPr lang="en-US" dirty="0" smtClean="0">
              <a:latin typeface="+mj-lt"/>
            </a:endParaRPr>
          </a:p>
          <a:p>
            <a:endParaRPr lang="en-US" dirty="0" smtClean="0">
              <a:latin typeface="+mj-lt"/>
            </a:endParaRPr>
          </a:p>
        </p:txBody>
      </p:sp>
      <p:sp>
        <p:nvSpPr>
          <p:cNvPr id="4" name="TextBox 3"/>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7" dur="15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15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9" dur="150"/>
                                        <p:tgtEl>
                                          <p:spTgt spid="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FOIL and Factoring</a:t>
            </a:r>
            <a:endParaRPr lang="en-US" dirty="0"/>
          </a:p>
        </p:txBody>
      </p:sp>
      <p:graphicFrame>
        <p:nvGraphicFramePr>
          <p:cNvPr id="15361" name="Object 1"/>
          <p:cNvGraphicFramePr>
            <a:graphicFrameLocks noChangeAspect="1"/>
          </p:cNvGraphicFramePr>
          <p:nvPr/>
        </p:nvGraphicFramePr>
        <p:xfrm>
          <a:off x="2036762" y="2829060"/>
          <a:ext cx="2763838" cy="679450"/>
        </p:xfrm>
        <a:graphic>
          <a:graphicData uri="http://schemas.openxmlformats.org/presentationml/2006/ole">
            <p:oleObj spid="_x0000_s15361" name="Equation" r:id="rId3" imgW="825480" imgH="203040" progId="Equation.3">
              <p:embed/>
            </p:oleObj>
          </a:graphicData>
        </a:graphic>
      </p:graphicFrame>
      <p:graphicFrame>
        <p:nvGraphicFramePr>
          <p:cNvPr id="15362" name="Object 2"/>
          <p:cNvGraphicFramePr>
            <a:graphicFrameLocks noChangeAspect="1"/>
          </p:cNvGraphicFramePr>
          <p:nvPr/>
        </p:nvGraphicFramePr>
        <p:xfrm>
          <a:off x="5334000" y="2747962"/>
          <a:ext cx="2509838" cy="681038"/>
        </p:xfrm>
        <a:graphic>
          <a:graphicData uri="http://schemas.openxmlformats.org/presentationml/2006/ole">
            <p:oleObj spid="_x0000_s15362" name="Equation" r:id="rId4" imgW="749160" imgH="203040" progId="Equation.3">
              <p:embed/>
            </p:oleObj>
          </a:graphicData>
        </a:graphic>
      </p:graphicFrame>
      <p:graphicFrame>
        <p:nvGraphicFramePr>
          <p:cNvPr id="6" name="Object 5"/>
          <p:cNvGraphicFramePr>
            <a:graphicFrameLocks noChangeAspect="1"/>
          </p:cNvGraphicFramePr>
          <p:nvPr/>
        </p:nvGraphicFramePr>
        <p:xfrm>
          <a:off x="914400" y="4343400"/>
          <a:ext cx="533400" cy="587828"/>
        </p:xfrm>
        <a:graphic>
          <a:graphicData uri="http://schemas.openxmlformats.org/presentationml/2006/ole">
            <p:oleObj spid="_x0000_s15363" name="Equation" r:id="rId5" imgW="177480" imgH="203040" progId="Equation.3">
              <p:embed/>
            </p:oleObj>
          </a:graphicData>
        </a:graphic>
      </p:graphicFrame>
      <p:graphicFrame>
        <p:nvGraphicFramePr>
          <p:cNvPr id="15364" name="Object 4"/>
          <p:cNvGraphicFramePr>
            <a:graphicFrameLocks noChangeAspect="1"/>
          </p:cNvGraphicFramePr>
          <p:nvPr/>
        </p:nvGraphicFramePr>
        <p:xfrm>
          <a:off x="1371600" y="4419600"/>
          <a:ext cx="914400" cy="514350"/>
        </p:xfrm>
        <a:graphic>
          <a:graphicData uri="http://schemas.openxmlformats.org/presentationml/2006/ole">
            <p:oleObj spid="_x0000_s15364" name="Equation" r:id="rId6" imgW="304560" imgH="177480" progId="Equation.3">
              <p:embed/>
            </p:oleObj>
          </a:graphicData>
        </a:graphic>
      </p:graphicFrame>
      <p:graphicFrame>
        <p:nvGraphicFramePr>
          <p:cNvPr id="15365" name="Object 5"/>
          <p:cNvGraphicFramePr>
            <a:graphicFrameLocks noChangeAspect="1"/>
          </p:cNvGraphicFramePr>
          <p:nvPr/>
        </p:nvGraphicFramePr>
        <p:xfrm>
          <a:off x="2247900" y="4419600"/>
          <a:ext cx="952500" cy="514350"/>
        </p:xfrm>
        <a:graphic>
          <a:graphicData uri="http://schemas.openxmlformats.org/presentationml/2006/ole">
            <p:oleObj spid="_x0000_s15365" name="Equation" r:id="rId7" imgW="317160" imgH="177480" progId="Equation.3">
              <p:embed/>
            </p:oleObj>
          </a:graphicData>
        </a:graphic>
      </p:graphicFrame>
      <p:graphicFrame>
        <p:nvGraphicFramePr>
          <p:cNvPr id="15366" name="Object 6"/>
          <p:cNvGraphicFramePr>
            <a:graphicFrameLocks noChangeAspect="1"/>
          </p:cNvGraphicFramePr>
          <p:nvPr/>
        </p:nvGraphicFramePr>
        <p:xfrm>
          <a:off x="3200400" y="4419600"/>
          <a:ext cx="685800" cy="514350"/>
        </p:xfrm>
        <a:graphic>
          <a:graphicData uri="http://schemas.openxmlformats.org/presentationml/2006/ole">
            <p:oleObj spid="_x0000_s15366" name="Equation" r:id="rId8" imgW="228600" imgH="177480" progId="Equation.3">
              <p:embed/>
            </p:oleObj>
          </a:graphicData>
        </a:graphic>
      </p:graphicFrame>
      <p:graphicFrame>
        <p:nvGraphicFramePr>
          <p:cNvPr id="15367" name="Object 7"/>
          <p:cNvGraphicFramePr>
            <a:graphicFrameLocks noChangeAspect="1"/>
          </p:cNvGraphicFramePr>
          <p:nvPr/>
        </p:nvGraphicFramePr>
        <p:xfrm>
          <a:off x="914400" y="5035550"/>
          <a:ext cx="2041525" cy="679450"/>
        </p:xfrm>
        <a:graphic>
          <a:graphicData uri="http://schemas.openxmlformats.org/presentationml/2006/ole">
            <p:oleObj spid="_x0000_s15367" name="Equation" r:id="rId9" imgW="609480" imgH="203040" progId="Equation.3">
              <p:embed/>
            </p:oleObj>
          </a:graphicData>
        </a:graphic>
      </p:graphicFrame>
      <p:sp>
        <p:nvSpPr>
          <p:cNvPr id="13" name="Freeform 12"/>
          <p:cNvSpPr/>
          <p:nvPr/>
        </p:nvSpPr>
        <p:spPr>
          <a:xfrm>
            <a:off x="2460692" y="2534992"/>
            <a:ext cx="1275008" cy="403538"/>
          </a:xfrm>
          <a:custGeom>
            <a:avLst/>
            <a:gdLst>
              <a:gd name="connsiteX0" fmla="*/ 0 w 1275008"/>
              <a:gd name="connsiteY0" fmla="*/ 403538 h 403538"/>
              <a:gd name="connsiteX1" fmla="*/ 734095 w 1275008"/>
              <a:gd name="connsiteY1" fmla="*/ 4293 h 403538"/>
              <a:gd name="connsiteX2" fmla="*/ 1275008 w 1275008"/>
              <a:gd name="connsiteY2" fmla="*/ 377781 h 403538"/>
            </a:gdLst>
            <a:ahLst/>
            <a:cxnLst>
              <a:cxn ang="0">
                <a:pos x="connsiteX0" y="connsiteY0"/>
              </a:cxn>
              <a:cxn ang="0">
                <a:pos x="connsiteX1" y="connsiteY1"/>
              </a:cxn>
              <a:cxn ang="0">
                <a:pos x="connsiteX2" y="connsiteY2"/>
              </a:cxn>
            </a:cxnLst>
            <a:rect l="l" t="t" r="r" b="b"/>
            <a:pathLst>
              <a:path w="1275008" h="403538">
                <a:moveTo>
                  <a:pt x="0" y="403538"/>
                </a:moveTo>
                <a:cubicBezTo>
                  <a:pt x="260797" y="206062"/>
                  <a:pt x="521594" y="8586"/>
                  <a:pt x="734095" y="4293"/>
                </a:cubicBezTo>
                <a:cubicBezTo>
                  <a:pt x="946596" y="0"/>
                  <a:pt x="1110802" y="188890"/>
                  <a:pt x="1275008" y="377781"/>
                </a:cubicBezTo>
              </a:path>
            </a:pathLst>
          </a:cu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Freeform 13"/>
          <p:cNvSpPr/>
          <p:nvPr/>
        </p:nvSpPr>
        <p:spPr>
          <a:xfrm>
            <a:off x="2344782" y="2200142"/>
            <a:ext cx="2047741" cy="738388"/>
          </a:xfrm>
          <a:custGeom>
            <a:avLst/>
            <a:gdLst>
              <a:gd name="connsiteX0" fmla="*/ 0 w 2047741"/>
              <a:gd name="connsiteY0" fmla="*/ 738388 h 738388"/>
              <a:gd name="connsiteX1" fmla="*/ 1146219 w 2047741"/>
              <a:gd name="connsiteY1" fmla="*/ 17172 h 738388"/>
              <a:gd name="connsiteX2" fmla="*/ 2047741 w 2047741"/>
              <a:gd name="connsiteY2" fmla="*/ 635357 h 738388"/>
            </a:gdLst>
            <a:ahLst/>
            <a:cxnLst>
              <a:cxn ang="0">
                <a:pos x="connsiteX0" y="connsiteY0"/>
              </a:cxn>
              <a:cxn ang="0">
                <a:pos x="connsiteX1" y="connsiteY1"/>
              </a:cxn>
              <a:cxn ang="0">
                <a:pos x="connsiteX2" y="connsiteY2"/>
              </a:cxn>
            </a:cxnLst>
            <a:rect l="l" t="t" r="r" b="b"/>
            <a:pathLst>
              <a:path w="2047741" h="738388">
                <a:moveTo>
                  <a:pt x="0" y="738388"/>
                </a:moveTo>
                <a:cubicBezTo>
                  <a:pt x="402464" y="386366"/>
                  <a:pt x="804929" y="34344"/>
                  <a:pt x="1146219" y="17172"/>
                </a:cubicBezTo>
                <a:cubicBezTo>
                  <a:pt x="1487509" y="0"/>
                  <a:pt x="1767625" y="317678"/>
                  <a:pt x="2047741" y="635357"/>
                </a:cubicBezTo>
              </a:path>
            </a:pathLst>
          </a:cu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Freeform 14"/>
          <p:cNvSpPr/>
          <p:nvPr/>
        </p:nvSpPr>
        <p:spPr>
          <a:xfrm>
            <a:off x="3130393" y="3362460"/>
            <a:ext cx="631065" cy="266163"/>
          </a:xfrm>
          <a:custGeom>
            <a:avLst/>
            <a:gdLst>
              <a:gd name="connsiteX0" fmla="*/ 0 w 631065"/>
              <a:gd name="connsiteY0" fmla="*/ 0 h 362754"/>
              <a:gd name="connsiteX1" fmla="*/ 296214 w 631065"/>
              <a:gd name="connsiteY1" fmla="*/ 347729 h 362754"/>
              <a:gd name="connsiteX2" fmla="*/ 631065 w 631065"/>
              <a:gd name="connsiteY2" fmla="*/ 90152 h 362754"/>
              <a:gd name="connsiteX3" fmla="*/ 631065 w 631065"/>
              <a:gd name="connsiteY3" fmla="*/ 90152 h 362754"/>
            </a:gdLst>
            <a:ahLst/>
            <a:cxnLst>
              <a:cxn ang="0">
                <a:pos x="connsiteX0" y="connsiteY0"/>
              </a:cxn>
              <a:cxn ang="0">
                <a:pos x="connsiteX1" y="connsiteY1"/>
              </a:cxn>
              <a:cxn ang="0">
                <a:pos x="connsiteX2" y="connsiteY2"/>
              </a:cxn>
              <a:cxn ang="0">
                <a:pos x="connsiteX3" y="connsiteY3"/>
              </a:cxn>
            </a:cxnLst>
            <a:rect l="l" t="t" r="r" b="b"/>
            <a:pathLst>
              <a:path w="631065" h="362754">
                <a:moveTo>
                  <a:pt x="0" y="0"/>
                </a:moveTo>
                <a:cubicBezTo>
                  <a:pt x="95518" y="166352"/>
                  <a:pt x="191037" y="332704"/>
                  <a:pt x="296214" y="347729"/>
                </a:cubicBezTo>
                <a:cubicBezTo>
                  <a:pt x="401392" y="362754"/>
                  <a:pt x="631065" y="90152"/>
                  <a:pt x="631065" y="90152"/>
                </a:cubicBezTo>
                <a:lnTo>
                  <a:pt x="631065" y="90152"/>
                </a:lnTo>
              </a:path>
            </a:pathLst>
          </a:cu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Freeform 16"/>
          <p:cNvSpPr/>
          <p:nvPr/>
        </p:nvSpPr>
        <p:spPr>
          <a:xfrm>
            <a:off x="3091756" y="3388217"/>
            <a:ext cx="1339403" cy="650383"/>
          </a:xfrm>
          <a:custGeom>
            <a:avLst/>
            <a:gdLst>
              <a:gd name="connsiteX0" fmla="*/ 0 w 1339403"/>
              <a:gd name="connsiteY0" fmla="*/ 0 h 650383"/>
              <a:gd name="connsiteX1" fmla="*/ 669702 w 1339403"/>
              <a:gd name="connsiteY1" fmla="*/ 643944 h 650383"/>
              <a:gd name="connsiteX2" fmla="*/ 1339403 w 1339403"/>
              <a:gd name="connsiteY2" fmla="*/ 38637 h 650383"/>
            </a:gdLst>
            <a:ahLst/>
            <a:cxnLst>
              <a:cxn ang="0">
                <a:pos x="connsiteX0" y="connsiteY0"/>
              </a:cxn>
              <a:cxn ang="0">
                <a:pos x="connsiteX1" y="connsiteY1"/>
              </a:cxn>
              <a:cxn ang="0">
                <a:pos x="connsiteX2" y="connsiteY2"/>
              </a:cxn>
            </a:cxnLst>
            <a:rect l="l" t="t" r="r" b="b"/>
            <a:pathLst>
              <a:path w="1339403" h="650383">
                <a:moveTo>
                  <a:pt x="0" y="0"/>
                </a:moveTo>
                <a:cubicBezTo>
                  <a:pt x="223234" y="318752"/>
                  <a:pt x="446468" y="637505"/>
                  <a:pt x="669702" y="643944"/>
                </a:cubicBezTo>
                <a:cubicBezTo>
                  <a:pt x="892936" y="650383"/>
                  <a:pt x="1116169" y="344510"/>
                  <a:pt x="1339403" y="38637"/>
                </a:cubicBezTo>
              </a:path>
            </a:pathLst>
          </a:cu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15368" name="Object 8"/>
          <p:cNvGraphicFramePr>
            <a:graphicFrameLocks noChangeAspect="1"/>
          </p:cNvGraphicFramePr>
          <p:nvPr/>
        </p:nvGraphicFramePr>
        <p:xfrm>
          <a:off x="463550" y="5867400"/>
          <a:ext cx="3895725" cy="704850"/>
        </p:xfrm>
        <a:graphic>
          <a:graphicData uri="http://schemas.openxmlformats.org/presentationml/2006/ole">
            <p:oleObj spid="_x0000_s15368" name="Equation" r:id="rId10" imgW="1447560" imgH="228600" progId="Equation.3">
              <p:embed/>
            </p:oleObj>
          </a:graphicData>
        </a:graphic>
      </p:graphicFrame>
      <p:graphicFrame>
        <p:nvGraphicFramePr>
          <p:cNvPr id="15369" name="Object 9"/>
          <p:cNvGraphicFramePr>
            <a:graphicFrameLocks noChangeAspect="1"/>
          </p:cNvGraphicFramePr>
          <p:nvPr/>
        </p:nvGraphicFramePr>
        <p:xfrm>
          <a:off x="5270500" y="5110163"/>
          <a:ext cx="2806700" cy="681037"/>
        </p:xfrm>
        <a:graphic>
          <a:graphicData uri="http://schemas.openxmlformats.org/presentationml/2006/ole">
            <p:oleObj spid="_x0000_s15369" name="Equation" r:id="rId11" imgW="838080" imgH="203040" progId="Equation.3">
              <p:embed/>
            </p:oleObj>
          </a:graphicData>
        </a:graphic>
      </p:graphicFrame>
      <p:graphicFrame>
        <p:nvGraphicFramePr>
          <p:cNvPr id="15370" name="Object 10"/>
          <p:cNvGraphicFramePr>
            <a:graphicFrameLocks noChangeAspect="1"/>
          </p:cNvGraphicFramePr>
          <p:nvPr/>
        </p:nvGraphicFramePr>
        <p:xfrm>
          <a:off x="4572000" y="4038862"/>
          <a:ext cx="4189756" cy="533138"/>
        </p:xfrm>
        <a:graphic>
          <a:graphicData uri="http://schemas.openxmlformats.org/presentationml/2006/ole">
            <p:oleObj spid="_x0000_s15370" name="Equation" r:id="rId12" imgW="1396800" imgH="177480" progId="Equation.3">
              <p:embed/>
            </p:oleObj>
          </a:graphicData>
        </a:graphic>
      </p:graphicFrame>
      <p:sp>
        <p:nvSpPr>
          <p:cNvPr id="22" name="TextBox 21"/>
          <p:cNvSpPr txBox="1"/>
          <p:nvPr/>
        </p:nvSpPr>
        <p:spPr>
          <a:xfrm>
            <a:off x="558084" y="2283301"/>
            <a:ext cx="990600" cy="646331"/>
          </a:xfrm>
          <a:prstGeom prst="rect">
            <a:avLst/>
          </a:prstGeom>
          <a:noFill/>
        </p:spPr>
        <p:txBody>
          <a:bodyPr wrap="square" rtlCol="0">
            <a:spAutoFit/>
          </a:bodyPr>
          <a:lstStyle/>
          <a:p>
            <a:r>
              <a:rPr lang="en-US" sz="3600" dirty="0" smtClean="0">
                <a:latin typeface="+mj-lt"/>
              </a:rPr>
              <a:t>F</a:t>
            </a:r>
            <a:r>
              <a:rPr lang="en-US" sz="2800" dirty="0" smtClean="0">
                <a:latin typeface="+mj-lt"/>
              </a:rPr>
              <a:t>irst</a:t>
            </a:r>
            <a:endParaRPr lang="en-US" sz="2800" dirty="0">
              <a:latin typeface="+mj-lt"/>
            </a:endParaRPr>
          </a:p>
        </p:txBody>
      </p:sp>
      <p:sp>
        <p:nvSpPr>
          <p:cNvPr id="24" name="TextBox 23"/>
          <p:cNvSpPr txBox="1"/>
          <p:nvPr/>
        </p:nvSpPr>
        <p:spPr>
          <a:xfrm>
            <a:off x="507642" y="2642316"/>
            <a:ext cx="1600200" cy="646331"/>
          </a:xfrm>
          <a:prstGeom prst="rect">
            <a:avLst/>
          </a:prstGeom>
          <a:noFill/>
        </p:spPr>
        <p:txBody>
          <a:bodyPr wrap="square" rtlCol="0">
            <a:spAutoFit/>
          </a:bodyPr>
          <a:lstStyle/>
          <a:p>
            <a:r>
              <a:rPr lang="en-US" sz="3600" dirty="0" smtClean="0">
                <a:latin typeface="+mj-lt"/>
              </a:rPr>
              <a:t>O</a:t>
            </a:r>
            <a:r>
              <a:rPr lang="en-US" sz="2800" dirty="0" smtClean="0">
                <a:latin typeface="+mj-lt"/>
              </a:rPr>
              <a:t>utside</a:t>
            </a:r>
            <a:endParaRPr lang="en-US" sz="2800" dirty="0">
              <a:latin typeface="+mj-lt"/>
            </a:endParaRPr>
          </a:p>
        </p:txBody>
      </p:sp>
      <p:sp>
        <p:nvSpPr>
          <p:cNvPr id="25" name="TextBox 24"/>
          <p:cNvSpPr txBox="1"/>
          <p:nvPr/>
        </p:nvSpPr>
        <p:spPr>
          <a:xfrm>
            <a:off x="583842" y="3011269"/>
            <a:ext cx="1371600" cy="646331"/>
          </a:xfrm>
          <a:prstGeom prst="rect">
            <a:avLst/>
          </a:prstGeom>
          <a:noFill/>
        </p:spPr>
        <p:txBody>
          <a:bodyPr wrap="square" rtlCol="0">
            <a:spAutoFit/>
          </a:bodyPr>
          <a:lstStyle/>
          <a:p>
            <a:r>
              <a:rPr lang="en-US" sz="3600" dirty="0" smtClean="0">
                <a:latin typeface="+mj-lt"/>
              </a:rPr>
              <a:t>I</a:t>
            </a:r>
            <a:r>
              <a:rPr lang="en-US" sz="2800" dirty="0" smtClean="0">
                <a:latin typeface="+mj-lt"/>
              </a:rPr>
              <a:t>nside</a:t>
            </a:r>
            <a:endParaRPr lang="en-US" sz="2800" dirty="0">
              <a:latin typeface="+mj-lt"/>
            </a:endParaRPr>
          </a:p>
        </p:txBody>
      </p:sp>
      <p:sp>
        <p:nvSpPr>
          <p:cNvPr id="26" name="TextBox 25"/>
          <p:cNvSpPr txBox="1"/>
          <p:nvPr/>
        </p:nvSpPr>
        <p:spPr>
          <a:xfrm>
            <a:off x="570963" y="3359235"/>
            <a:ext cx="1371600" cy="646331"/>
          </a:xfrm>
          <a:prstGeom prst="rect">
            <a:avLst/>
          </a:prstGeom>
          <a:noFill/>
        </p:spPr>
        <p:txBody>
          <a:bodyPr wrap="square" rtlCol="0">
            <a:spAutoFit/>
          </a:bodyPr>
          <a:lstStyle/>
          <a:p>
            <a:r>
              <a:rPr lang="en-US" sz="3600" dirty="0" smtClean="0">
                <a:latin typeface="+mj-lt"/>
              </a:rPr>
              <a:t>L</a:t>
            </a:r>
            <a:r>
              <a:rPr lang="en-US" sz="2800" dirty="0" smtClean="0">
                <a:latin typeface="+mj-lt"/>
              </a:rPr>
              <a:t>ast</a:t>
            </a:r>
            <a:endParaRPr lang="en-US" sz="2800" dirty="0">
              <a:latin typeface="+mj-lt"/>
            </a:endParaRPr>
          </a:p>
        </p:txBody>
      </p:sp>
      <p:cxnSp>
        <p:nvCxnSpPr>
          <p:cNvPr id="28" name="Straight Connector 27"/>
          <p:cNvCxnSpPr/>
          <p:nvPr/>
        </p:nvCxnSpPr>
        <p:spPr>
          <a:xfrm>
            <a:off x="1447800" y="2590800"/>
            <a:ext cx="1295400" cy="1524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1828800" y="2209800"/>
            <a:ext cx="1524000" cy="6858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a:endCxn id="15" idx="1"/>
          </p:cNvCxnSpPr>
          <p:nvPr/>
        </p:nvCxnSpPr>
        <p:spPr>
          <a:xfrm>
            <a:off x="1676400" y="3352800"/>
            <a:ext cx="1750207" cy="264799"/>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a:endCxn id="17" idx="1"/>
          </p:cNvCxnSpPr>
          <p:nvPr/>
        </p:nvCxnSpPr>
        <p:spPr>
          <a:xfrm>
            <a:off x="1371600" y="3733800"/>
            <a:ext cx="2389858" cy="29836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1676400" y="1487269"/>
            <a:ext cx="1219200" cy="646331"/>
          </a:xfrm>
          <a:prstGeom prst="rect">
            <a:avLst/>
          </a:prstGeom>
          <a:noFill/>
        </p:spPr>
        <p:txBody>
          <a:bodyPr wrap="square" rtlCol="0">
            <a:spAutoFit/>
          </a:bodyPr>
          <a:lstStyle/>
          <a:p>
            <a:r>
              <a:rPr lang="en-US" sz="3600" dirty="0" smtClean="0">
                <a:latin typeface="+mj-lt"/>
              </a:rPr>
              <a:t>FOIL</a:t>
            </a:r>
            <a:endParaRPr lang="en-US" sz="3600" dirty="0">
              <a:latin typeface="+mj-lt"/>
            </a:endParaRPr>
          </a:p>
        </p:txBody>
      </p:sp>
      <p:sp>
        <p:nvSpPr>
          <p:cNvPr id="29" name="TextBox 28"/>
          <p:cNvSpPr txBox="1"/>
          <p:nvPr/>
        </p:nvSpPr>
        <p:spPr>
          <a:xfrm>
            <a:off x="5562600" y="1447800"/>
            <a:ext cx="2209800" cy="646331"/>
          </a:xfrm>
          <a:prstGeom prst="rect">
            <a:avLst/>
          </a:prstGeom>
          <a:noFill/>
        </p:spPr>
        <p:txBody>
          <a:bodyPr wrap="square" rtlCol="0">
            <a:spAutoFit/>
          </a:bodyPr>
          <a:lstStyle/>
          <a:p>
            <a:r>
              <a:rPr lang="en-US" sz="3600" dirty="0" smtClean="0">
                <a:latin typeface="+mj-lt"/>
              </a:rPr>
              <a:t>Factor</a:t>
            </a:r>
            <a:endParaRPr lang="en-US" sz="3600" dirty="0">
              <a:latin typeface="+mj-lt"/>
            </a:endParaRPr>
          </a:p>
        </p:txBody>
      </p:sp>
      <p:sp>
        <p:nvSpPr>
          <p:cNvPr id="31" name="TextBox 30"/>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15361"/>
                                        </p:tgtEl>
                                        <p:attrNameLst>
                                          <p:attrName>style.visibility</p:attrName>
                                        </p:attrNameLst>
                                      </p:cBhvr>
                                      <p:to>
                                        <p:strVal val="visible"/>
                                      </p:to>
                                    </p:set>
                                    <p:animEffect transition="in" filter="slide(fromBottom)">
                                      <p:cBhvr>
                                        <p:cTn id="7" dur="1000"/>
                                        <p:tgtEl>
                                          <p:spTgt spid="15361"/>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lide(fromBottom)">
                                      <p:cBhvr>
                                        <p:cTn id="10" dur="1000"/>
                                        <p:tgtEl>
                                          <p:spTgt spid="27"/>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randombar(horizontal)">
                                      <p:cBhvr>
                                        <p:cTn id="15" dur="2000"/>
                                        <p:tgtEl>
                                          <p:spTgt spid="22"/>
                                        </p:tgtEl>
                                      </p:cBhvr>
                                    </p:animEffect>
                                  </p:childTnLst>
                                </p:cTn>
                              </p:par>
                              <p:par>
                                <p:cTn id="16" presetID="14" presetClass="entr" presetSubtype="10" fill="hold" nodeType="withEffect">
                                  <p:stCondLst>
                                    <p:cond delay="0"/>
                                  </p:stCondLst>
                                  <p:childTnLst>
                                    <p:set>
                                      <p:cBhvr>
                                        <p:cTn id="17" dur="1" fill="hold">
                                          <p:stCondLst>
                                            <p:cond delay="0"/>
                                          </p:stCondLst>
                                        </p:cTn>
                                        <p:tgtEl>
                                          <p:spTgt spid="28"/>
                                        </p:tgtEl>
                                        <p:attrNameLst>
                                          <p:attrName>style.visibility</p:attrName>
                                        </p:attrNameLst>
                                      </p:cBhvr>
                                      <p:to>
                                        <p:strVal val="visible"/>
                                      </p:to>
                                    </p:set>
                                    <p:animEffect transition="in" filter="randombar(horizontal)">
                                      <p:cBhvr>
                                        <p:cTn id="18" dur="2000"/>
                                        <p:tgtEl>
                                          <p:spTgt spid="28"/>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randombar(horizontal)">
                                      <p:cBhvr>
                                        <p:cTn id="21" dur="20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randombar(horizontal)">
                                      <p:cBhvr>
                                        <p:cTn id="26" dur="20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randombar(horizontal)">
                                      <p:cBhvr>
                                        <p:cTn id="31" dur="2000"/>
                                        <p:tgtEl>
                                          <p:spTgt spid="24"/>
                                        </p:tgtEl>
                                      </p:cBhvr>
                                    </p:animEffect>
                                  </p:childTnLst>
                                </p:cTn>
                              </p:par>
                              <p:par>
                                <p:cTn id="32" presetID="14" presetClass="entr" presetSubtype="10" fill="hold" nodeType="withEffect">
                                  <p:stCondLst>
                                    <p:cond delay="0"/>
                                  </p:stCondLst>
                                  <p:childTnLst>
                                    <p:set>
                                      <p:cBhvr>
                                        <p:cTn id="33" dur="1" fill="hold">
                                          <p:stCondLst>
                                            <p:cond delay="0"/>
                                          </p:stCondLst>
                                        </p:cTn>
                                        <p:tgtEl>
                                          <p:spTgt spid="30"/>
                                        </p:tgtEl>
                                        <p:attrNameLst>
                                          <p:attrName>style.visibility</p:attrName>
                                        </p:attrNameLst>
                                      </p:cBhvr>
                                      <p:to>
                                        <p:strVal val="visible"/>
                                      </p:to>
                                    </p:set>
                                    <p:animEffect transition="in" filter="randombar(horizontal)">
                                      <p:cBhvr>
                                        <p:cTn id="34" dur="2000"/>
                                        <p:tgtEl>
                                          <p:spTgt spid="30"/>
                                        </p:tgtEl>
                                      </p:cBhvr>
                                    </p:animEffect>
                                  </p:childTnLst>
                                </p:cTn>
                              </p:par>
                              <p:par>
                                <p:cTn id="35" presetID="14" presetClass="entr" presetSubtype="1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randombar(horizontal)">
                                      <p:cBhvr>
                                        <p:cTn id="37" dur="20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nodeType="clickEffect">
                                  <p:stCondLst>
                                    <p:cond delay="0"/>
                                  </p:stCondLst>
                                  <p:childTnLst>
                                    <p:set>
                                      <p:cBhvr>
                                        <p:cTn id="41" dur="1" fill="hold">
                                          <p:stCondLst>
                                            <p:cond delay="0"/>
                                          </p:stCondLst>
                                        </p:cTn>
                                        <p:tgtEl>
                                          <p:spTgt spid="15364"/>
                                        </p:tgtEl>
                                        <p:attrNameLst>
                                          <p:attrName>style.visibility</p:attrName>
                                        </p:attrNameLst>
                                      </p:cBhvr>
                                      <p:to>
                                        <p:strVal val="visible"/>
                                      </p:to>
                                    </p:set>
                                    <p:animEffect transition="in" filter="randombar(horizontal)">
                                      <p:cBhvr>
                                        <p:cTn id="42" dur="500"/>
                                        <p:tgtEl>
                                          <p:spTgt spid="15364"/>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animEffect transition="in" filter="randombar(horizontal)">
                                      <p:cBhvr>
                                        <p:cTn id="47" dur="2000"/>
                                        <p:tgtEl>
                                          <p:spTgt spid="25"/>
                                        </p:tgtEl>
                                      </p:cBhvr>
                                    </p:animEffect>
                                  </p:childTnLst>
                                </p:cTn>
                              </p:par>
                              <p:par>
                                <p:cTn id="48" presetID="14" presetClass="entr" presetSubtype="10" fill="hold" nodeType="withEffect">
                                  <p:stCondLst>
                                    <p:cond delay="0"/>
                                  </p:stCondLst>
                                  <p:childTnLst>
                                    <p:set>
                                      <p:cBhvr>
                                        <p:cTn id="49" dur="1" fill="hold">
                                          <p:stCondLst>
                                            <p:cond delay="0"/>
                                          </p:stCondLst>
                                        </p:cTn>
                                        <p:tgtEl>
                                          <p:spTgt spid="33"/>
                                        </p:tgtEl>
                                        <p:attrNameLst>
                                          <p:attrName>style.visibility</p:attrName>
                                        </p:attrNameLst>
                                      </p:cBhvr>
                                      <p:to>
                                        <p:strVal val="visible"/>
                                      </p:to>
                                    </p:set>
                                    <p:animEffect transition="in" filter="randombar(horizontal)">
                                      <p:cBhvr>
                                        <p:cTn id="50" dur="2000"/>
                                        <p:tgtEl>
                                          <p:spTgt spid="33"/>
                                        </p:tgtEl>
                                      </p:cBhvr>
                                    </p:animEffect>
                                  </p:childTnLst>
                                </p:cTn>
                              </p:par>
                              <p:par>
                                <p:cTn id="51" presetID="14" presetClass="entr" presetSubtype="10" fill="hold" grpId="0" nodeType="withEffect">
                                  <p:stCondLst>
                                    <p:cond delay="0"/>
                                  </p:stCondLst>
                                  <p:childTnLst>
                                    <p:set>
                                      <p:cBhvr>
                                        <p:cTn id="52" dur="1" fill="hold">
                                          <p:stCondLst>
                                            <p:cond delay="0"/>
                                          </p:stCondLst>
                                        </p:cTn>
                                        <p:tgtEl>
                                          <p:spTgt spid="15"/>
                                        </p:tgtEl>
                                        <p:attrNameLst>
                                          <p:attrName>style.visibility</p:attrName>
                                        </p:attrNameLst>
                                      </p:cBhvr>
                                      <p:to>
                                        <p:strVal val="visible"/>
                                      </p:to>
                                    </p:set>
                                    <p:animEffect transition="in" filter="randombar(horizontal)">
                                      <p:cBhvr>
                                        <p:cTn id="53" dur="2000"/>
                                        <p:tgtEl>
                                          <p:spTgt spid="15"/>
                                        </p:tgtEl>
                                      </p:cBhvr>
                                    </p:animEffect>
                                  </p:childTnLst>
                                </p:cTn>
                              </p:par>
                            </p:childTnLst>
                          </p:cTn>
                        </p:par>
                      </p:childTnLst>
                    </p:cTn>
                  </p:par>
                  <p:par>
                    <p:cTn id="54" fill="hold">
                      <p:stCondLst>
                        <p:cond delay="indefinite"/>
                      </p:stCondLst>
                      <p:childTnLst>
                        <p:par>
                          <p:cTn id="55" fill="hold">
                            <p:stCondLst>
                              <p:cond delay="0"/>
                            </p:stCondLst>
                            <p:childTnLst>
                              <p:par>
                                <p:cTn id="56" presetID="14" presetClass="entr" presetSubtype="10" fill="hold" nodeType="clickEffect">
                                  <p:stCondLst>
                                    <p:cond delay="0"/>
                                  </p:stCondLst>
                                  <p:childTnLst>
                                    <p:set>
                                      <p:cBhvr>
                                        <p:cTn id="57" dur="1" fill="hold">
                                          <p:stCondLst>
                                            <p:cond delay="0"/>
                                          </p:stCondLst>
                                        </p:cTn>
                                        <p:tgtEl>
                                          <p:spTgt spid="15365"/>
                                        </p:tgtEl>
                                        <p:attrNameLst>
                                          <p:attrName>style.visibility</p:attrName>
                                        </p:attrNameLst>
                                      </p:cBhvr>
                                      <p:to>
                                        <p:strVal val="visible"/>
                                      </p:to>
                                    </p:set>
                                    <p:animEffect transition="in" filter="randombar(horizontal)">
                                      <p:cBhvr>
                                        <p:cTn id="58" dur="2000"/>
                                        <p:tgtEl>
                                          <p:spTgt spid="15365"/>
                                        </p:tgtEl>
                                      </p:cBhvr>
                                    </p:animEffect>
                                  </p:childTnLst>
                                </p:cTn>
                              </p:par>
                            </p:childTnLst>
                          </p:cTn>
                        </p:par>
                      </p:childTnLst>
                    </p:cTn>
                  </p:par>
                  <p:par>
                    <p:cTn id="59" fill="hold">
                      <p:stCondLst>
                        <p:cond delay="indefinite"/>
                      </p:stCondLst>
                      <p:childTnLst>
                        <p:par>
                          <p:cTn id="60" fill="hold">
                            <p:stCondLst>
                              <p:cond delay="0"/>
                            </p:stCondLst>
                            <p:childTnLst>
                              <p:par>
                                <p:cTn id="61" presetID="14" presetClass="entr" presetSubtype="10" fill="hold" grpId="0" nodeType="click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randombar(horizontal)">
                                      <p:cBhvr>
                                        <p:cTn id="63" dur="2000"/>
                                        <p:tgtEl>
                                          <p:spTgt spid="26"/>
                                        </p:tgtEl>
                                      </p:cBhvr>
                                    </p:animEffect>
                                  </p:childTnLst>
                                </p:cTn>
                              </p:par>
                              <p:par>
                                <p:cTn id="64" presetID="14" presetClass="entr" presetSubtype="10" fill="hold" nodeType="withEffect">
                                  <p:stCondLst>
                                    <p:cond delay="0"/>
                                  </p:stCondLst>
                                  <p:childTnLst>
                                    <p:set>
                                      <p:cBhvr>
                                        <p:cTn id="65" dur="1" fill="hold">
                                          <p:stCondLst>
                                            <p:cond delay="0"/>
                                          </p:stCondLst>
                                        </p:cTn>
                                        <p:tgtEl>
                                          <p:spTgt spid="37"/>
                                        </p:tgtEl>
                                        <p:attrNameLst>
                                          <p:attrName>style.visibility</p:attrName>
                                        </p:attrNameLst>
                                      </p:cBhvr>
                                      <p:to>
                                        <p:strVal val="visible"/>
                                      </p:to>
                                    </p:set>
                                    <p:animEffect transition="in" filter="randombar(horizontal)">
                                      <p:cBhvr>
                                        <p:cTn id="66" dur="2000"/>
                                        <p:tgtEl>
                                          <p:spTgt spid="37"/>
                                        </p:tgtEl>
                                      </p:cBhvr>
                                    </p:animEffect>
                                  </p:childTnLst>
                                </p:cTn>
                              </p:par>
                              <p:par>
                                <p:cTn id="67" presetID="14" presetClass="entr" presetSubtype="10" fill="hold" grpId="0" nodeType="withEffect">
                                  <p:stCondLst>
                                    <p:cond delay="0"/>
                                  </p:stCondLst>
                                  <p:childTnLst>
                                    <p:set>
                                      <p:cBhvr>
                                        <p:cTn id="68" dur="1" fill="hold">
                                          <p:stCondLst>
                                            <p:cond delay="0"/>
                                          </p:stCondLst>
                                        </p:cTn>
                                        <p:tgtEl>
                                          <p:spTgt spid="17"/>
                                        </p:tgtEl>
                                        <p:attrNameLst>
                                          <p:attrName>style.visibility</p:attrName>
                                        </p:attrNameLst>
                                      </p:cBhvr>
                                      <p:to>
                                        <p:strVal val="visible"/>
                                      </p:to>
                                    </p:set>
                                    <p:animEffect transition="in" filter="randombar(horizontal)">
                                      <p:cBhvr>
                                        <p:cTn id="69" dur="2000"/>
                                        <p:tgtEl>
                                          <p:spTgt spid="17"/>
                                        </p:tgtEl>
                                      </p:cBhvr>
                                    </p:animEffect>
                                  </p:childTnLst>
                                </p:cTn>
                              </p:par>
                            </p:childTnLst>
                          </p:cTn>
                        </p:par>
                      </p:childTnLst>
                    </p:cTn>
                  </p:par>
                  <p:par>
                    <p:cTn id="70" fill="hold">
                      <p:stCondLst>
                        <p:cond delay="indefinite"/>
                      </p:stCondLst>
                      <p:childTnLst>
                        <p:par>
                          <p:cTn id="71" fill="hold">
                            <p:stCondLst>
                              <p:cond delay="0"/>
                            </p:stCondLst>
                            <p:childTnLst>
                              <p:par>
                                <p:cTn id="72" presetID="14" presetClass="entr" presetSubtype="10" fill="hold" nodeType="clickEffect">
                                  <p:stCondLst>
                                    <p:cond delay="0"/>
                                  </p:stCondLst>
                                  <p:childTnLst>
                                    <p:set>
                                      <p:cBhvr>
                                        <p:cTn id="73" dur="1" fill="hold">
                                          <p:stCondLst>
                                            <p:cond delay="0"/>
                                          </p:stCondLst>
                                        </p:cTn>
                                        <p:tgtEl>
                                          <p:spTgt spid="15366"/>
                                        </p:tgtEl>
                                        <p:attrNameLst>
                                          <p:attrName>style.visibility</p:attrName>
                                        </p:attrNameLst>
                                      </p:cBhvr>
                                      <p:to>
                                        <p:strVal val="visible"/>
                                      </p:to>
                                    </p:set>
                                    <p:animEffect transition="in" filter="randombar(horizontal)">
                                      <p:cBhvr>
                                        <p:cTn id="74" dur="2000"/>
                                        <p:tgtEl>
                                          <p:spTgt spid="15366"/>
                                        </p:tgtEl>
                                      </p:cBhvr>
                                    </p:animEffect>
                                  </p:childTnLst>
                                </p:cTn>
                              </p:par>
                            </p:childTnLst>
                          </p:cTn>
                        </p:par>
                      </p:childTnLst>
                    </p:cTn>
                  </p:par>
                  <p:par>
                    <p:cTn id="75" fill="hold">
                      <p:stCondLst>
                        <p:cond delay="indefinite"/>
                      </p:stCondLst>
                      <p:childTnLst>
                        <p:par>
                          <p:cTn id="76" fill="hold">
                            <p:stCondLst>
                              <p:cond delay="0"/>
                            </p:stCondLst>
                            <p:childTnLst>
                              <p:par>
                                <p:cTn id="77" presetID="18" presetClass="entr" presetSubtype="12" fill="hold" nodeType="clickEffect">
                                  <p:stCondLst>
                                    <p:cond delay="0"/>
                                  </p:stCondLst>
                                  <p:childTnLst>
                                    <p:set>
                                      <p:cBhvr>
                                        <p:cTn id="78" dur="1" fill="hold">
                                          <p:stCondLst>
                                            <p:cond delay="0"/>
                                          </p:stCondLst>
                                        </p:cTn>
                                        <p:tgtEl>
                                          <p:spTgt spid="15367"/>
                                        </p:tgtEl>
                                        <p:attrNameLst>
                                          <p:attrName>style.visibility</p:attrName>
                                        </p:attrNameLst>
                                      </p:cBhvr>
                                      <p:to>
                                        <p:strVal val="visible"/>
                                      </p:to>
                                    </p:set>
                                    <p:animEffect transition="in" filter="strips(downLeft)">
                                      <p:cBhvr>
                                        <p:cTn id="79" dur="1000"/>
                                        <p:tgtEl>
                                          <p:spTgt spid="15367"/>
                                        </p:tgtEl>
                                      </p:cBhvr>
                                    </p:animEffect>
                                  </p:childTnLst>
                                </p:cTn>
                              </p:par>
                            </p:childTnLst>
                          </p:cTn>
                        </p:par>
                      </p:childTnLst>
                    </p:cTn>
                  </p:par>
                  <p:par>
                    <p:cTn id="80" fill="hold">
                      <p:stCondLst>
                        <p:cond delay="indefinite"/>
                      </p:stCondLst>
                      <p:childTnLst>
                        <p:par>
                          <p:cTn id="81" fill="hold">
                            <p:stCondLst>
                              <p:cond delay="0"/>
                            </p:stCondLst>
                            <p:childTnLst>
                              <p:par>
                                <p:cTn id="82" presetID="2" presetClass="entr" presetSubtype="8" fill="hold" nodeType="clickEffect">
                                  <p:stCondLst>
                                    <p:cond delay="0"/>
                                  </p:stCondLst>
                                  <p:childTnLst>
                                    <p:set>
                                      <p:cBhvr>
                                        <p:cTn id="83" dur="1" fill="hold">
                                          <p:stCondLst>
                                            <p:cond delay="0"/>
                                          </p:stCondLst>
                                        </p:cTn>
                                        <p:tgtEl>
                                          <p:spTgt spid="15368"/>
                                        </p:tgtEl>
                                        <p:attrNameLst>
                                          <p:attrName>style.visibility</p:attrName>
                                        </p:attrNameLst>
                                      </p:cBhvr>
                                      <p:to>
                                        <p:strVal val="visible"/>
                                      </p:to>
                                    </p:set>
                                    <p:anim calcmode="lin" valueType="num">
                                      <p:cBhvr additive="base">
                                        <p:cTn id="84" dur="2000" fill="hold"/>
                                        <p:tgtEl>
                                          <p:spTgt spid="15368"/>
                                        </p:tgtEl>
                                        <p:attrNameLst>
                                          <p:attrName>ppt_x</p:attrName>
                                        </p:attrNameLst>
                                      </p:cBhvr>
                                      <p:tavLst>
                                        <p:tav tm="0">
                                          <p:val>
                                            <p:strVal val="0-#ppt_w/2"/>
                                          </p:val>
                                        </p:tav>
                                        <p:tav tm="100000">
                                          <p:val>
                                            <p:strVal val="#ppt_x"/>
                                          </p:val>
                                        </p:tav>
                                      </p:tavLst>
                                    </p:anim>
                                    <p:anim calcmode="lin" valueType="num">
                                      <p:cBhvr additive="base">
                                        <p:cTn id="85" dur="2000" fill="hold"/>
                                        <p:tgtEl>
                                          <p:spTgt spid="15368"/>
                                        </p:tgtEl>
                                        <p:attrNameLst>
                                          <p:attrName>ppt_y</p:attrName>
                                        </p:attrNameLst>
                                      </p:cBhvr>
                                      <p:tavLst>
                                        <p:tav tm="0">
                                          <p:val>
                                            <p:strVal val="#ppt_y"/>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12" presetClass="entr" presetSubtype="4" fill="hold" nodeType="clickEffect">
                                  <p:stCondLst>
                                    <p:cond delay="0"/>
                                  </p:stCondLst>
                                  <p:childTnLst>
                                    <p:set>
                                      <p:cBhvr>
                                        <p:cTn id="89" dur="1" fill="hold">
                                          <p:stCondLst>
                                            <p:cond delay="0"/>
                                          </p:stCondLst>
                                        </p:cTn>
                                        <p:tgtEl>
                                          <p:spTgt spid="15362"/>
                                        </p:tgtEl>
                                        <p:attrNameLst>
                                          <p:attrName>style.visibility</p:attrName>
                                        </p:attrNameLst>
                                      </p:cBhvr>
                                      <p:to>
                                        <p:strVal val="visible"/>
                                      </p:to>
                                    </p:set>
                                    <p:animEffect transition="in" filter="slide(fromBottom)">
                                      <p:cBhvr>
                                        <p:cTn id="90" dur="1000"/>
                                        <p:tgtEl>
                                          <p:spTgt spid="15362"/>
                                        </p:tgtEl>
                                      </p:cBhvr>
                                    </p:animEffect>
                                  </p:childTnLst>
                                </p:cTn>
                              </p:par>
                              <p:par>
                                <p:cTn id="91" presetID="12" presetClass="entr" presetSubtype="4" fill="hold" grpId="0" nodeType="withEffect">
                                  <p:stCondLst>
                                    <p:cond delay="0"/>
                                  </p:stCondLst>
                                  <p:childTnLst>
                                    <p:set>
                                      <p:cBhvr>
                                        <p:cTn id="92" dur="1" fill="hold">
                                          <p:stCondLst>
                                            <p:cond delay="0"/>
                                          </p:stCondLst>
                                        </p:cTn>
                                        <p:tgtEl>
                                          <p:spTgt spid="29"/>
                                        </p:tgtEl>
                                        <p:attrNameLst>
                                          <p:attrName>style.visibility</p:attrName>
                                        </p:attrNameLst>
                                      </p:cBhvr>
                                      <p:to>
                                        <p:strVal val="visible"/>
                                      </p:to>
                                    </p:set>
                                    <p:animEffect transition="in" filter="slide(fromBottom)">
                                      <p:cBhvr>
                                        <p:cTn id="93" dur="1000"/>
                                        <p:tgtEl>
                                          <p:spTgt spid="29"/>
                                        </p:tgtEl>
                                      </p:cBhvr>
                                    </p:animEffect>
                                  </p:childTnLst>
                                </p:cTn>
                              </p:par>
                            </p:childTnLst>
                          </p:cTn>
                        </p:par>
                      </p:childTnLst>
                    </p:cTn>
                  </p:par>
                  <p:par>
                    <p:cTn id="94" fill="hold">
                      <p:stCondLst>
                        <p:cond delay="indefinite"/>
                      </p:stCondLst>
                      <p:childTnLst>
                        <p:par>
                          <p:cTn id="95" fill="hold">
                            <p:stCondLst>
                              <p:cond delay="0"/>
                            </p:stCondLst>
                            <p:childTnLst>
                              <p:par>
                                <p:cTn id="96" presetID="14" presetClass="entr" presetSubtype="10" fill="hold" nodeType="clickEffect">
                                  <p:stCondLst>
                                    <p:cond delay="0"/>
                                  </p:stCondLst>
                                  <p:childTnLst>
                                    <p:set>
                                      <p:cBhvr>
                                        <p:cTn id="97" dur="1" fill="hold">
                                          <p:stCondLst>
                                            <p:cond delay="0"/>
                                          </p:stCondLst>
                                        </p:cTn>
                                        <p:tgtEl>
                                          <p:spTgt spid="15370"/>
                                        </p:tgtEl>
                                        <p:attrNameLst>
                                          <p:attrName>style.visibility</p:attrName>
                                        </p:attrNameLst>
                                      </p:cBhvr>
                                      <p:to>
                                        <p:strVal val="visible"/>
                                      </p:to>
                                    </p:set>
                                    <p:animEffect transition="in" filter="randombar(horizontal)">
                                      <p:cBhvr>
                                        <p:cTn id="98" dur="2000"/>
                                        <p:tgtEl>
                                          <p:spTgt spid="15370"/>
                                        </p:tgtEl>
                                      </p:cBhvr>
                                    </p:animEffect>
                                  </p:childTnLst>
                                </p:cTn>
                              </p:par>
                            </p:childTnLst>
                          </p:cTn>
                        </p:par>
                      </p:childTnLst>
                    </p:cTn>
                  </p:par>
                  <p:par>
                    <p:cTn id="99" fill="hold">
                      <p:stCondLst>
                        <p:cond delay="indefinite"/>
                      </p:stCondLst>
                      <p:childTnLst>
                        <p:par>
                          <p:cTn id="100" fill="hold">
                            <p:stCondLst>
                              <p:cond delay="0"/>
                            </p:stCondLst>
                            <p:childTnLst>
                              <p:par>
                                <p:cTn id="101" presetID="18" presetClass="entr" presetSubtype="12" fill="hold" nodeType="clickEffect">
                                  <p:stCondLst>
                                    <p:cond delay="0"/>
                                  </p:stCondLst>
                                  <p:childTnLst>
                                    <p:set>
                                      <p:cBhvr>
                                        <p:cTn id="102" dur="1" fill="hold">
                                          <p:stCondLst>
                                            <p:cond delay="0"/>
                                          </p:stCondLst>
                                        </p:cTn>
                                        <p:tgtEl>
                                          <p:spTgt spid="15369"/>
                                        </p:tgtEl>
                                        <p:attrNameLst>
                                          <p:attrName>style.visibility</p:attrName>
                                        </p:attrNameLst>
                                      </p:cBhvr>
                                      <p:to>
                                        <p:strVal val="visible"/>
                                      </p:to>
                                    </p:set>
                                    <p:animEffect transition="in" filter="strips(downLeft)">
                                      <p:cBhvr>
                                        <p:cTn id="103" dur="1000"/>
                                        <p:tgtEl>
                                          <p:spTgt spid="153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7" grpId="0" animBg="1"/>
      <p:bldP spid="22" grpId="0"/>
      <p:bldP spid="24" grpId="0"/>
      <p:bldP spid="25" grpId="0"/>
      <p:bldP spid="26" grpId="0"/>
      <p:bldP spid="27" grpId="0"/>
      <p:bldP spid="2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fontScale="90000"/>
          </a:bodyPr>
          <a:lstStyle/>
          <a:p>
            <a:r>
              <a:rPr lang="en-US" dirty="0" smtClean="0"/>
              <a:t>Quadratic equations with Fractions</a:t>
            </a:r>
            <a:endParaRPr lang="en-US" dirty="0"/>
          </a:p>
        </p:txBody>
      </p:sp>
      <p:sp>
        <p:nvSpPr>
          <p:cNvPr id="3" name="Content Placeholder 2"/>
          <p:cNvSpPr>
            <a:spLocks noGrp="1"/>
          </p:cNvSpPr>
          <p:nvPr>
            <p:ph idx="1"/>
          </p:nvPr>
        </p:nvSpPr>
        <p:spPr>
          <a:xfrm>
            <a:off x="76200" y="1612392"/>
            <a:ext cx="8991600" cy="2350008"/>
          </a:xfrm>
        </p:spPr>
        <p:txBody>
          <a:bodyPr>
            <a:normAutofit/>
          </a:bodyPr>
          <a:lstStyle/>
          <a:p>
            <a:r>
              <a:rPr lang="en-US" dirty="0" smtClean="0">
                <a:latin typeface="+mj-lt"/>
              </a:rPr>
              <a:t>If a quadratic equation has fractions (and does not factor), it is often easy to simply use the quadratic formula. If you want, you can multiply both sides of the equation by the least common denominator to get rid of the fractions. This can make it easier to simplify the answer.</a:t>
            </a:r>
          </a:p>
          <a:p>
            <a:endParaRPr lang="en-US" dirty="0" smtClean="0">
              <a:latin typeface="+mj-lt"/>
            </a:endParaRPr>
          </a:p>
          <a:p>
            <a:pPr>
              <a:buNone/>
            </a:pPr>
            <a:endParaRPr lang="en-US" dirty="0" smtClean="0">
              <a:latin typeface="+mj-lt"/>
            </a:endParaRPr>
          </a:p>
        </p:txBody>
      </p:sp>
      <p:sp>
        <p:nvSpPr>
          <p:cNvPr id="4" name="Content Placeholder 2"/>
          <p:cNvSpPr txBox="1">
            <a:spLocks/>
          </p:cNvSpPr>
          <p:nvPr/>
        </p:nvSpPr>
        <p:spPr>
          <a:xfrm>
            <a:off x="152400" y="4038600"/>
            <a:ext cx="8534400" cy="1435608"/>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r>
              <a:rPr kumimoji="0" lang="en-US" sz="2600" b="0" i="0" u="none" strike="noStrike" kern="1200" cap="none" spc="0" normalizeH="0" baseline="0" noProof="0" dirty="0" smtClean="0">
                <a:ln>
                  <a:noFill/>
                </a:ln>
                <a:solidFill>
                  <a:schemeClr val="tx1"/>
                </a:solidFill>
                <a:effectLst/>
                <a:uLnTx/>
                <a:uFillTx/>
                <a:latin typeface="+mj-lt"/>
                <a:ea typeface="+mn-ea"/>
                <a:cs typeface="+mn-cs"/>
              </a:rPr>
              <a:t>If a quadratic equation has fractions (and factors), it is often easier</a:t>
            </a:r>
            <a:r>
              <a:rPr kumimoji="0" lang="en-US" sz="2600" b="0" i="0" u="none" strike="noStrike" kern="1200" cap="none" spc="0" normalizeH="0" noProof="0" dirty="0" smtClean="0">
                <a:ln>
                  <a:noFill/>
                </a:ln>
                <a:solidFill>
                  <a:schemeClr val="tx1"/>
                </a:solidFill>
                <a:effectLst/>
                <a:uLnTx/>
                <a:uFillTx/>
                <a:latin typeface="+mj-lt"/>
                <a:ea typeface="+mn-ea"/>
                <a:cs typeface="+mn-cs"/>
              </a:rPr>
              <a:t> to factor after having gotten rid of the fractions. </a:t>
            </a:r>
            <a:endParaRPr kumimoji="0" lang="en-US" sz="2600" b="0" i="0" u="none" strike="noStrike" kern="1200" cap="none" spc="0" normalizeH="0" baseline="0" noProof="0" dirty="0" smtClean="0">
              <a:ln>
                <a:noFill/>
              </a:ln>
              <a:solidFill>
                <a:schemeClr val="tx1"/>
              </a:solidFill>
              <a:effectLst/>
              <a:uLnTx/>
              <a:uFillTx/>
              <a:latin typeface="+mj-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en-US" sz="2600" b="0" i="0" u="none" strike="noStrike" kern="1200" cap="none" spc="0" normalizeH="0" baseline="0" noProof="0" dirty="0" smtClean="0">
              <a:ln>
                <a:noFill/>
              </a:ln>
              <a:solidFill>
                <a:schemeClr val="tx1"/>
              </a:solidFill>
              <a:effectLst/>
              <a:uLnTx/>
              <a:uFillTx/>
              <a:latin typeface="+mj-lt"/>
              <a:ea typeface="+mn-ea"/>
              <a:cs typeface="+mn-cs"/>
            </a:endParaRPr>
          </a:p>
        </p:txBody>
      </p:sp>
      <p:sp>
        <p:nvSpPr>
          <p:cNvPr id="5" name="TextBox 4"/>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7" dur="15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15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9" dur="150"/>
                                        <p:tgtEl>
                                          <p:spTgt spid="3">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4">
                                            <p:txEl>
                                              <p:pRg st="0" end="0"/>
                                            </p:txEl>
                                          </p:spTgt>
                                        </p:tgtEl>
                                        <p:attrNameLst>
                                          <p:attrName>style.visibility</p:attrName>
                                        </p:attrNameLst>
                                      </p:cBhvr>
                                      <p:to>
                                        <p:strVal val="visible"/>
                                      </p:to>
                                    </p:set>
                                    <p:anim calcmode="discrete" valueType="clr">
                                      <p:cBhvr override="childStyle">
                                        <p:cTn id="14" dur="150"/>
                                        <p:tgtEl>
                                          <p:spTgt spid="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150"/>
                                        <p:tgtEl>
                                          <p:spTgt spid="4">
                                            <p:txEl>
                                              <p:pRg st="0" end="0"/>
                                            </p:txEl>
                                          </p:spTgt>
                                        </p:tgtEl>
                                        <p:attrNameLst>
                                          <p:attrName>fillcolor</p:attrName>
                                        </p:attrNameLst>
                                      </p:cBhvr>
                                      <p:tavLst>
                                        <p:tav tm="0">
                                          <p:val>
                                            <p:clrVal>
                                              <a:schemeClr val="accent2"/>
                                            </p:clrVal>
                                          </p:val>
                                        </p:tav>
                                        <p:tav tm="50000">
                                          <p:val>
                                            <p:clrVal>
                                              <a:schemeClr val="hlink"/>
                                            </p:clrVal>
                                          </p:val>
                                        </p:tav>
                                      </p:tavLst>
                                    </p:anim>
                                    <p:set>
                                      <p:cBhvr>
                                        <p:cTn id="16" dur="150"/>
                                        <p:tgtEl>
                                          <p:spTgt spid="4">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543800" cy="1143000"/>
          </a:xfrm>
        </p:spPr>
        <p:txBody>
          <a:bodyPr>
            <a:noAutofit/>
          </a:bodyPr>
          <a:lstStyle/>
          <a:p>
            <a:r>
              <a:rPr lang="en-US" sz="4800" dirty="0" smtClean="0"/>
              <a:t/>
            </a:r>
            <a:br>
              <a:rPr lang="en-US" sz="4800" dirty="0" smtClean="0"/>
            </a:br>
            <a:r>
              <a:rPr lang="en-US" sz="4800" dirty="0" smtClean="0"/>
              <a:t>Variables in the denominators</a:t>
            </a:r>
            <a:endParaRPr lang="en-US" sz="4800" dirty="0"/>
          </a:p>
        </p:txBody>
      </p:sp>
      <p:sp>
        <p:nvSpPr>
          <p:cNvPr id="7" name="Content Placeholder 2"/>
          <p:cNvSpPr>
            <a:spLocks noGrp="1"/>
          </p:cNvSpPr>
          <p:nvPr>
            <p:ph idx="1"/>
          </p:nvPr>
        </p:nvSpPr>
        <p:spPr>
          <a:xfrm>
            <a:off x="152400" y="1524000"/>
            <a:ext cx="8991600" cy="3276600"/>
          </a:xfrm>
        </p:spPr>
        <p:txBody>
          <a:bodyPr>
            <a:normAutofit/>
          </a:bodyPr>
          <a:lstStyle/>
          <a:p>
            <a:r>
              <a:rPr lang="en-US" dirty="0" smtClean="0">
                <a:latin typeface="+mj-lt"/>
              </a:rPr>
              <a:t>If an equation has variables in the denominator, it is NOT a quadratic equation. Such equations, however, can lead to linear equations. </a:t>
            </a:r>
          </a:p>
          <a:p>
            <a:r>
              <a:rPr lang="en-US" dirty="0" smtClean="0">
                <a:latin typeface="+mj-lt"/>
              </a:rPr>
              <a:t>We treat such equations like those with fractions. That is, we multiply both sides of the equation by a common denominator to get rid of the variables in the dominators. Ideally, we should multiply by the least common denominator.</a:t>
            </a:r>
          </a:p>
          <a:p>
            <a:endParaRPr lang="en-US" dirty="0" smtClean="0">
              <a:latin typeface="+mj-lt"/>
            </a:endParaRPr>
          </a:p>
          <a:p>
            <a:endParaRPr lang="en-US" dirty="0" smtClean="0">
              <a:latin typeface="+mj-lt"/>
            </a:endParaRPr>
          </a:p>
          <a:p>
            <a:endParaRPr lang="en-US" dirty="0" smtClean="0">
              <a:latin typeface="+mj-lt"/>
            </a:endParaRPr>
          </a:p>
        </p:txBody>
      </p:sp>
      <p:sp>
        <p:nvSpPr>
          <p:cNvPr id="8" name="Content Placeholder 2"/>
          <p:cNvSpPr txBox="1">
            <a:spLocks/>
          </p:cNvSpPr>
          <p:nvPr/>
        </p:nvSpPr>
        <p:spPr>
          <a:xfrm>
            <a:off x="228600" y="4648200"/>
            <a:ext cx="8229600" cy="2133600"/>
          </a:xfrm>
          <a:prstGeom prst="rect">
            <a:avLst/>
          </a:prstGeom>
        </p:spPr>
        <p:txBody>
          <a:bodyPr vert="horz">
            <a:normAutofit fontScale="92500"/>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rPr>
              <a:t>Example: </a:t>
            </a:r>
          </a:p>
          <a:p>
            <a:pPr marL="274320" lvl="0" indent="-274320">
              <a:spcBef>
                <a:spcPct val="20000"/>
              </a:spcBef>
              <a:buClr>
                <a:schemeClr val="accent3"/>
              </a:buClr>
              <a:buSzPct val="95000"/>
              <a:buFont typeface="Wingdings 2"/>
              <a:buChar char=""/>
            </a:pPr>
            <a:r>
              <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rPr>
              <a:t>If  our problem has</a:t>
            </a:r>
            <a:r>
              <a:rPr kumimoji="0" lang="en-US" sz="2600" b="0" i="0" u="none" strike="noStrike" kern="1200" cap="none" spc="0" normalizeH="0" noProof="0" dirty="0" smtClean="0">
                <a:ln>
                  <a:noFill/>
                </a:ln>
                <a:solidFill>
                  <a:schemeClr val="tx1"/>
                </a:solidFill>
                <a:effectLst/>
                <a:uLnTx/>
                <a:uFillTx/>
                <a:latin typeface="Calibri" pitchFamily="34" charset="0"/>
                <a:ea typeface="+mn-ea"/>
                <a:cs typeface="+mn-cs"/>
              </a:rPr>
              <a:t> </a:t>
            </a:r>
            <a:r>
              <a:rPr lang="en-US" sz="2600" dirty="0" smtClean="0">
                <a:latin typeface="Calibri" pitchFamily="34" charset="0"/>
              </a:rPr>
              <a:t>B +16 </a:t>
            </a:r>
            <a:r>
              <a:rPr kumimoji="0" lang="en-US" sz="2600" b="0" i="0" u="none" strike="noStrike" kern="1200" cap="none" spc="0" normalizeH="0" noProof="0" dirty="0" smtClean="0">
                <a:ln>
                  <a:noFill/>
                </a:ln>
                <a:solidFill>
                  <a:schemeClr val="tx1"/>
                </a:solidFill>
                <a:effectLst/>
                <a:uLnTx/>
                <a:uFillTx/>
                <a:latin typeface="Calibri" pitchFamily="34" charset="0"/>
                <a:ea typeface="+mn-ea"/>
                <a:cs typeface="+mn-cs"/>
              </a:rPr>
              <a:t>in the denominator of one term</a:t>
            </a:r>
            <a:r>
              <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rPr>
              <a:t>, and </a:t>
            </a:r>
            <a:r>
              <a:rPr lang="en-US" sz="2600" dirty="0" smtClean="0">
                <a:latin typeface="Calibri" pitchFamily="34" charset="0"/>
              </a:rPr>
              <a:t>B  in the denominator of another term</a:t>
            </a:r>
            <a:r>
              <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rPr>
              <a:t>, we multiply both sides of the equation by B(B+16). After </a:t>
            </a:r>
            <a:r>
              <a:rPr lang="en-US" sz="2600" dirty="0" smtClean="0">
                <a:latin typeface="Calibri" pitchFamily="34" charset="0"/>
              </a:rPr>
              <a:t>the multiplication, the</a:t>
            </a:r>
            <a:r>
              <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rPr>
              <a:t> terms will</a:t>
            </a:r>
            <a:r>
              <a:rPr kumimoji="0" lang="en-US" sz="2600" b="0" i="0" u="none" strike="noStrike" kern="1200" cap="none" spc="0" normalizeH="0" noProof="0" dirty="0" smtClean="0">
                <a:ln>
                  <a:noFill/>
                </a:ln>
                <a:solidFill>
                  <a:schemeClr val="tx1"/>
                </a:solidFill>
                <a:effectLst/>
                <a:uLnTx/>
                <a:uFillTx/>
                <a:latin typeface="Calibri" pitchFamily="34" charset="0"/>
                <a:ea typeface="+mn-ea"/>
                <a:cs typeface="+mn-cs"/>
              </a:rPr>
              <a:t> </a:t>
            </a:r>
            <a:r>
              <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rPr>
              <a:t>have no variables in the denominators.</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endPar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endParaRPr>
          </a:p>
        </p:txBody>
      </p:sp>
      <p:sp>
        <p:nvSpPr>
          <p:cNvPr id="5" name="TextBox 4"/>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0" end="0"/>
                                            </p:txEl>
                                          </p:spTgt>
                                        </p:tgtEl>
                                        <p:attrNameLst>
                                          <p:attrName>style.visibility</p:attrName>
                                        </p:attrNameLst>
                                      </p:cBhvr>
                                      <p:to>
                                        <p:strVal val="visible"/>
                                      </p:to>
                                    </p:set>
                                    <p:anim calcmode="discrete" valueType="clr">
                                      <p:cBhvr override="childStyle">
                                        <p:cTn id="7" dur="150"/>
                                        <p:tgtEl>
                                          <p:spTgt spid="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150"/>
                                        <p:tgtEl>
                                          <p:spTgt spid="7">
                                            <p:txEl>
                                              <p:pRg st="0" end="0"/>
                                            </p:txEl>
                                          </p:spTgt>
                                        </p:tgtEl>
                                        <p:attrNameLst>
                                          <p:attrName>fillcolor</p:attrName>
                                        </p:attrNameLst>
                                      </p:cBhvr>
                                      <p:tavLst>
                                        <p:tav tm="0">
                                          <p:val>
                                            <p:clrVal>
                                              <a:schemeClr val="accent2"/>
                                            </p:clrVal>
                                          </p:val>
                                        </p:tav>
                                        <p:tav tm="50000">
                                          <p:val>
                                            <p:clrVal>
                                              <a:schemeClr val="hlink"/>
                                            </p:clrVal>
                                          </p:val>
                                        </p:tav>
                                      </p:tavLst>
                                    </p:anim>
                                    <p:set>
                                      <p:cBhvr>
                                        <p:cTn id="9" dur="150"/>
                                        <p:tgtEl>
                                          <p:spTgt spid="7">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7">
                                            <p:txEl>
                                              <p:pRg st="1" end="1"/>
                                            </p:txEl>
                                          </p:spTgt>
                                        </p:tgtEl>
                                        <p:attrNameLst>
                                          <p:attrName>style.visibility</p:attrName>
                                        </p:attrNameLst>
                                      </p:cBhvr>
                                      <p:to>
                                        <p:strVal val="visible"/>
                                      </p:to>
                                    </p:set>
                                    <p:anim calcmode="discrete" valueType="clr">
                                      <p:cBhvr override="childStyle">
                                        <p:cTn id="14" dur="150"/>
                                        <p:tgtEl>
                                          <p:spTgt spid="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150"/>
                                        <p:tgtEl>
                                          <p:spTgt spid="7">
                                            <p:txEl>
                                              <p:pRg st="1" end="1"/>
                                            </p:txEl>
                                          </p:spTgt>
                                        </p:tgtEl>
                                        <p:attrNameLst>
                                          <p:attrName>fillcolor</p:attrName>
                                        </p:attrNameLst>
                                      </p:cBhvr>
                                      <p:tavLst>
                                        <p:tav tm="0">
                                          <p:val>
                                            <p:clrVal>
                                              <a:schemeClr val="accent2"/>
                                            </p:clrVal>
                                          </p:val>
                                        </p:tav>
                                        <p:tav tm="50000">
                                          <p:val>
                                            <p:clrVal>
                                              <a:schemeClr val="hlink"/>
                                            </p:clrVal>
                                          </p:val>
                                        </p:tav>
                                      </p:tavLst>
                                    </p:anim>
                                    <p:set>
                                      <p:cBhvr>
                                        <p:cTn id="16" dur="150"/>
                                        <p:tgtEl>
                                          <p:spTgt spid="7">
                                            <p:txEl>
                                              <p:pRg st="1" end="1"/>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8">
                                            <p:txEl>
                                              <p:pRg st="0" end="0"/>
                                            </p:txEl>
                                          </p:spTgt>
                                        </p:tgtEl>
                                        <p:attrNameLst>
                                          <p:attrName>style.visibility</p:attrName>
                                        </p:attrNameLst>
                                      </p:cBhvr>
                                      <p:to>
                                        <p:strVal val="visible"/>
                                      </p:to>
                                    </p:set>
                                    <p:anim calcmode="discrete" valueType="clr">
                                      <p:cBhvr override="childStyle">
                                        <p:cTn id="21" dur="150"/>
                                        <p:tgtEl>
                                          <p:spTgt spid="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150"/>
                                        <p:tgtEl>
                                          <p:spTgt spid="8">
                                            <p:txEl>
                                              <p:pRg st="0" end="0"/>
                                            </p:txEl>
                                          </p:spTgt>
                                        </p:tgtEl>
                                        <p:attrNameLst>
                                          <p:attrName>fillcolor</p:attrName>
                                        </p:attrNameLst>
                                      </p:cBhvr>
                                      <p:tavLst>
                                        <p:tav tm="0">
                                          <p:val>
                                            <p:clrVal>
                                              <a:schemeClr val="accent2"/>
                                            </p:clrVal>
                                          </p:val>
                                        </p:tav>
                                        <p:tav tm="50000">
                                          <p:val>
                                            <p:clrVal>
                                              <a:schemeClr val="hlink"/>
                                            </p:clrVal>
                                          </p:val>
                                        </p:tav>
                                      </p:tavLst>
                                    </p:anim>
                                    <p:set>
                                      <p:cBhvr>
                                        <p:cTn id="23" dur="150"/>
                                        <p:tgtEl>
                                          <p:spTgt spid="8">
                                            <p:txEl>
                                              <p:pRg st="0" end="0"/>
                                            </p:txEl>
                                          </p:spTgt>
                                        </p:tgtEl>
                                        <p:attrNameLst>
                                          <p:attrName>fill.type</p:attrName>
                                        </p:attrNameLst>
                                      </p:cBhvr>
                                      <p:to>
                                        <p:strVal val="solid"/>
                                      </p:to>
                                    </p:set>
                                  </p:childTnLst>
                                </p:cTn>
                              </p:par>
                              <p:par>
                                <p:cTn id="24" presetID="27" presetClass="entr" presetSubtype="0" fill="hold" nodeType="withEffect">
                                  <p:stCondLst>
                                    <p:cond delay="0"/>
                                  </p:stCondLst>
                                  <p:iterate type="lt">
                                    <p:tmPct val="50000"/>
                                  </p:iterate>
                                  <p:childTnLst>
                                    <p:set>
                                      <p:cBhvr>
                                        <p:cTn id="25" dur="1" fill="hold">
                                          <p:stCondLst>
                                            <p:cond delay="0"/>
                                          </p:stCondLst>
                                        </p:cTn>
                                        <p:tgtEl>
                                          <p:spTgt spid="8">
                                            <p:txEl>
                                              <p:pRg st="1" end="1"/>
                                            </p:txEl>
                                          </p:spTgt>
                                        </p:tgtEl>
                                        <p:attrNameLst>
                                          <p:attrName>style.visibility</p:attrName>
                                        </p:attrNameLst>
                                      </p:cBhvr>
                                      <p:to>
                                        <p:strVal val="visible"/>
                                      </p:to>
                                    </p:set>
                                    <p:anim calcmode="discrete" valueType="clr">
                                      <p:cBhvr override="childStyle">
                                        <p:cTn id="26" dur="150"/>
                                        <p:tgtEl>
                                          <p:spTgt spid="8">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150"/>
                                        <p:tgtEl>
                                          <p:spTgt spid="8">
                                            <p:txEl>
                                              <p:pRg st="1" end="1"/>
                                            </p:txEl>
                                          </p:spTgt>
                                        </p:tgtEl>
                                        <p:attrNameLst>
                                          <p:attrName>fillcolor</p:attrName>
                                        </p:attrNameLst>
                                      </p:cBhvr>
                                      <p:tavLst>
                                        <p:tav tm="0">
                                          <p:val>
                                            <p:clrVal>
                                              <a:schemeClr val="accent2"/>
                                            </p:clrVal>
                                          </p:val>
                                        </p:tav>
                                        <p:tav tm="50000">
                                          <p:val>
                                            <p:clrVal>
                                              <a:schemeClr val="hlink"/>
                                            </p:clrVal>
                                          </p:val>
                                        </p:tav>
                                      </p:tavLst>
                                    </p:anim>
                                    <p:set>
                                      <p:cBhvr>
                                        <p:cTn id="28" dur="150"/>
                                        <p:tgtEl>
                                          <p:spTgt spid="8">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763000" cy="1371600"/>
          </a:xfrm>
        </p:spPr>
        <p:txBody>
          <a:bodyPr>
            <a:noAutofit/>
          </a:bodyPr>
          <a:lstStyle/>
          <a:p>
            <a:r>
              <a:rPr lang="en-US" sz="4400" dirty="0" smtClean="0"/>
              <a:t>Variables </a:t>
            </a:r>
            <a:r>
              <a:rPr lang="en-US" sz="4400" dirty="0" smtClean="0"/>
              <a:t>in the denominators</a:t>
            </a:r>
            <a:endParaRPr lang="en-US" sz="4400" dirty="0"/>
          </a:p>
        </p:txBody>
      </p:sp>
      <p:graphicFrame>
        <p:nvGraphicFramePr>
          <p:cNvPr id="5" name="Object 4"/>
          <p:cNvGraphicFramePr>
            <a:graphicFrameLocks noChangeAspect="1"/>
          </p:cNvGraphicFramePr>
          <p:nvPr/>
        </p:nvGraphicFramePr>
        <p:xfrm>
          <a:off x="5346700" y="1828800"/>
          <a:ext cx="1881188" cy="787400"/>
        </p:xfrm>
        <a:graphic>
          <a:graphicData uri="http://schemas.openxmlformats.org/presentationml/2006/ole">
            <p:oleObj spid="_x0000_s60418" name="Equation" r:id="rId3" imgW="939600" imgH="393480" progId="Equation.3">
              <p:embed/>
            </p:oleObj>
          </a:graphicData>
        </a:graphic>
      </p:graphicFrame>
      <p:graphicFrame>
        <p:nvGraphicFramePr>
          <p:cNvPr id="6" name="Object 5"/>
          <p:cNvGraphicFramePr>
            <a:graphicFrameLocks noChangeAspect="1"/>
          </p:cNvGraphicFramePr>
          <p:nvPr/>
        </p:nvGraphicFramePr>
        <p:xfrm>
          <a:off x="3925133" y="2971800"/>
          <a:ext cx="4990267" cy="914400"/>
        </p:xfrm>
        <a:graphic>
          <a:graphicData uri="http://schemas.openxmlformats.org/presentationml/2006/ole">
            <p:oleObj spid="_x0000_s60419" name="Equation" r:id="rId4" imgW="2311200" imgH="431640" progId="Equation.3">
              <p:embed/>
            </p:oleObj>
          </a:graphicData>
        </a:graphic>
      </p:graphicFrame>
      <p:graphicFrame>
        <p:nvGraphicFramePr>
          <p:cNvPr id="7" name="Object 6"/>
          <p:cNvGraphicFramePr>
            <a:graphicFrameLocks noChangeAspect="1"/>
          </p:cNvGraphicFramePr>
          <p:nvPr/>
        </p:nvGraphicFramePr>
        <p:xfrm>
          <a:off x="3794125" y="5360988"/>
          <a:ext cx="4603750" cy="531812"/>
        </p:xfrm>
        <a:graphic>
          <a:graphicData uri="http://schemas.openxmlformats.org/presentationml/2006/ole">
            <p:oleObj spid="_x0000_s60420" name="Equation" r:id="rId5" imgW="1765080" imgH="203040" progId="Equation.3">
              <p:embed/>
            </p:oleObj>
          </a:graphicData>
        </a:graphic>
      </p:graphicFrame>
      <p:sp>
        <p:nvSpPr>
          <p:cNvPr id="12" name="TextBox 11"/>
          <p:cNvSpPr txBox="1"/>
          <p:nvPr/>
        </p:nvSpPr>
        <p:spPr>
          <a:xfrm>
            <a:off x="609600" y="1828800"/>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3" name="TextBox 12"/>
          <p:cNvSpPr txBox="1"/>
          <p:nvPr/>
        </p:nvSpPr>
        <p:spPr>
          <a:xfrm>
            <a:off x="457200" y="2808982"/>
            <a:ext cx="3733800" cy="1077218"/>
          </a:xfrm>
          <a:prstGeom prst="rect">
            <a:avLst/>
          </a:prstGeom>
          <a:noFill/>
        </p:spPr>
        <p:txBody>
          <a:bodyPr wrap="square" rtlCol="0">
            <a:spAutoFit/>
          </a:bodyPr>
          <a:lstStyle/>
          <a:p>
            <a:r>
              <a:rPr lang="en-US" sz="3200" dirty="0" smtClean="0">
                <a:latin typeface="+mj-lt"/>
              </a:rPr>
              <a:t>Multiply both sides by B(B+16)</a:t>
            </a:r>
            <a:endParaRPr lang="en-US" sz="3200" dirty="0">
              <a:latin typeface="+mj-lt"/>
            </a:endParaRPr>
          </a:p>
        </p:txBody>
      </p:sp>
      <p:graphicFrame>
        <p:nvGraphicFramePr>
          <p:cNvPr id="48144" name="Object 16"/>
          <p:cNvGraphicFramePr>
            <a:graphicFrameLocks noChangeAspect="1"/>
          </p:cNvGraphicFramePr>
          <p:nvPr/>
        </p:nvGraphicFramePr>
        <p:xfrm>
          <a:off x="2964597" y="4151313"/>
          <a:ext cx="6027003" cy="877887"/>
        </p:xfrm>
        <a:graphic>
          <a:graphicData uri="http://schemas.openxmlformats.org/presentationml/2006/ole">
            <p:oleObj spid="_x0000_s60421" name="Equation" r:id="rId6" imgW="2908080" imgH="431640" progId="Equation.3">
              <p:embed/>
            </p:oleObj>
          </a:graphicData>
        </a:graphic>
      </p:graphicFrame>
      <p:sp>
        <p:nvSpPr>
          <p:cNvPr id="9" name="TextBox 8"/>
          <p:cNvSpPr txBox="1"/>
          <p:nvPr/>
        </p:nvSpPr>
        <p:spPr>
          <a:xfrm>
            <a:off x="457200" y="5968425"/>
            <a:ext cx="8153400" cy="584775"/>
          </a:xfrm>
          <a:prstGeom prst="rect">
            <a:avLst/>
          </a:prstGeom>
          <a:noFill/>
        </p:spPr>
        <p:txBody>
          <a:bodyPr wrap="square" rtlCol="0">
            <a:spAutoFit/>
          </a:bodyPr>
          <a:lstStyle/>
          <a:p>
            <a:r>
              <a:rPr lang="en-US" sz="3200" dirty="0" smtClean="0">
                <a:latin typeface="+mj-lt"/>
              </a:rPr>
              <a:t>The problem is now in a form you can solve.</a:t>
            </a:r>
            <a:endParaRPr lang="en-US" sz="3200" dirty="0">
              <a:latin typeface="+mj-lt"/>
            </a:endParaRPr>
          </a:p>
        </p:txBody>
      </p:sp>
      <p:sp>
        <p:nvSpPr>
          <p:cNvPr id="10" name="TextBox 9"/>
          <p:cNvSpPr txBox="1"/>
          <p:nvPr/>
        </p:nvSpPr>
        <p:spPr>
          <a:xfrm>
            <a:off x="304800" y="4038600"/>
            <a:ext cx="3733800" cy="1077218"/>
          </a:xfrm>
          <a:prstGeom prst="rect">
            <a:avLst/>
          </a:prstGeom>
          <a:noFill/>
        </p:spPr>
        <p:txBody>
          <a:bodyPr wrap="square" rtlCol="0">
            <a:spAutoFit/>
          </a:bodyPr>
          <a:lstStyle/>
          <a:p>
            <a:r>
              <a:rPr lang="en-US" sz="3200" dirty="0" smtClean="0">
                <a:latin typeface="+mj-lt"/>
              </a:rPr>
              <a:t>Distribute the B(B+16</a:t>
            </a:r>
            <a:r>
              <a:rPr lang="en-US" sz="3200" dirty="0" smtClean="0">
                <a:latin typeface="Calibri" pitchFamily="34" charset="0"/>
              </a:rPr>
              <a:t>)</a:t>
            </a:r>
            <a:r>
              <a:rPr lang="en-US" sz="3200" dirty="0" smtClean="0">
                <a:latin typeface="+mj-lt"/>
              </a:rPr>
              <a:t> </a:t>
            </a:r>
            <a:endParaRPr lang="en-US" sz="3200" dirty="0">
              <a:latin typeface="+mj-lt"/>
            </a:endParaRPr>
          </a:p>
        </p:txBody>
      </p:sp>
      <p:sp>
        <p:nvSpPr>
          <p:cNvPr id="11" name="TextBox 10"/>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1000"/>
                                        <p:tgtEl>
                                          <p:spTgt spid="5"/>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Bottom)">
                                      <p:cBhvr>
                                        <p:cTn id="10" dur="10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randombar(horizontal)">
                                      <p:cBhvr>
                                        <p:cTn id="15" dur="20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randombar(horizontal)">
                                      <p:cBhvr>
                                        <p:cTn id="20" dur="20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randombar(horizontal)">
                                      <p:cBhvr>
                                        <p:cTn id="25" dur="20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48144"/>
                                        </p:tgtEl>
                                        <p:attrNameLst>
                                          <p:attrName>style.visibility</p:attrName>
                                        </p:attrNameLst>
                                      </p:cBhvr>
                                      <p:to>
                                        <p:strVal val="visible"/>
                                      </p:to>
                                    </p:set>
                                    <p:animEffect transition="in" filter="randombar(horizontal)">
                                      <p:cBhvr>
                                        <p:cTn id="30" dur="2000"/>
                                        <p:tgtEl>
                                          <p:spTgt spid="48144"/>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randombar(horizontal)">
                                      <p:cBhvr>
                                        <p:cTn id="35" dur="20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strips(downLeft)">
                                      <p:cBhvr>
                                        <p:cTn id="4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9" grpId="0"/>
      <p:bldP spid="10"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Systems of equations</a:t>
            </a:r>
            <a:endParaRPr lang="en-US" dirty="0"/>
          </a:p>
        </p:txBody>
      </p:sp>
      <p:sp>
        <p:nvSpPr>
          <p:cNvPr id="8" name="Rectangle 7"/>
          <p:cNvSpPr/>
          <p:nvPr/>
        </p:nvSpPr>
        <p:spPr>
          <a:xfrm>
            <a:off x="304800" y="1663005"/>
            <a:ext cx="8458200" cy="3970318"/>
          </a:xfrm>
          <a:prstGeom prst="rect">
            <a:avLst/>
          </a:prstGeom>
        </p:spPr>
        <p:txBody>
          <a:bodyPr wrap="square">
            <a:spAutoFit/>
          </a:bodyPr>
          <a:lstStyle/>
          <a:p>
            <a:pPr>
              <a:buNone/>
            </a:pPr>
            <a:r>
              <a:rPr lang="en-US" sz="2800" dirty="0" smtClean="0">
                <a:latin typeface="+mj-lt"/>
              </a:rPr>
              <a:t>There are two methods for solving systems of equations: Substitution and Elimination. Both work by combining the equations into a single equation with one variable. And sometimes the resulting equation leads to a quadratic equation.</a:t>
            </a:r>
          </a:p>
          <a:p>
            <a:pPr>
              <a:buNone/>
            </a:pPr>
            <a:endParaRPr lang="en-US" sz="2800" dirty="0" smtClean="0">
              <a:latin typeface="+mj-lt"/>
            </a:endParaRPr>
          </a:p>
          <a:p>
            <a:pPr>
              <a:buNone/>
            </a:pPr>
            <a:r>
              <a:rPr lang="en-US" sz="2800" dirty="0" smtClean="0">
                <a:latin typeface="+mj-lt"/>
              </a:rPr>
              <a:t>We will only review substitution, because elimination is not a common method when working with systems of equations that lead to quadratic equations.</a:t>
            </a:r>
            <a:endParaRPr lang="en-US" sz="2800" dirty="0">
              <a:latin typeface="+mj-lt"/>
            </a:endParaRPr>
          </a:p>
        </p:txBody>
      </p:sp>
      <p:sp>
        <p:nvSpPr>
          <p:cNvPr id="4" name="TextBox 3"/>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8">
                                            <p:txEl>
                                              <p:pRg st="0" end="0"/>
                                            </p:txEl>
                                          </p:spTgt>
                                        </p:tgtEl>
                                        <p:attrNameLst>
                                          <p:attrName>style.visibility</p:attrName>
                                        </p:attrNameLst>
                                      </p:cBhvr>
                                      <p:to>
                                        <p:strVal val="visible"/>
                                      </p:to>
                                    </p:set>
                                    <p:anim calcmode="discrete" valueType="clr">
                                      <p:cBhvr override="childStyle">
                                        <p:cTn id="7" dur="80"/>
                                        <p:tgtEl>
                                          <p:spTgt spid="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8">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8">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8">
                                            <p:txEl>
                                              <p:pRg st="2" end="2"/>
                                            </p:txEl>
                                          </p:spTgt>
                                        </p:tgtEl>
                                        <p:attrNameLst>
                                          <p:attrName>style.visibility</p:attrName>
                                        </p:attrNameLst>
                                      </p:cBhvr>
                                      <p:to>
                                        <p:strVal val="visible"/>
                                      </p:to>
                                    </p:set>
                                    <p:anim calcmode="discrete" valueType="clr">
                                      <p:cBhvr override="childStyle">
                                        <p:cTn id="14" dur="80"/>
                                        <p:tgtEl>
                                          <p:spTgt spid="8">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8">
                                            <p:txEl>
                                              <p:pRg st="2" end="2"/>
                                            </p:txEl>
                                          </p:spTgt>
                                        </p:tgtEl>
                                        <p:attrNameLst>
                                          <p:attrName>fillcolor</p:attrName>
                                        </p:attrNameLst>
                                      </p:cBhvr>
                                      <p:tavLst>
                                        <p:tav tm="0">
                                          <p:val>
                                            <p:clrVal>
                                              <a:schemeClr val="accent2"/>
                                            </p:clrVal>
                                          </p:val>
                                        </p:tav>
                                        <p:tav tm="50000">
                                          <p:val>
                                            <p:clrVal>
                                              <a:schemeClr val="hlink"/>
                                            </p:clrVal>
                                          </p:val>
                                        </p:tav>
                                      </p:tavLst>
                                    </p:anim>
                                    <p:set>
                                      <p:cBhvr>
                                        <p:cTn id="16" dur="80"/>
                                        <p:tgtEl>
                                          <p:spTgt spid="8">
                                            <p:txEl>
                                              <p:pRg st="2" end="2"/>
                                            </p:txEl>
                                          </p:spTgt>
                                        </p:tgtEl>
                                        <p:attrNameLst>
                                          <p:attrName>fill.type</p:attrName>
                                        </p:attrNameLst>
                                      </p:cBhvr>
                                      <p:to>
                                        <p:strVal val="solid"/>
                                      </p:to>
                                    </p:set>
                                  </p:childTnLst>
                                </p:cTn>
                              </p:par>
                              <p:par>
                                <p:cTn id="17" presetID="27" presetClass="entr" presetSubtype="0" fill="hold" nodeType="withEffect">
                                  <p:stCondLst>
                                    <p:cond delay="0"/>
                                  </p:stCondLst>
                                  <p:iterate type="lt">
                                    <p:tmPct val="50000"/>
                                  </p:iterate>
                                  <p:childTnLst>
                                    <p:set>
                                      <p:cBhvr>
                                        <p:cTn id="18" dur="1" fill="hold">
                                          <p:stCondLst>
                                            <p:cond delay="0"/>
                                          </p:stCondLst>
                                        </p:cTn>
                                        <p:tgtEl>
                                          <p:spTgt spid="8">
                                            <p:txEl>
                                              <p:pRg st="2" end="2"/>
                                            </p:txEl>
                                          </p:spTgt>
                                        </p:tgtEl>
                                        <p:attrNameLst>
                                          <p:attrName>style.visibility</p:attrName>
                                        </p:attrNameLst>
                                      </p:cBhvr>
                                      <p:to>
                                        <p:strVal val="visible"/>
                                      </p:to>
                                    </p:set>
                                    <p:anim calcmode="discrete" valueType="clr">
                                      <p:cBhvr override="childStyle">
                                        <p:cTn id="19" dur="80"/>
                                        <p:tgtEl>
                                          <p:spTgt spid="8">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8">
                                            <p:txEl>
                                              <p:pRg st="2" end="2"/>
                                            </p:txEl>
                                          </p:spTgt>
                                        </p:tgtEl>
                                        <p:attrNameLst>
                                          <p:attrName>fillcolor</p:attrName>
                                        </p:attrNameLst>
                                      </p:cBhvr>
                                      <p:tavLst>
                                        <p:tav tm="0">
                                          <p:val>
                                            <p:clrVal>
                                              <a:schemeClr val="accent2"/>
                                            </p:clrVal>
                                          </p:val>
                                        </p:tav>
                                        <p:tav tm="50000">
                                          <p:val>
                                            <p:clrVal>
                                              <a:schemeClr val="hlink"/>
                                            </p:clrVal>
                                          </p:val>
                                        </p:tav>
                                      </p:tavLst>
                                    </p:anim>
                                    <p:set>
                                      <p:cBhvr>
                                        <p:cTn id="21" dur="80"/>
                                        <p:tgtEl>
                                          <p:spTgt spid="8">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allAtOnce"/>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Substitution</a:t>
            </a:r>
            <a:endParaRPr lang="en-US" dirty="0"/>
          </a:p>
        </p:txBody>
      </p:sp>
      <p:graphicFrame>
        <p:nvGraphicFramePr>
          <p:cNvPr id="76802" name="Object 2"/>
          <p:cNvGraphicFramePr>
            <a:graphicFrameLocks noChangeAspect="1"/>
          </p:cNvGraphicFramePr>
          <p:nvPr/>
        </p:nvGraphicFramePr>
        <p:xfrm>
          <a:off x="5410200" y="1371600"/>
          <a:ext cx="1908175" cy="471487"/>
        </p:xfrm>
        <a:graphic>
          <a:graphicData uri="http://schemas.openxmlformats.org/presentationml/2006/ole">
            <p:oleObj spid="_x0000_s62466" name="Equation" r:id="rId3" imgW="672840" imgH="177480" progId="Equation.3">
              <p:embed/>
            </p:oleObj>
          </a:graphicData>
        </a:graphic>
      </p:graphicFrame>
      <p:graphicFrame>
        <p:nvGraphicFramePr>
          <p:cNvPr id="76803" name="Object 3"/>
          <p:cNvGraphicFramePr>
            <a:graphicFrameLocks noChangeAspect="1"/>
          </p:cNvGraphicFramePr>
          <p:nvPr/>
        </p:nvGraphicFramePr>
        <p:xfrm>
          <a:off x="5178425" y="1828800"/>
          <a:ext cx="2441575" cy="985838"/>
        </p:xfrm>
        <a:graphic>
          <a:graphicData uri="http://schemas.openxmlformats.org/presentationml/2006/ole">
            <p:oleObj spid="_x0000_s62467" name="Equation" r:id="rId4" imgW="698400" imgH="393480" progId="Equation.3">
              <p:embed/>
            </p:oleObj>
          </a:graphicData>
        </a:graphic>
      </p:graphicFrame>
      <p:graphicFrame>
        <p:nvGraphicFramePr>
          <p:cNvPr id="76804" name="Object 4"/>
          <p:cNvGraphicFramePr>
            <a:graphicFrameLocks noChangeAspect="1"/>
          </p:cNvGraphicFramePr>
          <p:nvPr/>
        </p:nvGraphicFramePr>
        <p:xfrm>
          <a:off x="4697413" y="2871788"/>
          <a:ext cx="3727450" cy="1046162"/>
        </p:xfrm>
        <a:graphic>
          <a:graphicData uri="http://schemas.openxmlformats.org/presentationml/2006/ole">
            <p:oleObj spid="_x0000_s62468" name="Equation" r:id="rId5" imgW="939600" imgH="393480" progId="Equation.3">
              <p:embed/>
            </p:oleObj>
          </a:graphicData>
        </a:graphic>
      </p:graphicFrame>
      <p:sp>
        <p:nvSpPr>
          <p:cNvPr id="8" name="TextBox 7"/>
          <p:cNvSpPr txBox="1"/>
          <p:nvPr/>
        </p:nvSpPr>
        <p:spPr>
          <a:xfrm>
            <a:off x="457200" y="1676400"/>
            <a:ext cx="3733800" cy="584775"/>
          </a:xfrm>
          <a:prstGeom prst="rect">
            <a:avLst/>
          </a:prstGeom>
          <a:noFill/>
        </p:spPr>
        <p:txBody>
          <a:bodyPr wrap="square" rtlCol="0">
            <a:spAutoFit/>
          </a:bodyPr>
          <a:lstStyle/>
          <a:p>
            <a:r>
              <a:rPr lang="en-US" sz="3200" dirty="0" smtClean="0">
                <a:latin typeface="+mj-lt"/>
              </a:rPr>
              <a:t>Starting Equations</a:t>
            </a:r>
            <a:endParaRPr lang="en-US" sz="3200" dirty="0">
              <a:latin typeface="+mj-lt"/>
            </a:endParaRPr>
          </a:p>
        </p:txBody>
      </p:sp>
      <p:graphicFrame>
        <p:nvGraphicFramePr>
          <p:cNvPr id="76805" name="Object 5"/>
          <p:cNvGraphicFramePr>
            <a:graphicFrameLocks noChangeAspect="1"/>
          </p:cNvGraphicFramePr>
          <p:nvPr/>
        </p:nvGraphicFramePr>
        <p:xfrm>
          <a:off x="3821113" y="4097338"/>
          <a:ext cx="4484687" cy="471487"/>
        </p:xfrm>
        <a:graphic>
          <a:graphicData uri="http://schemas.openxmlformats.org/presentationml/2006/ole">
            <p:oleObj spid="_x0000_s62469" name="Equation" r:id="rId6" imgW="1130040" imgH="177480" progId="Equation.3">
              <p:embed/>
            </p:oleObj>
          </a:graphicData>
        </a:graphic>
      </p:graphicFrame>
      <p:graphicFrame>
        <p:nvGraphicFramePr>
          <p:cNvPr id="76806" name="Object 6"/>
          <p:cNvGraphicFramePr>
            <a:graphicFrameLocks noChangeAspect="1"/>
          </p:cNvGraphicFramePr>
          <p:nvPr/>
        </p:nvGraphicFramePr>
        <p:xfrm>
          <a:off x="4738688" y="5257800"/>
          <a:ext cx="3490912" cy="1122363"/>
        </p:xfrm>
        <a:graphic>
          <a:graphicData uri="http://schemas.openxmlformats.org/presentationml/2006/ole">
            <p:oleObj spid="_x0000_s62470" name="Equation" r:id="rId7" imgW="1218960" imgH="406080" progId="Equation.3">
              <p:embed/>
            </p:oleObj>
          </a:graphicData>
        </a:graphic>
      </p:graphicFrame>
      <p:sp>
        <p:nvSpPr>
          <p:cNvPr id="11" name="Oval 10"/>
          <p:cNvSpPr/>
          <p:nvPr/>
        </p:nvSpPr>
        <p:spPr>
          <a:xfrm>
            <a:off x="6083121" y="1244958"/>
            <a:ext cx="1219200" cy="6858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228600" y="2819400"/>
            <a:ext cx="4114800" cy="1077218"/>
          </a:xfrm>
          <a:prstGeom prst="rect">
            <a:avLst/>
          </a:prstGeom>
          <a:noFill/>
        </p:spPr>
        <p:txBody>
          <a:bodyPr wrap="square" rtlCol="0">
            <a:spAutoFit/>
          </a:bodyPr>
          <a:lstStyle/>
          <a:p>
            <a:r>
              <a:rPr lang="en-US" sz="3200" dirty="0" smtClean="0">
                <a:latin typeface="+mj-lt"/>
              </a:rPr>
              <a:t>Substitute </a:t>
            </a:r>
            <a:r>
              <a:rPr lang="en-US" sz="3200" i="1" dirty="0" smtClean="0">
                <a:latin typeface="+mj-lt"/>
              </a:rPr>
              <a:t>B</a:t>
            </a:r>
            <a:r>
              <a:rPr lang="en-US" sz="3200" dirty="0" smtClean="0">
                <a:latin typeface="+mj-lt"/>
              </a:rPr>
              <a:t>+16 for</a:t>
            </a:r>
            <a:r>
              <a:rPr lang="en-US" sz="3200" i="1" dirty="0" smtClean="0">
                <a:latin typeface="+mj-lt"/>
              </a:rPr>
              <a:t>  J</a:t>
            </a:r>
            <a:r>
              <a:rPr lang="en-US" sz="3200" dirty="0" smtClean="0">
                <a:latin typeface="+mj-lt"/>
              </a:rPr>
              <a:t> </a:t>
            </a:r>
          </a:p>
          <a:p>
            <a:r>
              <a:rPr lang="en-US" sz="3200" dirty="0" smtClean="0">
                <a:latin typeface="+mj-lt"/>
              </a:rPr>
              <a:t>in the second equation</a:t>
            </a:r>
            <a:endParaRPr lang="en-US" sz="3200" dirty="0">
              <a:latin typeface="+mj-lt"/>
            </a:endParaRPr>
          </a:p>
        </p:txBody>
      </p:sp>
      <p:sp>
        <p:nvSpPr>
          <p:cNvPr id="15" name="TextBox 14"/>
          <p:cNvSpPr txBox="1"/>
          <p:nvPr/>
        </p:nvSpPr>
        <p:spPr>
          <a:xfrm>
            <a:off x="304800" y="4038600"/>
            <a:ext cx="2743200" cy="584775"/>
          </a:xfrm>
          <a:prstGeom prst="rect">
            <a:avLst/>
          </a:prstGeom>
          <a:noFill/>
        </p:spPr>
        <p:txBody>
          <a:bodyPr wrap="square" rtlCol="0">
            <a:spAutoFit/>
          </a:bodyPr>
          <a:lstStyle/>
          <a:p>
            <a:r>
              <a:rPr lang="en-US" sz="3200" dirty="0" smtClean="0">
                <a:latin typeface="+mj-lt"/>
              </a:rPr>
              <a:t>Solution for </a:t>
            </a:r>
            <a:r>
              <a:rPr lang="en-US" sz="3200" i="1" dirty="0" smtClean="0">
                <a:latin typeface="+mj-lt"/>
              </a:rPr>
              <a:t>B</a:t>
            </a:r>
            <a:r>
              <a:rPr lang="en-US" sz="3200" dirty="0" smtClean="0">
                <a:latin typeface="+mj-lt"/>
              </a:rPr>
              <a:t> </a:t>
            </a:r>
            <a:endParaRPr lang="en-US" dirty="0">
              <a:latin typeface="+mj-lt"/>
            </a:endParaRPr>
          </a:p>
        </p:txBody>
      </p:sp>
      <p:sp>
        <p:nvSpPr>
          <p:cNvPr id="16" name="TextBox 15"/>
          <p:cNvSpPr txBox="1"/>
          <p:nvPr/>
        </p:nvSpPr>
        <p:spPr>
          <a:xfrm>
            <a:off x="152400" y="4953000"/>
            <a:ext cx="4038600" cy="1569660"/>
          </a:xfrm>
          <a:prstGeom prst="rect">
            <a:avLst/>
          </a:prstGeom>
          <a:noFill/>
        </p:spPr>
        <p:txBody>
          <a:bodyPr wrap="square" rtlCol="0">
            <a:spAutoFit/>
          </a:bodyPr>
          <a:lstStyle/>
          <a:p>
            <a:r>
              <a:rPr lang="en-US" sz="3200" dirty="0" smtClean="0">
                <a:latin typeface="+mj-lt"/>
              </a:rPr>
              <a:t>Plug in 24 and −10 for </a:t>
            </a:r>
            <a:r>
              <a:rPr lang="en-US" sz="3200" i="1" dirty="0" smtClean="0">
                <a:latin typeface="+mj-lt"/>
              </a:rPr>
              <a:t>B</a:t>
            </a:r>
            <a:r>
              <a:rPr lang="en-US" sz="3200" dirty="0" smtClean="0">
                <a:latin typeface="+mj-lt"/>
              </a:rPr>
              <a:t> in the first equation to get the solution for </a:t>
            </a:r>
            <a:r>
              <a:rPr lang="en-US" sz="3200" i="1" dirty="0" smtClean="0">
                <a:latin typeface="+mj-lt"/>
              </a:rPr>
              <a:t>J</a:t>
            </a:r>
            <a:endParaRPr lang="en-US" sz="3200" i="1" dirty="0">
              <a:latin typeface="+mj-lt"/>
            </a:endParaRPr>
          </a:p>
        </p:txBody>
      </p:sp>
      <p:sp>
        <p:nvSpPr>
          <p:cNvPr id="26" name="Freeform 25"/>
          <p:cNvSpPr/>
          <p:nvPr/>
        </p:nvSpPr>
        <p:spPr>
          <a:xfrm>
            <a:off x="4233930" y="990600"/>
            <a:ext cx="1874949" cy="2057400"/>
          </a:xfrm>
          <a:custGeom>
            <a:avLst/>
            <a:gdLst>
              <a:gd name="connsiteX0" fmla="*/ 2021983 w 2021983"/>
              <a:gd name="connsiteY0" fmla="*/ 289775 h 1332964"/>
              <a:gd name="connsiteX1" fmla="*/ 373487 w 2021983"/>
              <a:gd name="connsiteY1" fmla="*/ 173865 h 1332964"/>
              <a:gd name="connsiteX2" fmla="*/ 0 w 2021983"/>
              <a:gd name="connsiteY2" fmla="*/ 1332964 h 1332964"/>
            </a:gdLst>
            <a:ahLst/>
            <a:cxnLst>
              <a:cxn ang="0">
                <a:pos x="connsiteX0" y="connsiteY0"/>
              </a:cxn>
              <a:cxn ang="0">
                <a:pos x="connsiteX1" y="connsiteY1"/>
              </a:cxn>
              <a:cxn ang="0">
                <a:pos x="connsiteX2" y="connsiteY2"/>
              </a:cxn>
            </a:cxnLst>
            <a:rect l="l" t="t" r="r" b="b"/>
            <a:pathLst>
              <a:path w="2021983" h="1332964">
                <a:moveTo>
                  <a:pt x="2021983" y="289775"/>
                </a:moveTo>
                <a:cubicBezTo>
                  <a:pt x="1366233" y="144887"/>
                  <a:pt x="710484" y="0"/>
                  <a:pt x="373487" y="173865"/>
                </a:cubicBezTo>
                <a:cubicBezTo>
                  <a:pt x="36490" y="347730"/>
                  <a:pt x="18245" y="840347"/>
                  <a:pt x="0" y="1332964"/>
                </a:cubicBezTo>
              </a:path>
            </a:pathLst>
          </a:custGeom>
          <a:ln w="34925">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Freeform 31"/>
          <p:cNvSpPr/>
          <p:nvPr/>
        </p:nvSpPr>
        <p:spPr>
          <a:xfrm>
            <a:off x="4203879" y="2519966"/>
            <a:ext cx="1142999" cy="680434"/>
          </a:xfrm>
          <a:custGeom>
            <a:avLst/>
            <a:gdLst>
              <a:gd name="connsiteX0" fmla="*/ 42929 w 1073239"/>
              <a:gd name="connsiteY0" fmla="*/ 0 h 528034"/>
              <a:gd name="connsiteX1" fmla="*/ 171718 w 1073239"/>
              <a:gd name="connsiteY1" fmla="*/ 515155 h 528034"/>
              <a:gd name="connsiteX2" fmla="*/ 1073239 w 1073239"/>
              <a:gd name="connsiteY2" fmla="*/ 77273 h 528034"/>
            </a:gdLst>
            <a:ahLst/>
            <a:cxnLst>
              <a:cxn ang="0">
                <a:pos x="connsiteX0" y="connsiteY0"/>
              </a:cxn>
              <a:cxn ang="0">
                <a:pos x="connsiteX1" y="connsiteY1"/>
              </a:cxn>
              <a:cxn ang="0">
                <a:pos x="connsiteX2" y="connsiteY2"/>
              </a:cxn>
            </a:cxnLst>
            <a:rect l="l" t="t" r="r" b="b"/>
            <a:pathLst>
              <a:path w="1073239" h="528034">
                <a:moveTo>
                  <a:pt x="42929" y="0"/>
                </a:moveTo>
                <a:cubicBezTo>
                  <a:pt x="21464" y="251138"/>
                  <a:pt x="0" y="502276"/>
                  <a:pt x="171718" y="515155"/>
                </a:cubicBezTo>
                <a:cubicBezTo>
                  <a:pt x="343436" y="528034"/>
                  <a:pt x="708337" y="302653"/>
                  <a:pt x="1073239" y="77273"/>
                </a:cubicBezTo>
              </a:path>
            </a:pathLst>
          </a:custGeom>
          <a:ln w="34925">
            <a:solidFill>
              <a:srgbClr val="FFC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TextBox 16"/>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lide(fromBottom)">
                                      <p:cBhvr>
                                        <p:cTn id="7" dur="1000"/>
                                        <p:tgtEl>
                                          <p:spTgt spid="8"/>
                                        </p:tgtEl>
                                      </p:cBhvr>
                                    </p:animEffect>
                                  </p:childTnLst>
                                </p:cTn>
                              </p:par>
                              <p:par>
                                <p:cTn id="8" presetID="12" presetClass="entr" presetSubtype="4" fill="hold" nodeType="withEffect">
                                  <p:stCondLst>
                                    <p:cond delay="0"/>
                                  </p:stCondLst>
                                  <p:childTnLst>
                                    <p:set>
                                      <p:cBhvr>
                                        <p:cTn id="9" dur="1" fill="hold">
                                          <p:stCondLst>
                                            <p:cond delay="0"/>
                                          </p:stCondLst>
                                        </p:cTn>
                                        <p:tgtEl>
                                          <p:spTgt spid="76802"/>
                                        </p:tgtEl>
                                        <p:attrNameLst>
                                          <p:attrName>style.visibility</p:attrName>
                                        </p:attrNameLst>
                                      </p:cBhvr>
                                      <p:to>
                                        <p:strVal val="visible"/>
                                      </p:to>
                                    </p:set>
                                    <p:animEffect transition="in" filter="slide(fromBottom)">
                                      <p:cBhvr>
                                        <p:cTn id="10" dur="1000"/>
                                        <p:tgtEl>
                                          <p:spTgt spid="76802"/>
                                        </p:tgtEl>
                                      </p:cBhvr>
                                    </p:animEffect>
                                  </p:childTnLst>
                                </p:cTn>
                              </p:par>
                              <p:par>
                                <p:cTn id="11" presetID="12" presetClass="entr" presetSubtype="4" fill="hold" nodeType="withEffect">
                                  <p:stCondLst>
                                    <p:cond delay="0"/>
                                  </p:stCondLst>
                                  <p:childTnLst>
                                    <p:set>
                                      <p:cBhvr>
                                        <p:cTn id="12" dur="1" fill="hold">
                                          <p:stCondLst>
                                            <p:cond delay="0"/>
                                          </p:stCondLst>
                                        </p:cTn>
                                        <p:tgtEl>
                                          <p:spTgt spid="76803"/>
                                        </p:tgtEl>
                                        <p:attrNameLst>
                                          <p:attrName>style.visibility</p:attrName>
                                        </p:attrNameLst>
                                      </p:cBhvr>
                                      <p:to>
                                        <p:strVal val="visible"/>
                                      </p:to>
                                    </p:set>
                                    <p:animEffect transition="in" filter="slide(fromBottom)">
                                      <p:cBhvr>
                                        <p:cTn id="13" dur="1000"/>
                                        <p:tgtEl>
                                          <p:spTgt spid="76803"/>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randombar(horizontal)">
                                      <p:cBhvr>
                                        <p:cTn id="18" dur="2000"/>
                                        <p:tgtEl>
                                          <p:spTgt spid="14"/>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heel(4)">
                                      <p:cBhvr>
                                        <p:cTn id="23" dur="20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18" presetClass="entr" presetSubtype="12" fill="hold" grpId="0" nodeType="clickEffect">
                                  <p:stCondLst>
                                    <p:cond delay="0"/>
                                  </p:stCondLst>
                                  <p:childTnLst>
                                    <p:set>
                                      <p:cBhvr>
                                        <p:cTn id="27" dur="1" fill="hold">
                                          <p:stCondLst>
                                            <p:cond delay="0"/>
                                          </p:stCondLst>
                                        </p:cTn>
                                        <p:tgtEl>
                                          <p:spTgt spid="26"/>
                                        </p:tgtEl>
                                        <p:attrNameLst>
                                          <p:attrName>style.visibility</p:attrName>
                                        </p:attrNameLst>
                                      </p:cBhvr>
                                      <p:to>
                                        <p:strVal val="visible"/>
                                      </p:to>
                                    </p:set>
                                    <p:animEffect transition="in" filter="strips(downLeft)">
                                      <p:cBhvr>
                                        <p:cTn id="28" dur="2000"/>
                                        <p:tgtEl>
                                          <p:spTgt spid="26"/>
                                        </p:tgtEl>
                                      </p:cBhvr>
                                    </p:animEffect>
                                  </p:childTnLst>
                                </p:cTn>
                              </p:par>
                              <p:par>
                                <p:cTn id="29" presetID="18" presetClass="entr" presetSubtype="3" fill="hold" grpId="0" nodeType="withEffect">
                                  <p:stCondLst>
                                    <p:cond delay="1700"/>
                                  </p:stCondLst>
                                  <p:childTnLst>
                                    <p:set>
                                      <p:cBhvr>
                                        <p:cTn id="30" dur="1" fill="hold">
                                          <p:stCondLst>
                                            <p:cond delay="0"/>
                                          </p:stCondLst>
                                        </p:cTn>
                                        <p:tgtEl>
                                          <p:spTgt spid="32"/>
                                        </p:tgtEl>
                                        <p:attrNameLst>
                                          <p:attrName>style.visibility</p:attrName>
                                        </p:attrNameLst>
                                      </p:cBhvr>
                                      <p:to>
                                        <p:strVal val="visible"/>
                                      </p:to>
                                    </p:set>
                                    <p:animEffect transition="in" filter="strips(upRight)">
                                      <p:cBhvr>
                                        <p:cTn id="31" dur="2000"/>
                                        <p:tgtEl>
                                          <p:spTgt spid="32"/>
                                        </p:tgtEl>
                                      </p:cBhvr>
                                    </p:animEffect>
                                  </p:childTnLst>
                                </p:cTn>
                              </p:par>
                            </p:childTnLst>
                          </p:cTn>
                        </p:par>
                      </p:childTnLst>
                    </p:cTn>
                  </p:par>
                  <p:par>
                    <p:cTn id="32" fill="hold">
                      <p:stCondLst>
                        <p:cond delay="indefinite"/>
                      </p:stCondLst>
                      <p:childTnLst>
                        <p:par>
                          <p:cTn id="33" fill="hold">
                            <p:stCondLst>
                              <p:cond delay="0"/>
                            </p:stCondLst>
                            <p:childTnLst>
                              <p:par>
                                <p:cTn id="34" presetID="14" presetClass="entr" presetSubtype="10" fill="hold" nodeType="clickEffect">
                                  <p:stCondLst>
                                    <p:cond delay="0"/>
                                  </p:stCondLst>
                                  <p:childTnLst>
                                    <p:set>
                                      <p:cBhvr>
                                        <p:cTn id="35" dur="1" fill="hold">
                                          <p:stCondLst>
                                            <p:cond delay="0"/>
                                          </p:stCondLst>
                                        </p:cTn>
                                        <p:tgtEl>
                                          <p:spTgt spid="76804"/>
                                        </p:tgtEl>
                                        <p:attrNameLst>
                                          <p:attrName>style.visibility</p:attrName>
                                        </p:attrNameLst>
                                      </p:cBhvr>
                                      <p:to>
                                        <p:strVal val="visible"/>
                                      </p:to>
                                    </p:set>
                                    <p:animEffect transition="in" filter="randombar(horizontal)">
                                      <p:cBhvr>
                                        <p:cTn id="36" dur="2000"/>
                                        <p:tgtEl>
                                          <p:spTgt spid="76804"/>
                                        </p:tgtEl>
                                      </p:cBhvr>
                                    </p:animEffect>
                                  </p:childTnLst>
                                </p:cTn>
                              </p:par>
                            </p:childTnLst>
                          </p:cTn>
                        </p:par>
                      </p:childTnLst>
                    </p:cTn>
                  </p:par>
                  <p:par>
                    <p:cTn id="37" fill="hold">
                      <p:stCondLst>
                        <p:cond delay="indefinite"/>
                      </p:stCondLst>
                      <p:childTnLst>
                        <p:par>
                          <p:cTn id="38" fill="hold">
                            <p:stCondLst>
                              <p:cond delay="0"/>
                            </p:stCondLst>
                            <p:childTnLst>
                              <p:par>
                                <p:cTn id="39" presetID="18" presetClass="entr" presetSubtype="12"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strips(downLeft)">
                                      <p:cBhvr>
                                        <p:cTn id="41" dur="1000"/>
                                        <p:tgtEl>
                                          <p:spTgt spid="15"/>
                                        </p:tgtEl>
                                      </p:cBhvr>
                                    </p:animEffect>
                                  </p:childTnLst>
                                </p:cTn>
                              </p:par>
                              <p:par>
                                <p:cTn id="42" presetID="18" presetClass="entr" presetSubtype="12" fill="hold" nodeType="withEffect">
                                  <p:stCondLst>
                                    <p:cond delay="0"/>
                                  </p:stCondLst>
                                  <p:childTnLst>
                                    <p:set>
                                      <p:cBhvr>
                                        <p:cTn id="43" dur="1" fill="hold">
                                          <p:stCondLst>
                                            <p:cond delay="0"/>
                                          </p:stCondLst>
                                        </p:cTn>
                                        <p:tgtEl>
                                          <p:spTgt spid="76805"/>
                                        </p:tgtEl>
                                        <p:attrNameLst>
                                          <p:attrName>style.visibility</p:attrName>
                                        </p:attrNameLst>
                                      </p:cBhvr>
                                      <p:to>
                                        <p:strVal val="visible"/>
                                      </p:to>
                                    </p:set>
                                    <p:animEffect transition="in" filter="strips(downLeft)">
                                      <p:cBhvr>
                                        <p:cTn id="44" dur="1000"/>
                                        <p:tgtEl>
                                          <p:spTgt spid="76805"/>
                                        </p:tgtEl>
                                      </p:cBhvr>
                                    </p:animEffect>
                                  </p:childTnLst>
                                </p:cTn>
                              </p:par>
                            </p:childTnLst>
                          </p:cTn>
                        </p:par>
                      </p:childTnLst>
                    </p:cTn>
                  </p:par>
                  <p:par>
                    <p:cTn id="45" fill="hold">
                      <p:stCondLst>
                        <p:cond delay="indefinite"/>
                      </p:stCondLst>
                      <p:childTnLst>
                        <p:par>
                          <p:cTn id="46" fill="hold">
                            <p:stCondLst>
                              <p:cond delay="0"/>
                            </p:stCondLst>
                            <p:childTnLst>
                              <p:par>
                                <p:cTn id="47" presetID="14" presetClass="entr" presetSubtype="10"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randombar(horizontal)">
                                      <p:cBhvr>
                                        <p:cTn id="49" dur="2000"/>
                                        <p:tgtEl>
                                          <p:spTgt spid="16"/>
                                        </p:tgtEl>
                                      </p:cBhvr>
                                    </p:animEffect>
                                  </p:childTnLst>
                                </p:cTn>
                              </p:par>
                            </p:childTnLst>
                          </p:cTn>
                        </p:par>
                      </p:childTnLst>
                    </p:cTn>
                  </p:par>
                  <p:par>
                    <p:cTn id="50" fill="hold">
                      <p:stCondLst>
                        <p:cond delay="indefinite"/>
                      </p:stCondLst>
                      <p:childTnLst>
                        <p:par>
                          <p:cTn id="51" fill="hold">
                            <p:stCondLst>
                              <p:cond delay="0"/>
                            </p:stCondLst>
                            <p:childTnLst>
                              <p:par>
                                <p:cTn id="52" presetID="14" presetClass="entr" presetSubtype="10" fill="hold" nodeType="clickEffect">
                                  <p:stCondLst>
                                    <p:cond delay="0"/>
                                  </p:stCondLst>
                                  <p:childTnLst>
                                    <p:set>
                                      <p:cBhvr>
                                        <p:cTn id="53" dur="1" fill="hold">
                                          <p:stCondLst>
                                            <p:cond delay="0"/>
                                          </p:stCondLst>
                                        </p:cTn>
                                        <p:tgtEl>
                                          <p:spTgt spid="76806"/>
                                        </p:tgtEl>
                                        <p:attrNameLst>
                                          <p:attrName>style.visibility</p:attrName>
                                        </p:attrNameLst>
                                      </p:cBhvr>
                                      <p:to>
                                        <p:strVal val="visible"/>
                                      </p:to>
                                    </p:set>
                                    <p:animEffect transition="in" filter="randombar(horizontal)">
                                      <p:cBhvr>
                                        <p:cTn id="54" dur="2000"/>
                                        <p:tgtEl>
                                          <p:spTgt spid="768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animBg="1"/>
      <p:bldP spid="14" grpId="0"/>
      <p:bldP spid="15" grpId="0"/>
      <p:bldP spid="16" grpId="0"/>
      <p:bldP spid="26" grpId="0" animBg="1"/>
      <p:bldP spid="3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r>
              <a:rPr lang="en-US" dirty="0" smtClean="0"/>
              <a:t>1.4.1 Solve by </a:t>
            </a:r>
            <a:r>
              <a:rPr lang="en-US" dirty="0" smtClean="0"/>
              <a:t>Factoring</a:t>
            </a:r>
            <a:endParaRPr lang="en-US" dirty="0"/>
          </a:p>
        </p:txBody>
      </p:sp>
      <p:graphicFrame>
        <p:nvGraphicFramePr>
          <p:cNvPr id="5" name="Object 4"/>
          <p:cNvGraphicFramePr>
            <a:graphicFrameLocks noChangeAspect="1"/>
          </p:cNvGraphicFramePr>
          <p:nvPr/>
        </p:nvGraphicFramePr>
        <p:xfrm>
          <a:off x="4597400" y="1600200"/>
          <a:ext cx="3022600" cy="812800"/>
        </p:xfrm>
        <a:graphic>
          <a:graphicData uri="http://schemas.openxmlformats.org/presentationml/2006/ole">
            <p:oleObj spid="_x0000_s2050" name="Equation" r:id="rId3" imgW="977760" imgH="203040" progId="Equation.3">
              <p:embed/>
            </p:oleObj>
          </a:graphicData>
        </a:graphic>
      </p:graphicFrame>
      <p:graphicFrame>
        <p:nvGraphicFramePr>
          <p:cNvPr id="6" name="Object 5"/>
          <p:cNvGraphicFramePr>
            <a:graphicFrameLocks noChangeAspect="1"/>
          </p:cNvGraphicFramePr>
          <p:nvPr/>
        </p:nvGraphicFramePr>
        <p:xfrm>
          <a:off x="4416425" y="2819400"/>
          <a:ext cx="3813175" cy="785813"/>
        </p:xfrm>
        <a:graphic>
          <a:graphicData uri="http://schemas.openxmlformats.org/presentationml/2006/ole">
            <p:oleObj spid="_x0000_s2051" name="Equation" r:id="rId4" imgW="1066680" imgH="203040" progId="Equation.3">
              <p:embed/>
            </p:oleObj>
          </a:graphicData>
        </a:graphic>
      </p:graphicFrame>
      <p:graphicFrame>
        <p:nvGraphicFramePr>
          <p:cNvPr id="7" name="Object 6"/>
          <p:cNvGraphicFramePr>
            <a:graphicFrameLocks noChangeAspect="1"/>
          </p:cNvGraphicFramePr>
          <p:nvPr/>
        </p:nvGraphicFramePr>
        <p:xfrm>
          <a:off x="4152900" y="5181600"/>
          <a:ext cx="4460875" cy="842963"/>
        </p:xfrm>
        <a:graphic>
          <a:graphicData uri="http://schemas.openxmlformats.org/presentationml/2006/ole">
            <p:oleObj spid="_x0000_s2052" name="Equation" r:id="rId5" imgW="1091880" imgH="177480" progId="Equation.3">
              <p:embed/>
            </p:oleObj>
          </a:graphicData>
        </a:graphic>
      </p:graphicFrame>
      <p:sp>
        <p:nvSpPr>
          <p:cNvPr id="9" name="TextBox 8"/>
          <p:cNvSpPr txBox="1"/>
          <p:nvPr/>
        </p:nvSpPr>
        <p:spPr>
          <a:xfrm>
            <a:off x="838200" y="1793557"/>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0" name="TextBox 9"/>
          <p:cNvSpPr txBox="1"/>
          <p:nvPr/>
        </p:nvSpPr>
        <p:spPr>
          <a:xfrm>
            <a:off x="838200" y="2885182"/>
            <a:ext cx="1676400" cy="584775"/>
          </a:xfrm>
          <a:prstGeom prst="rect">
            <a:avLst/>
          </a:prstGeom>
          <a:noFill/>
        </p:spPr>
        <p:txBody>
          <a:bodyPr wrap="square" rtlCol="0">
            <a:spAutoFit/>
          </a:bodyPr>
          <a:lstStyle/>
          <a:p>
            <a:r>
              <a:rPr lang="en-US" sz="3200" dirty="0" smtClean="0">
                <a:latin typeface="+mj-lt"/>
              </a:rPr>
              <a:t>Factor</a:t>
            </a:r>
            <a:endParaRPr lang="en-US" sz="3200" dirty="0">
              <a:latin typeface="+mj-lt"/>
            </a:endParaRPr>
          </a:p>
        </p:txBody>
      </p:sp>
      <p:sp>
        <p:nvSpPr>
          <p:cNvPr id="11" name="TextBox 10"/>
          <p:cNvSpPr txBox="1"/>
          <p:nvPr/>
        </p:nvSpPr>
        <p:spPr>
          <a:xfrm>
            <a:off x="1524000" y="5282625"/>
            <a:ext cx="1828800" cy="584775"/>
          </a:xfrm>
          <a:prstGeom prst="rect">
            <a:avLst/>
          </a:prstGeom>
          <a:noFill/>
        </p:spPr>
        <p:txBody>
          <a:bodyPr wrap="square" rtlCol="0">
            <a:spAutoFit/>
          </a:bodyPr>
          <a:lstStyle/>
          <a:p>
            <a:r>
              <a:rPr lang="en-US" sz="3200" dirty="0" smtClean="0">
                <a:latin typeface="+mj-lt"/>
              </a:rPr>
              <a:t>Solution</a:t>
            </a:r>
            <a:endParaRPr lang="en-US" sz="3200" dirty="0">
              <a:latin typeface="+mj-lt"/>
            </a:endParaRPr>
          </a:p>
        </p:txBody>
      </p:sp>
      <p:graphicFrame>
        <p:nvGraphicFramePr>
          <p:cNvPr id="12" name="Object 11"/>
          <p:cNvGraphicFramePr>
            <a:graphicFrameLocks noChangeAspect="1"/>
          </p:cNvGraphicFramePr>
          <p:nvPr/>
        </p:nvGraphicFramePr>
        <p:xfrm>
          <a:off x="4068763" y="4038600"/>
          <a:ext cx="4846637" cy="687518"/>
        </p:xfrm>
        <a:graphic>
          <a:graphicData uri="http://schemas.openxmlformats.org/presentationml/2006/ole">
            <p:oleObj spid="_x0000_s2053" name="Equation" r:id="rId6" imgW="1549080" imgH="203040" progId="Equation.3">
              <p:embed/>
            </p:oleObj>
          </a:graphicData>
        </a:graphic>
      </p:graphicFrame>
      <p:sp>
        <p:nvSpPr>
          <p:cNvPr id="13" name="TextBox 12"/>
          <p:cNvSpPr txBox="1"/>
          <p:nvPr/>
        </p:nvSpPr>
        <p:spPr>
          <a:xfrm>
            <a:off x="152400" y="4065143"/>
            <a:ext cx="3886200" cy="584775"/>
          </a:xfrm>
          <a:prstGeom prst="rect">
            <a:avLst/>
          </a:prstGeom>
          <a:noFill/>
        </p:spPr>
        <p:txBody>
          <a:bodyPr wrap="square" rtlCol="0">
            <a:spAutoFit/>
          </a:bodyPr>
          <a:lstStyle/>
          <a:p>
            <a:r>
              <a:rPr lang="en-US" sz="3200" dirty="0" smtClean="0">
                <a:latin typeface="+mj-lt"/>
              </a:rPr>
              <a:t>Zero Product Property</a:t>
            </a:r>
            <a:endParaRPr lang="en-US" sz="3200" dirty="0">
              <a:latin typeface="+mj-lt"/>
            </a:endParaRPr>
          </a:p>
        </p:txBody>
      </p:sp>
      <p:sp>
        <p:nvSpPr>
          <p:cNvPr id="14" name="TextBox 13"/>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1000"/>
                                        <p:tgtEl>
                                          <p:spTgt spid="5"/>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slide(fromBottom)">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randombar(horizontal)">
                                      <p:cBhvr>
                                        <p:cTn id="15" dur="20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randombar(horizontal)">
                                      <p:cBhvr>
                                        <p:cTn id="20" dur="20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randombar(horizontal)">
                                      <p:cBhvr>
                                        <p:cTn id="25" dur="2000"/>
                                        <p:tgtEl>
                                          <p:spTgt spid="13"/>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randombar(horizontal)">
                                      <p:cBhvr>
                                        <p:cTn id="30" dur="2000"/>
                                        <p:tgtEl>
                                          <p:spTgt spid="12"/>
                                        </p:tgtEl>
                                      </p:cBhvr>
                                    </p:animEffect>
                                  </p:childTnLst>
                                </p:cTn>
                              </p:par>
                            </p:childTnLst>
                          </p:cTn>
                        </p:par>
                      </p:childTnLst>
                    </p:cTn>
                  </p:par>
                  <p:par>
                    <p:cTn id="31" fill="hold">
                      <p:stCondLst>
                        <p:cond delay="indefinite"/>
                      </p:stCondLst>
                      <p:childTnLst>
                        <p:par>
                          <p:cTn id="32" fill="hold">
                            <p:stCondLst>
                              <p:cond delay="0"/>
                            </p:stCondLst>
                            <p:childTnLst>
                              <p:par>
                                <p:cTn id="33" presetID="18" presetClass="entr" presetSubtype="12"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strips(downLeft)">
                                      <p:cBhvr>
                                        <p:cTn id="35" dur="1000"/>
                                        <p:tgtEl>
                                          <p:spTgt spid="7"/>
                                        </p:tgtEl>
                                      </p:cBhvr>
                                    </p:animEffect>
                                  </p:childTnLst>
                                </p:cTn>
                              </p:par>
                              <p:par>
                                <p:cTn id="36" presetID="18" presetClass="entr" presetSubtype="12" fill="hold" grpId="0" nodeType="with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strips(downLeft)">
                                      <p:cBhvr>
                                        <p:cTn id="38"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1.4.2 Solve </a:t>
            </a:r>
            <a:r>
              <a:rPr lang="en-US" dirty="0" smtClean="0"/>
              <a:t>by Factoring</a:t>
            </a:r>
            <a:endParaRPr lang="en-US" dirty="0"/>
          </a:p>
        </p:txBody>
      </p:sp>
      <p:graphicFrame>
        <p:nvGraphicFramePr>
          <p:cNvPr id="5" name="Object 4"/>
          <p:cNvGraphicFramePr>
            <a:graphicFrameLocks noChangeAspect="1"/>
          </p:cNvGraphicFramePr>
          <p:nvPr/>
        </p:nvGraphicFramePr>
        <p:xfrm>
          <a:off x="4714875" y="2057400"/>
          <a:ext cx="2787650" cy="812800"/>
        </p:xfrm>
        <a:graphic>
          <a:graphicData uri="http://schemas.openxmlformats.org/presentationml/2006/ole">
            <p:oleObj spid="_x0000_s31746" name="Equation" r:id="rId3" imgW="901440" imgH="203040" progId="Equation.3">
              <p:embed/>
            </p:oleObj>
          </a:graphicData>
        </a:graphic>
      </p:graphicFrame>
      <p:graphicFrame>
        <p:nvGraphicFramePr>
          <p:cNvPr id="6" name="Object 5"/>
          <p:cNvGraphicFramePr>
            <a:graphicFrameLocks noChangeAspect="1"/>
          </p:cNvGraphicFramePr>
          <p:nvPr/>
        </p:nvGraphicFramePr>
        <p:xfrm>
          <a:off x="4483100" y="3352800"/>
          <a:ext cx="3676650" cy="785813"/>
        </p:xfrm>
        <a:graphic>
          <a:graphicData uri="http://schemas.openxmlformats.org/presentationml/2006/ole">
            <p:oleObj spid="_x0000_s31747" name="Equation" r:id="rId4" imgW="1028520" imgH="203040" progId="Equation.3">
              <p:embed/>
            </p:oleObj>
          </a:graphicData>
        </a:graphic>
      </p:graphicFrame>
      <p:graphicFrame>
        <p:nvGraphicFramePr>
          <p:cNvPr id="7" name="Object 6"/>
          <p:cNvGraphicFramePr>
            <a:graphicFrameLocks noChangeAspect="1"/>
          </p:cNvGraphicFramePr>
          <p:nvPr/>
        </p:nvGraphicFramePr>
        <p:xfrm>
          <a:off x="4359275" y="5181600"/>
          <a:ext cx="4046538" cy="842963"/>
        </p:xfrm>
        <a:graphic>
          <a:graphicData uri="http://schemas.openxmlformats.org/presentationml/2006/ole">
            <p:oleObj spid="_x0000_s31748" name="Equation" r:id="rId5" imgW="990360" imgH="177480" progId="Equation.3">
              <p:embed/>
            </p:oleObj>
          </a:graphicData>
        </a:graphic>
      </p:graphicFrame>
      <p:sp>
        <p:nvSpPr>
          <p:cNvPr id="9" name="TextBox 8"/>
          <p:cNvSpPr txBox="1"/>
          <p:nvPr/>
        </p:nvSpPr>
        <p:spPr>
          <a:xfrm>
            <a:off x="838200" y="2250757"/>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0" name="TextBox 9"/>
          <p:cNvSpPr txBox="1"/>
          <p:nvPr/>
        </p:nvSpPr>
        <p:spPr>
          <a:xfrm>
            <a:off x="838200" y="3418582"/>
            <a:ext cx="1676400" cy="584775"/>
          </a:xfrm>
          <a:prstGeom prst="rect">
            <a:avLst/>
          </a:prstGeom>
          <a:noFill/>
        </p:spPr>
        <p:txBody>
          <a:bodyPr wrap="square" rtlCol="0">
            <a:spAutoFit/>
          </a:bodyPr>
          <a:lstStyle/>
          <a:p>
            <a:r>
              <a:rPr lang="en-US" sz="3200" dirty="0" smtClean="0">
                <a:latin typeface="+mj-lt"/>
              </a:rPr>
              <a:t>Factor</a:t>
            </a:r>
            <a:endParaRPr lang="en-US" sz="3200" dirty="0">
              <a:latin typeface="+mj-lt"/>
            </a:endParaRPr>
          </a:p>
        </p:txBody>
      </p:sp>
      <p:sp>
        <p:nvSpPr>
          <p:cNvPr id="11" name="TextBox 10"/>
          <p:cNvSpPr txBox="1"/>
          <p:nvPr/>
        </p:nvSpPr>
        <p:spPr>
          <a:xfrm>
            <a:off x="1524000" y="5282625"/>
            <a:ext cx="1828800" cy="584775"/>
          </a:xfrm>
          <a:prstGeom prst="rect">
            <a:avLst/>
          </a:prstGeom>
          <a:noFill/>
        </p:spPr>
        <p:txBody>
          <a:bodyPr wrap="square" rtlCol="0">
            <a:spAutoFit/>
          </a:bodyPr>
          <a:lstStyle/>
          <a:p>
            <a:r>
              <a:rPr lang="en-US" sz="3200" dirty="0" smtClean="0">
                <a:latin typeface="+mj-lt"/>
              </a:rPr>
              <a:t>Solution</a:t>
            </a:r>
            <a:endParaRPr lang="en-US" sz="3200" dirty="0">
              <a:latin typeface="+mj-lt"/>
            </a:endParaRPr>
          </a:p>
        </p:txBody>
      </p:sp>
      <p:graphicFrame>
        <p:nvGraphicFramePr>
          <p:cNvPr id="12" name="Object 11"/>
          <p:cNvGraphicFramePr>
            <a:graphicFrameLocks noChangeAspect="1"/>
          </p:cNvGraphicFramePr>
          <p:nvPr/>
        </p:nvGraphicFramePr>
        <p:xfrm>
          <a:off x="4106863" y="4418013"/>
          <a:ext cx="4767262" cy="687387"/>
        </p:xfrm>
        <a:graphic>
          <a:graphicData uri="http://schemas.openxmlformats.org/presentationml/2006/ole">
            <p:oleObj spid="_x0000_s31749" name="Equation" r:id="rId6" imgW="1523880" imgH="203040" progId="Equation.3">
              <p:embed/>
            </p:oleObj>
          </a:graphicData>
        </a:graphic>
      </p:graphicFrame>
      <p:sp>
        <p:nvSpPr>
          <p:cNvPr id="13" name="TextBox 12"/>
          <p:cNvSpPr txBox="1"/>
          <p:nvPr/>
        </p:nvSpPr>
        <p:spPr>
          <a:xfrm>
            <a:off x="152400" y="4444425"/>
            <a:ext cx="3886200" cy="584775"/>
          </a:xfrm>
          <a:prstGeom prst="rect">
            <a:avLst/>
          </a:prstGeom>
          <a:noFill/>
        </p:spPr>
        <p:txBody>
          <a:bodyPr wrap="square" rtlCol="0">
            <a:spAutoFit/>
          </a:bodyPr>
          <a:lstStyle/>
          <a:p>
            <a:r>
              <a:rPr lang="en-US" sz="3200" dirty="0" smtClean="0">
                <a:latin typeface="+mj-lt"/>
              </a:rPr>
              <a:t>Zero Product Property</a:t>
            </a:r>
            <a:endParaRPr lang="en-US" sz="3200" dirty="0">
              <a:latin typeface="+mj-lt"/>
            </a:endParaRPr>
          </a:p>
        </p:txBody>
      </p:sp>
      <p:sp>
        <p:nvSpPr>
          <p:cNvPr id="14" name="TextBox 13"/>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1000"/>
                                        <p:tgtEl>
                                          <p:spTgt spid="5"/>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slide(fromBottom)">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randombar(horizontal)">
                                      <p:cBhvr>
                                        <p:cTn id="15" dur="20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randombar(horizontal)">
                                      <p:cBhvr>
                                        <p:cTn id="20" dur="20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randombar(horizontal)">
                                      <p:cBhvr>
                                        <p:cTn id="25" dur="2000"/>
                                        <p:tgtEl>
                                          <p:spTgt spid="13"/>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randombar(horizontal)">
                                      <p:cBhvr>
                                        <p:cTn id="30" dur="2000"/>
                                        <p:tgtEl>
                                          <p:spTgt spid="12"/>
                                        </p:tgtEl>
                                      </p:cBhvr>
                                    </p:animEffect>
                                  </p:childTnLst>
                                </p:cTn>
                              </p:par>
                            </p:childTnLst>
                          </p:cTn>
                        </p:par>
                      </p:childTnLst>
                    </p:cTn>
                  </p:par>
                  <p:par>
                    <p:cTn id="31" fill="hold">
                      <p:stCondLst>
                        <p:cond delay="indefinite"/>
                      </p:stCondLst>
                      <p:childTnLst>
                        <p:par>
                          <p:cTn id="32" fill="hold">
                            <p:stCondLst>
                              <p:cond delay="0"/>
                            </p:stCondLst>
                            <p:childTnLst>
                              <p:par>
                                <p:cTn id="33" presetID="18" presetClass="entr" presetSubtype="12"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strips(downLeft)">
                                      <p:cBhvr>
                                        <p:cTn id="35" dur="1000"/>
                                        <p:tgtEl>
                                          <p:spTgt spid="7"/>
                                        </p:tgtEl>
                                      </p:cBhvr>
                                    </p:animEffect>
                                  </p:childTnLst>
                                </p:cTn>
                              </p:par>
                              <p:par>
                                <p:cTn id="36" presetID="18" presetClass="entr" presetSubtype="12" fill="hold" grpId="0" nodeType="with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strips(downLeft)">
                                      <p:cBhvr>
                                        <p:cTn id="38"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r>
              <a:rPr lang="en-US" dirty="0" smtClean="0"/>
              <a:t>Solve by Factoring</a:t>
            </a:r>
            <a:endParaRPr lang="en-US" dirty="0"/>
          </a:p>
        </p:txBody>
      </p:sp>
      <p:graphicFrame>
        <p:nvGraphicFramePr>
          <p:cNvPr id="5" name="Object 4"/>
          <p:cNvGraphicFramePr>
            <a:graphicFrameLocks noChangeAspect="1"/>
          </p:cNvGraphicFramePr>
          <p:nvPr/>
        </p:nvGraphicFramePr>
        <p:xfrm>
          <a:off x="4591050" y="1549400"/>
          <a:ext cx="3257550" cy="812800"/>
        </p:xfrm>
        <a:graphic>
          <a:graphicData uri="http://schemas.openxmlformats.org/presentationml/2006/ole">
            <p:oleObj spid="_x0000_s4098" name="Equation" r:id="rId3" imgW="1054080" imgH="203040" progId="Equation.3">
              <p:embed/>
            </p:oleObj>
          </a:graphicData>
        </a:graphic>
      </p:graphicFrame>
      <p:graphicFrame>
        <p:nvGraphicFramePr>
          <p:cNvPr id="6" name="Object 5"/>
          <p:cNvGraphicFramePr>
            <a:graphicFrameLocks noChangeAspect="1"/>
          </p:cNvGraphicFramePr>
          <p:nvPr/>
        </p:nvGraphicFramePr>
        <p:xfrm>
          <a:off x="4438650" y="4191000"/>
          <a:ext cx="3767138" cy="785812"/>
        </p:xfrm>
        <a:graphic>
          <a:graphicData uri="http://schemas.openxmlformats.org/presentationml/2006/ole">
            <p:oleObj spid="_x0000_s4099" name="Equation" r:id="rId4" imgW="1054080" imgH="203040" progId="Equation.3">
              <p:embed/>
            </p:oleObj>
          </a:graphicData>
        </a:graphic>
      </p:graphicFrame>
      <p:graphicFrame>
        <p:nvGraphicFramePr>
          <p:cNvPr id="7" name="Object 6"/>
          <p:cNvGraphicFramePr>
            <a:graphicFrameLocks noChangeAspect="1"/>
          </p:cNvGraphicFramePr>
          <p:nvPr/>
        </p:nvGraphicFramePr>
        <p:xfrm>
          <a:off x="3733800" y="5867400"/>
          <a:ext cx="4953000" cy="842962"/>
        </p:xfrm>
        <a:graphic>
          <a:graphicData uri="http://schemas.openxmlformats.org/presentationml/2006/ole">
            <p:oleObj spid="_x0000_s4100" name="Equation" r:id="rId5" imgW="1002960" imgH="177480" progId="Equation.3">
              <p:embed/>
            </p:oleObj>
          </a:graphicData>
        </a:graphic>
      </p:graphicFrame>
      <p:sp>
        <p:nvSpPr>
          <p:cNvPr id="9" name="TextBox 8"/>
          <p:cNvSpPr txBox="1"/>
          <p:nvPr/>
        </p:nvSpPr>
        <p:spPr>
          <a:xfrm>
            <a:off x="838200" y="1641157"/>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0" name="TextBox 9"/>
          <p:cNvSpPr txBox="1"/>
          <p:nvPr/>
        </p:nvSpPr>
        <p:spPr>
          <a:xfrm>
            <a:off x="838200" y="4256781"/>
            <a:ext cx="1676400" cy="584775"/>
          </a:xfrm>
          <a:prstGeom prst="rect">
            <a:avLst/>
          </a:prstGeom>
          <a:noFill/>
        </p:spPr>
        <p:txBody>
          <a:bodyPr wrap="square" rtlCol="0">
            <a:spAutoFit/>
          </a:bodyPr>
          <a:lstStyle/>
          <a:p>
            <a:r>
              <a:rPr lang="en-US" sz="3200" dirty="0" smtClean="0">
                <a:latin typeface="+mj-lt"/>
              </a:rPr>
              <a:t>Factor</a:t>
            </a:r>
            <a:endParaRPr lang="en-US" sz="3200" dirty="0">
              <a:latin typeface="+mj-lt"/>
            </a:endParaRPr>
          </a:p>
        </p:txBody>
      </p:sp>
      <p:sp>
        <p:nvSpPr>
          <p:cNvPr id="11" name="TextBox 10"/>
          <p:cNvSpPr txBox="1"/>
          <p:nvPr/>
        </p:nvSpPr>
        <p:spPr>
          <a:xfrm>
            <a:off x="990600" y="5968424"/>
            <a:ext cx="1828800" cy="584775"/>
          </a:xfrm>
          <a:prstGeom prst="rect">
            <a:avLst/>
          </a:prstGeom>
          <a:noFill/>
        </p:spPr>
        <p:txBody>
          <a:bodyPr wrap="square" rtlCol="0">
            <a:spAutoFit/>
          </a:bodyPr>
          <a:lstStyle/>
          <a:p>
            <a:r>
              <a:rPr lang="en-US" sz="3200" dirty="0" smtClean="0">
                <a:latin typeface="+mj-lt"/>
              </a:rPr>
              <a:t>Solution</a:t>
            </a:r>
            <a:endParaRPr lang="en-US" sz="3200" dirty="0">
              <a:latin typeface="+mj-lt"/>
            </a:endParaRPr>
          </a:p>
        </p:txBody>
      </p:sp>
      <p:graphicFrame>
        <p:nvGraphicFramePr>
          <p:cNvPr id="12" name="Object 11"/>
          <p:cNvGraphicFramePr>
            <a:graphicFrameLocks noChangeAspect="1"/>
          </p:cNvGraphicFramePr>
          <p:nvPr/>
        </p:nvGraphicFramePr>
        <p:xfrm>
          <a:off x="4114800" y="5105400"/>
          <a:ext cx="4806950" cy="687388"/>
        </p:xfrm>
        <a:graphic>
          <a:graphicData uri="http://schemas.openxmlformats.org/presentationml/2006/ole">
            <p:oleObj spid="_x0000_s4101" name="Equation" r:id="rId6" imgW="1536480" imgH="203040" progId="Equation.3">
              <p:embed/>
            </p:oleObj>
          </a:graphicData>
        </a:graphic>
      </p:graphicFrame>
      <p:sp>
        <p:nvSpPr>
          <p:cNvPr id="13" name="TextBox 12"/>
          <p:cNvSpPr txBox="1"/>
          <p:nvPr/>
        </p:nvSpPr>
        <p:spPr>
          <a:xfrm>
            <a:off x="152400" y="5130224"/>
            <a:ext cx="3886200" cy="584775"/>
          </a:xfrm>
          <a:prstGeom prst="rect">
            <a:avLst/>
          </a:prstGeom>
          <a:noFill/>
        </p:spPr>
        <p:txBody>
          <a:bodyPr wrap="square" rtlCol="0">
            <a:spAutoFit/>
          </a:bodyPr>
          <a:lstStyle/>
          <a:p>
            <a:r>
              <a:rPr lang="en-US" sz="3200" dirty="0" smtClean="0">
                <a:latin typeface="+mj-lt"/>
              </a:rPr>
              <a:t>Zero Product Property</a:t>
            </a:r>
            <a:endParaRPr lang="en-US" sz="3200" dirty="0">
              <a:latin typeface="+mj-lt"/>
            </a:endParaRPr>
          </a:p>
        </p:txBody>
      </p:sp>
      <p:graphicFrame>
        <p:nvGraphicFramePr>
          <p:cNvPr id="14" name="Object 13"/>
          <p:cNvGraphicFramePr>
            <a:graphicFrameLocks noChangeAspect="1"/>
          </p:cNvGraphicFramePr>
          <p:nvPr/>
        </p:nvGraphicFramePr>
        <p:xfrm>
          <a:off x="4929188" y="2209800"/>
          <a:ext cx="2995612" cy="785813"/>
        </p:xfrm>
        <a:graphic>
          <a:graphicData uri="http://schemas.openxmlformats.org/presentationml/2006/ole">
            <p:oleObj spid="_x0000_s4102" name="Equation" r:id="rId7" imgW="838080" imgH="203040" progId="Equation.3">
              <p:embed/>
            </p:oleObj>
          </a:graphicData>
        </a:graphic>
      </p:graphicFrame>
      <p:sp>
        <p:nvSpPr>
          <p:cNvPr id="15" name="TextBox 14"/>
          <p:cNvSpPr txBox="1"/>
          <p:nvPr/>
        </p:nvSpPr>
        <p:spPr>
          <a:xfrm>
            <a:off x="1066800" y="2438400"/>
            <a:ext cx="1676400" cy="584775"/>
          </a:xfrm>
          <a:prstGeom prst="rect">
            <a:avLst/>
          </a:prstGeom>
          <a:noFill/>
        </p:spPr>
        <p:txBody>
          <a:bodyPr wrap="square" rtlCol="0">
            <a:spAutoFit/>
          </a:bodyPr>
          <a:lstStyle/>
          <a:p>
            <a:r>
              <a:rPr lang="en-US" sz="3200" dirty="0" smtClean="0">
                <a:latin typeface="+mj-lt"/>
              </a:rPr>
              <a:t>FOIL</a:t>
            </a:r>
            <a:endParaRPr lang="en-US" sz="3200" dirty="0">
              <a:latin typeface="+mj-lt"/>
            </a:endParaRPr>
          </a:p>
        </p:txBody>
      </p:sp>
      <p:graphicFrame>
        <p:nvGraphicFramePr>
          <p:cNvPr id="16" name="Object 15"/>
          <p:cNvGraphicFramePr>
            <a:graphicFrameLocks noChangeAspect="1"/>
          </p:cNvGraphicFramePr>
          <p:nvPr/>
        </p:nvGraphicFramePr>
        <p:xfrm>
          <a:off x="6494463" y="2895600"/>
          <a:ext cx="439737" cy="457200"/>
        </p:xfrm>
        <a:graphic>
          <a:graphicData uri="http://schemas.openxmlformats.org/presentationml/2006/ole">
            <p:oleObj spid="_x0000_s4103" name="Equation" r:id="rId8" imgW="228600" imgH="177480" progId="Equation.3">
              <p:embed/>
            </p:oleObj>
          </a:graphicData>
        </a:graphic>
      </p:graphicFrame>
      <p:graphicFrame>
        <p:nvGraphicFramePr>
          <p:cNvPr id="17" name="Object 8"/>
          <p:cNvGraphicFramePr>
            <a:graphicFrameLocks noChangeAspect="1"/>
          </p:cNvGraphicFramePr>
          <p:nvPr/>
        </p:nvGraphicFramePr>
        <p:xfrm>
          <a:off x="7400925" y="2895600"/>
          <a:ext cx="438150" cy="457200"/>
        </p:xfrm>
        <a:graphic>
          <a:graphicData uri="http://schemas.openxmlformats.org/presentationml/2006/ole">
            <p:oleObj spid="_x0000_s4104" name="Equation" r:id="rId9" imgW="228600" imgH="177480" progId="Equation.3">
              <p:embed/>
            </p:oleObj>
          </a:graphicData>
        </a:graphic>
      </p:graphicFrame>
      <p:cxnSp>
        <p:nvCxnSpPr>
          <p:cNvPr id="18" name="Straight Connector 17"/>
          <p:cNvCxnSpPr/>
          <p:nvPr/>
        </p:nvCxnSpPr>
        <p:spPr>
          <a:xfrm>
            <a:off x="4953000" y="3352800"/>
            <a:ext cx="2895600" cy="0"/>
          </a:xfrm>
          <a:prstGeom prst="line">
            <a:avLst/>
          </a:prstGeom>
          <a:ln w="34925">
            <a:solidFill>
              <a:srgbClr val="7030A0"/>
            </a:solidFill>
          </a:ln>
        </p:spPr>
        <p:style>
          <a:lnRef idx="1">
            <a:schemeClr val="accent1"/>
          </a:lnRef>
          <a:fillRef idx="0">
            <a:schemeClr val="accent1"/>
          </a:fillRef>
          <a:effectRef idx="0">
            <a:schemeClr val="accent1"/>
          </a:effectRef>
          <a:fontRef idx="minor">
            <a:schemeClr val="tx1"/>
          </a:fontRef>
        </p:style>
      </p:cxnSp>
      <p:graphicFrame>
        <p:nvGraphicFramePr>
          <p:cNvPr id="4105" name="Object 9"/>
          <p:cNvGraphicFramePr>
            <a:graphicFrameLocks noChangeAspect="1"/>
          </p:cNvGraphicFramePr>
          <p:nvPr/>
        </p:nvGraphicFramePr>
        <p:xfrm>
          <a:off x="4724400" y="3276600"/>
          <a:ext cx="3222625" cy="785812"/>
        </p:xfrm>
        <a:graphic>
          <a:graphicData uri="http://schemas.openxmlformats.org/presentationml/2006/ole">
            <p:oleObj spid="_x0000_s4105" name="Equation" r:id="rId10" imgW="901440" imgH="203040" progId="Equation.3">
              <p:embed/>
            </p:oleObj>
          </a:graphicData>
        </a:graphic>
      </p:graphicFrame>
      <p:sp>
        <p:nvSpPr>
          <p:cNvPr id="19" name="TextBox 18"/>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1000"/>
                                        <p:tgtEl>
                                          <p:spTgt spid="5"/>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slide(fromBottom)">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randombar(horizontal)">
                                      <p:cBhvr>
                                        <p:cTn id="15" dur="2000"/>
                                        <p:tgtEl>
                                          <p:spTgt spid="15"/>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randombar(horizontal)">
                                      <p:cBhvr>
                                        <p:cTn id="20" dur="20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circle(in)">
                                      <p:cBhvr>
                                        <p:cTn id="25" dur="2000"/>
                                        <p:tgtEl>
                                          <p:spTgt spid="17"/>
                                        </p:tgtEl>
                                      </p:cBhvr>
                                    </p:animEffect>
                                  </p:childTnLst>
                                </p:cTn>
                              </p:par>
                              <p:par>
                                <p:cTn id="26" presetID="6" presetClass="entr" presetSubtype="16" fill="hold" nodeType="with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circle(in)">
                                      <p:cBhvr>
                                        <p:cTn id="28" dur="2000"/>
                                        <p:tgtEl>
                                          <p:spTgt spid="16"/>
                                        </p:tgtEl>
                                      </p:cBhvr>
                                    </p:animEffect>
                                  </p:childTnLst>
                                </p:cTn>
                              </p:par>
                            </p:childTnLst>
                          </p:cTn>
                        </p:par>
                      </p:childTnLst>
                    </p:cTn>
                  </p:par>
                  <p:par>
                    <p:cTn id="29" fill="hold">
                      <p:stCondLst>
                        <p:cond delay="indefinite"/>
                      </p:stCondLst>
                      <p:childTnLst>
                        <p:par>
                          <p:cTn id="30" fill="hold">
                            <p:stCondLst>
                              <p:cond delay="0"/>
                            </p:stCondLst>
                            <p:childTnLst>
                              <p:par>
                                <p:cTn id="31" presetID="18" presetClass="entr" presetSubtype="6" fill="hold" nodeType="click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strips(downRight)">
                                      <p:cBhvr>
                                        <p:cTn id="33" dur="500"/>
                                        <p:tgtEl>
                                          <p:spTgt spid="18"/>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nodeType="clickEffect">
                                  <p:stCondLst>
                                    <p:cond delay="0"/>
                                  </p:stCondLst>
                                  <p:childTnLst>
                                    <p:set>
                                      <p:cBhvr>
                                        <p:cTn id="37" dur="1" fill="hold">
                                          <p:stCondLst>
                                            <p:cond delay="0"/>
                                          </p:stCondLst>
                                        </p:cTn>
                                        <p:tgtEl>
                                          <p:spTgt spid="4105"/>
                                        </p:tgtEl>
                                        <p:attrNameLst>
                                          <p:attrName>style.visibility</p:attrName>
                                        </p:attrNameLst>
                                      </p:cBhvr>
                                      <p:to>
                                        <p:strVal val="visible"/>
                                      </p:to>
                                    </p:set>
                                    <p:animEffect transition="in" filter="randombar(horizontal)">
                                      <p:cBhvr>
                                        <p:cTn id="38" dur="2000"/>
                                        <p:tgtEl>
                                          <p:spTgt spid="4105"/>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randombar(horizontal)">
                                      <p:cBhvr>
                                        <p:cTn id="43" dur="2000"/>
                                        <p:tgtEl>
                                          <p:spTgt spid="10"/>
                                        </p:tgtEl>
                                      </p:cBhvr>
                                    </p:animEffect>
                                  </p:childTnLst>
                                </p:cTn>
                              </p:par>
                            </p:childTnLst>
                          </p:cTn>
                        </p:par>
                      </p:childTnLst>
                    </p:cTn>
                  </p:par>
                  <p:par>
                    <p:cTn id="44" fill="hold">
                      <p:stCondLst>
                        <p:cond delay="indefinite"/>
                      </p:stCondLst>
                      <p:childTnLst>
                        <p:par>
                          <p:cTn id="45" fill="hold">
                            <p:stCondLst>
                              <p:cond delay="0"/>
                            </p:stCondLst>
                            <p:childTnLst>
                              <p:par>
                                <p:cTn id="46" presetID="14" presetClass="entr" presetSubtype="10" fill="hold" nodeType="clickEffect">
                                  <p:stCondLst>
                                    <p:cond delay="0"/>
                                  </p:stCondLst>
                                  <p:childTnLst>
                                    <p:set>
                                      <p:cBhvr>
                                        <p:cTn id="47" dur="1" fill="hold">
                                          <p:stCondLst>
                                            <p:cond delay="0"/>
                                          </p:stCondLst>
                                        </p:cTn>
                                        <p:tgtEl>
                                          <p:spTgt spid="6"/>
                                        </p:tgtEl>
                                        <p:attrNameLst>
                                          <p:attrName>style.visibility</p:attrName>
                                        </p:attrNameLst>
                                      </p:cBhvr>
                                      <p:to>
                                        <p:strVal val="visible"/>
                                      </p:to>
                                    </p:set>
                                    <p:animEffect transition="in" filter="randombar(horizontal)">
                                      <p:cBhvr>
                                        <p:cTn id="48" dur="2000"/>
                                        <p:tgtEl>
                                          <p:spTgt spid="6"/>
                                        </p:tgtEl>
                                      </p:cBhvr>
                                    </p:animEffect>
                                  </p:childTnLst>
                                </p:cTn>
                              </p:par>
                            </p:childTnLst>
                          </p:cTn>
                        </p:par>
                      </p:childTnLst>
                    </p:cTn>
                  </p:par>
                  <p:par>
                    <p:cTn id="49" fill="hold">
                      <p:stCondLst>
                        <p:cond delay="indefinite"/>
                      </p:stCondLst>
                      <p:childTnLst>
                        <p:par>
                          <p:cTn id="50" fill="hold">
                            <p:stCondLst>
                              <p:cond delay="0"/>
                            </p:stCondLst>
                            <p:childTnLst>
                              <p:par>
                                <p:cTn id="51" presetID="14" presetClass="entr" presetSubtype="10" fill="hold" grpId="0" nodeType="clickEffect">
                                  <p:stCondLst>
                                    <p:cond delay="0"/>
                                  </p:stCondLst>
                                  <p:childTnLst>
                                    <p:set>
                                      <p:cBhvr>
                                        <p:cTn id="52" dur="1" fill="hold">
                                          <p:stCondLst>
                                            <p:cond delay="0"/>
                                          </p:stCondLst>
                                        </p:cTn>
                                        <p:tgtEl>
                                          <p:spTgt spid="13"/>
                                        </p:tgtEl>
                                        <p:attrNameLst>
                                          <p:attrName>style.visibility</p:attrName>
                                        </p:attrNameLst>
                                      </p:cBhvr>
                                      <p:to>
                                        <p:strVal val="visible"/>
                                      </p:to>
                                    </p:set>
                                    <p:animEffect transition="in" filter="randombar(horizontal)">
                                      <p:cBhvr>
                                        <p:cTn id="53" dur="2000"/>
                                        <p:tgtEl>
                                          <p:spTgt spid="13"/>
                                        </p:tgtEl>
                                      </p:cBhvr>
                                    </p:animEffect>
                                  </p:childTnLst>
                                </p:cTn>
                              </p:par>
                            </p:childTnLst>
                          </p:cTn>
                        </p:par>
                      </p:childTnLst>
                    </p:cTn>
                  </p:par>
                  <p:par>
                    <p:cTn id="54" fill="hold">
                      <p:stCondLst>
                        <p:cond delay="indefinite"/>
                      </p:stCondLst>
                      <p:childTnLst>
                        <p:par>
                          <p:cTn id="55" fill="hold">
                            <p:stCondLst>
                              <p:cond delay="0"/>
                            </p:stCondLst>
                            <p:childTnLst>
                              <p:par>
                                <p:cTn id="56" presetID="14" presetClass="entr" presetSubtype="10" fill="hold" nodeType="clickEffect">
                                  <p:stCondLst>
                                    <p:cond delay="0"/>
                                  </p:stCondLst>
                                  <p:childTnLst>
                                    <p:set>
                                      <p:cBhvr>
                                        <p:cTn id="57" dur="1" fill="hold">
                                          <p:stCondLst>
                                            <p:cond delay="0"/>
                                          </p:stCondLst>
                                        </p:cTn>
                                        <p:tgtEl>
                                          <p:spTgt spid="12"/>
                                        </p:tgtEl>
                                        <p:attrNameLst>
                                          <p:attrName>style.visibility</p:attrName>
                                        </p:attrNameLst>
                                      </p:cBhvr>
                                      <p:to>
                                        <p:strVal val="visible"/>
                                      </p:to>
                                    </p:set>
                                    <p:animEffect transition="in" filter="randombar(horizontal)">
                                      <p:cBhvr>
                                        <p:cTn id="58" dur="2000"/>
                                        <p:tgtEl>
                                          <p:spTgt spid="12"/>
                                        </p:tgtEl>
                                      </p:cBhvr>
                                    </p:animEffect>
                                  </p:childTnLst>
                                </p:cTn>
                              </p:par>
                            </p:childTnLst>
                          </p:cTn>
                        </p:par>
                      </p:childTnLst>
                    </p:cTn>
                  </p:par>
                  <p:par>
                    <p:cTn id="59" fill="hold">
                      <p:stCondLst>
                        <p:cond delay="indefinite"/>
                      </p:stCondLst>
                      <p:childTnLst>
                        <p:par>
                          <p:cTn id="60" fill="hold">
                            <p:stCondLst>
                              <p:cond delay="0"/>
                            </p:stCondLst>
                            <p:childTnLst>
                              <p:par>
                                <p:cTn id="61" presetID="18" presetClass="entr" presetSubtype="12" fill="hold" nodeType="clickEffect">
                                  <p:stCondLst>
                                    <p:cond delay="0"/>
                                  </p:stCondLst>
                                  <p:childTnLst>
                                    <p:set>
                                      <p:cBhvr>
                                        <p:cTn id="62" dur="1" fill="hold">
                                          <p:stCondLst>
                                            <p:cond delay="0"/>
                                          </p:stCondLst>
                                        </p:cTn>
                                        <p:tgtEl>
                                          <p:spTgt spid="7"/>
                                        </p:tgtEl>
                                        <p:attrNameLst>
                                          <p:attrName>style.visibility</p:attrName>
                                        </p:attrNameLst>
                                      </p:cBhvr>
                                      <p:to>
                                        <p:strVal val="visible"/>
                                      </p:to>
                                    </p:set>
                                    <p:animEffect transition="in" filter="strips(downLeft)">
                                      <p:cBhvr>
                                        <p:cTn id="63" dur="1000"/>
                                        <p:tgtEl>
                                          <p:spTgt spid="7"/>
                                        </p:tgtEl>
                                      </p:cBhvr>
                                    </p:animEffect>
                                  </p:childTnLst>
                                </p:cTn>
                              </p:par>
                              <p:par>
                                <p:cTn id="64" presetID="18" presetClass="entr" presetSubtype="12" fill="hold" grpId="0" nodeType="withEffect">
                                  <p:stCondLst>
                                    <p:cond delay="0"/>
                                  </p:stCondLst>
                                  <p:childTnLst>
                                    <p:set>
                                      <p:cBhvr>
                                        <p:cTn id="65" dur="1" fill="hold">
                                          <p:stCondLst>
                                            <p:cond delay="0"/>
                                          </p:stCondLst>
                                        </p:cTn>
                                        <p:tgtEl>
                                          <p:spTgt spid="11"/>
                                        </p:tgtEl>
                                        <p:attrNameLst>
                                          <p:attrName>style.visibility</p:attrName>
                                        </p:attrNameLst>
                                      </p:cBhvr>
                                      <p:to>
                                        <p:strVal val="visible"/>
                                      </p:to>
                                    </p:set>
                                    <p:animEffect transition="in" filter="strips(downLeft)">
                                      <p:cBhvr>
                                        <p:cTn id="66"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3" grpId="0"/>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856488"/>
          </a:xfrm>
        </p:spPr>
        <p:txBody>
          <a:bodyPr>
            <a:normAutofit/>
          </a:bodyPr>
          <a:lstStyle/>
          <a:p>
            <a:r>
              <a:rPr lang="en-US" dirty="0" smtClean="0"/>
              <a:t>Intro to Completing the square</a:t>
            </a:r>
            <a:endParaRPr lang="en-US" dirty="0"/>
          </a:p>
        </p:txBody>
      </p:sp>
      <p:graphicFrame>
        <p:nvGraphicFramePr>
          <p:cNvPr id="4" name="Object 3"/>
          <p:cNvGraphicFramePr>
            <a:graphicFrameLocks noChangeAspect="1"/>
          </p:cNvGraphicFramePr>
          <p:nvPr/>
        </p:nvGraphicFramePr>
        <p:xfrm>
          <a:off x="5681663" y="1676400"/>
          <a:ext cx="1660525" cy="781050"/>
        </p:xfrm>
        <a:graphic>
          <a:graphicData uri="http://schemas.openxmlformats.org/presentationml/2006/ole">
            <p:oleObj spid="_x0000_s23553" name="Equation" r:id="rId3" imgW="419040" imgH="203040" progId="Equation.3">
              <p:embed/>
            </p:oleObj>
          </a:graphicData>
        </a:graphic>
      </p:graphicFrame>
      <p:graphicFrame>
        <p:nvGraphicFramePr>
          <p:cNvPr id="5" name="Object 4"/>
          <p:cNvGraphicFramePr>
            <a:graphicFrameLocks noChangeAspect="1"/>
          </p:cNvGraphicFramePr>
          <p:nvPr/>
        </p:nvGraphicFramePr>
        <p:xfrm>
          <a:off x="5292725" y="2893318"/>
          <a:ext cx="2479675" cy="785813"/>
        </p:xfrm>
        <a:graphic>
          <a:graphicData uri="http://schemas.openxmlformats.org/presentationml/2006/ole">
            <p:oleObj spid="_x0000_s23554" name="Equation" r:id="rId4" imgW="647640" imgH="253800" progId="Equation.3">
              <p:embed/>
            </p:oleObj>
          </a:graphicData>
        </a:graphic>
      </p:graphicFrame>
      <p:graphicFrame>
        <p:nvGraphicFramePr>
          <p:cNvPr id="6" name="Object 5"/>
          <p:cNvGraphicFramePr>
            <a:graphicFrameLocks noChangeAspect="1"/>
          </p:cNvGraphicFramePr>
          <p:nvPr/>
        </p:nvGraphicFramePr>
        <p:xfrm>
          <a:off x="5710238" y="5525037"/>
          <a:ext cx="1684337" cy="685800"/>
        </p:xfrm>
        <a:graphic>
          <a:graphicData uri="http://schemas.openxmlformats.org/presentationml/2006/ole">
            <p:oleObj spid="_x0000_s23555" name="Equation" r:id="rId5" imgW="431640" imgH="177480" progId="Equation.3">
              <p:embed/>
            </p:oleObj>
          </a:graphicData>
        </a:graphic>
      </p:graphicFrame>
      <p:sp>
        <p:nvSpPr>
          <p:cNvPr id="7" name="TextBox 6"/>
          <p:cNvSpPr txBox="1"/>
          <p:nvPr/>
        </p:nvSpPr>
        <p:spPr>
          <a:xfrm>
            <a:off x="838200" y="1869757"/>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8" name="TextBox 7"/>
          <p:cNvSpPr txBox="1"/>
          <p:nvPr/>
        </p:nvSpPr>
        <p:spPr>
          <a:xfrm>
            <a:off x="358775" y="2743200"/>
            <a:ext cx="4343400" cy="1077218"/>
          </a:xfrm>
          <a:prstGeom prst="rect">
            <a:avLst/>
          </a:prstGeom>
          <a:noFill/>
        </p:spPr>
        <p:txBody>
          <a:bodyPr wrap="square" rtlCol="0">
            <a:spAutoFit/>
          </a:bodyPr>
          <a:lstStyle/>
          <a:p>
            <a:r>
              <a:rPr lang="en-US" sz="3200" dirty="0" smtClean="0">
                <a:latin typeface="+mj-lt"/>
              </a:rPr>
              <a:t>Take square root of both sides of the equation</a:t>
            </a:r>
            <a:endParaRPr lang="en-US" sz="3200" dirty="0">
              <a:latin typeface="+mj-lt"/>
            </a:endParaRPr>
          </a:p>
        </p:txBody>
      </p:sp>
      <p:sp>
        <p:nvSpPr>
          <p:cNvPr id="9" name="TextBox 8"/>
          <p:cNvSpPr txBox="1"/>
          <p:nvPr/>
        </p:nvSpPr>
        <p:spPr>
          <a:xfrm>
            <a:off x="1524000" y="5663625"/>
            <a:ext cx="1828800" cy="584775"/>
          </a:xfrm>
          <a:prstGeom prst="rect">
            <a:avLst/>
          </a:prstGeom>
          <a:noFill/>
        </p:spPr>
        <p:txBody>
          <a:bodyPr wrap="square" rtlCol="0">
            <a:spAutoFit/>
          </a:bodyPr>
          <a:lstStyle/>
          <a:p>
            <a:r>
              <a:rPr lang="en-US" sz="3200" dirty="0" smtClean="0">
                <a:latin typeface="+mj-lt"/>
              </a:rPr>
              <a:t>Solution</a:t>
            </a:r>
            <a:endParaRPr lang="en-US" sz="3200" dirty="0">
              <a:latin typeface="+mj-lt"/>
            </a:endParaRPr>
          </a:p>
        </p:txBody>
      </p:sp>
      <p:graphicFrame>
        <p:nvGraphicFramePr>
          <p:cNvPr id="23556" name="Object 4"/>
          <p:cNvGraphicFramePr>
            <a:graphicFrameLocks noChangeAspect="1"/>
          </p:cNvGraphicFramePr>
          <p:nvPr/>
        </p:nvGraphicFramePr>
        <p:xfrm>
          <a:off x="5414963" y="4312543"/>
          <a:ext cx="2138362" cy="668338"/>
        </p:xfrm>
        <a:graphic>
          <a:graphicData uri="http://schemas.openxmlformats.org/presentationml/2006/ole">
            <p:oleObj spid="_x0000_s23556" name="Equation" r:id="rId6" imgW="558720" imgH="215640" progId="Equation.3">
              <p:embed/>
            </p:oleObj>
          </a:graphicData>
        </a:graphic>
      </p:graphicFrame>
      <p:sp>
        <p:nvSpPr>
          <p:cNvPr id="12" name="TextBox 11"/>
          <p:cNvSpPr txBox="1"/>
          <p:nvPr/>
        </p:nvSpPr>
        <p:spPr>
          <a:xfrm>
            <a:off x="304800" y="4191000"/>
            <a:ext cx="4343400" cy="1077218"/>
          </a:xfrm>
          <a:prstGeom prst="rect">
            <a:avLst/>
          </a:prstGeom>
          <a:noFill/>
        </p:spPr>
        <p:txBody>
          <a:bodyPr wrap="square" rtlCol="0">
            <a:spAutoFit/>
          </a:bodyPr>
          <a:lstStyle/>
          <a:p>
            <a:r>
              <a:rPr lang="en-US" sz="3200" dirty="0" smtClean="0">
                <a:latin typeface="+mj-lt"/>
              </a:rPr>
              <a:t>Place ± on the right side of the equation</a:t>
            </a:r>
            <a:endParaRPr lang="en-US" sz="3200" dirty="0">
              <a:latin typeface="+mj-lt"/>
            </a:endParaRPr>
          </a:p>
        </p:txBody>
      </p:sp>
      <p:sp>
        <p:nvSpPr>
          <p:cNvPr id="11" name="TextBox 10"/>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1000"/>
                                        <p:tgtEl>
                                          <p:spTgt spid="4"/>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slide(fromBottom)">
                                      <p:cBhvr>
                                        <p:cTn id="10" dur="1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randombar(horizontal)">
                                      <p:cBhvr>
                                        <p:cTn id="15" dur="20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randombar(horizontal)">
                                      <p:cBhvr>
                                        <p:cTn id="20" dur="20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randombar(horizontal)">
                                      <p:cBhvr>
                                        <p:cTn id="25" dur="2000"/>
                                        <p:tgtEl>
                                          <p:spTgt spid="12"/>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23556"/>
                                        </p:tgtEl>
                                        <p:attrNameLst>
                                          <p:attrName>style.visibility</p:attrName>
                                        </p:attrNameLst>
                                      </p:cBhvr>
                                      <p:to>
                                        <p:strVal val="visible"/>
                                      </p:to>
                                    </p:set>
                                    <p:animEffect transition="in" filter="randombar(horizontal)">
                                      <p:cBhvr>
                                        <p:cTn id="30" dur="2000"/>
                                        <p:tgtEl>
                                          <p:spTgt spid="23556"/>
                                        </p:tgtEl>
                                      </p:cBhvr>
                                    </p:animEffect>
                                  </p:childTnLst>
                                </p:cTn>
                              </p:par>
                            </p:childTnLst>
                          </p:cTn>
                        </p:par>
                      </p:childTnLst>
                    </p:cTn>
                  </p:par>
                  <p:par>
                    <p:cTn id="31" fill="hold">
                      <p:stCondLst>
                        <p:cond delay="indefinite"/>
                      </p:stCondLst>
                      <p:childTnLst>
                        <p:par>
                          <p:cTn id="32" fill="hold">
                            <p:stCondLst>
                              <p:cond delay="0"/>
                            </p:stCondLst>
                            <p:childTnLst>
                              <p:par>
                                <p:cTn id="33" presetID="18" presetClass="entr" presetSubtype="12"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strips(downLeft)">
                                      <p:cBhvr>
                                        <p:cTn id="35" dur="1000"/>
                                        <p:tgtEl>
                                          <p:spTgt spid="6"/>
                                        </p:tgtEl>
                                      </p:cBhvr>
                                    </p:animEffect>
                                  </p:childTnLst>
                                </p:cTn>
                              </p:par>
                              <p:par>
                                <p:cTn id="36" presetID="18" presetClass="entr" presetSubtype="12" fill="hold" grpId="0" nodeType="with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strips(downLeft)">
                                      <p:cBhvr>
                                        <p:cTn id="38"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r>
              <a:rPr lang="en-US" dirty="0" smtClean="0"/>
              <a:t>Intro to Completing the square</a:t>
            </a:r>
            <a:endParaRPr lang="en-US" dirty="0"/>
          </a:p>
        </p:txBody>
      </p:sp>
      <p:graphicFrame>
        <p:nvGraphicFramePr>
          <p:cNvPr id="5" name="Object 4"/>
          <p:cNvGraphicFramePr>
            <a:graphicFrameLocks noChangeAspect="1"/>
          </p:cNvGraphicFramePr>
          <p:nvPr/>
        </p:nvGraphicFramePr>
        <p:xfrm>
          <a:off x="5068888" y="1371600"/>
          <a:ext cx="2079625" cy="914400"/>
        </p:xfrm>
        <a:graphic>
          <a:graphicData uri="http://schemas.openxmlformats.org/presentationml/2006/ole">
            <p:oleObj spid="_x0000_s6146" name="Equation" r:id="rId3" imgW="672840" imgH="228600" progId="Equation.3">
              <p:embed/>
            </p:oleObj>
          </a:graphicData>
        </a:graphic>
      </p:graphicFrame>
      <p:graphicFrame>
        <p:nvGraphicFramePr>
          <p:cNvPr id="7" name="Object 6"/>
          <p:cNvGraphicFramePr>
            <a:graphicFrameLocks noChangeAspect="1"/>
          </p:cNvGraphicFramePr>
          <p:nvPr/>
        </p:nvGraphicFramePr>
        <p:xfrm>
          <a:off x="3132138" y="5486400"/>
          <a:ext cx="5554662" cy="898525"/>
        </p:xfrm>
        <a:graphic>
          <a:graphicData uri="http://schemas.openxmlformats.org/presentationml/2006/ole">
            <p:oleObj spid="_x0000_s6148" name="Equation" r:id="rId4" imgW="1714320" imgH="228600" progId="Equation.3">
              <p:embed/>
            </p:oleObj>
          </a:graphicData>
        </a:graphic>
      </p:graphicFrame>
      <p:sp>
        <p:nvSpPr>
          <p:cNvPr id="9" name="TextBox 8"/>
          <p:cNvSpPr txBox="1"/>
          <p:nvPr/>
        </p:nvSpPr>
        <p:spPr>
          <a:xfrm>
            <a:off x="838200" y="1615757"/>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0" name="TextBox 9"/>
          <p:cNvSpPr txBox="1"/>
          <p:nvPr/>
        </p:nvSpPr>
        <p:spPr>
          <a:xfrm>
            <a:off x="381000" y="3276600"/>
            <a:ext cx="4038600" cy="646331"/>
          </a:xfrm>
          <a:prstGeom prst="rect">
            <a:avLst/>
          </a:prstGeom>
          <a:noFill/>
        </p:spPr>
        <p:txBody>
          <a:bodyPr wrap="square" rtlCol="0">
            <a:spAutoFit/>
          </a:bodyPr>
          <a:lstStyle/>
          <a:p>
            <a:r>
              <a:rPr lang="en-US" sz="3200" dirty="0" smtClean="0">
                <a:latin typeface="+mj-lt"/>
              </a:rPr>
              <a:t>Insert  </a:t>
            </a:r>
            <a:r>
              <a:rPr lang="en-US" sz="3600" dirty="0" smtClean="0">
                <a:latin typeface="+mj-lt"/>
              </a:rPr>
              <a:t>± on right side</a:t>
            </a:r>
            <a:endParaRPr lang="en-US" sz="3600" dirty="0">
              <a:latin typeface="+mj-lt"/>
            </a:endParaRPr>
          </a:p>
        </p:txBody>
      </p:sp>
      <p:sp>
        <p:nvSpPr>
          <p:cNvPr id="11" name="TextBox 10"/>
          <p:cNvSpPr txBox="1"/>
          <p:nvPr/>
        </p:nvSpPr>
        <p:spPr>
          <a:xfrm>
            <a:off x="1143000" y="5739825"/>
            <a:ext cx="1828800" cy="584775"/>
          </a:xfrm>
          <a:prstGeom prst="rect">
            <a:avLst/>
          </a:prstGeom>
          <a:noFill/>
        </p:spPr>
        <p:txBody>
          <a:bodyPr wrap="square" rtlCol="0">
            <a:spAutoFit/>
          </a:bodyPr>
          <a:lstStyle/>
          <a:p>
            <a:r>
              <a:rPr lang="en-US" sz="3200" dirty="0" smtClean="0">
                <a:latin typeface="+mj-lt"/>
              </a:rPr>
              <a:t>Solution</a:t>
            </a:r>
            <a:endParaRPr lang="en-US" sz="3200" dirty="0">
              <a:latin typeface="+mj-lt"/>
            </a:endParaRPr>
          </a:p>
        </p:txBody>
      </p:sp>
      <p:graphicFrame>
        <p:nvGraphicFramePr>
          <p:cNvPr id="12" name="Object 11"/>
          <p:cNvGraphicFramePr>
            <a:graphicFrameLocks noChangeAspect="1"/>
          </p:cNvGraphicFramePr>
          <p:nvPr/>
        </p:nvGraphicFramePr>
        <p:xfrm>
          <a:off x="5791200" y="3190875"/>
          <a:ext cx="2305050" cy="771525"/>
        </p:xfrm>
        <a:graphic>
          <a:graphicData uri="http://schemas.openxmlformats.org/presentationml/2006/ole">
            <p:oleObj spid="_x0000_s6149" name="Equation" r:id="rId5" imgW="736560" imgH="228600" progId="Equation.3">
              <p:embed/>
            </p:oleObj>
          </a:graphicData>
        </a:graphic>
      </p:graphicFrame>
      <p:graphicFrame>
        <p:nvGraphicFramePr>
          <p:cNvPr id="14" name="Object 13"/>
          <p:cNvGraphicFramePr>
            <a:graphicFrameLocks noChangeAspect="1"/>
          </p:cNvGraphicFramePr>
          <p:nvPr/>
        </p:nvGraphicFramePr>
        <p:xfrm>
          <a:off x="4543425" y="2195513"/>
          <a:ext cx="3359150" cy="1081087"/>
        </p:xfrm>
        <a:graphic>
          <a:graphicData uri="http://schemas.openxmlformats.org/presentationml/2006/ole">
            <p:oleObj spid="_x0000_s6150" name="Equation" r:id="rId6" imgW="939600" imgH="279360" progId="Equation.3">
              <p:embed/>
            </p:oleObj>
          </a:graphicData>
        </a:graphic>
      </p:graphicFrame>
      <p:sp>
        <p:nvSpPr>
          <p:cNvPr id="15" name="TextBox 14"/>
          <p:cNvSpPr txBox="1"/>
          <p:nvPr/>
        </p:nvSpPr>
        <p:spPr>
          <a:xfrm>
            <a:off x="762000" y="2402582"/>
            <a:ext cx="3048000" cy="584775"/>
          </a:xfrm>
          <a:prstGeom prst="rect">
            <a:avLst/>
          </a:prstGeom>
          <a:noFill/>
        </p:spPr>
        <p:txBody>
          <a:bodyPr wrap="square" rtlCol="0">
            <a:spAutoFit/>
          </a:bodyPr>
          <a:lstStyle/>
          <a:p>
            <a:r>
              <a:rPr lang="en-US" sz="3200" dirty="0" smtClean="0">
                <a:latin typeface="+mj-lt"/>
              </a:rPr>
              <a:t>Take square root </a:t>
            </a:r>
            <a:endParaRPr lang="en-US" sz="3200" dirty="0">
              <a:latin typeface="+mj-lt"/>
            </a:endParaRPr>
          </a:p>
        </p:txBody>
      </p:sp>
      <p:graphicFrame>
        <p:nvGraphicFramePr>
          <p:cNvPr id="17" name="Object 16"/>
          <p:cNvGraphicFramePr>
            <a:graphicFrameLocks noChangeAspect="1"/>
          </p:cNvGraphicFramePr>
          <p:nvPr/>
        </p:nvGraphicFramePr>
        <p:xfrm>
          <a:off x="5702300" y="4343400"/>
          <a:ext cx="2344738" cy="771525"/>
        </p:xfrm>
        <a:graphic>
          <a:graphicData uri="http://schemas.openxmlformats.org/presentationml/2006/ole">
            <p:oleObj spid="_x0000_s6151" name="Equation" r:id="rId7" imgW="749160" imgH="228600" progId="Equation.3">
              <p:embed/>
            </p:oleObj>
          </a:graphicData>
        </a:graphic>
      </p:graphicFrame>
      <p:sp>
        <p:nvSpPr>
          <p:cNvPr id="18" name="TextBox 17"/>
          <p:cNvSpPr txBox="1"/>
          <p:nvPr/>
        </p:nvSpPr>
        <p:spPr>
          <a:xfrm>
            <a:off x="838200" y="4191000"/>
            <a:ext cx="3886200" cy="584775"/>
          </a:xfrm>
          <a:prstGeom prst="rect">
            <a:avLst/>
          </a:prstGeom>
          <a:noFill/>
        </p:spPr>
        <p:txBody>
          <a:bodyPr wrap="square" rtlCol="0">
            <a:spAutoFit/>
          </a:bodyPr>
          <a:lstStyle/>
          <a:p>
            <a:r>
              <a:rPr lang="en-US" sz="3200" dirty="0" smtClean="0">
                <a:latin typeface="+mj-lt"/>
              </a:rPr>
              <a:t>Group like terms</a:t>
            </a:r>
            <a:endParaRPr lang="en-US" sz="3200" dirty="0">
              <a:latin typeface="+mj-lt"/>
            </a:endParaRPr>
          </a:p>
        </p:txBody>
      </p:sp>
      <p:graphicFrame>
        <p:nvGraphicFramePr>
          <p:cNvPr id="16" name="Object 15"/>
          <p:cNvGraphicFramePr>
            <a:graphicFrameLocks noChangeAspect="1"/>
          </p:cNvGraphicFramePr>
          <p:nvPr/>
        </p:nvGraphicFramePr>
        <p:xfrm>
          <a:off x="6315075" y="3825875"/>
          <a:ext cx="390525" cy="425450"/>
        </p:xfrm>
        <a:graphic>
          <a:graphicData uri="http://schemas.openxmlformats.org/presentationml/2006/ole">
            <p:oleObj spid="_x0000_s6152" name="Equation" r:id="rId8" imgW="203040" imgH="164880" progId="Equation.3">
              <p:embed/>
            </p:oleObj>
          </a:graphicData>
        </a:graphic>
      </p:graphicFrame>
      <p:graphicFrame>
        <p:nvGraphicFramePr>
          <p:cNvPr id="19" name="Object 8"/>
          <p:cNvGraphicFramePr>
            <a:graphicFrameLocks noChangeAspect="1"/>
          </p:cNvGraphicFramePr>
          <p:nvPr/>
        </p:nvGraphicFramePr>
        <p:xfrm>
          <a:off x="7229475" y="3825875"/>
          <a:ext cx="390525" cy="425450"/>
        </p:xfrm>
        <a:graphic>
          <a:graphicData uri="http://schemas.openxmlformats.org/presentationml/2006/ole">
            <p:oleObj spid="_x0000_s6153" name="Equation" r:id="rId9" imgW="203040" imgH="164880" progId="Equation.3">
              <p:embed/>
            </p:oleObj>
          </a:graphicData>
        </a:graphic>
      </p:graphicFrame>
      <p:cxnSp>
        <p:nvCxnSpPr>
          <p:cNvPr id="20" name="Straight Connector 19"/>
          <p:cNvCxnSpPr/>
          <p:nvPr/>
        </p:nvCxnSpPr>
        <p:spPr>
          <a:xfrm>
            <a:off x="5257800" y="4267200"/>
            <a:ext cx="2895600" cy="0"/>
          </a:xfrm>
          <a:prstGeom prst="line">
            <a:avLst/>
          </a:prstGeom>
          <a:ln w="34925">
            <a:solidFill>
              <a:srgbClr val="7030A0"/>
            </a:solidFill>
          </a:ln>
        </p:spPr>
        <p:style>
          <a:lnRef idx="1">
            <a:schemeClr val="accent1"/>
          </a:lnRef>
          <a:fillRef idx="0">
            <a:schemeClr val="accent1"/>
          </a:fillRef>
          <a:effectRef idx="0">
            <a:schemeClr val="accent1"/>
          </a:effectRef>
          <a:fontRef idx="minor">
            <a:schemeClr val="tx1"/>
          </a:fontRef>
        </p:style>
      </p:cxnSp>
      <p:sp>
        <p:nvSpPr>
          <p:cNvPr id="21" name="Left Brace 20"/>
          <p:cNvSpPr/>
          <p:nvPr/>
        </p:nvSpPr>
        <p:spPr>
          <a:xfrm>
            <a:off x="4648200" y="3886200"/>
            <a:ext cx="381000" cy="1066800"/>
          </a:xfrm>
          <a:prstGeom prst="leftBrace">
            <a:avLst/>
          </a:prstGeom>
          <a:ln w="3492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 name="TextBox 21"/>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1000"/>
                                        <p:tgtEl>
                                          <p:spTgt spid="5"/>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slide(fromBottom)">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randombar(horizontal)">
                                      <p:cBhvr>
                                        <p:cTn id="15" dur="2000"/>
                                        <p:tgtEl>
                                          <p:spTgt spid="15"/>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randombar(horizontal)">
                                      <p:cBhvr>
                                        <p:cTn id="20" dur="20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randombar(horizontal)">
                                      <p:cBhvr>
                                        <p:cTn id="25" dur="20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randombar(horizontal)">
                                      <p:cBhvr>
                                        <p:cTn id="30" dur="2000"/>
                                        <p:tgtEl>
                                          <p:spTgt spid="12"/>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randombar(horizontal)">
                                      <p:cBhvr>
                                        <p:cTn id="35" dur="2000"/>
                                        <p:tgtEl>
                                          <p:spTgt spid="18"/>
                                        </p:tgtEl>
                                      </p:cBhvr>
                                    </p:animEffect>
                                  </p:childTnLst>
                                </p:cTn>
                              </p:par>
                            </p:childTnLst>
                          </p:cTn>
                        </p:par>
                      </p:childTnLst>
                    </p:cTn>
                  </p:par>
                  <p:par>
                    <p:cTn id="36" fill="hold">
                      <p:stCondLst>
                        <p:cond delay="indefinite"/>
                      </p:stCondLst>
                      <p:childTnLst>
                        <p:par>
                          <p:cTn id="37" fill="hold">
                            <p:stCondLst>
                              <p:cond delay="0"/>
                            </p:stCondLst>
                            <p:childTnLst>
                              <p:par>
                                <p:cTn id="38" presetID="6" presetClass="entr" presetSubtype="16" fill="hold" nodeType="click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circle(in)">
                                      <p:cBhvr>
                                        <p:cTn id="40" dur="2000"/>
                                        <p:tgtEl>
                                          <p:spTgt spid="19"/>
                                        </p:tgtEl>
                                      </p:cBhvr>
                                    </p:animEffect>
                                  </p:childTnLst>
                                </p:cTn>
                              </p:par>
                              <p:par>
                                <p:cTn id="41" presetID="6" presetClass="entr" presetSubtype="16" fill="hold" nodeType="with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circle(in)">
                                      <p:cBhvr>
                                        <p:cTn id="43" dur="2000"/>
                                        <p:tgtEl>
                                          <p:spTgt spid="16"/>
                                        </p:tgtEl>
                                      </p:cBhvr>
                                    </p:animEffect>
                                  </p:childTnLst>
                                </p:cTn>
                              </p:par>
                            </p:childTnLst>
                          </p:cTn>
                        </p:par>
                      </p:childTnLst>
                    </p:cTn>
                  </p:par>
                  <p:par>
                    <p:cTn id="44" fill="hold">
                      <p:stCondLst>
                        <p:cond delay="indefinite"/>
                      </p:stCondLst>
                      <p:childTnLst>
                        <p:par>
                          <p:cTn id="45" fill="hold">
                            <p:stCondLst>
                              <p:cond delay="0"/>
                            </p:stCondLst>
                            <p:childTnLst>
                              <p:par>
                                <p:cTn id="46" presetID="18" presetClass="entr" presetSubtype="6" fill="hold" nodeType="clickEffect">
                                  <p:stCondLst>
                                    <p:cond delay="0"/>
                                  </p:stCondLst>
                                  <p:childTnLst>
                                    <p:set>
                                      <p:cBhvr>
                                        <p:cTn id="47" dur="1" fill="hold">
                                          <p:stCondLst>
                                            <p:cond delay="0"/>
                                          </p:stCondLst>
                                        </p:cTn>
                                        <p:tgtEl>
                                          <p:spTgt spid="20"/>
                                        </p:tgtEl>
                                        <p:attrNameLst>
                                          <p:attrName>style.visibility</p:attrName>
                                        </p:attrNameLst>
                                      </p:cBhvr>
                                      <p:to>
                                        <p:strVal val="visible"/>
                                      </p:to>
                                    </p:set>
                                    <p:animEffect transition="in" filter="strips(downRight)">
                                      <p:cBhvr>
                                        <p:cTn id="48" dur="500"/>
                                        <p:tgtEl>
                                          <p:spTgt spid="20"/>
                                        </p:tgtEl>
                                      </p:cBhvr>
                                    </p:animEffect>
                                  </p:childTnLst>
                                </p:cTn>
                              </p:par>
                            </p:childTnLst>
                          </p:cTn>
                        </p:par>
                      </p:childTnLst>
                    </p:cTn>
                  </p:par>
                  <p:par>
                    <p:cTn id="49" fill="hold">
                      <p:stCondLst>
                        <p:cond delay="indefinite"/>
                      </p:stCondLst>
                      <p:childTnLst>
                        <p:par>
                          <p:cTn id="50" fill="hold">
                            <p:stCondLst>
                              <p:cond delay="0"/>
                            </p:stCondLst>
                            <p:childTnLst>
                              <p:par>
                                <p:cTn id="51" presetID="14" presetClass="entr" presetSubtype="10" fill="hold" nodeType="clickEffect">
                                  <p:stCondLst>
                                    <p:cond delay="0"/>
                                  </p:stCondLst>
                                  <p:childTnLst>
                                    <p:set>
                                      <p:cBhvr>
                                        <p:cTn id="52" dur="1" fill="hold">
                                          <p:stCondLst>
                                            <p:cond delay="0"/>
                                          </p:stCondLst>
                                        </p:cTn>
                                        <p:tgtEl>
                                          <p:spTgt spid="17"/>
                                        </p:tgtEl>
                                        <p:attrNameLst>
                                          <p:attrName>style.visibility</p:attrName>
                                        </p:attrNameLst>
                                      </p:cBhvr>
                                      <p:to>
                                        <p:strVal val="visible"/>
                                      </p:to>
                                    </p:set>
                                    <p:animEffect transition="in" filter="randombar(horizontal)">
                                      <p:cBhvr>
                                        <p:cTn id="53" dur="2000"/>
                                        <p:tgtEl>
                                          <p:spTgt spid="17"/>
                                        </p:tgtEl>
                                      </p:cBhvr>
                                    </p:animEffect>
                                  </p:childTnLst>
                                </p:cTn>
                              </p:par>
                            </p:childTnLst>
                          </p:cTn>
                        </p:par>
                      </p:childTnLst>
                    </p:cTn>
                  </p:par>
                  <p:par>
                    <p:cTn id="54" fill="hold">
                      <p:stCondLst>
                        <p:cond delay="indefinite"/>
                      </p:stCondLst>
                      <p:childTnLst>
                        <p:par>
                          <p:cTn id="55" fill="hold">
                            <p:stCondLst>
                              <p:cond delay="0"/>
                            </p:stCondLst>
                            <p:childTnLst>
                              <p:par>
                                <p:cTn id="56" presetID="14" presetClass="entr" presetSubtype="10" fill="hold" grpId="0" nodeType="clickEffect">
                                  <p:stCondLst>
                                    <p:cond delay="0"/>
                                  </p:stCondLst>
                                  <p:childTnLst>
                                    <p:set>
                                      <p:cBhvr>
                                        <p:cTn id="57" dur="1" fill="hold">
                                          <p:stCondLst>
                                            <p:cond delay="0"/>
                                          </p:stCondLst>
                                        </p:cTn>
                                        <p:tgtEl>
                                          <p:spTgt spid="21"/>
                                        </p:tgtEl>
                                        <p:attrNameLst>
                                          <p:attrName>style.visibility</p:attrName>
                                        </p:attrNameLst>
                                      </p:cBhvr>
                                      <p:to>
                                        <p:strVal val="visible"/>
                                      </p:to>
                                    </p:set>
                                    <p:animEffect transition="in" filter="randombar(horizontal)">
                                      <p:cBhvr>
                                        <p:cTn id="58" dur="500"/>
                                        <p:tgtEl>
                                          <p:spTgt spid="21"/>
                                        </p:tgtEl>
                                      </p:cBhvr>
                                    </p:animEffect>
                                  </p:childTnLst>
                                </p:cTn>
                              </p:par>
                            </p:childTnLst>
                          </p:cTn>
                        </p:par>
                      </p:childTnLst>
                    </p:cTn>
                  </p:par>
                  <p:par>
                    <p:cTn id="59" fill="hold">
                      <p:stCondLst>
                        <p:cond delay="indefinite"/>
                      </p:stCondLst>
                      <p:childTnLst>
                        <p:par>
                          <p:cTn id="60" fill="hold">
                            <p:stCondLst>
                              <p:cond delay="0"/>
                            </p:stCondLst>
                            <p:childTnLst>
                              <p:par>
                                <p:cTn id="61" presetID="18" presetClass="entr" presetSubtype="12" fill="hold" nodeType="clickEffect">
                                  <p:stCondLst>
                                    <p:cond delay="0"/>
                                  </p:stCondLst>
                                  <p:childTnLst>
                                    <p:set>
                                      <p:cBhvr>
                                        <p:cTn id="62" dur="1" fill="hold">
                                          <p:stCondLst>
                                            <p:cond delay="0"/>
                                          </p:stCondLst>
                                        </p:cTn>
                                        <p:tgtEl>
                                          <p:spTgt spid="7"/>
                                        </p:tgtEl>
                                        <p:attrNameLst>
                                          <p:attrName>style.visibility</p:attrName>
                                        </p:attrNameLst>
                                      </p:cBhvr>
                                      <p:to>
                                        <p:strVal val="visible"/>
                                      </p:to>
                                    </p:set>
                                    <p:animEffect transition="in" filter="strips(downLeft)">
                                      <p:cBhvr>
                                        <p:cTn id="63" dur="1000"/>
                                        <p:tgtEl>
                                          <p:spTgt spid="7"/>
                                        </p:tgtEl>
                                      </p:cBhvr>
                                    </p:animEffect>
                                  </p:childTnLst>
                                </p:cTn>
                              </p:par>
                              <p:par>
                                <p:cTn id="64" presetID="18" presetClass="entr" presetSubtype="12" fill="hold" grpId="0" nodeType="withEffect">
                                  <p:stCondLst>
                                    <p:cond delay="0"/>
                                  </p:stCondLst>
                                  <p:childTnLst>
                                    <p:set>
                                      <p:cBhvr>
                                        <p:cTn id="65" dur="1" fill="hold">
                                          <p:stCondLst>
                                            <p:cond delay="0"/>
                                          </p:stCondLst>
                                        </p:cTn>
                                        <p:tgtEl>
                                          <p:spTgt spid="11"/>
                                        </p:tgtEl>
                                        <p:attrNameLst>
                                          <p:attrName>style.visibility</p:attrName>
                                        </p:attrNameLst>
                                      </p:cBhvr>
                                      <p:to>
                                        <p:strVal val="visible"/>
                                      </p:to>
                                    </p:set>
                                    <p:animEffect transition="in" filter="strips(downLeft)">
                                      <p:cBhvr>
                                        <p:cTn id="66"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5" grpId="0"/>
      <p:bldP spid="18" grpId="0"/>
      <p:bldP spid="2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lstStyle/>
          <a:p>
            <a:r>
              <a:rPr lang="en-US" dirty="0" smtClean="0"/>
              <a:t>Goal of Completing the square</a:t>
            </a:r>
            <a:endParaRPr lang="en-US" dirty="0"/>
          </a:p>
        </p:txBody>
      </p:sp>
      <p:sp>
        <p:nvSpPr>
          <p:cNvPr id="3" name="Content Placeholder 2"/>
          <p:cNvSpPr>
            <a:spLocks noGrp="1"/>
          </p:cNvSpPr>
          <p:nvPr>
            <p:ph idx="1"/>
          </p:nvPr>
        </p:nvSpPr>
        <p:spPr>
          <a:xfrm>
            <a:off x="304800" y="1447800"/>
            <a:ext cx="8839200" cy="1066800"/>
          </a:xfrm>
        </p:spPr>
        <p:txBody>
          <a:bodyPr>
            <a:noAutofit/>
          </a:bodyPr>
          <a:lstStyle/>
          <a:p>
            <a:pPr>
              <a:buNone/>
            </a:pPr>
            <a:r>
              <a:rPr lang="en-US" dirty="0" smtClean="0">
                <a:latin typeface="+mj-lt"/>
              </a:rPr>
              <a:t>The goal of completing the squares is to get a quadratic </a:t>
            </a:r>
          </a:p>
          <a:p>
            <a:pPr>
              <a:buNone/>
            </a:pPr>
            <a:r>
              <a:rPr lang="en-US" dirty="0" smtClean="0">
                <a:latin typeface="+mj-lt"/>
              </a:rPr>
              <a:t>equation into the following form:</a:t>
            </a:r>
            <a:endParaRPr lang="en-US" dirty="0">
              <a:latin typeface="+mj-lt"/>
            </a:endParaRPr>
          </a:p>
        </p:txBody>
      </p:sp>
      <p:graphicFrame>
        <p:nvGraphicFramePr>
          <p:cNvPr id="4" name="Object 3"/>
          <p:cNvGraphicFramePr>
            <a:graphicFrameLocks noChangeAspect="1"/>
          </p:cNvGraphicFramePr>
          <p:nvPr/>
        </p:nvGraphicFramePr>
        <p:xfrm>
          <a:off x="3810000" y="2286000"/>
          <a:ext cx="2197100" cy="914400"/>
        </p:xfrm>
        <a:graphic>
          <a:graphicData uri="http://schemas.openxmlformats.org/presentationml/2006/ole">
            <p:oleObj spid="_x0000_s29697" name="Equation" r:id="rId3" imgW="711000" imgH="228600" progId="Equation.3">
              <p:embed/>
            </p:oleObj>
          </a:graphicData>
        </a:graphic>
      </p:graphicFrame>
      <p:graphicFrame>
        <p:nvGraphicFramePr>
          <p:cNvPr id="5" name="Object 4"/>
          <p:cNvGraphicFramePr>
            <a:graphicFrameLocks noChangeAspect="1"/>
          </p:cNvGraphicFramePr>
          <p:nvPr/>
        </p:nvGraphicFramePr>
        <p:xfrm>
          <a:off x="2286000" y="5943600"/>
          <a:ext cx="5964238" cy="746125"/>
        </p:xfrm>
        <a:graphic>
          <a:graphicData uri="http://schemas.openxmlformats.org/presentationml/2006/ole">
            <p:oleObj spid="_x0000_s29698" name="Equation" r:id="rId4" imgW="1765080" imgH="228600" progId="Equation.3">
              <p:embed/>
            </p:oleObj>
          </a:graphicData>
        </a:graphic>
      </p:graphicFrame>
      <p:sp>
        <p:nvSpPr>
          <p:cNvPr id="6" name="TextBox 5"/>
          <p:cNvSpPr txBox="1"/>
          <p:nvPr/>
        </p:nvSpPr>
        <p:spPr>
          <a:xfrm>
            <a:off x="228600" y="2453957"/>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7" name="TextBox 6"/>
          <p:cNvSpPr txBox="1"/>
          <p:nvPr/>
        </p:nvSpPr>
        <p:spPr>
          <a:xfrm>
            <a:off x="228600" y="4114800"/>
            <a:ext cx="4038600" cy="646331"/>
          </a:xfrm>
          <a:prstGeom prst="rect">
            <a:avLst/>
          </a:prstGeom>
          <a:noFill/>
        </p:spPr>
        <p:txBody>
          <a:bodyPr wrap="square" rtlCol="0">
            <a:spAutoFit/>
          </a:bodyPr>
          <a:lstStyle/>
          <a:p>
            <a:r>
              <a:rPr lang="en-US" sz="3200" dirty="0" smtClean="0">
                <a:latin typeface="+mj-lt"/>
              </a:rPr>
              <a:t>Insert  </a:t>
            </a:r>
            <a:r>
              <a:rPr lang="en-US" sz="3600" dirty="0" smtClean="0">
                <a:latin typeface="+mj-lt"/>
              </a:rPr>
              <a:t>± on right side</a:t>
            </a:r>
            <a:endParaRPr lang="en-US" sz="3600" dirty="0">
              <a:latin typeface="+mj-lt"/>
            </a:endParaRPr>
          </a:p>
        </p:txBody>
      </p:sp>
      <p:sp>
        <p:nvSpPr>
          <p:cNvPr id="8" name="TextBox 7"/>
          <p:cNvSpPr txBox="1"/>
          <p:nvPr/>
        </p:nvSpPr>
        <p:spPr>
          <a:xfrm>
            <a:off x="381000" y="6019800"/>
            <a:ext cx="1828800" cy="584775"/>
          </a:xfrm>
          <a:prstGeom prst="rect">
            <a:avLst/>
          </a:prstGeom>
          <a:noFill/>
        </p:spPr>
        <p:txBody>
          <a:bodyPr wrap="square" rtlCol="0">
            <a:spAutoFit/>
          </a:bodyPr>
          <a:lstStyle/>
          <a:p>
            <a:r>
              <a:rPr lang="en-US" sz="3200" dirty="0" smtClean="0">
                <a:latin typeface="+mj-lt"/>
              </a:rPr>
              <a:t>Solution</a:t>
            </a:r>
            <a:endParaRPr lang="en-US" sz="3200" dirty="0">
              <a:latin typeface="+mj-lt"/>
            </a:endParaRPr>
          </a:p>
        </p:txBody>
      </p:sp>
      <p:graphicFrame>
        <p:nvGraphicFramePr>
          <p:cNvPr id="9" name="Object 8"/>
          <p:cNvGraphicFramePr>
            <a:graphicFrameLocks noChangeAspect="1"/>
          </p:cNvGraphicFramePr>
          <p:nvPr/>
        </p:nvGraphicFramePr>
        <p:xfrm>
          <a:off x="4614863" y="4038600"/>
          <a:ext cx="2425700" cy="771525"/>
        </p:xfrm>
        <a:graphic>
          <a:graphicData uri="http://schemas.openxmlformats.org/presentationml/2006/ole">
            <p:oleObj spid="_x0000_s29699" name="Equation" r:id="rId5" imgW="774360" imgH="228600" progId="Equation.3">
              <p:embed/>
            </p:oleObj>
          </a:graphicData>
        </a:graphic>
      </p:graphicFrame>
      <p:graphicFrame>
        <p:nvGraphicFramePr>
          <p:cNvPr id="10" name="Object 9"/>
          <p:cNvGraphicFramePr>
            <a:graphicFrameLocks noChangeAspect="1"/>
          </p:cNvGraphicFramePr>
          <p:nvPr/>
        </p:nvGraphicFramePr>
        <p:xfrm>
          <a:off x="3581400" y="3048000"/>
          <a:ext cx="3495675" cy="1081087"/>
        </p:xfrm>
        <a:graphic>
          <a:graphicData uri="http://schemas.openxmlformats.org/presentationml/2006/ole">
            <p:oleObj spid="_x0000_s29700" name="Equation" r:id="rId6" imgW="977760" imgH="279360" progId="Equation.3">
              <p:embed/>
            </p:oleObj>
          </a:graphicData>
        </a:graphic>
      </p:graphicFrame>
      <p:sp>
        <p:nvSpPr>
          <p:cNvPr id="11" name="TextBox 10"/>
          <p:cNvSpPr txBox="1"/>
          <p:nvPr/>
        </p:nvSpPr>
        <p:spPr>
          <a:xfrm>
            <a:off x="228600" y="3240782"/>
            <a:ext cx="3048000" cy="584775"/>
          </a:xfrm>
          <a:prstGeom prst="rect">
            <a:avLst/>
          </a:prstGeom>
          <a:noFill/>
        </p:spPr>
        <p:txBody>
          <a:bodyPr wrap="square" rtlCol="0">
            <a:spAutoFit/>
          </a:bodyPr>
          <a:lstStyle/>
          <a:p>
            <a:r>
              <a:rPr lang="en-US" sz="3200" dirty="0" smtClean="0">
                <a:latin typeface="+mj-lt"/>
              </a:rPr>
              <a:t>Take square root </a:t>
            </a:r>
            <a:endParaRPr lang="en-US" sz="3200" dirty="0">
              <a:latin typeface="+mj-lt"/>
            </a:endParaRPr>
          </a:p>
        </p:txBody>
      </p:sp>
      <p:graphicFrame>
        <p:nvGraphicFramePr>
          <p:cNvPr id="12" name="Object 11"/>
          <p:cNvGraphicFramePr>
            <a:graphicFrameLocks noChangeAspect="1"/>
          </p:cNvGraphicFramePr>
          <p:nvPr/>
        </p:nvGraphicFramePr>
        <p:xfrm>
          <a:off x="4748213" y="5191125"/>
          <a:ext cx="2425700" cy="771525"/>
        </p:xfrm>
        <a:graphic>
          <a:graphicData uri="http://schemas.openxmlformats.org/presentationml/2006/ole">
            <p:oleObj spid="_x0000_s29701" name="Equation" r:id="rId7" imgW="774360" imgH="228600" progId="Equation.3">
              <p:embed/>
            </p:oleObj>
          </a:graphicData>
        </a:graphic>
      </p:graphicFrame>
      <p:sp>
        <p:nvSpPr>
          <p:cNvPr id="13" name="TextBox 12"/>
          <p:cNvSpPr txBox="1"/>
          <p:nvPr/>
        </p:nvSpPr>
        <p:spPr>
          <a:xfrm>
            <a:off x="304800" y="4953000"/>
            <a:ext cx="3886200" cy="584775"/>
          </a:xfrm>
          <a:prstGeom prst="rect">
            <a:avLst/>
          </a:prstGeom>
          <a:noFill/>
        </p:spPr>
        <p:txBody>
          <a:bodyPr wrap="square" rtlCol="0">
            <a:spAutoFit/>
          </a:bodyPr>
          <a:lstStyle/>
          <a:p>
            <a:r>
              <a:rPr lang="en-US" sz="3200" dirty="0" smtClean="0">
                <a:latin typeface="+mj-lt"/>
              </a:rPr>
              <a:t>Group like terms</a:t>
            </a:r>
            <a:endParaRPr lang="en-US" sz="3200" dirty="0">
              <a:latin typeface="+mj-lt"/>
            </a:endParaRPr>
          </a:p>
        </p:txBody>
      </p:sp>
      <p:graphicFrame>
        <p:nvGraphicFramePr>
          <p:cNvPr id="14" name="Object 13"/>
          <p:cNvGraphicFramePr>
            <a:graphicFrameLocks noChangeAspect="1"/>
          </p:cNvGraphicFramePr>
          <p:nvPr/>
        </p:nvGraphicFramePr>
        <p:xfrm>
          <a:off x="5364163" y="4657725"/>
          <a:ext cx="463550" cy="458788"/>
        </p:xfrm>
        <a:graphic>
          <a:graphicData uri="http://schemas.openxmlformats.org/presentationml/2006/ole">
            <p:oleObj spid="_x0000_s29702" name="Equation" r:id="rId8" imgW="241200" imgH="177480" progId="Equation.3">
              <p:embed/>
            </p:oleObj>
          </a:graphicData>
        </a:graphic>
      </p:graphicFrame>
      <p:graphicFrame>
        <p:nvGraphicFramePr>
          <p:cNvPr id="15" name="Object 8"/>
          <p:cNvGraphicFramePr>
            <a:graphicFrameLocks noChangeAspect="1"/>
          </p:cNvGraphicFramePr>
          <p:nvPr/>
        </p:nvGraphicFramePr>
        <p:xfrm>
          <a:off x="6278563" y="4657725"/>
          <a:ext cx="463550" cy="458788"/>
        </p:xfrm>
        <a:graphic>
          <a:graphicData uri="http://schemas.openxmlformats.org/presentationml/2006/ole">
            <p:oleObj spid="_x0000_s29703" name="Equation" r:id="rId9" imgW="241200" imgH="177480" progId="Equation.3">
              <p:embed/>
            </p:oleObj>
          </a:graphicData>
        </a:graphic>
      </p:graphicFrame>
      <p:cxnSp>
        <p:nvCxnSpPr>
          <p:cNvPr id="16" name="Straight Connector 15"/>
          <p:cNvCxnSpPr/>
          <p:nvPr/>
        </p:nvCxnSpPr>
        <p:spPr>
          <a:xfrm>
            <a:off x="4343400" y="5114925"/>
            <a:ext cx="2895600" cy="0"/>
          </a:xfrm>
          <a:prstGeom prst="line">
            <a:avLst/>
          </a:prstGeom>
          <a:ln w="34925">
            <a:solidFill>
              <a:srgbClr val="7030A0"/>
            </a:solidFill>
          </a:ln>
        </p:spPr>
        <p:style>
          <a:lnRef idx="1">
            <a:schemeClr val="accent1"/>
          </a:lnRef>
          <a:fillRef idx="0">
            <a:schemeClr val="accent1"/>
          </a:fillRef>
          <a:effectRef idx="0">
            <a:schemeClr val="accent1"/>
          </a:effectRef>
          <a:fontRef idx="minor">
            <a:schemeClr val="tx1"/>
          </a:fontRef>
        </p:style>
      </p:cxnSp>
      <p:sp>
        <p:nvSpPr>
          <p:cNvPr id="17" name="Left Brace 16"/>
          <p:cNvSpPr/>
          <p:nvPr/>
        </p:nvSpPr>
        <p:spPr>
          <a:xfrm>
            <a:off x="3733800" y="4724400"/>
            <a:ext cx="381000" cy="1066800"/>
          </a:xfrm>
          <a:prstGeom prst="leftBrace">
            <a:avLst/>
          </a:prstGeom>
          <a:ln w="3492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19" name="Object 7"/>
          <p:cNvGraphicFramePr>
            <a:graphicFrameLocks noChangeAspect="1"/>
          </p:cNvGraphicFramePr>
          <p:nvPr/>
        </p:nvGraphicFramePr>
        <p:xfrm>
          <a:off x="6858000" y="2209800"/>
          <a:ext cx="2198688" cy="914400"/>
        </p:xfrm>
        <a:graphic>
          <a:graphicData uri="http://schemas.openxmlformats.org/presentationml/2006/ole">
            <p:oleObj spid="_x0000_s29705" name="Equation" r:id="rId10" imgW="711000" imgH="228600" progId="Equation.3">
              <p:embed/>
            </p:oleObj>
          </a:graphicData>
        </a:graphic>
      </p:graphicFrame>
      <p:sp>
        <p:nvSpPr>
          <p:cNvPr id="20" name="TextBox 19"/>
          <p:cNvSpPr txBox="1"/>
          <p:nvPr/>
        </p:nvSpPr>
        <p:spPr>
          <a:xfrm>
            <a:off x="6248400" y="2524780"/>
            <a:ext cx="685800" cy="523220"/>
          </a:xfrm>
          <a:prstGeom prst="rect">
            <a:avLst/>
          </a:prstGeom>
          <a:noFill/>
        </p:spPr>
        <p:txBody>
          <a:bodyPr wrap="square" rtlCol="0">
            <a:spAutoFit/>
          </a:bodyPr>
          <a:lstStyle/>
          <a:p>
            <a:r>
              <a:rPr lang="en-US" sz="2800" dirty="0" err="1" smtClean="0">
                <a:solidFill>
                  <a:srgbClr val="FF6600"/>
                </a:solidFill>
              </a:rPr>
              <a:t>eg</a:t>
            </a:r>
            <a:r>
              <a:rPr lang="en-US" sz="2800" dirty="0" smtClean="0">
                <a:solidFill>
                  <a:srgbClr val="FF6600"/>
                </a:solidFill>
              </a:rPr>
              <a:t>.</a:t>
            </a:r>
            <a:endParaRPr lang="en-US" sz="2800" dirty="0">
              <a:solidFill>
                <a:srgbClr val="FF6600"/>
              </a:solidFill>
            </a:endParaRPr>
          </a:p>
        </p:txBody>
      </p:sp>
      <p:sp>
        <p:nvSpPr>
          <p:cNvPr id="21" name="TextBox 20"/>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7" dur="15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15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9" dur="150"/>
                                        <p:tgtEl>
                                          <p:spTgt spid="3">
                                            <p:txEl>
                                              <p:pRg st="0" end="0"/>
                                            </p:txEl>
                                          </p:spTgt>
                                        </p:tgtEl>
                                        <p:attrNameLst>
                                          <p:attrName>fill.type</p:attrName>
                                        </p:attrNameLst>
                                      </p:cBhvr>
                                      <p:to>
                                        <p:strVal val="solid"/>
                                      </p:to>
                                    </p:set>
                                  </p:childTnLst>
                                </p:cTn>
                              </p:par>
                            </p:childTnLst>
                          </p:cTn>
                        </p:par>
                        <p:par>
                          <p:cTn id="10" fill="hold">
                            <p:stCondLst>
                              <p:cond delay="3525"/>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13" dur="15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15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15" dur="150"/>
                                        <p:tgtEl>
                                          <p:spTgt spid="3">
                                            <p:txEl>
                                              <p:pRg st="1" end="1"/>
                                            </p:txEl>
                                          </p:spTgt>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slide(fromBottom)">
                                      <p:cBhvr>
                                        <p:cTn id="20" dur="1000"/>
                                        <p:tgtEl>
                                          <p:spTgt spid="4"/>
                                        </p:tgtEl>
                                      </p:cBhvr>
                                    </p:animEffect>
                                  </p:childTnLst>
                                </p:cTn>
                              </p:par>
                              <p:par>
                                <p:cTn id="21" presetID="12" presetClass="entr" presetSubtype="4"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slide(fromBottom)">
                                      <p:cBhvr>
                                        <p:cTn id="23" dur="10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nodeType="click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dissolve">
                                      <p:cBhvr>
                                        <p:cTn id="28" dur="2000"/>
                                        <p:tgtEl>
                                          <p:spTgt spid="19"/>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dissolve">
                                      <p:cBhvr>
                                        <p:cTn id="31" dur="1000"/>
                                        <p:tgtEl>
                                          <p:spTgt spid="20"/>
                                        </p:tgtEl>
                                      </p:cBhvr>
                                    </p:animEffect>
                                  </p:childTnLst>
                                </p:cTn>
                              </p:par>
                            </p:childTnLst>
                          </p:cTn>
                        </p:par>
                      </p:childTnLst>
                    </p:cTn>
                  </p:par>
                  <p:par>
                    <p:cTn id="32" fill="hold">
                      <p:stCondLst>
                        <p:cond delay="indefinite"/>
                      </p:stCondLst>
                      <p:childTnLst>
                        <p:par>
                          <p:cTn id="33" fill="hold">
                            <p:stCondLst>
                              <p:cond delay="0"/>
                            </p:stCondLst>
                            <p:childTnLst>
                              <p:par>
                                <p:cTn id="34" presetID="14" presetClass="entr" presetSubtype="10"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randombar(horizontal)">
                                      <p:cBhvr>
                                        <p:cTn id="36" dur="20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14" presetClass="entr" presetSubtype="10" fill="hold"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randombar(horizontal)">
                                      <p:cBhvr>
                                        <p:cTn id="41" dur="2000"/>
                                        <p:tgtEl>
                                          <p:spTgt spid="10"/>
                                        </p:tgtEl>
                                      </p:cBhvr>
                                    </p:animEffect>
                                  </p:childTnLst>
                                </p:cTn>
                              </p:par>
                            </p:childTnLst>
                          </p:cTn>
                        </p:par>
                      </p:childTnLst>
                    </p:cTn>
                  </p:par>
                  <p:par>
                    <p:cTn id="42" fill="hold">
                      <p:stCondLst>
                        <p:cond delay="indefinite"/>
                      </p:stCondLst>
                      <p:childTnLst>
                        <p:par>
                          <p:cTn id="43" fill="hold">
                            <p:stCondLst>
                              <p:cond delay="0"/>
                            </p:stCondLst>
                            <p:childTnLst>
                              <p:par>
                                <p:cTn id="44" presetID="14" presetClass="entr" presetSubtype="10" fill="hold" grpId="0" nodeType="click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randombar(horizontal)">
                                      <p:cBhvr>
                                        <p:cTn id="46" dur="2000"/>
                                        <p:tgtEl>
                                          <p:spTgt spid="7"/>
                                        </p:tgtEl>
                                      </p:cBhvr>
                                    </p:animEffect>
                                  </p:childTnLst>
                                </p:cTn>
                              </p:par>
                            </p:childTnLst>
                          </p:cTn>
                        </p:par>
                      </p:childTnLst>
                    </p:cTn>
                  </p:par>
                  <p:par>
                    <p:cTn id="47" fill="hold">
                      <p:stCondLst>
                        <p:cond delay="indefinite"/>
                      </p:stCondLst>
                      <p:childTnLst>
                        <p:par>
                          <p:cTn id="48" fill="hold">
                            <p:stCondLst>
                              <p:cond delay="0"/>
                            </p:stCondLst>
                            <p:childTnLst>
                              <p:par>
                                <p:cTn id="49" presetID="14" presetClass="entr" presetSubtype="10" fill="hold" nodeType="clickEffect">
                                  <p:stCondLst>
                                    <p:cond delay="0"/>
                                  </p:stCondLst>
                                  <p:childTnLst>
                                    <p:set>
                                      <p:cBhvr>
                                        <p:cTn id="50" dur="1" fill="hold">
                                          <p:stCondLst>
                                            <p:cond delay="0"/>
                                          </p:stCondLst>
                                        </p:cTn>
                                        <p:tgtEl>
                                          <p:spTgt spid="9"/>
                                        </p:tgtEl>
                                        <p:attrNameLst>
                                          <p:attrName>style.visibility</p:attrName>
                                        </p:attrNameLst>
                                      </p:cBhvr>
                                      <p:to>
                                        <p:strVal val="visible"/>
                                      </p:to>
                                    </p:set>
                                    <p:animEffect transition="in" filter="randombar(horizontal)">
                                      <p:cBhvr>
                                        <p:cTn id="51" dur="2000"/>
                                        <p:tgtEl>
                                          <p:spTgt spid="9"/>
                                        </p:tgtEl>
                                      </p:cBhvr>
                                    </p:animEffect>
                                  </p:childTnLst>
                                </p:cTn>
                              </p:par>
                            </p:childTnLst>
                          </p:cTn>
                        </p:par>
                      </p:childTnLst>
                    </p:cTn>
                  </p:par>
                  <p:par>
                    <p:cTn id="52" fill="hold">
                      <p:stCondLst>
                        <p:cond delay="indefinite"/>
                      </p:stCondLst>
                      <p:childTnLst>
                        <p:par>
                          <p:cTn id="53" fill="hold">
                            <p:stCondLst>
                              <p:cond delay="0"/>
                            </p:stCondLst>
                            <p:childTnLst>
                              <p:par>
                                <p:cTn id="54" presetID="14" presetClass="entr" presetSubtype="10" fill="hold" grpId="0" nodeType="clickEffect">
                                  <p:stCondLst>
                                    <p:cond delay="0"/>
                                  </p:stCondLst>
                                  <p:childTnLst>
                                    <p:set>
                                      <p:cBhvr>
                                        <p:cTn id="55" dur="1" fill="hold">
                                          <p:stCondLst>
                                            <p:cond delay="0"/>
                                          </p:stCondLst>
                                        </p:cTn>
                                        <p:tgtEl>
                                          <p:spTgt spid="13"/>
                                        </p:tgtEl>
                                        <p:attrNameLst>
                                          <p:attrName>style.visibility</p:attrName>
                                        </p:attrNameLst>
                                      </p:cBhvr>
                                      <p:to>
                                        <p:strVal val="visible"/>
                                      </p:to>
                                    </p:set>
                                    <p:animEffect transition="in" filter="randombar(horizontal)">
                                      <p:cBhvr>
                                        <p:cTn id="56" dur="2000"/>
                                        <p:tgtEl>
                                          <p:spTgt spid="13"/>
                                        </p:tgtEl>
                                      </p:cBhvr>
                                    </p:animEffect>
                                  </p:childTnLst>
                                </p:cTn>
                              </p:par>
                            </p:childTnLst>
                          </p:cTn>
                        </p:par>
                      </p:childTnLst>
                    </p:cTn>
                  </p:par>
                  <p:par>
                    <p:cTn id="57" fill="hold">
                      <p:stCondLst>
                        <p:cond delay="indefinite"/>
                      </p:stCondLst>
                      <p:childTnLst>
                        <p:par>
                          <p:cTn id="58" fill="hold">
                            <p:stCondLst>
                              <p:cond delay="0"/>
                            </p:stCondLst>
                            <p:childTnLst>
                              <p:par>
                                <p:cTn id="59" presetID="6" presetClass="entr" presetSubtype="16" fill="hold" nodeType="clickEffect">
                                  <p:stCondLst>
                                    <p:cond delay="0"/>
                                  </p:stCondLst>
                                  <p:childTnLst>
                                    <p:set>
                                      <p:cBhvr>
                                        <p:cTn id="60" dur="1" fill="hold">
                                          <p:stCondLst>
                                            <p:cond delay="0"/>
                                          </p:stCondLst>
                                        </p:cTn>
                                        <p:tgtEl>
                                          <p:spTgt spid="15"/>
                                        </p:tgtEl>
                                        <p:attrNameLst>
                                          <p:attrName>style.visibility</p:attrName>
                                        </p:attrNameLst>
                                      </p:cBhvr>
                                      <p:to>
                                        <p:strVal val="visible"/>
                                      </p:to>
                                    </p:set>
                                    <p:animEffect transition="in" filter="circle(in)">
                                      <p:cBhvr>
                                        <p:cTn id="61" dur="2000"/>
                                        <p:tgtEl>
                                          <p:spTgt spid="15"/>
                                        </p:tgtEl>
                                      </p:cBhvr>
                                    </p:animEffect>
                                  </p:childTnLst>
                                </p:cTn>
                              </p:par>
                              <p:par>
                                <p:cTn id="62" presetID="6" presetClass="entr" presetSubtype="16" fill="hold" nodeType="withEffect">
                                  <p:stCondLst>
                                    <p:cond delay="0"/>
                                  </p:stCondLst>
                                  <p:childTnLst>
                                    <p:set>
                                      <p:cBhvr>
                                        <p:cTn id="63" dur="1" fill="hold">
                                          <p:stCondLst>
                                            <p:cond delay="0"/>
                                          </p:stCondLst>
                                        </p:cTn>
                                        <p:tgtEl>
                                          <p:spTgt spid="14"/>
                                        </p:tgtEl>
                                        <p:attrNameLst>
                                          <p:attrName>style.visibility</p:attrName>
                                        </p:attrNameLst>
                                      </p:cBhvr>
                                      <p:to>
                                        <p:strVal val="visible"/>
                                      </p:to>
                                    </p:set>
                                    <p:animEffect transition="in" filter="circle(in)">
                                      <p:cBhvr>
                                        <p:cTn id="64" dur="2000"/>
                                        <p:tgtEl>
                                          <p:spTgt spid="14"/>
                                        </p:tgtEl>
                                      </p:cBhvr>
                                    </p:animEffect>
                                  </p:childTnLst>
                                </p:cTn>
                              </p:par>
                            </p:childTnLst>
                          </p:cTn>
                        </p:par>
                      </p:childTnLst>
                    </p:cTn>
                  </p:par>
                  <p:par>
                    <p:cTn id="65" fill="hold">
                      <p:stCondLst>
                        <p:cond delay="indefinite"/>
                      </p:stCondLst>
                      <p:childTnLst>
                        <p:par>
                          <p:cTn id="66" fill="hold">
                            <p:stCondLst>
                              <p:cond delay="0"/>
                            </p:stCondLst>
                            <p:childTnLst>
                              <p:par>
                                <p:cTn id="67" presetID="18" presetClass="entr" presetSubtype="6" fill="hold" nodeType="clickEffect">
                                  <p:stCondLst>
                                    <p:cond delay="0"/>
                                  </p:stCondLst>
                                  <p:childTnLst>
                                    <p:set>
                                      <p:cBhvr>
                                        <p:cTn id="68" dur="1" fill="hold">
                                          <p:stCondLst>
                                            <p:cond delay="0"/>
                                          </p:stCondLst>
                                        </p:cTn>
                                        <p:tgtEl>
                                          <p:spTgt spid="16"/>
                                        </p:tgtEl>
                                        <p:attrNameLst>
                                          <p:attrName>style.visibility</p:attrName>
                                        </p:attrNameLst>
                                      </p:cBhvr>
                                      <p:to>
                                        <p:strVal val="visible"/>
                                      </p:to>
                                    </p:set>
                                    <p:animEffect transition="in" filter="strips(downRight)">
                                      <p:cBhvr>
                                        <p:cTn id="69" dur="500"/>
                                        <p:tgtEl>
                                          <p:spTgt spid="16"/>
                                        </p:tgtEl>
                                      </p:cBhvr>
                                    </p:animEffect>
                                  </p:childTnLst>
                                </p:cTn>
                              </p:par>
                            </p:childTnLst>
                          </p:cTn>
                        </p:par>
                      </p:childTnLst>
                    </p:cTn>
                  </p:par>
                  <p:par>
                    <p:cTn id="70" fill="hold">
                      <p:stCondLst>
                        <p:cond delay="indefinite"/>
                      </p:stCondLst>
                      <p:childTnLst>
                        <p:par>
                          <p:cTn id="71" fill="hold">
                            <p:stCondLst>
                              <p:cond delay="0"/>
                            </p:stCondLst>
                            <p:childTnLst>
                              <p:par>
                                <p:cTn id="72" presetID="14" presetClass="entr" presetSubtype="10" fill="hold" nodeType="clickEffect">
                                  <p:stCondLst>
                                    <p:cond delay="0"/>
                                  </p:stCondLst>
                                  <p:childTnLst>
                                    <p:set>
                                      <p:cBhvr>
                                        <p:cTn id="73" dur="1" fill="hold">
                                          <p:stCondLst>
                                            <p:cond delay="0"/>
                                          </p:stCondLst>
                                        </p:cTn>
                                        <p:tgtEl>
                                          <p:spTgt spid="12"/>
                                        </p:tgtEl>
                                        <p:attrNameLst>
                                          <p:attrName>style.visibility</p:attrName>
                                        </p:attrNameLst>
                                      </p:cBhvr>
                                      <p:to>
                                        <p:strVal val="visible"/>
                                      </p:to>
                                    </p:set>
                                    <p:animEffect transition="in" filter="randombar(horizontal)">
                                      <p:cBhvr>
                                        <p:cTn id="74" dur="2000"/>
                                        <p:tgtEl>
                                          <p:spTgt spid="12"/>
                                        </p:tgtEl>
                                      </p:cBhvr>
                                    </p:animEffect>
                                  </p:childTnLst>
                                </p:cTn>
                              </p:par>
                            </p:childTnLst>
                          </p:cTn>
                        </p:par>
                      </p:childTnLst>
                    </p:cTn>
                  </p:par>
                  <p:par>
                    <p:cTn id="75" fill="hold">
                      <p:stCondLst>
                        <p:cond delay="indefinite"/>
                      </p:stCondLst>
                      <p:childTnLst>
                        <p:par>
                          <p:cTn id="76" fill="hold">
                            <p:stCondLst>
                              <p:cond delay="0"/>
                            </p:stCondLst>
                            <p:childTnLst>
                              <p:par>
                                <p:cTn id="77" presetID="14" presetClass="entr" presetSubtype="10" fill="hold" grpId="0" nodeType="clickEffect">
                                  <p:stCondLst>
                                    <p:cond delay="0"/>
                                  </p:stCondLst>
                                  <p:childTnLst>
                                    <p:set>
                                      <p:cBhvr>
                                        <p:cTn id="78" dur="1" fill="hold">
                                          <p:stCondLst>
                                            <p:cond delay="0"/>
                                          </p:stCondLst>
                                        </p:cTn>
                                        <p:tgtEl>
                                          <p:spTgt spid="17"/>
                                        </p:tgtEl>
                                        <p:attrNameLst>
                                          <p:attrName>style.visibility</p:attrName>
                                        </p:attrNameLst>
                                      </p:cBhvr>
                                      <p:to>
                                        <p:strVal val="visible"/>
                                      </p:to>
                                    </p:set>
                                    <p:animEffect transition="in" filter="randombar(horizontal)">
                                      <p:cBhvr>
                                        <p:cTn id="79" dur="500"/>
                                        <p:tgtEl>
                                          <p:spTgt spid="17"/>
                                        </p:tgtEl>
                                      </p:cBhvr>
                                    </p:animEffect>
                                  </p:childTnLst>
                                </p:cTn>
                              </p:par>
                            </p:childTnLst>
                          </p:cTn>
                        </p:par>
                      </p:childTnLst>
                    </p:cTn>
                  </p:par>
                  <p:par>
                    <p:cTn id="80" fill="hold">
                      <p:stCondLst>
                        <p:cond delay="indefinite"/>
                      </p:stCondLst>
                      <p:childTnLst>
                        <p:par>
                          <p:cTn id="81" fill="hold">
                            <p:stCondLst>
                              <p:cond delay="0"/>
                            </p:stCondLst>
                            <p:childTnLst>
                              <p:par>
                                <p:cTn id="82" presetID="18" presetClass="entr" presetSubtype="12" fill="hold" nodeType="clickEffect">
                                  <p:stCondLst>
                                    <p:cond delay="0"/>
                                  </p:stCondLst>
                                  <p:childTnLst>
                                    <p:set>
                                      <p:cBhvr>
                                        <p:cTn id="83" dur="1" fill="hold">
                                          <p:stCondLst>
                                            <p:cond delay="0"/>
                                          </p:stCondLst>
                                        </p:cTn>
                                        <p:tgtEl>
                                          <p:spTgt spid="5"/>
                                        </p:tgtEl>
                                        <p:attrNameLst>
                                          <p:attrName>style.visibility</p:attrName>
                                        </p:attrNameLst>
                                      </p:cBhvr>
                                      <p:to>
                                        <p:strVal val="visible"/>
                                      </p:to>
                                    </p:set>
                                    <p:animEffect transition="in" filter="strips(downLeft)">
                                      <p:cBhvr>
                                        <p:cTn id="84" dur="1000"/>
                                        <p:tgtEl>
                                          <p:spTgt spid="5"/>
                                        </p:tgtEl>
                                      </p:cBhvr>
                                    </p:animEffect>
                                  </p:childTnLst>
                                </p:cTn>
                              </p:par>
                              <p:par>
                                <p:cTn id="85" presetID="18" presetClass="entr" presetSubtype="12" fill="hold" grpId="0" nodeType="withEffect">
                                  <p:stCondLst>
                                    <p:cond delay="0"/>
                                  </p:stCondLst>
                                  <p:childTnLst>
                                    <p:set>
                                      <p:cBhvr>
                                        <p:cTn id="86" dur="1" fill="hold">
                                          <p:stCondLst>
                                            <p:cond delay="0"/>
                                          </p:stCondLst>
                                        </p:cTn>
                                        <p:tgtEl>
                                          <p:spTgt spid="8"/>
                                        </p:tgtEl>
                                        <p:attrNameLst>
                                          <p:attrName>style.visibility</p:attrName>
                                        </p:attrNameLst>
                                      </p:cBhvr>
                                      <p:to>
                                        <p:strVal val="visible"/>
                                      </p:to>
                                    </p:set>
                                    <p:animEffect transition="in" filter="strips(downLeft)">
                                      <p:cBhvr>
                                        <p:cTn id="8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p:bldP spid="7" grpId="0"/>
      <p:bldP spid="8" grpId="0"/>
      <p:bldP spid="11" grpId="0"/>
      <p:bldP spid="13" grpId="0"/>
      <p:bldP spid="17" grpId="0" animBg="1"/>
      <p:bldP spid="20"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750</TotalTime>
  <Words>1180</Words>
  <Application>Microsoft Office PowerPoint</Application>
  <PresentationFormat>On-screen Show (4:3)</PresentationFormat>
  <Paragraphs>215</Paragraphs>
  <Slides>34</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34</vt:i4>
      </vt:variant>
    </vt:vector>
  </HeadingPairs>
  <TitlesOfParts>
    <vt:vector size="37" baseType="lpstr">
      <vt:lpstr>Flow</vt:lpstr>
      <vt:lpstr>Equation</vt:lpstr>
      <vt:lpstr>Microsoft Equation 3.0</vt:lpstr>
      <vt:lpstr>Chapter 1 Section 1.4</vt:lpstr>
      <vt:lpstr>Warm-up: page 15</vt:lpstr>
      <vt:lpstr>FOIL and Factoring</vt:lpstr>
      <vt:lpstr>1.4.1 Solve by Factoring</vt:lpstr>
      <vt:lpstr>1.4.2 Solve by Factoring</vt:lpstr>
      <vt:lpstr>Solve by Factoring</vt:lpstr>
      <vt:lpstr>Intro to Completing the square</vt:lpstr>
      <vt:lpstr>Intro to Completing the square</vt:lpstr>
      <vt:lpstr>Goal of Completing the square</vt:lpstr>
      <vt:lpstr>1.4.5 Completing the square</vt:lpstr>
      <vt:lpstr>Example: Completing the square</vt:lpstr>
      <vt:lpstr>Completing the square</vt:lpstr>
      <vt:lpstr>1.4.2 General method of  Completing the square</vt:lpstr>
      <vt:lpstr>1.4.4 General method of  Completing the square</vt:lpstr>
      <vt:lpstr>1.4.3 General method of  Completing the square</vt:lpstr>
      <vt:lpstr>No solutions in quadratic equation</vt:lpstr>
      <vt:lpstr>General method of  Completing the square</vt:lpstr>
      <vt:lpstr>Quadratic Formula</vt:lpstr>
      <vt:lpstr>Quadratic Formula Song</vt:lpstr>
      <vt:lpstr>Using the quadratic formula</vt:lpstr>
      <vt:lpstr>Simplify your solution</vt:lpstr>
      <vt:lpstr>1.4.1 Using the quadratic formula</vt:lpstr>
      <vt:lpstr>Simplify your solution</vt:lpstr>
      <vt:lpstr>1.4.3 Using the quadratic formula</vt:lpstr>
      <vt:lpstr>Simplify your solution</vt:lpstr>
      <vt:lpstr>Discriminant</vt:lpstr>
      <vt:lpstr>Calculator</vt:lpstr>
      <vt:lpstr>Simplifying expressions with</vt:lpstr>
      <vt:lpstr>Quadratic equations with Decimals</vt:lpstr>
      <vt:lpstr>Quadratic equations with Fractions</vt:lpstr>
      <vt:lpstr> Variables in the denominators</vt:lpstr>
      <vt:lpstr>Variables in the denominators</vt:lpstr>
      <vt:lpstr>Systems of equations</vt:lpstr>
      <vt:lpstr>Substitution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Section 1.1</dc:title>
  <dc:creator>Doron Shahar</dc:creator>
  <cp:lastModifiedBy>Doron Shahar</cp:lastModifiedBy>
  <cp:revision>43</cp:revision>
  <dcterms:created xsi:type="dcterms:W3CDTF">2013-10-13T23:17:05Z</dcterms:created>
  <dcterms:modified xsi:type="dcterms:W3CDTF">2014-01-16T03:26:14Z</dcterms:modified>
</cp:coreProperties>
</file>